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8" r:id="rId4"/>
    <p:sldId id="262" r:id="rId5"/>
    <p:sldId id="260" r:id="rId6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9008" autoAdjust="0"/>
  </p:normalViewPr>
  <p:slideViewPr>
    <p:cSldViewPr>
      <p:cViewPr varScale="1">
        <p:scale>
          <a:sx n="61" d="100"/>
          <a:sy n="61" d="100"/>
        </p:scale>
        <p:origin x="219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5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6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9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7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9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1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C7F05-DB19-489C-A8D0-EB8D5D7236E1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B732-63D2-4B52-99E1-F625877B4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1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8" y="4572000"/>
            <a:ext cx="3096344" cy="2322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8720" y="1991906"/>
            <a:ext cx="51523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/>
              <a:t>AIM2 </a:t>
            </a:r>
            <a:r>
              <a:rPr lang="ko-KR" altLang="en-US" sz="5000" dirty="0" smtClean="0"/>
              <a:t>사용설명서</a:t>
            </a:r>
            <a:endParaRPr lang="ko-KR" altLang="en-US" sz="5000" dirty="0"/>
          </a:p>
        </p:txBody>
      </p:sp>
      <p:sp>
        <p:nvSpPr>
          <p:cNvPr id="2" name="직사각형 1"/>
          <p:cNvSpPr/>
          <p:nvPr/>
        </p:nvSpPr>
        <p:spPr>
          <a:xfrm>
            <a:off x="332656" y="323528"/>
            <a:ext cx="6264696" cy="84969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405102"/>
            <a:ext cx="6398468" cy="662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AIM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란</a:t>
            </a:r>
            <a:r>
              <a:rPr lang="en-US" altLang="ko-KR" sz="2400" b="1" dirty="0" smtClean="0"/>
              <a:t>?</a:t>
            </a:r>
          </a:p>
          <a:p>
            <a:r>
              <a:rPr lang="en-US" altLang="ko-KR" sz="1600" dirty="0" smtClean="0"/>
              <a:t>Aerosol Inhalation Monitor (AIM)</a:t>
            </a:r>
            <a:r>
              <a:rPr lang="ko-KR" altLang="en-US" sz="1600" dirty="0" smtClean="0"/>
              <a:t>은 환자에게 흡입기 사용법을 교육하기 위하여 고안되었음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아래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항목들을 측정하여 흡입테크닉을 평가함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b="1" dirty="0" smtClean="0"/>
              <a:t>     - </a:t>
            </a:r>
            <a:r>
              <a:rPr lang="ko-KR" altLang="en-US" sz="1600" dirty="0" smtClean="0"/>
              <a:t>흡입 시작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코디네이션</a:t>
            </a:r>
            <a:r>
              <a:rPr lang="en-US" altLang="ko-KR" sz="1600" dirty="0" smtClean="0"/>
              <a:t>(MDI)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흡입 속도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흡입 시간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흡입 멈춤 시간</a:t>
            </a:r>
            <a:endParaRPr lang="en-US" altLang="ko-KR" sz="1600" b="1" dirty="0"/>
          </a:p>
          <a:p>
            <a:r>
              <a:rPr lang="ko-KR" altLang="en-US" sz="1600" dirty="0"/>
              <a:t>여러 논문들에서 </a:t>
            </a:r>
            <a:r>
              <a:rPr lang="en-US" altLang="ko-KR" sz="1600" dirty="0"/>
              <a:t>AIM</a:t>
            </a:r>
            <a:r>
              <a:rPr lang="ko-KR" altLang="en-US" sz="1600" dirty="0"/>
              <a:t>을 사용하여 흡입기 테크닉을 평가한 결과들을 발표하였음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AIM2 </a:t>
            </a:r>
            <a:r>
              <a:rPr lang="ko-KR" altLang="en-US" sz="2400" b="1" dirty="0" smtClean="0"/>
              <a:t>시연 시 주의사항</a:t>
            </a:r>
            <a:endParaRPr lang="en-US" altLang="ko-KR" sz="2400" b="1" dirty="0" smtClean="0"/>
          </a:p>
          <a:p>
            <a:r>
              <a:rPr lang="en-US" altLang="ko-KR" sz="1600" dirty="0" smtClean="0"/>
              <a:t>DPI </a:t>
            </a:r>
            <a:r>
              <a:rPr lang="ko-KR" altLang="en-US" sz="1600" dirty="0" smtClean="0"/>
              <a:t>흡입 시 실제 천식환자와 유사한 흡입 속도와 세기로 시연하도록 주의</a:t>
            </a:r>
            <a:endParaRPr lang="en-US" altLang="ko-KR" sz="1600" dirty="0" smtClean="0"/>
          </a:p>
          <a:p>
            <a:pPr marL="647700" indent="-285750">
              <a:buFontTx/>
              <a:buChar char="-"/>
            </a:pPr>
            <a:r>
              <a:rPr lang="en-US" altLang="ko-KR" sz="1600" dirty="0" smtClean="0"/>
              <a:t>AIM2 </a:t>
            </a:r>
            <a:r>
              <a:rPr lang="ko-KR" altLang="en-US" sz="1600" dirty="0" smtClean="0"/>
              <a:t>시연의 목적이 </a:t>
            </a:r>
            <a:r>
              <a:rPr lang="en-US" altLang="ko-KR" sz="1600" dirty="0" smtClean="0"/>
              <a:t>DPI 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MDI</a:t>
            </a:r>
            <a:r>
              <a:rPr lang="ko-KR" altLang="en-US" sz="1600" dirty="0" smtClean="0"/>
              <a:t>보다 강한 흡입력이 필요하다는 것을 보여주는 것인데 둘 다 잘나오면 설득력이 떨어짐</a:t>
            </a:r>
            <a:r>
              <a:rPr lang="en-US" altLang="ko-KR" sz="1600" dirty="0" smtClean="0"/>
              <a:t> </a:t>
            </a:r>
          </a:p>
          <a:p>
            <a:r>
              <a:rPr lang="ko-KR" altLang="en-US" sz="1600" dirty="0" smtClean="0"/>
              <a:t>의사들이 </a:t>
            </a:r>
            <a:r>
              <a:rPr lang="en-US" altLang="ko-KR" sz="1600" dirty="0" smtClean="0"/>
              <a:t>AIM</a:t>
            </a:r>
            <a:r>
              <a:rPr lang="ko-KR" altLang="en-US" sz="1600" dirty="0" smtClean="0"/>
              <a:t>에 관심은 많이 있으나 직접 해보기는 주저하므로 담당자가 먼저 시범을 보인 후 체험을 권하도록 </a:t>
            </a:r>
            <a:r>
              <a:rPr lang="ko-KR" altLang="en-US" sz="1600" dirty="0" err="1" smtClean="0"/>
              <a:t>해야함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6372200"/>
            <a:ext cx="5976664" cy="250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904" y="8785301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 AIM2 Device </a:t>
            </a:r>
            <a:r>
              <a:rPr lang="ko-KR" altLang="en-US" sz="1400" dirty="0" smtClean="0"/>
              <a:t>설명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6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73" y="683569"/>
            <a:ext cx="5255443" cy="8352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1) </a:t>
            </a:r>
            <a:r>
              <a:rPr lang="ko-KR" altLang="en-US" sz="1200" dirty="0" smtClean="0"/>
              <a:t>마우스피스에 </a:t>
            </a:r>
            <a:r>
              <a:rPr lang="ko-KR" altLang="en-US" sz="1200" dirty="0" err="1" smtClean="0"/>
              <a:t>캐니스터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결합합니다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2) </a:t>
            </a:r>
            <a:r>
              <a:rPr lang="ko-KR" altLang="en-US" sz="1200" dirty="0" smtClean="0"/>
              <a:t>실리콘 </a:t>
            </a:r>
            <a:r>
              <a:rPr lang="ko-KR" altLang="en-US" sz="1200" dirty="0"/>
              <a:t>튜브를 통해 장치에 </a:t>
            </a:r>
            <a:r>
              <a:rPr lang="ko-KR" altLang="en-US" sz="1200" dirty="0" smtClean="0"/>
              <a:t>마우스 </a:t>
            </a:r>
            <a:r>
              <a:rPr lang="ko-KR" altLang="en-US" sz="1200" dirty="0" err="1"/>
              <a:t>피스를</a:t>
            </a:r>
            <a:r>
              <a:rPr lang="ko-KR" altLang="en-US" sz="1200" dirty="0"/>
              <a:t> 연결합니다</a:t>
            </a:r>
            <a:r>
              <a:rPr lang="en-US" altLang="ko-KR" sz="1200" dirty="0"/>
              <a:t>. 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3) </a:t>
            </a:r>
            <a:r>
              <a:rPr lang="ko-KR" altLang="en-US" sz="1200" dirty="0" smtClean="0"/>
              <a:t>전원을 켜고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MDI </a:t>
            </a:r>
            <a:r>
              <a:rPr lang="ko-KR" altLang="en-US" sz="1200" dirty="0" smtClean="0"/>
              <a:t>옵션을 선택합니다</a:t>
            </a:r>
            <a:r>
              <a:rPr lang="en-US" altLang="ko-KR" sz="1200" dirty="0" smtClean="0"/>
              <a:t>.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4) </a:t>
            </a:r>
            <a:r>
              <a:rPr lang="ko-KR" altLang="en-US" sz="1200" dirty="0" smtClean="0"/>
              <a:t>마우스피스를 </a:t>
            </a:r>
            <a:r>
              <a:rPr lang="en-US" altLang="ko-KR" sz="1200" dirty="0" smtClean="0"/>
              <a:t>3~4</a:t>
            </a:r>
            <a:r>
              <a:rPr lang="ko-KR" altLang="en-US" sz="1200" dirty="0" smtClean="0"/>
              <a:t>회 흔듭니다</a:t>
            </a: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5) </a:t>
            </a:r>
            <a:r>
              <a:rPr lang="ko-KR" altLang="en-US" sz="1200" dirty="0" smtClean="0"/>
              <a:t>숨을 완전히 내 쉬어 폐 안의 공기를 빼냅니다</a:t>
            </a:r>
            <a:endParaRPr lang="en-US" altLang="ko-KR" sz="1200" dirty="0" smtClean="0"/>
          </a:p>
          <a:p>
            <a:pPr marL="400050" lvl="2" indent="0">
              <a:buNone/>
            </a:pPr>
            <a:r>
              <a:rPr lang="en-US" altLang="ko-KR" sz="1000" b="1" i="1" dirty="0" smtClean="0"/>
              <a:t>-      </a:t>
            </a:r>
            <a:r>
              <a:rPr lang="ko-KR" altLang="en-US" sz="1000" b="1" i="1" dirty="0" smtClean="0"/>
              <a:t>참고 </a:t>
            </a:r>
            <a:r>
              <a:rPr lang="en-US" altLang="ko-KR" sz="1000" b="1" i="1" dirty="0" smtClean="0"/>
              <a:t>:</a:t>
            </a:r>
            <a:r>
              <a:rPr lang="ko-KR" altLang="en-US" sz="1000" i="1" dirty="0" smtClean="0"/>
              <a:t> 마우스 </a:t>
            </a:r>
            <a:r>
              <a:rPr lang="ko-KR" altLang="en-US" sz="1000" i="1" dirty="0" err="1" smtClean="0"/>
              <a:t>피스를</a:t>
            </a:r>
            <a:r>
              <a:rPr lang="ko-KR" altLang="en-US" sz="1000" i="1" dirty="0" smtClean="0"/>
              <a:t> 물고 숨을 내쉬지 않는다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en-US" altLang="ko-KR" sz="1200" dirty="0" smtClean="0"/>
          </a:p>
          <a:p>
            <a:pPr marL="742950" lvl="2" indent="-342900"/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6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마우스 </a:t>
            </a:r>
            <a:r>
              <a:rPr lang="ko-KR" altLang="en-US" sz="1200" dirty="0" err="1" smtClean="0"/>
              <a:t>피스를</a:t>
            </a:r>
            <a:r>
              <a:rPr lang="ko-KR" altLang="en-US" sz="1200" dirty="0" smtClean="0"/>
              <a:t> 물고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흡입을 시작하며 </a:t>
            </a:r>
            <a:r>
              <a:rPr lang="ko-KR" altLang="en-US" sz="1200" dirty="0" err="1"/>
              <a:t>캐니스터를</a:t>
            </a:r>
            <a:r>
              <a:rPr lang="ko-KR" altLang="en-US" sz="1200" dirty="0"/>
              <a:t> 누르고 </a:t>
            </a:r>
            <a:r>
              <a:rPr lang="en-US" altLang="ko-KR" sz="1200" dirty="0"/>
              <a:t>3~4</a:t>
            </a:r>
            <a:r>
              <a:rPr lang="ko-KR" altLang="en-US" sz="1200" dirty="0"/>
              <a:t>초간 천천히 흡입합니다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1"/>
            <a:r>
              <a:rPr lang="ko-KR" altLang="en-US" sz="1000" b="1" i="1" dirty="0" smtClean="0"/>
              <a:t>참고 </a:t>
            </a:r>
            <a:r>
              <a:rPr lang="en-US" altLang="ko-KR" sz="1000" b="1" i="1" dirty="0"/>
              <a:t>:</a:t>
            </a:r>
            <a:r>
              <a:rPr lang="ko-KR" altLang="en-US" sz="1000" i="1" dirty="0"/>
              <a:t> </a:t>
            </a:r>
            <a:r>
              <a:rPr lang="ko-KR" altLang="en-US" sz="1000" i="1" dirty="0" smtClean="0"/>
              <a:t>튜브가 접혀 있지 않는지 확인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lvl="1"/>
            <a:r>
              <a:rPr lang="en-US" altLang="ko-KR" sz="1000" dirty="0"/>
              <a:t>Duration indicator</a:t>
            </a:r>
            <a:r>
              <a:rPr lang="ko-KR" altLang="en-US" sz="1000" dirty="0"/>
              <a:t>가 켜집니다 </a:t>
            </a:r>
            <a:r>
              <a:rPr lang="en-US" altLang="ko-KR" sz="1000" dirty="0"/>
              <a:t>(1</a:t>
            </a:r>
            <a:r>
              <a:rPr lang="ko-KR" altLang="en-US" sz="1000" dirty="0"/>
              <a:t>초에 </a:t>
            </a:r>
            <a:r>
              <a:rPr lang="ko-KR" altLang="en-US" sz="1000" dirty="0" smtClean="0"/>
              <a:t>한 칸 </a:t>
            </a:r>
            <a:r>
              <a:rPr lang="ko-KR" altLang="en-US" sz="1000" dirty="0"/>
              <a:t>씩</a:t>
            </a:r>
            <a:r>
              <a:rPr lang="en-US" altLang="ko-KR" sz="1000" dirty="0" smtClean="0"/>
              <a:t>)</a:t>
            </a:r>
          </a:p>
          <a:p>
            <a:pPr lvl="1"/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7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흡입구서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입을 떼고 </a:t>
            </a:r>
            <a:r>
              <a:rPr lang="ko-KR" altLang="en-US" sz="1200" dirty="0" smtClean="0"/>
              <a:t>불편하지 </a:t>
            </a:r>
            <a:r>
              <a:rPr lang="ko-KR" altLang="en-US" sz="1200" dirty="0"/>
              <a:t>않을 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5</a:t>
            </a:r>
            <a:r>
              <a:rPr lang="ko-KR" altLang="en-US" sz="1200" dirty="0"/>
              <a:t>초</a:t>
            </a:r>
            <a:r>
              <a:rPr lang="en-US" altLang="ko-KR" sz="1200" dirty="0"/>
              <a:t>) </a:t>
            </a:r>
            <a:r>
              <a:rPr lang="ko-KR" altLang="en-US" sz="1200" dirty="0"/>
              <a:t>정도로 숨을 참습니다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</a:t>
            </a: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8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숨 참기가 </a:t>
            </a:r>
            <a:r>
              <a:rPr lang="ko-KR" altLang="en-US" sz="1200" dirty="0"/>
              <a:t>끝나면 </a:t>
            </a:r>
            <a:r>
              <a:rPr lang="en-US" altLang="ko-KR" sz="1200" dirty="0"/>
              <a:t>breath hold </a:t>
            </a:r>
            <a:r>
              <a:rPr lang="ko-KR" altLang="en-US" sz="1200" dirty="0"/>
              <a:t>흰색버튼을 누릅니다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9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폐 그림의 </a:t>
            </a:r>
            <a:r>
              <a:rPr lang="ko-KR" altLang="en-US" sz="1200" dirty="0"/>
              <a:t>결과를 확인합니다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lvl="1"/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56" y="2246478"/>
            <a:ext cx="1239581" cy="8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45" y="1238366"/>
            <a:ext cx="1242793" cy="86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35" y="5238915"/>
            <a:ext cx="1226736" cy="9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18" y="7268856"/>
            <a:ext cx="1252427" cy="86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5" t="26511" r="49348" b="58155"/>
          <a:stretch/>
        </p:blipFill>
        <p:spPr bwMode="auto">
          <a:xfrm>
            <a:off x="5517232" y="281329"/>
            <a:ext cx="658130" cy="78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73216" y="230254"/>
            <a:ext cx="1241976" cy="89085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175362" y="338266"/>
            <a:ext cx="262734" cy="529861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16840" y="281329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7" name="타원 16"/>
          <p:cNvSpPr/>
          <p:nvPr/>
        </p:nvSpPr>
        <p:spPr>
          <a:xfrm>
            <a:off x="5416840" y="1276466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8" name="타원 17"/>
          <p:cNvSpPr/>
          <p:nvPr/>
        </p:nvSpPr>
        <p:spPr>
          <a:xfrm>
            <a:off x="5416840" y="2276958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7"/>
          <a:stretch/>
        </p:blipFill>
        <p:spPr bwMode="auto">
          <a:xfrm>
            <a:off x="5612928" y="3390992"/>
            <a:ext cx="982328" cy="61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6904" y="3222691"/>
            <a:ext cx="1241976" cy="90851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781866" y="3871900"/>
            <a:ext cx="241694" cy="259305"/>
          </a:xfrm>
          <a:custGeom>
            <a:avLst/>
            <a:gdLst>
              <a:gd name="connsiteX0" fmla="*/ 238762 w 241694"/>
              <a:gd name="connsiteY0" fmla="*/ 0 h 259305"/>
              <a:gd name="connsiteX1" fmla="*/ 238762 w 241694"/>
              <a:gd name="connsiteY1" fmla="*/ 76200 h 259305"/>
              <a:gd name="connsiteX2" fmla="*/ 208282 w 241694"/>
              <a:gd name="connsiteY2" fmla="*/ 129540 h 259305"/>
              <a:gd name="connsiteX3" fmla="*/ 162562 w 241694"/>
              <a:gd name="connsiteY3" fmla="*/ 152400 h 259305"/>
              <a:gd name="connsiteX4" fmla="*/ 71122 w 241694"/>
              <a:gd name="connsiteY4" fmla="*/ 205740 h 259305"/>
              <a:gd name="connsiteX5" fmla="*/ 2542 w 241694"/>
              <a:gd name="connsiteY5" fmla="*/ 236220 h 25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4" h="259305">
                <a:moveTo>
                  <a:pt x="238762" y="0"/>
                </a:moveTo>
                <a:cubicBezTo>
                  <a:pt x="241302" y="27305"/>
                  <a:pt x="243842" y="54610"/>
                  <a:pt x="238762" y="76200"/>
                </a:cubicBezTo>
                <a:cubicBezTo>
                  <a:pt x="233682" y="97790"/>
                  <a:pt x="220982" y="116840"/>
                  <a:pt x="208282" y="129540"/>
                </a:cubicBezTo>
                <a:cubicBezTo>
                  <a:pt x="195582" y="142240"/>
                  <a:pt x="185422" y="139700"/>
                  <a:pt x="162562" y="152400"/>
                </a:cubicBezTo>
                <a:cubicBezTo>
                  <a:pt x="139702" y="165100"/>
                  <a:pt x="97792" y="191770"/>
                  <a:pt x="71122" y="205740"/>
                </a:cubicBezTo>
                <a:cubicBezTo>
                  <a:pt x="44452" y="219710"/>
                  <a:pt x="-12698" y="297180"/>
                  <a:pt x="2542" y="23622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440528" y="3251048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28" y="4308909"/>
            <a:ext cx="1067724" cy="75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5396904" y="4230803"/>
            <a:ext cx="1241976" cy="90851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440528" y="4259160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42" name="타원 41"/>
          <p:cNvSpPr/>
          <p:nvPr/>
        </p:nvSpPr>
        <p:spPr>
          <a:xfrm>
            <a:off x="5432146" y="5262165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8892" b="1643"/>
          <a:stretch/>
        </p:blipFill>
        <p:spPr bwMode="auto">
          <a:xfrm>
            <a:off x="5464309" y="6392606"/>
            <a:ext cx="1142037" cy="72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387414" y="6297678"/>
            <a:ext cx="1241976" cy="90851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421513" y="6335761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6774" y="98212"/>
            <a:ext cx="425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* AIM Device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– MDI Test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82" y="8201120"/>
            <a:ext cx="1226736" cy="87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401339" y="5262165"/>
            <a:ext cx="1233387" cy="90851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96904" y="8184605"/>
            <a:ext cx="1241976" cy="90851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421513" y="7302883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35" name="타원 34"/>
          <p:cNvSpPr/>
          <p:nvPr/>
        </p:nvSpPr>
        <p:spPr>
          <a:xfrm>
            <a:off x="5421513" y="8213441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424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899" y="539553"/>
            <a:ext cx="5037211" cy="8352927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1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실리콘 </a:t>
            </a:r>
            <a:r>
              <a:rPr lang="ko-KR" altLang="en-US" sz="1200" dirty="0"/>
              <a:t>튜브를 통해 장치에 </a:t>
            </a:r>
            <a:r>
              <a:rPr lang="ko-KR" altLang="en-US" sz="1200" dirty="0" smtClean="0"/>
              <a:t>마우스 </a:t>
            </a:r>
            <a:r>
              <a:rPr lang="ko-KR" altLang="en-US" sz="1200" dirty="0" err="1"/>
              <a:t>피스를</a:t>
            </a:r>
            <a:r>
              <a:rPr lang="ko-KR" altLang="en-US" sz="1200" dirty="0"/>
              <a:t> 연결합니다</a:t>
            </a:r>
            <a:r>
              <a:rPr lang="en-US" altLang="ko-KR" sz="1200" dirty="0"/>
              <a:t>. 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2) </a:t>
            </a:r>
            <a:r>
              <a:rPr lang="ko-KR" altLang="en-US" sz="1200" dirty="0" smtClean="0"/>
              <a:t>전원을 켜고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DPI </a:t>
            </a:r>
            <a:r>
              <a:rPr lang="ko-KR" altLang="en-US" sz="1200" dirty="0" smtClean="0"/>
              <a:t>옵션을 선택합니다</a:t>
            </a:r>
            <a:r>
              <a:rPr lang="en-US" altLang="ko-KR" sz="1200" dirty="0" smtClean="0"/>
              <a:t>.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1200" dirty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3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숨을 완전히 내 쉬어 </a:t>
            </a:r>
            <a:r>
              <a:rPr lang="ko-KR" altLang="en-US" sz="1200" dirty="0" err="1" smtClean="0"/>
              <a:t>폐안의</a:t>
            </a:r>
            <a:r>
              <a:rPr lang="ko-KR" altLang="en-US" sz="1200" dirty="0" smtClean="0"/>
              <a:t> 공기를 빼냅니다</a:t>
            </a:r>
            <a:endParaRPr lang="en-US" altLang="ko-KR" sz="1200" dirty="0" smtClean="0"/>
          </a:p>
          <a:p>
            <a:pPr marL="400050" lvl="2" indent="0">
              <a:buNone/>
            </a:pPr>
            <a:r>
              <a:rPr lang="en-US" altLang="ko-KR" sz="1000" b="1" i="1" dirty="0" smtClean="0"/>
              <a:t>-     </a:t>
            </a:r>
            <a:r>
              <a:rPr lang="ko-KR" altLang="en-US" sz="1000" b="1" i="1" dirty="0" smtClean="0"/>
              <a:t>참고 </a:t>
            </a:r>
            <a:r>
              <a:rPr lang="en-US" altLang="ko-KR" sz="1000" b="1" i="1" dirty="0" smtClean="0"/>
              <a:t>:</a:t>
            </a:r>
            <a:r>
              <a:rPr lang="ko-KR" altLang="en-US" sz="1000" i="1" dirty="0" smtClean="0"/>
              <a:t> 마우스 </a:t>
            </a:r>
            <a:r>
              <a:rPr lang="ko-KR" altLang="en-US" sz="1000" i="1" dirty="0" err="1" smtClean="0"/>
              <a:t>피스를</a:t>
            </a:r>
            <a:r>
              <a:rPr lang="ko-KR" altLang="en-US" sz="1000" i="1" dirty="0" smtClean="0"/>
              <a:t> 물고 숨을 내쉬지 않는다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en-US" altLang="ko-KR" sz="1200" dirty="0" smtClean="0"/>
          </a:p>
          <a:p>
            <a:pPr marL="742950" lvl="2" indent="-342900"/>
            <a:endParaRPr lang="en-US" altLang="ko-KR" sz="1200" dirty="0"/>
          </a:p>
          <a:p>
            <a:pPr marL="742950" lvl="2" indent="-342900"/>
            <a:endParaRPr lang="en-US" altLang="ko-KR" sz="1200" dirty="0" smtClean="0"/>
          </a:p>
          <a:p>
            <a:pPr marL="742950" lvl="2" indent="-342900"/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4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마우스 </a:t>
            </a:r>
            <a:r>
              <a:rPr lang="ko-KR" altLang="en-US" sz="1200" dirty="0" err="1"/>
              <a:t>피스를</a:t>
            </a:r>
            <a:r>
              <a:rPr lang="ko-KR" altLang="en-US" sz="1200" dirty="0"/>
              <a:t> 입술로 물고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강하고 </a:t>
            </a:r>
            <a:r>
              <a:rPr lang="ko-KR" altLang="en-US" sz="1200" b="1" dirty="0">
                <a:solidFill>
                  <a:srgbClr val="FF0000"/>
                </a:solidFill>
              </a:rPr>
              <a:t>빠르게 흡입합니다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000" b="1" i="1" dirty="0" smtClean="0"/>
              <a:t>참고 </a:t>
            </a:r>
            <a:r>
              <a:rPr lang="en-US" altLang="ko-KR" sz="1000" b="1" i="1" dirty="0"/>
              <a:t>:</a:t>
            </a:r>
            <a:r>
              <a:rPr lang="ko-KR" altLang="en-US" sz="1000" i="1" dirty="0"/>
              <a:t> </a:t>
            </a:r>
            <a:r>
              <a:rPr lang="ko-KR" altLang="en-US" sz="1000" i="1" dirty="0" smtClean="0"/>
              <a:t>튜브가 접혀 있지 않는지 확인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lvl="1"/>
            <a:r>
              <a:rPr lang="en-US" altLang="ko-KR" sz="1000" dirty="0"/>
              <a:t>Duration indicator</a:t>
            </a:r>
            <a:r>
              <a:rPr lang="ko-KR" altLang="en-US" sz="1000" dirty="0"/>
              <a:t>가 켜집니다 </a:t>
            </a:r>
            <a:r>
              <a:rPr lang="en-US" altLang="ko-KR" sz="1000" dirty="0"/>
              <a:t>(1</a:t>
            </a:r>
            <a:r>
              <a:rPr lang="ko-KR" altLang="en-US" sz="1000" dirty="0"/>
              <a:t>초에 </a:t>
            </a:r>
            <a:r>
              <a:rPr lang="ko-KR" altLang="en-US" sz="1000" dirty="0" smtClean="0"/>
              <a:t>한 칸 </a:t>
            </a:r>
            <a:r>
              <a:rPr lang="ko-KR" altLang="en-US" sz="1000" dirty="0"/>
              <a:t>씩</a:t>
            </a:r>
            <a:r>
              <a:rPr lang="en-US" altLang="ko-KR" sz="1000" dirty="0" smtClean="0"/>
              <a:t>)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5</a:t>
            </a:r>
            <a:r>
              <a:rPr lang="en-US" altLang="ko-KR" sz="1200" dirty="0" smtClean="0"/>
              <a:t>) </a:t>
            </a:r>
            <a:r>
              <a:rPr lang="ko-KR" altLang="en-US" sz="1200" dirty="0" err="1"/>
              <a:t>흡입구서</a:t>
            </a:r>
            <a:r>
              <a:rPr lang="ko-KR" altLang="en-US" sz="1200" dirty="0"/>
              <a:t> 입을 떼고 불편하지 않을 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5</a:t>
            </a:r>
            <a:r>
              <a:rPr lang="ko-KR" altLang="en-US" sz="1200" dirty="0"/>
              <a:t>초</a:t>
            </a:r>
            <a:r>
              <a:rPr lang="en-US" altLang="ko-KR" sz="1200" dirty="0"/>
              <a:t>) </a:t>
            </a:r>
            <a:r>
              <a:rPr lang="ko-KR" altLang="en-US" sz="1200" dirty="0"/>
              <a:t>정도로 숨을 참습니다</a:t>
            </a:r>
            <a:r>
              <a:rPr lang="en-US" altLang="ko-KR" sz="1200" dirty="0"/>
              <a:t>.        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6) </a:t>
            </a:r>
            <a:r>
              <a:rPr lang="ko-KR" altLang="en-US" sz="1200" dirty="0" err="1"/>
              <a:t>숨참기가</a:t>
            </a:r>
            <a:r>
              <a:rPr lang="ko-KR" altLang="en-US" sz="1200" dirty="0"/>
              <a:t> 끝나면 </a:t>
            </a:r>
            <a:r>
              <a:rPr lang="en-US" altLang="ko-KR" sz="1200" dirty="0"/>
              <a:t>breath hold </a:t>
            </a:r>
            <a:r>
              <a:rPr lang="ko-KR" altLang="en-US" sz="1200" dirty="0"/>
              <a:t>흰색버튼을 누릅니다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7) </a:t>
            </a:r>
            <a:r>
              <a:rPr lang="ko-KR" altLang="en-US" sz="1200" dirty="0" err="1" smtClean="0"/>
              <a:t>폐그림의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결과를 확인합니다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lvl="1"/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56" y="1898313"/>
            <a:ext cx="1239581" cy="8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78" y="710621"/>
            <a:ext cx="1242793" cy="86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364" y="4296903"/>
            <a:ext cx="1226736" cy="100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22" y="6876256"/>
            <a:ext cx="1252427" cy="86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5427473" y="748721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8" name="타원 17"/>
          <p:cNvSpPr/>
          <p:nvPr/>
        </p:nvSpPr>
        <p:spPr>
          <a:xfrm>
            <a:off x="5416840" y="1928793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2" name="타원 41"/>
          <p:cNvSpPr/>
          <p:nvPr/>
        </p:nvSpPr>
        <p:spPr>
          <a:xfrm>
            <a:off x="5419175" y="4320153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3" t="8892" r="-1" b="1643"/>
          <a:stretch/>
        </p:blipFill>
        <p:spPr bwMode="auto">
          <a:xfrm>
            <a:off x="6075531" y="5747048"/>
            <a:ext cx="571018" cy="72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27616" y="5652120"/>
            <a:ext cx="1241976" cy="90851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461715" y="5690203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5450217" y="6892560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217" y="8110269"/>
            <a:ext cx="1226736" cy="85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9"/>
          <a:stretch/>
        </p:blipFill>
        <p:spPr bwMode="auto">
          <a:xfrm>
            <a:off x="6001099" y="3170149"/>
            <a:ext cx="579460" cy="75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380111" y="3092043"/>
            <a:ext cx="1241976" cy="90851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423735" y="3120400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6774" y="98212"/>
            <a:ext cx="416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* AIM Device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– DPI Test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23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Figure 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3" y="1259632"/>
            <a:ext cx="6576248" cy="279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gure 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5" y="5268088"/>
            <a:ext cx="6615608" cy="290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8545" y="1934994"/>
            <a:ext cx="373731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빨간색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흡입속도</a:t>
            </a:r>
            <a:r>
              <a:rPr lang="ko-KR" altLang="en-US" sz="1200" dirty="0"/>
              <a:t>가 </a:t>
            </a:r>
            <a:r>
              <a:rPr lang="ko-KR" altLang="en-US" sz="1200" dirty="0" smtClean="0"/>
              <a:t>너</a:t>
            </a:r>
            <a:r>
              <a:rPr lang="ko-KR" altLang="en-US" sz="1200" dirty="0"/>
              <a:t>무 </a:t>
            </a:r>
            <a:r>
              <a:rPr lang="ko-KR" altLang="en-US" sz="1200" dirty="0" smtClean="0"/>
              <a:t>느리거나 흡입력이 약함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약물이 기관지에 도달하지 못하고 인두에 </a:t>
            </a:r>
            <a:r>
              <a:rPr lang="ko-KR" altLang="en-US" sz="1200" dirty="0" err="1" smtClean="0">
                <a:sym typeface="Wingdings" pitchFamily="2" charset="2"/>
              </a:rPr>
              <a:t>침착됨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오렌지색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/>
              <a:t>충분</a:t>
            </a:r>
            <a:r>
              <a:rPr lang="ko-KR" altLang="en-US" sz="1200" dirty="0"/>
              <a:t>히 </a:t>
            </a:r>
            <a:r>
              <a:rPr lang="ko-KR" altLang="en-US" sz="1200" dirty="0" smtClean="0"/>
              <a:t>강하</a:t>
            </a:r>
            <a:r>
              <a:rPr lang="ko-KR" altLang="en-US" sz="1200" dirty="0"/>
              <a:t>게 </a:t>
            </a:r>
            <a:r>
              <a:rPr lang="ko-KR" altLang="en-US" sz="1200" dirty="0" smtClean="0"/>
              <a:t>흡입하지 않았거나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숨 참기가 너무 짧았음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/>
              <a:t>약물이 </a:t>
            </a:r>
            <a:r>
              <a:rPr lang="en-US" altLang="ko-KR" sz="1200" dirty="0" smtClean="0"/>
              <a:t>small airway</a:t>
            </a:r>
            <a:r>
              <a:rPr lang="ko-KR" altLang="en-US" sz="1200" dirty="0" smtClean="0"/>
              <a:t>까지 도달하지 못함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b="1" dirty="0" smtClean="0">
                <a:solidFill>
                  <a:srgbClr val="00B050"/>
                </a:solidFill>
              </a:rPr>
              <a:t>녹색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ko-KR" altLang="en-US" sz="1200" dirty="0" smtClean="0"/>
              <a:t>강</a:t>
            </a:r>
            <a:r>
              <a:rPr lang="ko-KR" altLang="en-US" sz="1200" dirty="0"/>
              <a:t>한 </a:t>
            </a:r>
            <a:r>
              <a:rPr lang="ko-KR" altLang="en-US" sz="1200" dirty="0" smtClean="0"/>
              <a:t>흡입력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적절한 </a:t>
            </a:r>
            <a:r>
              <a:rPr lang="ko-KR" altLang="en-US" sz="1200" dirty="0" err="1" smtClean="0"/>
              <a:t>흡입량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충분한 </a:t>
            </a:r>
            <a:r>
              <a:rPr lang="ko-KR" altLang="en-US" sz="1200" dirty="0" err="1" smtClean="0"/>
              <a:t>숨참기</a:t>
            </a:r>
            <a:r>
              <a:rPr lang="ko-KR" altLang="en-US" sz="1200" dirty="0" smtClean="0"/>
              <a:t> 유지함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/>
              <a:t>약물이 </a:t>
            </a:r>
            <a:r>
              <a:rPr lang="en-US" altLang="ko-KR" sz="1200" dirty="0" smtClean="0"/>
              <a:t>small airway</a:t>
            </a:r>
            <a:r>
              <a:rPr lang="ko-KR" altLang="en-US" sz="1200" dirty="0" smtClean="0"/>
              <a:t>까지 잘 도달함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0968" y="5868144"/>
            <a:ext cx="3734891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빨간색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누르고 흡입을 시작함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약물이 기관지에 도달하지 못하고 인두에 </a:t>
            </a:r>
            <a:r>
              <a:rPr lang="ko-KR" altLang="en-US" sz="1200" dirty="0" err="1" smtClean="0">
                <a:sym typeface="Wingdings" pitchFamily="2" charset="2"/>
              </a:rPr>
              <a:t>침착됨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빨간색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흡입속도가 너무 빨랐음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약물이 기관지에 도달하지 못하고 인두에 </a:t>
            </a:r>
            <a:r>
              <a:rPr lang="ko-KR" altLang="en-US" sz="1200" dirty="0" err="1" smtClean="0">
                <a:sym typeface="Wingdings" pitchFamily="2" charset="2"/>
              </a:rPr>
              <a:t>침착됨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오렌지색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/>
              <a:t>흡입시간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숨 참기가 너무 짧았음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/>
              <a:t>약물이 </a:t>
            </a:r>
            <a:r>
              <a:rPr lang="en-US" altLang="ko-KR" sz="1200" dirty="0" smtClean="0"/>
              <a:t>small airway</a:t>
            </a:r>
            <a:r>
              <a:rPr lang="ko-KR" altLang="en-US" sz="1200" dirty="0" smtClean="0"/>
              <a:t>까</a:t>
            </a:r>
            <a:r>
              <a:rPr lang="ko-KR" altLang="en-US" sz="1200" dirty="0"/>
              <a:t>지 </a:t>
            </a:r>
            <a:r>
              <a:rPr lang="ko-KR" altLang="en-US" sz="1200" dirty="0" smtClean="0"/>
              <a:t>도달하지 못함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b="1" dirty="0" smtClean="0">
                <a:solidFill>
                  <a:srgbClr val="00B050"/>
                </a:solidFill>
              </a:rPr>
              <a:t>녹색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ko-KR" altLang="en-US" sz="1200" dirty="0" smtClean="0"/>
              <a:t>누르고 흡입하는 박자가 잘 맞았고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적절한 흡입속도와 숨 참기 유지함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/>
              <a:t>약물이 </a:t>
            </a:r>
            <a:r>
              <a:rPr lang="en-US" altLang="ko-KR" sz="1200" dirty="0" smtClean="0"/>
              <a:t>small airway</a:t>
            </a:r>
            <a:r>
              <a:rPr lang="ko-KR" altLang="en-US" sz="1200" dirty="0" smtClean="0"/>
              <a:t>까지 잘 도달함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7773" y="36637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AIM Device </a:t>
            </a:r>
            <a:r>
              <a:rPr lang="ko-KR" altLang="en-US" dirty="0" smtClean="0"/>
              <a:t>폐 그림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6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275</Words>
  <Application>Microsoft Office PowerPoint</Application>
  <PresentationFormat>On-screen Show (4:3)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Ahn, Hyung Joon</dc:creator>
  <cp:lastModifiedBy>Mingyu Kang</cp:lastModifiedBy>
  <cp:revision>18</cp:revision>
  <dcterms:created xsi:type="dcterms:W3CDTF">2014-01-10T01:53:19Z</dcterms:created>
  <dcterms:modified xsi:type="dcterms:W3CDTF">2015-06-01T02:59:23Z</dcterms:modified>
</cp:coreProperties>
</file>