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200" r:id="rId2"/>
    <p:sldId id="512" r:id="rId3"/>
    <p:sldId id="6216" r:id="rId4"/>
    <p:sldId id="6219" r:id="rId5"/>
    <p:sldId id="6220" r:id="rId6"/>
    <p:sldId id="6218" r:id="rId7"/>
    <p:sldId id="6217" r:id="rId8"/>
    <p:sldId id="6221" r:id="rId9"/>
    <p:sldId id="6222" r:id="rId10"/>
    <p:sldId id="6223" r:id="rId11"/>
    <p:sldId id="6224" r:id="rId12"/>
    <p:sldId id="6225" r:id="rId13"/>
    <p:sldId id="6227" r:id="rId14"/>
    <p:sldId id="6229" r:id="rId15"/>
    <p:sldId id="6230" r:id="rId16"/>
    <p:sldId id="6231" r:id="rId17"/>
    <p:sldId id="6232" r:id="rId18"/>
    <p:sldId id="6233" r:id="rId19"/>
    <p:sldId id="6228" r:id="rId20"/>
    <p:sldId id="6234" r:id="rId21"/>
    <p:sldId id="6235" r:id="rId22"/>
    <p:sldId id="6236" r:id="rId23"/>
    <p:sldId id="6237" r:id="rId24"/>
    <p:sldId id="6238" r:id="rId25"/>
    <p:sldId id="6239" r:id="rId26"/>
    <p:sldId id="6240" r:id="rId27"/>
    <p:sldId id="6241" r:id="rId28"/>
    <p:sldId id="6242" r:id="rId29"/>
    <p:sldId id="6243" r:id="rId30"/>
    <p:sldId id="6245" r:id="rId31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79" autoAdjust="0"/>
    <p:restoredTop sz="94660"/>
  </p:normalViewPr>
  <p:slideViewPr>
    <p:cSldViewPr snapToGrid="0">
      <p:cViewPr>
        <p:scale>
          <a:sx n="75" d="100"/>
          <a:sy n="75" d="100"/>
        </p:scale>
        <p:origin x="416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43FCA-31AA-47DE-B366-E08AA0B3D5C5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18E2F-0C4E-4058-A50F-0A2F4182F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9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천식</a:t>
            </a:r>
            <a:r>
              <a:rPr lang="en-US" altLang="ko-KR" dirty="0"/>
              <a:t>, COPD 1</a:t>
            </a:r>
            <a:r>
              <a:rPr lang="ko-KR" altLang="en-US" dirty="0"/>
              <a:t>차 권장 치료약제는 흡입제임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3E082-A452-4778-9751-C992BE14866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9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8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ABDD-E7FB-4B5E-9AC4-4470EDCCDF7B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04E9-F0C7-47FC-9494-068FFEBEF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51298-7059-7EF9-FF89-DF9EF870056E}"/>
              </a:ext>
            </a:extLst>
          </p:cNvPr>
          <p:cNvSpPr txBox="1"/>
          <p:nvPr/>
        </p:nvSpPr>
        <p:spPr>
          <a:xfrm>
            <a:off x="833967" y="833271"/>
            <a:ext cx="7594600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/>
              <a:t>흡입기 치료제</a:t>
            </a:r>
            <a:endParaRPr lang="en-US" altLang="ko-KR" sz="4400" dirty="0"/>
          </a:p>
          <a:p>
            <a:pPr algn="ctr">
              <a:lnSpc>
                <a:spcPct val="150000"/>
              </a:lnSpc>
            </a:pPr>
            <a:r>
              <a:rPr lang="en-US" altLang="ko-KR" sz="4400" dirty="0"/>
              <a:t>-</a:t>
            </a:r>
            <a:r>
              <a:rPr lang="ko-KR" altLang="en-US" sz="4400" dirty="0"/>
              <a:t> </a:t>
            </a:r>
            <a:r>
              <a:rPr lang="en-US" altLang="ko-KR" sz="4400" dirty="0"/>
              <a:t>Once daily vs prn</a:t>
            </a:r>
            <a:r>
              <a:rPr lang="en-US" altLang="ko-KR" sz="4400"/>
              <a:t>&gt; formoterol</a:t>
            </a:r>
            <a:endParaRPr lang="ko-KR" altLang="en-US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976FB-E747-CAB6-611D-C3D0EEC43A81}"/>
              </a:ext>
            </a:extLst>
          </p:cNvPr>
          <p:cNvSpPr txBox="1"/>
          <p:nvPr/>
        </p:nvSpPr>
        <p:spPr>
          <a:xfrm>
            <a:off x="5151967" y="4639734"/>
            <a:ext cx="3314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/>
              <a:t>충북대병원 </a:t>
            </a:r>
            <a:endParaRPr lang="en-US" altLang="ko-KR" sz="2800" dirty="0"/>
          </a:p>
          <a:p>
            <a:pPr algn="r"/>
            <a:r>
              <a:rPr lang="ko-KR" altLang="en-US" sz="2800" dirty="0"/>
              <a:t>알레르기내과</a:t>
            </a:r>
            <a:endParaRPr lang="en-US" altLang="ko-KR" sz="2800" dirty="0"/>
          </a:p>
          <a:p>
            <a:pPr algn="r"/>
            <a:r>
              <a:rPr lang="ko-KR" altLang="en-US" sz="2800" dirty="0"/>
              <a:t>강민규</a:t>
            </a:r>
          </a:p>
        </p:txBody>
      </p:sp>
    </p:spTree>
    <p:extLst>
      <p:ext uri="{BB962C8B-B14F-4D97-AF65-F5344CB8AC3E}">
        <p14:creationId xmlns:p14="http://schemas.microsoft.com/office/powerpoint/2010/main" val="342998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하루에 한번 </a:t>
            </a:r>
            <a:r>
              <a:rPr lang="ko-KR" altLang="en-US" sz="32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쓰는게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, 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짱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~~</a:t>
            </a:r>
            <a:endParaRPr lang="ko-KR" altLang="en-US" sz="3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E923C4-009A-765D-C191-B4D70002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7" y="1581593"/>
            <a:ext cx="2024285" cy="229849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F20ACA0-53AE-C53F-59F0-355C6276F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138" y="1482978"/>
            <a:ext cx="1872815" cy="249714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1F3723B-9162-4019-825D-D05F445F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77644"/>
              </p:ext>
            </p:extLst>
          </p:nvPr>
        </p:nvGraphicFramePr>
        <p:xfrm>
          <a:off x="1119019" y="4534757"/>
          <a:ext cx="7302366" cy="181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22">
                  <a:extLst>
                    <a:ext uri="{9D8B030D-6E8A-4147-A177-3AD203B41FA5}">
                      <a16:colId xmlns:a16="http://schemas.microsoft.com/office/drawing/2014/main" val="387119631"/>
                    </a:ext>
                  </a:extLst>
                </a:gridCol>
                <a:gridCol w="2434122">
                  <a:extLst>
                    <a:ext uri="{9D8B030D-6E8A-4147-A177-3AD203B41FA5}">
                      <a16:colId xmlns:a16="http://schemas.microsoft.com/office/drawing/2014/main" val="2579684309"/>
                    </a:ext>
                  </a:extLst>
                </a:gridCol>
                <a:gridCol w="2434122">
                  <a:extLst>
                    <a:ext uri="{9D8B030D-6E8A-4147-A177-3AD203B41FA5}">
                      <a16:colId xmlns:a16="http://schemas.microsoft.com/office/drawing/2014/main" val="1952139605"/>
                    </a:ext>
                  </a:extLst>
                </a:gridCol>
              </a:tblGrid>
              <a:tr h="41039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00031"/>
                  </a:ext>
                </a:extLst>
              </a:tr>
              <a:tr h="708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Fluticasone furoate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(100/200)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Inhaled steroid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Mometasone furoate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(80/160/320mcg)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21656"/>
                  </a:ext>
                </a:extLst>
              </a:tr>
              <a:tr h="41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Vilanterol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(25)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B2-agonist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Indacaterol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 (150mcg)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07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05BC8-3210-DC4E-7ACA-6F9D543B5617}"/>
              </a:ext>
            </a:extLst>
          </p:cNvPr>
          <p:cNvSpPr txBox="1"/>
          <p:nvPr/>
        </p:nvSpPr>
        <p:spPr>
          <a:xfrm>
            <a:off x="531174" y="1482978"/>
            <a:ext cx="3297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기관지 확장제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F33C18-1410-D5B5-A06A-576DF738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95" y="2247062"/>
            <a:ext cx="2183999" cy="299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84CC16-7FC8-66E9-ED7D-8121DA2D2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3" y="2247063"/>
            <a:ext cx="2149879" cy="2993957"/>
          </a:xfrm>
          <a:prstGeom prst="rect">
            <a:avLst/>
          </a:prstGeom>
        </p:spPr>
      </p:pic>
      <p:sp>
        <p:nvSpPr>
          <p:cNvPr id="13" name="오른쪽 화살표 7">
            <a:extLst>
              <a:ext uri="{FF2B5EF4-FFF2-40B4-BE49-F238E27FC236}">
                <a16:creationId xmlns:a16="http://schemas.microsoft.com/office/drawing/2014/main" id="{C69A3EF3-0642-F734-DC88-1251A753D4DB}"/>
              </a:ext>
            </a:extLst>
          </p:cNvPr>
          <p:cNvSpPr/>
          <p:nvPr/>
        </p:nvSpPr>
        <p:spPr>
          <a:xfrm>
            <a:off x="3063915" y="3569744"/>
            <a:ext cx="555687" cy="348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5A870C-3104-1DCC-477D-9BBDA3BD9700}"/>
              </a:ext>
            </a:extLst>
          </p:cNvPr>
          <p:cNvSpPr/>
          <p:nvPr/>
        </p:nvSpPr>
        <p:spPr>
          <a:xfrm>
            <a:off x="892261" y="5347669"/>
            <a:ext cx="2047643" cy="365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숨참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F38A8-3AD5-F80B-5248-8BB2692D0104}"/>
              </a:ext>
            </a:extLst>
          </p:cNvPr>
          <p:cNvSpPr/>
          <p:nvPr/>
        </p:nvSpPr>
        <p:spPr>
          <a:xfrm>
            <a:off x="3828850" y="5347668"/>
            <a:ext cx="2047643" cy="365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기관지 확장</a:t>
            </a:r>
          </a:p>
        </p:txBody>
      </p:sp>
    </p:spTree>
    <p:extLst>
      <p:ext uri="{BB962C8B-B14F-4D97-AF65-F5344CB8AC3E}">
        <p14:creationId xmlns:p14="http://schemas.microsoft.com/office/powerpoint/2010/main" val="277794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FACBB-1EEA-091A-A710-BCF7FE6B62EA}"/>
              </a:ext>
            </a:extLst>
          </p:cNvPr>
          <p:cNvSpPr txBox="1"/>
          <p:nvPr/>
        </p:nvSpPr>
        <p:spPr>
          <a:xfrm>
            <a:off x="1928247" y="1850519"/>
            <a:ext cx="5204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속효성 기관지 확장제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 숨이 찰 때 흡입하는 약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35C85D-AC4C-C52D-39B1-0D24B2F3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62" y="1924808"/>
            <a:ext cx="6368676" cy="3337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C872E-B433-3669-AEDC-953E186159DF}"/>
              </a:ext>
            </a:extLst>
          </p:cNvPr>
          <p:cNvSpPr txBox="1"/>
          <p:nvPr/>
        </p:nvSpPr>
        <p:spPr>
          <a:xfrm>
            <a:off x="4572000" y="54061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SABA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(short-acting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b-agonist)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BC55FB-1695-D16B-5C84-D24F9949A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53" y="2703522"/>
            <a:ext cx="1598457" cy="378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80DF3F-D991-F394-B154-4C730EE1F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68" y="4943009"/>
            <a:ext cx="1598457" cy="37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117314-46A5-82FC-467A-5928F6E99676}"/>
              </a:ext>
            </a:extLst>
          </p:cNvPr>
          <p:cNvSpPr txBox="1"/>
          <p:nvPr/>
        </p:nvSpPr>
        <p:spPr>
          <a:xfrm>
            <a:off x="1235590" y="25008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(long-acting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b-agonist)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5A51D-C144-7794-E16F-3E33974DDE96}"/>
              </a:ext>
            </a:extLst>
          </p:cNvPr>
          <p:cNvSpPr txBox="1"/>
          <p:nvPr/>
        </p:nvSpPr>
        <p:spPr>
          <a:xfrm>
            <a:off x="5104426" y="58155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 숨이 찰 때 흡입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7810A-37B8-6D0B-D1FF-E797B4964CC7}"/>
              </a:ext>
            </a:extLst>
          </p:cNvPr>
          <p:cNvSpPr txBox="1"/>
          <p:nvPr/>
        </p:nvSpPr>
        <p:spPr>
          <a:xfrm>
            <a:off x="1304934" y="20714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오랫동안 기관지가 열어놓음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18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7652083" cy="762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842950" y="3879632"/>
            <a:ext cx="439276" cy="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7652083" cy="762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842950" y="3879632"/>
            <a:ext cx="439276" cy="94688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50A6248-897E-5D99-29AD-141D8D078F29}"/>
              </a:ext>
            </a:extLst>
          </p:cNvPr>
          <p:cNvSpPr/>
          <p:nvPr/>
        </p:nvSpPr>
        <p:spPr>
          <a:xfrm rot="2654228">
            <a:off x="6047554" y="3730346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252689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7652083" cy="762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842950" y="3879632"/>
            <a:ext cx="439276" cy="94688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50A6248-897E-5D99-29AD-141D8D078F29}"/>
              </a:ext>
            </a:extLst>
          </p:cNvPr>
          <p:cNvSpPr/>
          <p:nvPr/>
        </p:nvSpPr>
        <p:spPr>
          <a:xfrm rot="2654228">
            <a:off x="6047554" y="3730346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7E8DE42-0CBF-D45C-D324-833040F9645C}"/>
              </a:ext>
            </a:extLst>
          </p:cNvPr>
          <p:cNvSpPr/>
          <p:nvPr/>
        </p:nvSpPr>
        <p:spPr>
          <a:xfrm rot="17812198">
            <a:off x="7362350" y="4062392"/>
            <a:ext cx="469864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A36CE-DB8E-D2E7-10DD-A1C4E5804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7652349" y="4407132"/>
            <a:ext cx="439276" cy="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7652083" cy="762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842950" y="3879632"/>
            <a:ext cx="439276" cy="94688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50A6248-897E-5D99-29AD-141D8D078F29}"/>
              </a:ext>
            </a:extLst>
          </p:cNvPr>
          <p:cNvSpPr/>
          <p:nvPr/>
        </p:nvSpPr>
        <p:spPr>
          <a:xfrm rot="2654228">
            <a:off x="6047554" y="3730346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7E8DE42-0CBF-D45C-D324-833040F9645C}"/>
              </a:ext>
            </a:extLst>
          </p:cNvPr>
          <p:cNvSpPr/>
          <p:nvPr/>
        </p:nvSpPr>
        <p:spPr>
          <a:xfrm rot="17812198">
            <a:off x="7362350" y="4062392"/>
            <a:ext cx="469864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A36CE-DB8E-D2E7-10DD-A1C4E5804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7652349" y="4407132"/>
            <a:ext cx="439276" cy="94688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C9E6135-306A-A75A-BE3B-78D8AE209386}"/>
              </a:ext>
            </a:extLst>
          </p:cNvPr>
          <p:cNvSpPr/>
          <p:nvPr/>
        </p:nvSpPr>
        <p:spPr>
          <a:xfrm rot="2854196">
            <a:off x="7623997" y="4530599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74716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7652083" cy="7623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842950" y="3879632"/>
            <a:ext cx="439276" cy="94688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50A6248-897E-5D99-29AD-141D8D078F29}"/>
              </a:ext>
            </a:extLst>
          </p:cNvPr>
          <p:cNvSpPr/>
          <p:nvPr/>
        </p:nvSpPr>
        <p:spPr>
          <a:xfrm rot="2654228">
            <a:off x="6047554" y="3730346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7E8DE42-0CBF-D45C-D324-833040F9645C}"/>
              </a:ext>
            </a:extLst>
          </p:cNvPr>
          <p:cNvSpPr/>
          <p:nvPr/>
        </p:nvSpPr>
        <p:spPr>
          <a:xfrm rot="17812198">
            <a:off x="7362350" y="4062392"/>
            <a:ext cx="469864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A36CE-DB8E-D2E7-10DD-A1C4E5804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7652349" y="4407132"/>
            <a:ext cx="439276" cy="94688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C9E6135-306A-A75A-BE3B-78D8AE209386}"/>
              </a:ext>
            </a:extLst>
          </p:cNvPr>
          <p:cNvSpPr/>
          <p:nvPr/>
        </p:nvSpPr>
        <p:spPr>
          <a:xfrm rot="2854196">
            <a:off x="7623997" y="4530599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D7A014-107F-8337-B392-08E15964DE0F}"/>
              </a:ext>
            </a:extLst>
          </p:cNvPr>
          <p:cNvSpPr/>
          <p:nvPr/>
        </p:nvSpPr>
        <p:spPr>
          <a:xfrm rot="17812198">
            <a:off x="3889784" y="2947770"/>
            <a:ext cx="691159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AECB19-2FA0-88BF-926C-9182C8A92698}"/>
              </a:ext>
            </a:extLst>
          </p:cNvPr>
          <p:cNvSpPr/>
          <p:nvPr/>
        </p:nvSpPr>
        <p:spPr>
          <a:xfrm rot="2254132">
            <a:off x="4353798" y="3172337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3651BE-EC77-9C9B-51C6-6B55A0C61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4219927" y="3281387"/>
            <a:ext cx="439276" cy="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11F254-54E7-D235-3356-C42EA3DE8842}"/>
              </a:ext>
            </a:extLst>
          </p:cNvPr>
          <p:cNvCxnSpPr>
            <a:cxnSpLocks/>
          </p:cNvCxnSpPr>
          <p:nvPr/>
        </p:nvCxnSpPr>
        <p:spPr>
          <a:xfrm flipV="1">
            <a:off x="914401" y="1704442"/>
            <a:ext cx="0" cy="42062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63D1D9-0B5C-710B-170B-A2F360E3A111}"/>
              </a:ext>
            </a:extLst>
          </p:cNvPr>
          <p:cNvCxnSpPr>
            <a:cxnSpLocks/>
          </p:cNvCxnSpPr>
          <p:nvPr/>
        </p:nvCxnSpPr>
        <p:spPr>
          <a:xfrm>
            <a:off x="914401" y="5910682"/>
            <a:ext cx="971810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7DC0C02-A5F4-DBC5-9D0B-100ADDE3C295}"/>
              </a:ext>
            </a:extLst>
          </p:cNvPr>
          <p:cNvSpPr/>
          <p:nvPr/>
        </p:nvSpPr>
        <p:spPr>
          <a:xfrm rot="1595353">
            <a:off x="945618" y="2794256"/>
            <a:ext cx="1407471" cy="17737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2F654AF-22A2-BC2A-81B4-9714B82285D3}"/>
              </a:ext>
            </a:extLst>
          </p:cNvPr>
          <p:cNvSpPr/>
          <p:nvPr/>
        </p:nvSpPr>
        <p:spPr>
          <a:xfrm rot="17812198">
            <a:off x="2121607" y="2590920"/>
            <a:ext cx="690828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571B33B-7213-F613-E83C-4E2B8EDC3916}"/>
              </a:ext>
            </a:extLst>
          </p:cNvPr>
          <p:cNvSpPr/>
          <p:nvPr/>
        </p:nvSpPr>
        <p:spPr>
          <a:xfrm rot="2254132">
            <a:off x="2559128" y="2828378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08CD610-B87F-2201-908D-8DDC7699F801}"/>
              </a:ext>
            </a:extLst>
          </p:cNvPr>
          <p:cNvSpPr/>
          <p:nvPr/>
        </p:nvSpPr>
        <p:spPr>
          <a:xfrm rot="17812198">
            <a:off x="3889784" y="2947770"/>
            <a:ext cx="691159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E479A11-4A0F-B22B-4053-F4E8DB3E378B}"/>
              </a:ext>
            </a:extLst>
          </p:cNvPr>
          <p:cNvSpPr/>
          <p:nvPr/>
        </p:nvSpPr>
        <p:spPr>
          <a:xfrm rot="2254132">
            <a:off x="4353798" y="3172337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62645B9-C249-37B0-8D1D-C6557E87DEF9}"/>
              </a:ext>
            </a:extLst>
          </p:cNvPr>
          <p:cNvSpPr/>
          <p:nvPr/>
        </p:nvSpPr>
        <p:spPr>
          <a:xfrm rot="17812198">
            <a:off x="5695085" y="3337341"/>
            <a:ext cx="556005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D4DF69F-85A4-82EE-29D9-E58596361B43}"/>
              </a:ext>
            </a:extLst>
          </p:cNvPr>
          <p:cNvSpPr/>
          <p:nvPr/>
        </p:nvSpPr>
        <p:spPr>
          <a:xfrm rot="2654228">
            <a:off x="6047554" y="3730346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DB1D6B72-D19A-8573-70D7-750E9D137436}"/>
              </a:ext>
            </a:extLst>
          </p:cNvPr>
          <p:cNvSpPr/>
          <p:nvPr/>
        </p:nvSpPr>
        <p:spPr>
          <a:xfrm rot="17812198">
            <a:off x="7362350" y="4062392"/>
            <a:ext cx="469864" cy="2162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ECA989D-DCA1-20BF-99A5-77DDAAF2F437}"/>
              </a:ext>
            </a:extLst>
          </p:cNvPr>
          <p:cNvSpPr/>
          <p:nvPr/>
        </p:nvSpPr>
        <p:spPr>
          <a:xfrm rot="2854196">
            <a:off x="7623997" y="4530599"/>
            <a:ext cx="1557653" cy="2098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Aft>
                <a:spcPts val="600"/>
              </a:spcAft>
            </a:pPr>
            <a:endParaRPr lang="ko-KR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8709A-8489-BE26-04E1-CB2B34C6F930}"/>
              </a:ext>
            </a:extLst>
          </p:cNvPr>
          <p:cNvSpPr txBox="1"/>
          <p:nvPr/>
        </p:nvSpPr>
        <p:spPr>
          <a:xfrm>
            <a:off x="3876815" y="6124439"/>
            <a:ext cx="23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/>
              <a:t>시간</a:t>
            </a:r>
            <a:r>
              <a:rPr lang="en-US" altLang="ko-KR" sz="2800" dirty="0"/>
              <a:t>(time)</a:t>
            </a:r>
            <a:endParaRPr lang="ko-KR" altLang="en-US" sz="28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F5F82-3676-E63F-EAF0-4115BB9DCC27}"/>
              </a:ext>
            </a:extLst>
          </p:cNvPr>
          <p:cNvSpPr txBox="1"/>
          <p:nvPr/>
        </p:nvSpPr>
        <p:spPr>
          <a:xfrm>
            <a:off x="185864" y="2476169"/>
            <a:ext cx="615553" cy="2532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2800" dirty="0" err="1"/>
              <a:t>폐기능</a:t>
            </a:r>
            <a:r>
              <a:rPr lang="en-US" altLang="ko-KR" sz="2800" dirty="0"/>
              <a:t>(FEV1)</a:t>
            </a:r>
            <a:endParaRPr lang="ko-KR" altLang="en-US" sz="2800" dirty="0" err="1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8CEBDB6-5D46-363A-95EB-F70687943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2437040" y="3015736"/>
            <a:ext cx="439276" cy="94688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711EEB-7F0A-D7D5-D6C5-C2F217919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4219927" y="3281387"/>
            <a:ext cx="439276" cy="94688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8690B7A-94F2-3078-25AE-BFDBD95F3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922158" y="3620713"/>
            <a:ext cx="439276" cy="94688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0893F44-E840-F4F8-17AC-2A79ED58A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7652349" y="4407132"/>
            <a:ext cx="439276" cy="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7AF6E-C37C-AA80-25EF-874A0E20352B}"/>
              </a:ext>
            </a:extLst>
          </p:cNvPr>
          <p:cNvSpPr/>
          <p:nvPr/>
        </p:nvSpPr>
        <p:spPr>
          <a:xfrm>
            <a:off x="3784244" y="170153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기관지확장제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F03A7A-9507-A4AB-9D12-3DE1619FD36C}"/>
              </a:ext>
            </a:extLst>
          </p:cNvPr>
          <p:cNvSpPr/>
          <p:nvPr/>
        </p:nvSpPr>
        <p:spPr>
          <a:xfrm>
            <a:off x="5967267" y="1701531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지속시간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F0D27-F9C3-5214-E5F8-B9D477270A04}"/>
              </a:ext>
            </a:extLst>
          </p:cNvPr>
          <p:cNvSpPr/>
          <p:nvPr/>
        </p:nvSpPr>
        <p:spPr>
          <a:xfrm>
            <a:off x="7795761" y="1697260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onset</a:t>
            </a:r>
            <a:endParaRPr lang="ko-KR" altLang="en-US" sz="2000" b="1" u="sng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157EC6-CC34-B688-3587-CE9345681A94}"/>
              </a:ext>
            </a:extLst>
          </p:cNvPr>
          <p:cNvCxnSpPr>
            <a:cxnSpLocks/>
          </p:cNvCxnSpPr>
          <p:nvPr/>
        </p:nvCxnSpPr>
        <p:spPr>
          <a:xfrm>
            <a:off x="3678287" y="2179398"/>
            <a:ext cx="51114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F6D101-BD55-17BB-54C8-241CD548C786}"/>
              </a:ext>
            </a:extLst>
          </p:cNvPr>
          <p:cNvSpPr/>
          <p:nvPr/>
        </p:nvSpPr>
        <p:spPr>
          <a:xfrm>
            <a:off x="3764610" y="2403781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Salbutamol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F6A9B-87D6-2E99-D185-E6E6714DD790}"/>
              </a:ext>
            </a:extLst>
          </p:cNvPr>
          <p:cNvSpPr/>
          <p:nvPr/>
        </p:nvSpPr>
        <p:spPr>
          <a:xfrm>
            <a:off x="3778142" y="3007819"/>
            <a:ext cx="149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Salmeterol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E269E9-1565-4F8F-E5C9-FA1F8C05E825}"/>
              </a:ext>
            </a:extLst>
          </p:cNvPr>
          <p:cNvSpPr/>
          <p:nvPr/>
        </p:nvSpPr>
        <p:spPr>
          <a:xfrm>
            <a:off x="3764610" y="3532930"/>
            <a:ext cx="1524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Formoterol</a:t>
            </a:r>
            <a:endParaRPr lang="ko-KR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A9AFAF-306E-EB72-E758-39CC1929FC5B}"/>
              </a:ext>
            </a:extLst>
          </p:cNvPr>
          <p:cNvSpPr/>
          <p:nvPr/>
        </p:nvSpPr>
        <p:spPr>
          <a:xfrm>
            <a:off x="3778142" y="4096333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Vilanterol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957EEC-DA74-6433-A686-FB01DE043DC0}"/>
              </a:ext>
            </a:extLst>
          </p:cNvPr>
          <p:cNvSpPr/>
          <p:nvPr/>
        </p:nvSpPr>
        <p:spPr>
          <a:xfrm>
            <a:off x="3782122" y="4644476"/>
            <a:ext cx="1545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Indacaterol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6AB6DD-5811-B476-9283-A620AABC341D}"/>
              </a:ext>
            </a:extLst>
          </p:cNvPr>
          <p:cNvSpPr/>
          <p:nvPr/>
        </p:nvSpPr>
        <p:spPr>
          <a:xfrm>
            <a:off x="6142657" y="2407411"/>
            <a:ext cx="822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4</a:t>
            </a:r>
            <a:r>
              <a:rPr lang="ko-KR" altLang="en-US" sz="2000" b="1" dirty="0">
                <a:solidFill>
                  <a:srgbClr val="7030A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시간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893D2F-343D-DCC6-1ECF-31EC82FFC41D}"/>
              </a:ext>
            </a:extLst>
          </p:cNvPr>
          <p:cNvSpPr/>
          <p:nvPr/>
        </p:nvSpPr>
        <p:spPr>
          <a:xfrm>
            <a:off x="6076934" y="3036934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12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시간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BF0B28-D95F-1512-7CFE-A0F3BA9241C0}"/>
              </a:ext>
            </a:extLst>
          </p:cNvPr>
          <p:cNvSpPr/>
          <p:nvPr/>
        </p:nvSpPr>
        <p:spPr>
          <a:xfrm>
            <a:off x="6076934" y="3539820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12</a:t>
            </a:r>
            <a:r>
              <a:rPr lang="ko-KR" altLang="en-US" sz="2000" b="1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시간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BCAF78-C56D-7F7C-4F7F-79A304763B57}"/>
              </a:ext>
            </a:extLst>
          </p:cNvPr>
          <p:cNvSpPr/>
          <p:nvPr/>
        </p:nvSpPr>
        <p:spPr>
          <a:xfrm>
            <a:off x="6076934" y="4120760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24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시간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CC371A-066E-A4E6-E91A-DF712AB036CE}"/>
              </a:ext>
            </a:extLst>
          </p:cNvPr>
          <p:cNvSpPr/>
          <p:nvPr/>
        </p:nvSpPr>
        <p:spPr>
          <a:xfrm>
            <a:off x="6076934" y="4643513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24</a:t>
            </a:r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시간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29B8C9-F8F4-5964-522D-36B21822D07B}"/>
              </a:ext>
            </a:extLst>
          </p:cNvPr>
          <p:cNvSpPr/>
          <p:nvPr/>
        </p:nvSpPr>
        <p:spPr>
          <a:xfrm>
            <a:off x="7595211" y="2398556"/>
            <a:ext cx="1268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매우 빠름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55E8C-01B9-0E01-7B48-3CF1364908FD}"/>
              </a:ext>
            </a:extLst>
          </p:cNvPr>
          <p:cNvSpPr/>
          <p:nvPr/>
        </p:nvSpPr>
        <p:spPr>
          <a:xfrm>
            <a:off x="7723137" y="303693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천천히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71CEBA-637B-59BD-4398-6ACC0F10291B}"/>
              </a:ext>
            </a:extLst>
          </p:cNvPr>
          <p:cNvSpPr/>
          <p:nvPr/>
        </p:nvSpPr>
        <p:spPr>
          <a:xfrm>
            <a:off x="7723137" y="3539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u="sng" dirty="0">
                <a:solidFill>
                  <a:srgbClr val="FF0000"/>
                </a:solidFill>
              </a:rPr>
              <a:t>꽤 빠름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290773-BBE3-B2C7-7459-ED2BC2F79044}"/>
              </a:ext>
            </a:extLst>
          </p:cNvPr>
          <p:cNvSpPr/>
          <p:nvPr/>
        </p:nvSpPr>
        <p:spPr>
          <a:xfrm>
            <a:off x="7723137" y="4120760"/>
            <a:ext cx="930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천천히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AE8AA8-6A21-2AC5-8DA7-FE367D3668A6}"/>
              </a:ext>
            </a:extLst>
          </p:cNvPr>
          <p:cNvSpPr/>
          <p:nvPr/>
        </p:nvSpPr>
        <p:spPr>
          <a:xfrm>
            <a:off x="7723137" y="4643513"/>
            <a:ext cx="930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천천히</a:t>
            </a:r>
            <a:endParaRPr lang="ko-KR" altLang="en-US" sz="2000" dirty="0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84C4B937-6D3D-46A2-6B16-F57DAD5ADA21}"/>
              </a:ext>
            </a:extLst>
          </p:cNvPr>
          <p:cNvSpPr/>
          <p:nvPr/>
        </p:nvSpPr>
        <p:spPr>
          <a:xfrm>
            <a:off x="3210504" y="3277266"/>
            <a:ext cx="498645" cy="525108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ko-KR" altLang="en-US" sz="800" dirty="0" err="1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27BCE9-6F71-1470-2012-55C9991E1347}"/>
              </a:ext>
            </a:extLst>
          </p:cNvPr>
          <p:cNvGrpSpPr/>
          <p:nvPr/>
        </p:nvGrpSpPr>
        <p:grpSpPr>
          <a:xfrm>
            <a:off x="0" y="1697260"/>
            <a:ext cx="3037451" cy="3472429"/>
            <a:chOff x="-966855" y="1998849"/>
            <a:chExt cx="3037451" cy="347242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E866F5-FC50-6FDA-E93F-A5F4CCFF7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022" r="52306"/>
            <a:stretch/>
          </p:blipFill>
          <p:spPr>
            <a:xfrm>
              <a:off x="-966855" y="3336323"/>
              <a:ext cx="3037451" cy="213495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BD87064-F967-8725-1CAB-EF09AB186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0" b="19988"/>
            <a:stretch/>
          </p:blipFill>
          <p:spPr>
            <a:xfrm>
              <a:off x="-677119" y="1998849"/>
              <a:ext cx="2110931" cy="167451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D8475B-16B9-66A3-B835-9DDFB41BB08C}"/>
              </a:ext>
            </a:extLst>
          </p:cNvPr>
          <p:cNvSpPr txBox="1"/>
          <p:nvPr/>
        </p:nvSpPr>
        <p:spPr>
          <a:xfrm>
            <a:off x="1008913" y="5676166"/>
            <a:ext cx="7274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 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rapid onset (=SABA </a:t>
            </a:r>
            <a:r>
              <a:rPr lang="ko-KR" alt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지속시간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long duration (=LABA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0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0E238-A99E-C40E-FC0F-CC2BB99A10CF}"/>
              </a:ext>
            </a:extLst>
          </p:cNvPr>
          <p:cNvSpPr txBox="1"/>
          <p:nvPr/>
        </p:nvSpPr>
        <p:spPr>
          <a:xfrm>
            <a:off x="13755271" y="6858000"/>
            <a:ext cx="10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53A791-9849-DF2D-42A2-DD490FA9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19" y="1554691"/>
            <a:ext cx="1312763" cy="1713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827153-E786-232C-C80C-7FB92CDBABC9}"/>
              </a:ext>
            </a:extLst>
          </p:cNvPr>
          <p:cNvSpPr txBox="1"/>
          <p:nvPr/>
        </p:nvSpPr>
        <p:spPr>
          <a:xfrm>
            <a:off x="10370389" y="5335201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내내 사용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6A44E6-8877-7301-7E0C-1305FA96D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64" y="1599455"/>
            <a:ext cx="1494482" cy="16969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E4DD90F-895D-6DE3-9073-7766FAE09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146" y="1599455"/>
            <a:ext cx="2801850" cy="18295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C2F2549-62FD-F71B-504F-1E2AA5591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019" y="4082636"/>
            <a:ext cx="1432163" cy="17824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DC4D76-0F0D-D9B9-D42C-97CDA6400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657" y="4168114"/>
            <a:ext cx="1407489" cy="16969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116786F-464A-9109-ABBC-D885F2BCD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3146" y="4082636"/>
            <a:ext cx="1407489" cy="18612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67F6804-C0EA-EDAD-ED5A-7A603C7F0A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1485" y="4181764"/>
            <a:ext cx="723981" cy="17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4683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숨이 차서 </a:t>
            </a:r>
            <a:r>
              <a:rPr lang="en-US" altLang="ko-KR" sz="2800" dirty="0"/>
              <a:t>formoterol</a:t>
            </a:r>
            <a:r>
              <a:rPr lang="ko-KR" altLang="en-US" sz="2800" dirty="0"/>
              <a:t>을 쓸 때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11640-A709-ACAC-CF1C-CD069CC243E8}"/>
              </a:ext>
            </a:extLst>
          </p:cNvPr>
          <p:cNvSpPr/>
          <p:nvPr/>
        </p:nvSpPr>
        <p:spPr>
          <a:xfrm>
            <a:off x="1425404" y="2585452"/>
            <a:ext cx="3386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Formoterol 4.5mcg  + 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1E5EA8-193C-2712-10FD-4ECFDEECFAD7}"/>
              </a:ext>
            </a:extLst>
          </p:cNvPr>
          <p:cNvSpPr/>
          <p:nvPr/>
        </p:nvSpPr>
        <p:spPr>
          <a:xfrm>
            <a:off x="4812112" y="2585452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Budesonide 160mcg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880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조절 상태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7B492-3AF7-2126-1024-95EA327FF303}"/>
              </a:ext>
            </a:extLst>
          </p:cNvPr>
          <p:cNvSpPr/>
          <p:nvPr/>
        </p:nvSpPr>
        <p:spPr>
          <a:xfrm>
            <a:off x="1066853" y="4181257"/>
            <a:ext cx="706087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5160146-4946-B61F-6085-19E3425BF2DC}"/>
              </a:ext>
            </a:extLst>
          </p:cNvPr>
          <p:cNvSpPr/>
          <p:nvPr/>
        </p:nvSpPr>
        <p:spPr>
          <a:xfrm>
            <a:off x="4101580" y="4533527"/>
            <a:ext cx="904240" cy="924560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3739D-7213-FDD5-FB0A-8648AC0537A9}"/>
              </a:ext>
            </a:extLst>
          </p:cNvPr>
          <p:cNvSpPr/>
          <p:nvPr/>
        </p:nvSpPr>
        <p:spPr>
          <a:xfrm>
            <a:off x="5606365" y="2558692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천식 악화 요인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D4C19-32F7-EDE6-9E49-4E7440D88DE4}"/>
              </a:ext>
            </a:extLst>
          </p:cNvPr>
          <p:cNvSpPr/>
          <p:nvPr/>
        </p:nvSpPr>
        <p:spPr>
          <a:xfrm>
            <a:off x="954094" y="56381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456C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흡입용 스테로이드</a:t>
            </a:r>
            <a:endParaRPr lang="ko-KR" altLang="en-US" sz="2400" b="1" dirty="0">
              <a:solidFill>
                <a:srgbClr val="456C7D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DBF62F-7E70-1F88-DEC9-123DCC6DF23C}"/>
              </a:ext>
            </a:extLst>
          </p:cNvPr>
          <p:cNvSpPr/>
          <p:nvPr/>
        </p:nvSpPr>
        <p:spPr>
          <a:xfrm rot="10800000">
            <a:off x="1945585" y="4742762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E11D95-F8AA-71AC-E5C1-EBEA39D70F38}"/>
              </a:ext>
            </a:extLst>
          </p:cNvPr>
          <p:cNvSpPr/>
          <p:nvPr/>
        </p:nvSpPr>
        <p:spPr>
          <a:xfrm>
            <a:off x="6344580" y="3157661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48869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악화 상태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7B492-3AF7-2126-1024-95EA327FF303}"/>
              </a:ext>
            </a:extLst>
          </p:cNvPr>
          <p:cNvSpPr/>
          <p:nvPr/>
        </p:nvSpPr>
        <p:spPr>
          <a:xfrm rot="841068">
            <a:off x="1066853" y="4181257"/>
            <a:ext cx="706087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5160146-4946-B61F-6085-19E3425BF2DC}"/>
              </a:ext>
            </a:extLst>
          </p:cNvPr>
          <p:cNvSpPr/>
          <p:nvPr/>
        </p:nvSpPr>
        <p:spPr>
          <a:xfrm>
            <a:off x="4101580" y="4533527"/>
            <a:ext cx="904240" cy="924560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3739D-7213-FDD5-FB0A-8648AC0537A9}"/>
              </a:ext>
            </a:extLst>
          </p:cNvPr>
          <p:cNvSpPr/>
          <p:nvPr/>
        </p:nvSpPr>
        <p:spPr>
          <a:xfrm>
            <a:off x="5810177" y="2967335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천식 악화 요인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D4C19-32F7-EDE6-9E49-4E7440D88DE4}"/>
              </a:ext>
            </a:extLst>
          </p:cNvPr>
          <p:cNvSpPr/>
          <p:nvPr/>
        </p:nvSpPr>
        <p:spPr>
          <a:xfrm>
            <a:off x="954094" y="56381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456C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흡입용 스테로이드</a:t>
            </a:r>
            <a:endParaRPr lang="ko-KR" altLang="en-US" sz="2400" b="1" dirty="0">
              <a:solidFill>
                <a:srgbClr val="456C7D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DBF62F-7E70-1F88-DEC9-123DCC6DF23C}"/>
              </a:ext>
            </a:extLst>
          </p:cNvPr>
          <p:cNvSpPr/>
          <p:nvPr/>
        </p:nvSpPr>
        <p:spPr>
          <a:xfrm rot="10800000">
            <a:off x="1945585" y="4742762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E11D95-F8AA-71AC-E5C1-EBEA39D70F38}"/>
              </a:ext>
            </a:extLst>
          </p:cNvPr>
          <p:cNvSpPr/>
          <p:nvPr/>
        </p:nvSpPr>
        <p:spPr>
          <a:xfrm>
            <a:off x="6309891" y="3742126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1C45180-3A4E-9259-8815-8922E095336F}"/>
              </a:ext>
            </a:extLst>
          </p:cNvPr>
          <p:cNvSpPr/>
          <p:nvPr/>
        </p:nvSpPr>
        <p:spPr>
          <a:xfrm>
            <a:off x="7082795" y="3993774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723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악화 상태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7B492-3AF7-2126-1024-95EA327FF303}"/>
              </a:ext>
            </a:extLst>
          </p:cNvPr>
          <p:cNvSpPr/>
          <p:nvPr/>
        </p:nvSpPr>
        <p:spPr>
          <a:xfrm rot="841068">
            <a:off x="1066853" y="4181257"/>
            <a:ext cx="706087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5160146-4946-B61F-6085-19E3425BF2DC}"/>
              </a:ext>
            </a:extLst>
          </p:cNvPr>
          <p:cNvSpPr/>
          <p:nvPr/>
        </p:nvSpPr>
        <p:spPr>
          <a:xfrm>
            <a:off x="4101580" y="4533527"/>
            <a:ext cx="904240" cy="924560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3739D-7213-FDD5-FB0A-8648AC0537A9}"/>
              </a:ext>
            </a:extLst>
          </p:cNvPr>
          <p:cNvSpPr/>
          <p:nvPr/>
        </p:nvSpPr>
        <p:spPr>
          <a:xfrm>
            <a:off x="5810177" y="2967335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천식 악화 요인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D4C19-32F7-EDE6-9E49-4E7440D88DE4}"/>
              </a:ext>
            </a:extLst>
          </p:cNvPr>
          <p:cNvSpPr/>
          <p:nvPr/>
        </p:nvSpPr>
        <p:spPr>
          <a:xfrm>
            <a:off x="954094" y="56381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456C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흡입용 스테로이드</a:t>
            </a:r>
            <a:endParaRPr lang="ko-KR" altLang="en-US" sz="2400" b="1" dirty="0">
              <a:solidFill>
                <a:srgbClr val="456C7D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DBF62F-7E70-1F88-DEC9-123DCC6DF23C}"/>
              </a:ext>
            </a:extLst>
          </p:cNvPr>
          <p:cNvSpPr/>
          <p:nvPr/>
        </p:nvSpPr>
        <p:spPr>
          <a:xfrm rot="10800000">
            <a:off x="1945585" y="4742762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E11D95-F8AA-71AC-E5C1-EBEA39D70F38}"/>
              </a:ext>
            </a:extLst>
          </p:cNvPr>
          <p:cNvSpPr/>
          <p:nvPr/>
        </p:nvSpPr>
        <p:spPr>
          <a:xfrm>
            <a:off x="6309891" y="3742126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1C45180-3A4E-9259-8815-8922E095336F}"/>
              </a:ext>
            </a:extLst>
          </p:cNvPr>
          <p:cNvSpPr/>
          <p:nvPr/>
        </p:nvSpPr>
        <p:spPr>
          <a:xfrm>
            <a:off x="7082795" y="3993774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90D7B94-C894-C64F-0256-59520E1315C2}"/>
              </a:ext>
            </a:extLst>
          </p:cNvPr>
          <p:cNvSpPr/>
          <p:nvPr/>
        </p:nvSpPr>
        <p:spPr>
          <a:xfrm rot="10800000">
            <a:off x="1119019" y="4388793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8A62FC7-91CD-092B-830F-8AC16D1AC0E5}"/>
              </a:ext>
            </a:extLst>
          </p:cNvPr>
          <p:cNvSpPr/>
          <p:nvPr/>
        </p:nvSpPr>
        <p:spPr>
          <a:xfrm rot="10800000">
            <a:off x="319285" y="4126541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8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악화 상태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7B492-3AF7-2126-1024-95EA327FF303}"/>
              </a:ext>
            </a:extLst>
          </p:cNvPr>
          <p:cNvSpPr/>
          <p:nvPr/>
        </p:nvSpPr>
        <p:spPr>
          <a:xfrm>
            <a:off x="1066853" y="4181257"/>
            <a:ext cx="706087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5160146-4946-B61F-6085-19E3425BF2DC}"/>
              </a:ext>
            </a:extLst>
          </p:cNvPr>
          <p:cNvSpPr/>
          <p:nvPr/>
        </p:nvSpPr>
        <p:spPr>
          <a:xfrm>
            <a:off x="4101580" y="4533527"/>
            <a:ext cx="904240" cy="924560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3739D-7213-FDD5-FB0A-8648AC0537A9}"/>
              </a:ext>
            </a:extLst>
          </p:cNvPr>
          <p:cNvSpPr/>
          <p:nvPr/>
        </p:nvSpPr>
        <p:spPr>
          <a:xfrm>
            <a:off x="5521419" y="2515320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천식 악화 요인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D4C19-32F7-EDE6-9E49-4E7440D88DE4}"/>
              </a:ext>
            </a:extLst>
          </p:cNvPr>
          <p:cNvSpPr/>
          <p:nvPr/>
        </p:nvSpPr>
        <p:spPr>
          <a:xfrm>
            <a:off x="954094" y="56381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456C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흡입용 스테로이드</a:t>
            </a:r>
            <a:endParaRPr lang="ko-KR" altLang="en-US" sz="2400" b="1" dirty="0">
              <a:solidFill>
                <a:srgbClr val="456C7D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DBF62F-7E70-1F88-DEC9-123DCC6DF23C}"/>
              </a:ext>
            </a:extLst>
          </p:cNvPr>
          <p:cNvSpPr/>
          <p:nvPr/>
        </p:nvSpPr>
        <p:spPr>
          <a:xfrm rot="10800000">
            <a:off x="1945583" y="4664451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E11D95-F8AA-71AC-E5C1-EBEA39D70F38}"/>
              </a:ext>
            </a:extLst>
          </p:cNvPr>
          <p:cNvSpPr/>
          <p:nvPr/>
        </p:nvSpPr>
        <p:spPr>
          <a:xfrm>
            <a:off x="6358017" y="3109222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90D7B94-C894-C64F-0256-59520E1315C2}"/>
              </a:ext>
            </a:extLst>
          </p:cNvPr>
          <p:cNvSpPr/>
          <p:nvPr/>
        </p:nvSpPr>
        <p:spPr>
          <a:xfrm rot="10800000">
            <a:off x="1119019" y="4667124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1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‘Formoterol’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흡입약제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조절 상태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7B492-3AF7-2126-1024-95EA327FF303}"/>
              </a:ext>
            </a:extLst>
          </p:cNvPr>
          <p:cNvSpPr/>
          <p:nvPr/>
        </p:nvSpPr>
        <p:spPr>
          <a:xfrm>
            <a:off x="1066853" y="4181257"/>
            <a:ext cx="7060877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5160146-4946-B61F-6085-19E3425BF2DC}"/>
              </a:ext>
            </a:extLst>
          </p:cNvPr>
          <p:cNvSpPr/>
          <p:nvPr/>
        </p:nvSpPr>
        <p:spPr>
          <a:xfrm>
            <a:off x="4101580" y="4533527"/>
            <a:ext cx="904240" cy="924560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3739D-7213-FDD5-FB0A-8648AC0537A9}"/>
              </a:ext>
            </a:extLst>
          </p:cNvPr>
          <p:cNvSpPr/>
          <p:nvPr/>
        </p:nvSpPr>
        <p:spPr>
          <a:xfrm>
            <a:off x="5606365" y="2558692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천식 악화 요인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3D4C19-32F7-EDE6-9E49-4E7440D88DE4}"/>
              </a:ext>
            </a:extLst>
          </p:cNvPr>
          <p:cNvSpPr/>
          <p:nvPr/>
        </p:nvSpPr>
        <p:spPr>
          <a:xfrm>
            <a:off x="954094" y="56381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456C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흡입용 스테로이드</a:t>
            </a:r>
            <a:endParaRPr lang="ko-KR" altLang="en-US" sz="2400" b="1" dirty="0">
              <a:solidFill>
                <a:srgbClr val="456C7D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DBF62F-7E70-1F88-DEC9-123DCC6DF23C}"/>
              </a:ext>
            </a:extLst>
          </p:cNvPr>
          <p:cNvSpPr/>
          <p:nvPr/>
        </p:nvSpPr>
        <p:spPr>
          <a:xfrm rot="10800000">
            <a:off x="1945585" y="4742762"/>
            <a:ext cx="772904" cy="74898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456C7D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E11D95-F8AA-71AC-E5C1-EBEA39D70F38}"/>
              </a:ext>
            </a:extLst>
          </p:cNvPr>
          <p:cNvSpPr/>
          <p:nvPr/>
        </p:nvSpPr>
        <p:spPr>
          <a:xfrm>
            <a:off x="6344580" y="3157661"/>
            <a:ext cx="772904" cy="748988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79802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Reliever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로 </a:t>
            </a:r>
            <a:r>
              <a:rPr lang="en-US" altLang="ko-KR" sz="36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ventolin</a:t>
            </a:r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을 주면</a:t>
            </a:r>
            <a:r>
              <a:rPr lang="en-US" altLang="ko-KR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…</a:t>
            </a:r>
            <a:endParaRPr lang="ko-KR" altLang="en-US" sz="36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97895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악화 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 - as</a:t>
            </a:r>
            <a:r>
              <a:rPr lang="ko-KR" altLang="en-US" sz="2800" dirty="0"/>
              <a:t> </a:t>
            </a:r>
            <a:r>
              <a:rPr lang="en-US" altLang="ko-KR" sz="2800" dirty="0"/>
              <a:t>needed, SABA</a:t>
            </a:r>
          </a:p>
          <a:p>
            <a:endParaRPr lang="en-US" altLang="ko-KR" sz="2000" dirty="0"/>
          </a:p>
          <a:p>
            <a:r>
              <a:rPr lang="en-US" altLang="ko-KR" sz="2800" dirty="0"/>
              <a:t>  - ICS </a:t>
            </a:r>
            <a:r>
              <a:rPr lang="ko-KR" altLang="en-US" sz="2800" dirty="0"/>
              <a:t>증량도 필요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11640-A709-ACAC-CF1C-CD069CC243E8}"/>
              </a:ext>
            </a:extLst>
          </p:cNvPr>
          <p:cNvSpPr/>
          <p:nvPr/>
        </p:nvSpPr>
        <p:spPr>
          <a:xfrm>
            <a:off x="4899451" y="2474101"/>
            <a:ext cx="3386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Salmeterol 4.5mcg 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ABF49-4FB3-2A84-0E38-E14BBA800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1"/>
          <a:stretch/>
        </p:blipFill>
        <p:spPr>
          <a:xfrm>
            <a:off x="5950260" y="4265702"/>
            <a:ext cx="1028055" cy="2216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F5D66-CF7A-8D80-62C8-044BD5087302}"/>
              </a:ext>
            </a:extLst>
          </p:cNvPr>
          <p:cNvSpPr txBox="1"/>
          <p:nvPr/>
        </p:nvSpPr>
        <p:spPr>
          <a:xfrm>
            <a:off x="6126480" y="321434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X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Reliever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로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formoterol 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포함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ICS/LABA</a:t>
            </a:r>
            <a:endParaRPr lang="ko-KR" altLang="en-US" sz="3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8356F-F3A1-3B4F-2167-1ACEF490EC6C}"/>
              </a:ext>
            </a:extLst>
          </p:cNvPr>
          <p:cNvSpPr/>
          <p:nvPr/>
        </p:nvSpPr>
        <p:spPr>
          <a:xfrm>
            <a:off x="857841" y="1711157"/>
            <a:ext cx="297895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천식 악화 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 - as</a:t>
            </a:r>
            <a:r>
              <a:rPr lang="ko-KR" altLang="en-US" sz="2800" dirty="0"/>
              <a:t> </a:t>
            </a:r>
            <a:r>
              <a:rPr lang="en-US" altLang="ko-KR" sz="2800" dirty="0"/>
              <a:t>needed, SABA</a:t>
            </a:r>
          </a:p>
          <a:p>
            <a:endParaRPr lang="en-US" altLang="ko-KR" sz="2000" dirty="0"/>
          </a:p>
          <a:p>
            <a:r>
              <a:rPr lang="en-US" altLang="ko-KR" sz="2800" dirty="0"/>
              <a:t>  - ICS </a:t>
            </a:r>
            <a:r>
              <a:rPr lang="ko-KR" altLang="en-US" sz="2800" dirty="0"/>
              <a:t>증량도 필요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11640-A709-ACAC-CF1C-CD069CC243E8}"/>
              </a:ext>
            </a:extLst>
          </p:cNvPr>
          <p:cNvSpPr/>
          <p:nvPr/>
        </p:nvSpPr>
        <p:spPr>
          <a:xfrm>
            <a:off x="4899451" y="2474101"/>
            <a:ext cx="3386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Formoterol 4.5mcg  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1E5EA8-193C-2712-10FD-4ECFDEECFAD7}"/>
              </a:ext>
            </a:extLst>
          </p:cNvPr>
          <p:cNvSpPr/>
          <p:nvPr/>
        </p:nvSpPr>
        <p:spPr>
          <a:xfrm>
            <a:off x="4821738" y="3237952"/>
            <a:ext cx="3183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Budesonide 160mcg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73E88-321B-04D4-C3B2-F6BB7FFE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15" y="4388045"/>
            <a:ext cx="927147" cy="1676995"/>
          </a:xfrm>
          <a:prstGeom prst="rect">
            <a:avLst/>
          </a:prstGeom>
        </p:spPr>
      </p:pic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D211757-01FA-8115-5C64-C393B4410BBA}"/>
              </a:ext>
            </a:extLst>
          </p:cNvPr>
          <p:cNvSpPr/>
          <p:nvPr/>
        </p:nvSpPr>
        <p:spPr>
          <a:xfrm>
            <a:off x="8075595" y="3110188"/>
            <a:ext cx="799464" cy="75049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9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Formoterol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ICS/LABA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짱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~~</a:t>
            </a:r>
            <a:endParaRPr lang="ko-KR" altLang="en-US" sz="3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C5F5D9-60C8-B53F-801F-DD0A8460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1" y="1358564"/>
            <a:ext cx="8793963" cy="534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C9CE10-C256-15C7-7BF1-648DE5AAA4EF}"/>
              </a:ext>
            </a:extLst>
          </p:cNvPr>
          <p:cNvSpPr/>
          <p:nvPr/>
        </p:nvSpPr>
        <p:spPr>
          <a:xfrm>
            <a:off x="4761488" y="-2067246"/>
            <a:ext cx="8585251" cy="30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00022D-1743-EFEF-C727-2D2D05552C0A}"/>
              </a:ext>
            </a:extLst>
          </p:cNvPr>
          <p:cNvSpPr/>
          <p:nvPr/>
        </p:nvSpPr>
        <p:spPr>
          <a:xfrm>
            <a:off x="2348172" y="3085793"/>
            <a:ext cx="2621761" cy="470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1FC2F-8527-6701-6F54-18DE2F24D27F}"/>
              </a:ext>
            </a:extLst>
          </p:cNvPr>
          <p:cNvSpPr txBox="1"/>
          <p:nvPr/>
        </p:nvSpPr>
        <p:spPr>
          <a:xfrm>
            <a:off x="6400800" y="4154248"/>
            <a:ext cx="2743200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어</a:t>
            </a:r>
            <a:r>
              <a:rPr lang="en-US" altLang="ko-KR" sz="1100" dirty="0"/>
              <a:t>? </a:t>
            </a:r>
            <a:r>
              <a:rPr lang="ko-KR" altLang="en-US" sz="1100" dirty="0" err="1"/>
              <a:t>벤톨린이</a:t>
            </a:r>
            <a:r>
              <a:rPr lang="ko-KR" altLang="en-US" sz="1100" dirty="0"/>
              <a:t> 아니네</a:t>
            </a:r>
            <a:r>
              <a:rPr lang="en-US" altLang="ko-KR" sz="1100" dirty="0"/>
              <a:t>? </a:t>
            </a:r>
            <a:r>
              <a:rPr lang="en-US" altLang="ko-KR" sz="1100" dirty="0">
                <a:solidFill>
                  <a:srgbClr val="FF0000"/>
                </a:solidFill>
              </a:rPr>
              <a:t>Formoterol</a:t>
            </a:r>
            <a:r>
              <a:rPr lang="en-US" altLang="ko-KR" sz="1100" dirty="0"/>
              <a:t>-ICS?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C5427-6D2A-5785-0287-993202E2AC40}"/>
              </a:ext>
            </a:extLst>
          </p:cNvPr>
          <p:cNvSpPr txBox="1"/>
          <p:nvPr/>
        </p:nvSpPr>
        <p:spPr>
          <a:xfrm>
            <a:off x="2487720" y="-3342335"/>
            <a:ext cx="333894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Mild persistent</a:t>
            </a:r>
            <a:r>
              <a:rPr lang="ko-KR" altLang="en-US" sz="1100" dirty="0"/>
              <a:t>인데 그때그때 </a:t>
            </a:r>
            <a:r>
              <a:rPr lang="en-US" altLang="ko-KR" sz="1100" dirty="0"/>
              <a:t>(as needed)</a:t>
            </a:r>
            <a:r>
              <a:rPr lang="ko-KR" altLang="en-US" sz="1100" dirty="0"/>
              <a:t> 쓰라고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0063F0C2-EA0F-D30D-8FF2-0565C379E967}"/>
              </a:ext>
            </a:extLst>
          </p:cNvPr>
          <p:cNvSpPr/>
          <p:nvPr/>
        </p:nvSpPr>
        <p:spPr>
          <a:xfrm rot="16200000">
            <a:off x="5941256" y="-3262076"/>
            <a:ext cx="434820" cy="4092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FCBBEB95-9D44-7E62-8B92-0185FB51F273}"/>
              </a:ext>
            </a:extLst>
          </p:cNvPr>
          <p:cNvSpPr/>
          <p:nvPr/>
        </p:nvSpPr>
        <p:spPr>
          <a:xfrm rot="5400000">
            <a:off x="5997518" y="3986103"/>
            <a:ext cx="322295" cy="4092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FAF98-3AED-EFE9-C351-03A4F4B7EFE0}"/>
              </a:ext>
            </a:extLst>
          </p:cNvPr>
          <p:cNvSpPr/>
          <p:nvPr/>
        </p:nvSpPr>
        <p:spPr>
          <a:xfrm>
            <a:off x="2348172" y="3794309"/>
            <a:ext cx="6474095" cy="25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Formoterol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이 포함된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ICS/LABA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짱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~~</a:t>
            </a:r>
            <a:endParaRPr lang="ko-KR" altLang="en-US" sz="3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9CE10-C256-15C7-7BF1-648DE5AAA4EF}"/>
              </a:ext>
            </a:extLst>
          </p:cNvPr>
          <p:cNvSpPr/>
          <p:nvPr/>
        </p:nvSpPr>
        <p:spPr>
          <a:xfrm>
            <a:off x="4761488" y="-2067246"/>
            <a:ext cx="8585251" cy="30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C5427-6D2A-5785-0287-993202E2AC40}"/>
              </a:ext>
            </a:extLst>
          </p:cNvPr>
          <p:cNvSpPr txBox="1"/>
          <p:nvPr/>
        </p:nvSpPr>
        <p:spPr>
          <a:xfrm>
            <a:off x="2487720" y="-3342335"/>
            <a:ext cx="333894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Mild persistent</a:t>
            </a:r>
            <a:r>
              <a:rPr lang="ko-KR" altLang="en-US" sz="1100" dirty="0"/>
              <a:t>인데 그때그때 </a:t>
            </a:r>
            <a:r>
              <a:rPr lang="en-US" altLang="ko-KR" sz="1100" dirty="0"/>
              <a:t>(as needed)</a:t>
            </a:r>
            <a:r>
              <a:rPr lang="ko-KR" altLang="en-US" sz="1100" dirty="0"/>
              <a:t> 쓰라고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0063F0C2-EA0F-D30D-8FF2-0565C379E967}"/>
              </a:ext>
            </a:extLst>
          </p:cNvPr>
          <p:cNvSpPr/>
          <p:nvPr/>
        </p:nvSpPr>
        <p:spPr>
          <a:xfrm rot="16200000">
            <a:off x="5941256" y="-3262076"/>
            <a:ext cx="434820" cy="4092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0C7CC-0FFA-9835-F132-0501E1371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2" b="31238"/>
          <a:stretch/>
        </p:blipFill>
        <p:spPr>
          <a:xfrm>
            <a:off x="306394" y="1472779"/>
            <a:ext cx="8456212" cy="34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36DC0-DF86-3C72-617B-7CFBE1869B47}"/>
              </a:ext>
            </a:extLst>
          </p:cNvPr>
          <p:cNvSpPr txBox="1"/>
          <p:nvPr/>
        </p:nvSpPr>
        <p:spPr>
          <a:xfrm>
            <a:off x="306394" y="1443376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하라는 대로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972C6-DB1C-26E5-E885-5DE33BEA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2952563"/>
            <a:ext cx="1500149" cy="1417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D1B0C5-258C-E2ED-5534-4EC90304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78" y="2890128"/>
            <a:ext cx="763017" cy="140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646A6A-AA09-81E5-5D9B-A427EFF5ED96}"/>
              </a:ext>
            </a:extLst>
          </p:cNvPr>
          <p:cNvSpPr txBox="1"/>
          <p:nvPr/>
        </p:nvSpPr>
        <p:spPr>
          <a:xfrm>
            <a:off x="4572000" y="3079813"/>
            <a:ext cx="8072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BABB2-C87C-8DC7-4188-3E9E57E5D9F1}"/>
              </a:ext>
            </a:extLst>
          </p:cNvPr>
          <p:cNvSpPr txBox="1"/>
          <p:nvPr/>
        </p:nvSpPr>
        <p:spPr>
          <a:xfrm>
            <a:off x="1829584" y="5349300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0E238-A99E-C40E-FC0F-CC2BB99A10CF}"/>
              </a:ext>
            </a:extLst>
          </p:cNvPr>
          <p:cNvSpPr txBox="1"/>
          <p:nvPr/>
        </p:nvSpPr>
        <p:spPr>
          <a:xfrm>
            <a:off x="6676965" y="5983770"/>
            <a:ext cx="10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53A791-9849-DF2D-42A2-DD490FA91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68" y="1944252"/>
            <a:ext cx="1137796" cy="1484748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69CE94E-4172-47C5-BD78-CE5263761D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1784" y="3604719"/>
            <a:ext cx="1312763" cy="17503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5448FA-02DE-A363-4793-8DBE5284D08B}"/>
              </a:ext>
            </a:extLst>
          </p:cNvPr>
          <p:cNvSpPr txBox="1"/>
          <p:nvPr/>
        </p:nvSpPr>
        <p:spPr>
          <a:xfrm>
            <a:off x="835507" y="4767138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내내 사용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27153-E786-232C-C80C-7FB92CDBABC9}"/>
              </a:ext>
            </a:extLst>
          </p:cNvPr>
          <p:cNvSpPr txBox="1"/>
          <p:nvPr/>
        </p:nvSpPr>
        <p:spPr>
          <a:xfrm>
            <a:off x="5544389" y="5546868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내내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3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7D29618A-6193-42B1-B64B-A991EE1319BD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흡입기 사용의 포인트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89FFA-057F-3A78-D650-F6B1C61E190E}"/>
              </a:ext>
            </a:extLst>
          </p:cNvPr>
          <p:cNvSpPr txBox="1"/>
          <p:nvPr/>
        </p:nvSpPr>
        <p:spPr>
          <a:xfrm>
            <a:off x="706414" y="1635684"/>
            <a:ext cx="749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(1)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어떤 흡입기가 효과가 </a:t>
            </a:r>
            <a:r>
              <a:rPr lang="ko-KR" altLang="en-US" sz="18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좋은지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48E99-69B1-F506-A557-76D6F58534A1}"/>
              </a:ext>
            </a:extLst>
          </p:cNvPr>
          <p:cNvSpPr txBox="1"/>
          <p:nvPr/>
        </p:nvSpPr>
        <p:spPr>
          <a:xfrm>
            <a:off x="706414" y="2113204"/>
            <a:ext cx="749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(2)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어떤 흡입기가 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</a:t>
            </a:r>
            <a:r>
              <a:rPr lang="ko-KR" altLang="en-US" sz="18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나한테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사용하기 </a:t>
            </a:r>
            <a:r>
              <a:rPr lang="ko-KR" altLang="en-US" sz="18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편한지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4F1ED-E69A-48DC-82CB-7864098571FF}"/>
              </a:ext>
            </a:extLst>
          </p:cNvPr>
          <p:cNvSpPr txBox="1"/>
          <p:nvPr/>
        </p:nvSpPr>
        <p:spPr>
          <a:xfrm>
            <a:off x="706414" y="2545004"/>
            <a:ext cx="749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(3)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하루에 한번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2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번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2E409-5888-C3D8-3A4E-C1DF6D4C3EB4}"/>
              </a:ext>
            </a:extLst>
          </p:cNvPr>
          <p:cNvSpPr txBox="1"/>
          <p:nvPr/>
        </p:nvSpPr>
        <p:spPr>
          <a:xfrm>
            <a:off x="706414" y="2976804"/>
            <a:ext cx="7812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(4)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꾸준히 사용하는 약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(maintenance inhaler)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와 급할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때 사용하는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약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</a:t>
            </a:r>
          </a:p>
          <a:p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(reliver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inhaler)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각각 따로 줘야 하는지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하나로 두 용도 사용 가능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BB65F-D885-B677-B158-4175A615A007}"/>
              </a:ext>
            </a:extLst>
          </p:cNvPr>
          <p:cNvSpPr txBox="1"/>
          <p:nvPr/>
        </p:nvSpPr>
        <p:spPr>
          <a:xfrm>
            <a:off x="706414" y="4157456"/>
            <a:ext cx="749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(5) Maintenance drug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와 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reliever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 </a:t>
            </a:r>
            <a:r>
              <a:rPr lang="ko-KR" altLang="en-US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따로 있다면 같은 제형인지</a:t>
            </a:r>
            <a:r>
              <a:rPr lang="en-US" altLang="ko-KR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A5DC6-9C44-CDC3-2F75-26A12F9EEA8F}"/>
              </a:ext>
            </a:extLst>
          </p:cNvPr>
          <p:cNvSpPr txBox="1"/>
          <p:nvPr/>
        </p:nvSpPr>
        <p:spPr>
          <a:xfrm>
            <a:off x="4242094" y="1650767"/>
            <a:ext cx="749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약 자체의 효과보다는 사용하기 </a:t>
            </a:r>
            <a:r>
              <a:rPr lang="ko-KR" altLang="en-US" sz="1600" dirty="0" err="1">
                <a:solidFill>
                  <a:srgbClr val="FF0000"/>
                </a:solidFill>
              </a:rPr>
              <a:t>편한게</a:t>
            </a:r>
            <a:r>
              <a:rPr lang="ko-KR" altLang="en-US" sz="1600" dirty="0">
                <a:solidFill>
                  <a:srgbClr val="FF0000"/>
                </a:solidFill>
              </a:rPr>
              <a:t> 짱</a:t>
            </a:r>
            <a:r>
              <a:rPr lang="en-US" altLang="ko-KR" sz="1600" dirty="0">
                <a:solidFill>
                  <a:srgbClr val="FF0000"/>
                </a:solidFill>
              </a:rPr>
              <a:t>!!!!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057F6-731D-76AD-3C06-32EBD06631AD}"/>
              </a:ext>
            </a:extLst>
          </p:cNvPr>
          <p:cNvSpPr txBox="1"/>
          <p:nvPr/>
        </p:nvSpPr>
        <p:spPr>
          <a:xfrm>
            <a:off x="5339374" y="2131907"/>
            <a:ext cx="749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MDI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제제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가스통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 vs DPI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제제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가루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891DA-455B-4B3F-87AA-A29C32FBBF75}"/>
              </a:ext>
            </a:extLst>
          </p:cNvPr>
          <p:cNvSpPr txBox="1"/>
          <p:nvPr/>
        </p:nvSpPr>
        <p:spPr>
          <a:xfrm>
            <a:off x="3556294" y="2595326"/>
            <a:ext cx="749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하루에 한번 쓰면 </a:t>
            </a:r>
            <a:r>
              <a:rPr lang="en-US" altLang="ko-KR" sz="1600" dirty="0">
                <a:solidFill>
                  <a:srgbClr val="FF0000"/>
                </a:solidFill>
              </a:rPr>
              <a:t>adherence </a:t>
            </a:r>
            <a:r>
              <a:rPr lang="ko-KR" altLang="en-US" sz="1600" dirty="0">
                <a:solidFill>
                  <a:srgbClr val="FF0000"/>
                </a:solidFill>
              </a:rPr>
              <a:t>훨씬 좋아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249CC-2A8E-CD77-8714-E6CFF8E5B895}"/>
              </a:ext>
            </a:extLst>
          </p:cNvPr>
          <p:cNvSpPr txBox="1"/>
          <p:nvPr/>
        </p:nvSpPr>
        <p:spPr>
          <a:xfrm>
            <a:off x="1021374" y="3721018"/>
            <a:ext cx="8376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세레타이드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(maintenance)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+ </a:t>
            </a:r>
            <a:r>
              <a:rPr lang="ko-KR" altLang="en-US" sz="1600" dirty="0" err="1">
                <a:solidFill>
                  <a:srgbClr val="FF0000"/>
                </a:solidFill>
              </a:rPr>
              <a:t>벤톨린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(reliever) vs </a:t>
            </a:r>
            <a:r>
              <a:rPr lang="ko-KR" altLang="en-US" sz="1600" dirty="0" err="1">
                <a:solidFill>
                  <a:srgbClr val="FF0000"/>
                </a:solidFill>
              </a:rPr>
              <a:t>심비코트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(maintenance) + </a:t>
            </a:r>
            <a:r>
              <a:rPr lang="ko-KR" altLang="en-US" sz="1600" dirty="0" err="1">
                <a:solidFill>
                  <a:srgbClr val="FF0000"/>
                </a:solidFill>
              </a:rPr>
              <a:t>심비코트</a:t>
            </a:r>
            <a:r>
              <a:rPr lang="en-US" altLang="ko-KR" sz="1600" dirty="0">
                <a:solidFill>
                  <a:srgbClr val="FF0000"/>
                </a:solidFill>
              </a:rPr>
              <a:t>(reliever)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F6807-D9BA-327C-F549-AEAB3F13AD10}"/>
              </a:ext>
            </a:extLst>
          </p:cNvPr>
          <p:cNvSpPr txBox="1"/>
          <p:nvPr/>
        </p:nvSpPr>
        <p:spPr>
          <a:xfrm>
            <a:off x="1021374" y="4593893"/>
            <a:ext cx="7497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DPI (maintenance)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+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MDI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(reliever)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MDI (maintenance) + MDI (reliever)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                                                           DPI (maintenance) + DPI (reliever)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0850C-B956-7858-0502-0596335C146C}"/>
              </a:ext>
            </a:extLst>
          </p:cNvPr>
          <p:cNvSpPr txBox="1"/>
          <p:nvPr/>
        </p:nvSpPr>
        <p:spPr>
          <a:xfrm>
            <a:off x="706414" y="5250405"/>
            <a:ext cx="749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(6) </a:t>
            </a:r>
            <a:r>
              <a:rPr lang="ko-KR" altLang="en-US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부작용이 없는지</a:t>
            </a:r>
            <a:r>
              <a:rPr lang="en-US" altLang="ko-KR" sz="18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527D4-E5DA-0429-94BD-486C8BA49B56}"/>
              </a:ext>
            </a:extLst>
          </p:cNvPr>
          <p:cNvSpPr txBox="1"/>
          <p:nvPr/>
        </p:nvSpPr>
        <p:spPr>
          <a:xfrm>
            <a:off x="2959394" y="5271160"/>
            <a:ext cx="749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Palpitation(</a:t>
            </a:r>
            <a:r>
              <a:rPr lang="ko-KR" altLang="en-US" sz="1600" dirty="0">
                <a:solidFill>
                  <a:srgbClr val="FF0000"/>
                </a:solidFill>
              </a:rPr>
              <a:t>기관지확장제</a:t>
            </a:r>
            <a:r>
              <a:rPr lang="en-US" altLang="ko-KR" sz="1600" dirty="0">
                <a:solidFill>
                  <a:srgbClr val="FF0000"/>
                </a:solidFill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</a:rPr>
              <a:t>목소리 쉼</a:t>
            </a:r>
            <a:r>
              <a:rPr lang="en-US" altLang="ko-KR" sz="1600" dirty="0">
                <a:solidFill>
                  <a:srgbClr val="FF0000"/>
                </a:solidFill>
              </a:rPr>
              <a:t>(ICS)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2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통계적 검정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D4941-1DDE-C9E7-9E29-65F3DABEF0AF}"/>
              </a:ext>
            </a:extLst>
          </p:cNvPr>
          <p:cNvSpPr/>
          <p:nvPr/>
        </p:nvSpPr>
        <p:spPr>
          <a:xfrm>
            <a:off x="4433718" y="1482978"/>
            <a:ext cx="4572001" cy="472446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CFDBFE-E6C6-0F91-4E8C-3A79BA706B38}"/>
              </a:ext>
            </a:extLst>
          </p:cNvPr>
          <p:cNvSpPr txBox="1">
            <a:spLocks/>
          </p:cNvSpPr>
          <p:nvPr/>
        </p:nvSpPr>
        <p:spPr>
          <a:xfrm>
            <a:off x="-332516" y="1780878"/>
            <a:ext cx="50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Superiority (</a:t>
            </a:r>
            <a:r>
              <a:rPr lang="ko-KR" altLang="en-US" dirty="0" err="1"/>
              <a:t>우열성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- ‘</a:t>
            </a:r>
            <a:r>
              <a:rPr lang="ko-KR" altLang="en-US" dirty="0"/>
              <a:t>내가 쟤보다는 낫지</a:t>
            </a:r>
            <a:r>
              <a:rPr lang="en-US" altLang="ko-KR" dirty="0"/>
              <a:t>.’</a:t>
            </a:r>
          </a:p>
          <a:p>
            <a:r>
              <a:rPr lang="en-US" altLang="ko-KR" dirty="0"/>
              <a:t>  - ‘</a:t>
            </a:r>
            <a:r>
              <a:rPr lang="ko-KR" altLang="en-US" dirty="0"/>
              <a:t>내가 이기지</a:t>
            </a:r>
            <a:r>
              <a:rPr lang="en-US" altLang="ko-KR" dirty="0"/>
              <a:t>.’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- </a:t>
            </a:r>
            <a:r>
              <a:rPr lang="en-US" altLang="ko-KR" b="1" dirty="0" err="1">
                <a:solidFill>
                  <a:srgbClr val="FF0000"/>
                </a:solidFill>
              </a:rPr>
              <a:t>Relvar</a:t>
            </a:r>
            <a:r>
              <a:rPr lang="en-US" altLang="ko-KR" b="1" dirty="0">
                <a:solidFill>
                  <a:srgbClr val="FF0000"/>
                </a:solidFill>
              </a:rPr>
              <a:t> &gt; Seretide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A33727F-2359-4AAA-7A25-8AB510FD427D}"/>
              </a:ext>
            </a:extLst>
          </p:cNvPr>
          <p:cNvSpPr txBox="1">
            <a:spLocks/>
          </p:cNvSpPr>
          <p:nvPr/>
        </p:nvSpPr>
        <p:spPr>
          <a:xfrm>
            <a:off x="4692203" y="1780878"/>
            <a:ext cx="5289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Non-inferiority (</a:t>
            </a:r>
            <a:r>
              <a:rPr lang="ko-KR" altLang="en-US" sz="2400" dirty="0" err="1"/>
              <a:t>비열등성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- ‘</a:t>
            </a:r>
            <a:r>
              <a:rPr lang="ko-KR" altLang="en-US" sz="2400" dirty="0"/>
              <a:t>내가 쟤보다 못하지는 않아</a:t>
            </a:r>
            <a:r>
              <a:rPr lang="en-US" altLang="ko-KR" sz="2400" dirty="0"/>
              <a:t>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- ‘</a:t>
            </a:r>
            <a:r>
              <a:rPr lang="ko-KR" altLang="en-US" sz="2400" dirty="0"/>
              <a:t>내가 </a:t>
            </a:r>
            <a:r>
              <a:rPr lang="en-US" altLang="ko-KR" sz="2400" dirty="0"/>
              <a:t>1:1</a:t>
            </a:r>
            <a:r>
              <a:rPr lang="ko-KR" altLang="en-US" sz="2400" dirty="0"/>
              <a:t>로 붙으면 지지는 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않아‘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 - not (</a:t>
            </a:r>
            <a:r>
              <a:rPr lang="en-US" altLang="ko-KR" sz="2400" b="1" dirty="0" err="1">
                <a:solidFill>
                  <a:srgbClr val="FF0000"/>
                </a:solidFill>
              </a:rPr>
              <a:t>Relvar</a:t>
            </a:r>
            <a:r>
              <a:rPr lang="en-US" altLang="ko-KR" sz="2400" b="1" dirty="0">
                <a:solidFill>
                  <a:srgbClr val="FF0000"/>
                </a:solidFill>
              </a:rPr>
              <a:t> &lt; Seretide)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   -&gt; </a:t>
            </a:r>
            <a:r>
              <a:rPr lang="en-US" altLang="ko-KR" sz="2400" b="1" dirty="0" err="1"/>
              <a:t>Relvar</a:t>
            </a:r>
            <a:r>
              <a:rPr lang="en-US" altLang="ko-KR" sz="2400" b="1" dirty="0"/>
              <a:t> &gt; Seretide 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       </a:t>
            </a:r>
            <a:r>
              <a:rPr lang="en-US" altLang="ko-KR" sz="2400" b="1" dirty="0" err="1">
                <a:solidFill>
                  <a:srgbClr val="FF0000"/>
                </a:solidFill>
              </a:rPr>
              <a:t>Relvr</a:t>
            </a:r>
            <a:r>
              <a:rPr lang="en-US" altLang="ko-KR" sz="2400" b="1" dirty="0">
                <a:solidFill>
                  <a:srgbClr val="FF0000"/>
                </a:solidFill>
              </a:rPr>
              <a:t> ≒ Seretide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616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비열등성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 검정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(non-inferiority test)</a:t>
            </a:r>
            <a:endParaRPr lang="ko-KR" altLang="en-US" sz="3200" dirty="0">
              <a:latin typeface="함초롬돋움" panose="020B0504000101010101" pitchFamily="50" charset="-127"/>
              <a:ea typeface="함초롬돋움" panose="020B0504000101010101" pitchFamily="50" charset="-127"/>
              <a:cs typeface="함초롬돋움" panose="020B05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886E71-2651-3176-BEAA-6F13C85A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997955" y="-939243"/>
            <a:ext cx="3215825" cy="80602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AC5B21E-61DF-7616-E374-5BD9239B354D}"/>
              </a:ext>
            </a:extLst>
          </p:cNvPr>
          <p:cNvSpPr/>
          <p:nvPr/>
        </p:nvSpPr>
        <p:spPr>
          <a:xfrm>
            <a:off x="4100883" y="6331253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그림으로 이해하는 닥터 배의 술술 보건의학통계</a:t>
            </a:r>
          </a:p>
        </p:txBody>
      </p:sp>
    </p:spTree>
    <p:extLst>
      <p:ext uri="{BB962C8B-B14F-4D97-AF65-F5344CB8AC3E}">
        <p14:creationId xmlns:p14="http://schemas.microsoft.com/office/powerpoint/2010/main" val="20518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36DC0-DF86-3C72-617B-7CFBE1869B47}"/>
              </a:ext>
            </a:extLst>
          </p:cNvPr>
          <p:cNvSpPr txBox="1"/>
          <p:nvPr/>
        </p:nvSpPr>
        <p:spPr>
          <a:xfrm>
            <a:off x="306394" y="1443376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하라는 대로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972C6-DB1C-26E5-E885-5DE33BEA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2952563"/>
            <a:ext cx="1500149" cy="1417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D1B0C5-258C-E2ED-5534-4EC90304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78" y="2890128"/>
            <a:ext cx="763017" cy="140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646A6A-AA09-81E5-5D9B-A427EFF5ED96}"/>
              </a:ext>
            </a:extLst>
          </p:cNvPr>
          <p:cNvSpPr txBox="1"/>
          <p:nvPr/>
        </p:nvSpPr>
        <p:spPr>
          <a:xfrm>
            <a:off x="4572000" y="3079813"/>
            <a:ext cx="8072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BABB2-C87C-8DC7-4188-3E9E57E5D9F1}"/>
              </a:ext>
            </a:extLst>
          </p:cNvPr>
          <p:cNvSpPr txBox="1"/>
          <p:nvPr/>
        </p:nvSpPr>
        <p:spPr>
          <a:xfrm>
            <a:off x="1829584" y="5349300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0E238-A99E-C40E-FC0F-CC2BB99A10CF}"/>
              </a:ext>
            </a:extLst>
          </p:cNvPr>
          <p:cNvSpPr txBox="1"/>
          <p:nvPr/>
        </p:nvSpPr>
        <p:spPr>
          <a:xfrm>
            <a:off x="6676965" y="5983770"/>
            <a:ext cx="10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53A791-9849-DF2D-42A2-DD490FA91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68" y="1944252"/>
            <a:ext cx="1137796" cy="1484748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69CE94E-4172-47C5-BD78-CE5263761D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1784" y="3604719"/>
            <a:ext cx="1312763" cy="17503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5448FA-02DE-A363-4793-8DBE5284D08B}"/>
              </a:ext>
            </a:extLst>
          </p:cNvPr>
          <p:cNvSpPr txBox="1"/>
          <p:nvPr/>
        </p:nvSpPr>
        <p:spPr>
          <a:xfrm>
            <a:off x="835507" y="4767138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내내 사용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27153-E786-232C-C80C-7FB92CDBABC9}"/>
              </a:ext>
            </a:extLst>
          </p:cNvPr>
          <p:cNvSpPr txBox="1"/>
          <p:nvPr/>
        </p:nvSpPr>
        <p:spPr>
          <a:xfrm>
            <a:off x="5544389" y="5546868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내내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9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지지 않는 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8D88-F9D8-6A27-1BE4-2F28DD8D00B1}"/>
              </a:ext>
            </a:extLst>
          </p:cNvPr>
          <p:cNvSpPr txBox="1"/>
          <p:nvPr/>
        </p:nvSpPr>
        <p:spPr>
          <a:xfrm>
            <a:off x="505774" y="1515466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빼먹고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안쓰기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시작하면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EA401-24D1-6B90-C83E-EA2659A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8" y="2311346"/>
            <a:ext cx="1500149" cy="1390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F16762-E0FB-471E-A61A-8964DA23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99" y="2255465"/>
            <a:ext cx="763017" cy="1380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585A3-6A01-1DD2-1743-F5DB46A48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34" y="2311346"/>
            <a:ext cx="1137796" cy="1484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FBF71-CBF4-42FE-7495-FF0486BF903B}"/>
              </a:ext>
            </a:extLst>
          </p:cNvPr>
          <p:cNvSpPr txBox="1"/>
          <p:nvPr/>
        </p:nvSpPr>
        <p:spPr>
          <a:xfrm>
            <a:off x="4247953" y="2688098"/>
            <a:ext cx="2156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 sz="6600" dirty="0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31DEA0FB-D16A-D6A9-15C3-B6A1B32E1D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1599" y="2178524"/>
            <a:ext cx="1312763" cy="17503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E688A2-F5FC-A4C7-753D-3FFDB153EA95}"/>
              </a:ext>
            </a:extLst>
          </p:cNvPr>
          <p:cNvSpPr txBox="1"/>
          <p:nvPr/>
        </p:nvSpPr>
        <p:spPr>
          <a:xfrm>
            <a:off x="954094" y="4854311"/>
            <a:ext cx="2681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100*(1.5/2)*(4/7)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42.8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02837-D441-CD77-94F8-9B572257F9FE}"/>
              </a:ext>
            </a:extLst>
          </p:cNvPr>
          <p:cNvSpPr txBox="1"/>
          <p:nvPr/>
        </p:nvSpPr>
        <p:spPr>
          <a:xfrm>
            <a:off x="30639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C5FF4-2B44-365B-BAA2-E92B78B79452}"/>
              </a:ext>
            </a:extLst>
          </p:cNvPr>
          <p:cNvSpPr txBox="1"/>
          <p:nvPr/>
        </p:nvSpPr>
        <p:spPr>
          <a:xfrm>
            <a:off x="516560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DCE9CE-81C2-8083-6678-5874841F2CF6}"/>
              </a:ext>
            </a:extLst>
          </p:cNvPr>
          <p:cNvSpPr txBox="1"/>
          <p:nvPr/>
        </p:nvSpPr>
        <p:spPr>
          <a:xfrm>
            <a:off x="5416709" y="4816548"/>
            <a:ext cx="6095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90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* (1/1) * (6/7) 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77.1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23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지지 않는 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8D88-F9D8-6A27-1BE4-2F28DD8D00B1}"/>
              </a:ext>
            </a:extLst>
          </p:cNvPr>
          <p:cNvSpPr txBox="1"/>
          <p:nvPr/>
        </p:nvSpPr>
        <p:spPr>
          <a:xfrm>
            <a:off x="505774" y="1515466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한번씩만 쓸 때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EA401-24D1-6B90-C83E-EA2659A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8" y="2311346"/>
            <a:ext cx="1500149" cy="1390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F16762-E0FB-471E-A61A-8964DA23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99" y="2255465"/>
            <a:ext cx="763017" cy="1380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585A3-6A01-1DD2-1743-F5DB46A48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34" y="2311346"/>
            <a:ext cx="1137796" cy="1484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FBF71-CBF4-42FE-7495-FF0486BF903B}"/>
              </a:ext>
            </a:extLst>
          </p:cNvPr>
          <p:cNvSpPr txBox="1"/>
          <p:nvPr/>
        </p:nvSpPr>
        <p:spPr>
          <a:xfrm>
            <a:off x="4247953" y="2688098"/>
            <a:ext cx="2156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 sz="6600" dirty="0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31DEA0FB-D16A-D6A9-15C3-B6A1B32E1D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1599" y="2178524"/>
            <a:ext cx="1312763" cy="17503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E688A2-F5FC-A4C7-753D-3FFDB153EA95}"/>
              </a:ext>
            </a:extLst>
          </p:cNvPr>
          <p:cNvSpPr txBox="1"/>
          <p:nvPr/>
        </p:nvSpPr>
        <p:spPr>
          <a:xfrm>
            <a:off x="954094" y="4854311"/>
            <a:ext cx="2681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100*(1/2)*(7/7)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50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02837-D441-CD77-94F8-9B572257F9FE}"/>
              </a:ext>
            </a:extLst>
          </p:cNvPr>
          <p:cNvSpPr txBox="1"/>
          <p:nvPr/>
        </p:nvSpPr>
        <p:spPr>
          <a:xfrm>
            <a:off x="30639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C5FF4-2B44-365B-BAA2-E92B78B79452}"/>
              </a:ext>
            </a:extLst>
          </p:cNvPr>
          <p:cNvSpPr txBox="1"/>
          <p:nvPr/>
        </p:nvSpPr>
        <p:spPr>
          <a:xfrm>
            <a:off x="516560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DCE9CE-81C2-8083-6678-5874841F2CF6}"/>
              </a:ext>
            </a:extLst>
          </p:cNvPr>
          <p:cNvSpPr txBox="1"/>
          <p:nvPr/>
        </p:nvSpPr>
        <p:spPr>
          <a:xfrm>
            <a:off x="5416709" y="4816548"/>
            <a:ext cx="6095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90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* (1/1) * (7/7) 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90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56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1120_asthma_006">
            <a:extLst>
              <a:ext uri="{FF2B5EF4-FFF2-40B4-BE49-F238E27FC236}">
                <a16:creationId xmlns:a16="http://schemas.microsoft.com/office/drawing/2014/main" id="{88FD8817-659E-4C92-831A-BD466E42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1649" t="9052" r="71268" b="80440"/>
          <a:stretch>
            <a:fillRect/>
          </a:stretch>
        </p:blipFill>
        <p:spPr bwMode="auto">
          <a:xfrm>
            <a:off x="306394" y="459834"/>
            <a:ext cx="647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633B871-759D-4F04-AF80-8B11B8310CFC}"/>
              </a:ext>
            </a:extLst>
          </p:cNvPr>
          <p:cNvSpPr txBox="1">
            <a:spLocks/>
          </p:cNvSpPr>
          <p:nvPr/>
        </p:nvSpPr>
        <p:spPr>
          <a:xfrm>
            <a:off x="1119019" y="1574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하루 한번 쓰는 약 </a:t>
            </a:r>
            <a:r>
              <a:rPr lang="en-US" altLang="ko-KR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– </a:t>
            </a:r>
            <a:r>
              <a:rPr lang="ko-KR" altLang="en-US" sz="3200" dirty="0">
                <a:latin typeface="함초롬돋움" panose="020B0504000101010101" pitchFamily="50" charset="-127"/>
                <a:ea typeface="함초롬돋움" panose="020B0504000101010101" pitchFamily="50" charset="-127"/>
                <a:cs typeface="함초롬돋움" panose="020B0504000101010101" pitchFamily="50" charset="-127"/>
              </a:rPr>
              <a:t>지지 않는 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8D88-F9D8-6A27-1BE4-2F28DD8D00B1}"/>
              </a:ext>
            </a:extLst>
          </p:cNvPr>
          <p:cNvSpPr txBox="1"/>
          <p:nvPr/>
        </p:nvSpPr>
        <p:spPr>
          <a:xfrm>
            <a:off x="531174" y="1482978"/>
            <a:ext cx="329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한번씩만 쓸 때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EA401-24D1-6B90-C83E-EA2659A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8" y="2311346"/>
            <a:ext cx="1500149" cy="1390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F16762-E0FB-471E-A61A-8964DA23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99" y="2255465"/>
            <a:ext cx="763017" cy="1380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6585A3-6A01-1DD2-1743-F5DB46A48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234" y="2311346"/>
            <a:ext cx="1137796" cy="1484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FBF71-CBF4-42FE-7495-FF0486BF903B}"/>
              </a:ext>
            </a:extLst>
          </p:cNvPr>
          <p:cNvSpPr txBox="1"/>
          <p:nvPr/>
        </p:nvSpPr>
        <p:spPr>
          <a:xfrm>
            <a:off x="4247953" y="2688098"/>
            <a:ext cx="2156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 sz="6600" dirty="0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31DEA0FB-D16A-D6A9-15C3-B6A1B32E1D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1599" y="2178524"/>
            <a:ext cx="1312763" cy="17503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E688A2-F5FC-A4C7-753D-3FFDB153EA95}"/>
              </a:ext>
            </a:extLst>
          </p:cNvPr>
          <p:cNvSpPr txBox="1"/>
          <p:nvPr/>
        </p:nvSpPr>
        <p:spPr>
          <a:xfrm>
            <a:off x="954094" y="4854311"/>
            <a:ext cx="2681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100*(1/2)*(7/7)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50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02837-D441-CD77-94F8-9B572257F9FE}"/>
              </a:ext>
            </a:extLst>
          </p:cNvPr>
          <p:cNvSpPr txBox="1"/>
          <p:nvPr/>
        </p:nvSpPr>
        <p:spPr>
          <a:xfrm>
            <a:off x="30639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C5FF4-2B44-365B-BAA2-E92B78B79452}"/>
              </a:ext>
            </a:extLst>
          </p:cNvPr>
          <p:cNvSpPr txBox="1"/>
          <p:nvPr/>
        </p:nvSpPr>
        <p:spPr>
          <a:xfrm>
            <a:off x="5165604" y="4150072"/>
            <a:ext cx="373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사용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DCE9CE-81C2-8083-6678-5874841F2CF6}"/>
              </a:ext>
            </a:extLst>
          </p:cNvPr>
          <p:cNvSpPr txBox="1"/>
          <p:nvPr/>
        </p:nvSpPr>
        <p:spPr>
          <a:xfrm>
            <a:off x="5416709" y="4816548"/>
            <a:ext cx="6095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90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 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* (1/1) * (7/7) </a:t>
            </a:r>
          </a:p>
          <a:p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= 90</a:t>
            </a:r>
            <a:r>
              <a:rPr lang="ko-KR" altLang="en-US" sz="2400" b="1" dirty="0">
                <a:latin typeface="Arial" pitchFamily="34" charset="0"/>
                <a:cs typeface="Arial" pitchFamily="34" charset="0"/>
              </a:rPr>
              <a:t>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984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335</TotalTime>
  <Words>889</Words>
  <Application>Microsoft Office PowerPoint</Application>
  <PresentationFormat>화면 슬라이드 쇼(4:3)</PresentationFormat>
  <Paragraphs>194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나눔바른고딕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Mingyu Kang</dc:creator>
  <cp:lastModifiedBy>Mingyu</cp:lastModifiedBy>
  <cp:revision>5</cp:revision>
  <cp:lastPrinted>2023-05-20T04:49:14Z</cp:lastPrinted>
  <dcterms:created xsi:type="dcterms:W3CDTF">2023-05-15T14:54:07Z</dcterms:created>
  <dcterms:modified xsi:type="dcterms:W3CDTF">2023-08-23T00:43:49Z</dcterms:modified>
</cp:coreProperties>
</file>