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8" r:id="rId2"/>
    <p:sldId id="337" r:id="rId3"/>
    <p:sldId id="322" r:id="rId4"/>
    <p:sldId id="336" r:id="rId5"/>
    <p:sldId id="342" r:id="rId6"/>
    <p:sldId id="352" r:id="rId7"/>
    <p:sldId id="323" r:id="rId8"/>
    <p:sldId id="356" r:id="rId9"/>
    <p:sldId id="343" r:id="rId10"/>
    <p:sldId id="354" r:id="rId11"/>
    <p:sldId id="344" r:id="rId12"/>
    <p:sldId id="345" r:id="rId13"/>
    <p:sldId id="346" r:id="rId14"/>
    <p:sldId id="347" r:id="rId15"/>
    <p:sldId id="348" r:id="rId16"/>
    <p:sldId id="332" r:id="rId17"/>
    <p:sldId id="333" r:id="rId18"/>
    <p:sldId id="335" r:id="rId19"/>
    <p:sldId id="357" r:id="rId20"/>
    <p:sldId id="326" r:id="rId21"/>
    <p:sldId id="351" r:id="rId22"/>
    <p:sldId id="353" r:id="rId23"/>
    <p:sldId id="313" r:id="rId24"/>
    <p:sldId id="349" r:id="rId25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76446"/>
  </p:normalViewPr>
  <p:slideViewPr>
    <p:cSldViewPr snapToGrid="0">
      <p:cViewPr varScale="1">
        <p:scale>
          <a:sx n="44" d="100"/>
          <a:sy n="44" d="100"/>
        </p:scale>
        <p:origin x="16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34E56-2D95-9A95-0929-513906A93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51840-64E2-F8B0-3EF9-DCBF185A82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79AE6-673A-DC46-BFAD-F5D5BBFAA38C}" type="datetimeFigureOut">
              <a:rPr lang="en-KR"/>
              <a:pPr>
                <a:defRPr/>
              </a:pPr>
              <a:t>08/11/2022</a:t>
            </a:fld>
            <a:endParaRPr lang="en-K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817BD9-7834-3F68-01ED-92EB7225A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K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582FFD-A62C-09A9-8D31-25A638C15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K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4C28-5166-A1CD-15CD-438F1442B9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2D92-08DB-F73B-58A8-A48334BFE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83B2BF-4F2E-8A43-8465-EFB23D7C276C}" type="slidenum">
              <a:rPr lang="en-KR"/>
              <a:pPr>
                <a:defRPr/>
              </a:pPr>
              <a:t>‹#›</a:t>
            </a:fld>
            <a:endParaRPr 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B758BE23-AF4F-58E4-419E-AC6E732D5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B646BA3-E612-8BCA-A70A-B7DC98104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9DE551-2B70-41FE-8BF6-63FEEB284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FB458B47-AE7B-B241-9355-E61584E11026}" type="slidenum">
              <a:rPr lang="en-KR" altLang="en-KR" smtClean="0"/>
              <a:pPr/>
              <a:t>1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8AC48180-3817-A764-2887-0155FAE32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C69721FA-3DE0-68A4-7AE9-102BCCECA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694621CB-82EC-0642-2A18-0D1635B4F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BCABD921-956C-884B-92BB-16893B95FDE5}" type="slidenum">
              <a:rPr lang="en-KR" altLang="en-KR" smtClean="0"/>
              <a:pPr/>
              <a:t>10</a:t>
            </a:fld>
            <a:endParaRPr lang="en-KR" altLang="en-KR"/>
          </a:p>
        </p:txBody>
      </p:sp>
    </p:spTree>
    <p:extLst>
      <p:ext uri="{BB962C8B-B14F-4D97-AF65-F5344CB8AC3E}">
        <p14:creationId xmlns:p14="http://schemas.microsoft.com/office/powerpoint/2010/main" val="36776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8AC48180-3817-A764-2887-0155FAE32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C69721FA-3DE0-68A4-7AE9-102BCCECA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694621CB-82EC-0642-2A18-0D1635B4F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BCABD921-956C-884B-92BB-16893B95FDE5}" type="slidenum">
              <a:rPr lang="en-KR" altLang="en-KR" smtClean="0"/>
              <a:pPr/>
              <a:t>11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3B2BF-4F2E-8A43-8465-EFB23D7C276C}" type="slidenum">
              <a:rPr lang="en-KR" smtClean="0"/>
              <a:pPr>
                <a:defRPr/>
              </a:pPr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374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3366292D-30D3-8D0F-C443-4E1F7B1968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C162E824-B348-4592-D17C-5C0276930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ko-KR" dirty="0">
              <a:ea typeface="맑은 고딕" panose="020B0503020000020004" pitchFamily="34" charset="-127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92ABBB33-1A17-04E2-1B05-687BDC880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00DE2316-3C80-BB46-90AF-B3B73546C03F}" type="slidenum">
              <a:rPr lang="en-KR" altLang="en-KR" smtClean="0"/>
              <a:pPr/>
              <a:t>13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CAB4332A-1490-FAB8-9E30-03B42F2FE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B60E1727-C862-4512-2140-B3516A729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FDF63300-379A-D92B-8718-424D50233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474182DF-F179-954B-8395-533C5F303F52}" type="slidenum">
              <a:rPr lang="en-KR" altLang="en-KR" smtClean="0"/>
              <a:pPr/>
              <a:t>14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A4971650-44BD-56EF-6D86-E50E562DC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F20ACB66-C219-AA19-5CC9-9E7E871BE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ADF331DD-4D63-1EB9-56EF-66F2DFD8A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5A3CFBF2-74A4-BB49-B11B-9E8AF9E48042}" type="slidenum">
              <a:rPr lang="en-KR" altLang="en-KR" smtClean="0"/>
              <a:pPr/>
              <a:t>15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3B2BF-4F2E-8A43-8465-EFB23D7C276C}" type="slidenum">
              <a:rPr lang="en-KR" smtClean="0"/>
              <a:pPr>
                <a:defRPr/>
              </a:pPr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895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3B2BF-4F2E-8A43-8465-EFB23D7C276C}" type="slidenum">
              <a:rPr lang="en-KR" smtClean="0"/>
              <a:pPr>
                <a:defRPr/>
              </a:pPr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8348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3B2BF-4F2E-8A43-8465-EFB23D7C276C}" type="slidenum">
              <a:rPr lang="en-KR" smtClean="0"/>
              <a:pPr>
                <a:defRPr/>
              </a:pPr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4736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367FD83C-8871-39F7-F60C-078CBC15D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39FE8C99-2536-7413-F73A-5E62D7D8E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E6BD0690-F1B9-D97E-4A8C-625342C71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80015891-0469-3848-9A39-2A9D95F24321}" type="slidenum">
              <a:rPr lang="en-KR" altLang="en-KR" smtClean="0"/>
              <a:pPr/>
              <a:t>23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3B2BF-4F2E-8A43-8465-EFB23D7C276C}" type="slidenum">
              <a:rPr lang="en-KR" smtClean="0"/>
              <a:pPr>
                <a:defRPr/>
              </a:pPr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0302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3B2BF-4F2E-8A43-8465-EFB23D7C276C}" type="slidenum">
              <a:rPr lang="en-KR" smtClean="0"/>
              <a:pPr>
                <a:defRPr/>
              </a:pPr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372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9CB5C443-2FEA-E4C0-2847-4C8C5EE920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D0BA5D17-842D-3478-067D-4E23BC9F6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2FCE4ED6-0727-2EB8-EDAE-638967A65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0E7B4AF2-222B-3342-982E-F73DDF4ED110}" type="slidenum">
              <a:rPr lang="en-KR" altLang="en-KR" smtClean="0"/>
              <a:pPr/>
              <a:t>3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8EA040B-982B-BB0F-4885-AC3AA5835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C39A289-D026-3224-44F2-C6E882AB7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D322AEF2-03CE-E74E-C468-BFF96CA67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E673A385-453F-4E4E-8AFA-3D6D442DAC24}" type="slidenum">
              <a:rPr lang="en-KR" altLang="en-KR" smtClean="0"/>
              <a:pPr/>
              <a:t>4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25B88B51-994E-AB9C-2079-281974674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F492E7F4-0F8B-A628-FE14-C6152FD26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DD4D5948-66C0-E2B2-F59A-6095ACAD0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9D2E2725-941E-114A-AF6C-FD5122FE244C}" type="slidenum">
              <a:rPr lang="en-KR" altLang="en-KR" smtClean="0"/>
              <a:pPr/>
              <a:t>5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CC69F462-AAB8-FF24-ED20-E25EF6885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07DC0C0-BF77-8F2B-32EA-5C0C31CD4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F49BDEAD-1E1A-CAD3-B572-FBF95BFEA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2A23EE86-09E7-2B46-9FFD-6F246F9E289D}" type="slidenum">
              <a:rPr lang="en-KR" altLang="en-KR" smtClean="0"/>
              <a:pPr/>
              <a:t>6</a:t>
            </a:fld>
            <a:endParaRPr lang="en-KR" altLang="en-KR"/>
          </a:p>
        </p:txBody>
      </p:sp>
    </p:spTree>
    <p:extLst>
      <p:ext uri="{BB962C8B-B14F-4D97-AF65-F5344CB8AC3E}">
        <p14:creationId xmlns:p14="http://schemas.microsoft.com/office/powerpoint/2010/main" val="373369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166677AC-DB59-F6D5-921F-4DCBE25CD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902DD886-E9B3-520A-AB31-B863A728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D88854EB-A34B-CFCB-7E56-635B9F61A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F76B445D-A81E-6C4D-8D0E-6C6C50A4C150}" type="slidenum">
              <a:rPr lang="en-KR" altLang="en-KR" smtClean="0"/>
              <a:pPr/>
              <a:t>7</a:t>
            </a:fld>
            <a:endParaRPr lang="en-KR" altLang="en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166677AC-DB59-F6D5-921F-4DCBE25CD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902DD886-E9B3-520A-AB31-B863A728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D88854EB-A34B-CFCB-7E56-635B9F61A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F76B445D-A81E-6C4D-8D0E-6C6C50A4C150}" type="slidenum">
              <a:rPr lang="en-KR" altLang="en-KR" smtClean="0"/>
              <a:pPr/>
              <a:t>8</a:t>
            </a:fld>
            <a:endParaRPr lang="en-KR" altLang="en-KR"/>
          </a:p>
        </p:txBody>
      </p:sp>
    </p:spTree>
    <p:extLst>
      <p:ext uri="{BB962C8B-B14F-4D97-AF65-F5344CB8AC3E}">
        <p14:creationId xmlns:p14="http://schemas.microsoft.com/office/powerpoint/2010/main" val="387515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4C24A74B-7A0B-3076-AF26-2E1EDDA3D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381E73B4-DEF7-7875-F190-32762D320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KR" altLang="en-KR" dirty="0">
              <a:ea typeface="맑은 고딕" panose="020B0503020000020004" pitchFamily="34" charset="-127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C65756F6-7F17-C561-1733-903A17D68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fld id="{9BFEFF25-4A0A-8E41-83D1-9FBA13547EAC}" type="slidenum">
              <a:rPr lang="en-KR" altLang="en-KR" smtClean="0"/>
              <a:pPr/>
              <a:t>9</a:t>
            </a:fld>
            <a:endParaRPr lang="en-KR" altLang="en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06311-00AF-EBEE-EC69-DC6CDE85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1467D-AE26-754C-974B-0048B00C1A9C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CC022-E66E-8D74-C370-FE7E30E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E8D3-8DB4-E71D-B13A-0A805A9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5A559-7F65-DB46-BAF5-B60B6D7CD9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4A2ED-65BF-D629-D210-106343C2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70FE5-3719-F74F-8E3B-84F905FCFDCD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B5201-D061-FC44-EDE6-44D4BFAC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5B02A-0666-63E0-9406-61C53A17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0BB6C-2276-114E-9463-10A4876855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44CCE-F5AC-DED3-A7B1-4DA6E376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806A-1AB9-3E4E-81AC-6B1D257A2F03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0769E-21BB-8BB0-8087-22FAA675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90B62-92F9-E50E-A541-0FB15773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ED8F3-4837-114E-B35D-32D48B38B7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1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0BCA-3C40-DBF5-9389-2F7CB25F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B9AB-05DA-4F4A-A388-F607CCDA8C7D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2C035-99EF-A073-E017-D91EE89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0ED0F-CDB7-0DC8-9891-D7F5697E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A507B-F5B4-304A-AD6F-3887DF5D61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3423C-A09E-9793-1834-36AEFCFA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F4C11-B768-554B-8A63-384F06368891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D9457-C105-AAB7-3AF2-BE741101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91090-C767-D011-4E47-AA02E1C1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0A939-D4B1-4C40-99E7-8AEA21BB26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A6DA0FB-FCAC-8E55-7FC5-92A7513F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983B2-4541-1846-BF0A-203D6575551C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CBFB827-F46D-1F84-1314-B3E30DE1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3A6217B-A392-2CE3-F8F4-63B1B188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B9DCF-0089-3641-B182-22208BA2CA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0618C40-21AC-4607-9BBC-264C40B2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62915-DA96-8144-948C-C4105696EFC7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EF4E3AC0-E92C-96C8-2356-F1770D33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24679A-280F-4575-4543-6FF15C06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DC1B1-D3E1-304D-AC79-AAF0D84EC8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5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1E1874F4-9CC8-B78F-3C20-ED4642DE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0ED5-1D92-0147-B20D-FB97076389FA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F53F2BF7-8C1C-97E1-91DD-41331F4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F92645D-ACAA-C3D6-8B68-CD45AB3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7D670-DDC2-9B4E-B0AB-5F13F04753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C564BFC-C26E-B588-13E9-12E6F01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90442-79DA-1344-9341-0B604C14BFB0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60833BDF-AF4D-E7C3-0E08-48FBCFB7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14C381F5-1E71-C573-AF34-E6AAC9D9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3F16-D872-AB4B-9C2C-39FA6AD3F4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5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45A396D-366E-EB95-1A0F-5C7C9A0E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6034F-8B29-C348-9EE4-8E92E2FC9B15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1BBC0FF-2BF9-F4F1-6D08-153945D0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73FF63A-2689-DF26-8AAF-56B0100B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968A-69F2-B543-A719-F872279F97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8797E23-0D78-ED3E-C5E2-C0F9AC25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0E86-EC26-B742-9D08-7283FBB4EF80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6B05C58-9C7C-BA27-360B-BD634571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597B8E1-FC43-63E0-5D6B-EEB2D2C7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8673E-D73A-2242-B3FE-3154052DB6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9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A72FBD2-82A9-18D7-58B0-CE57D1543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BBFB1D58-772E-8666-DF3A-8FDF12E7C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A7DD3-A322-F288-AEA5-C7671E15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F07DFD-44E7-C940-B728-F96D02AB4A15}" type="datetimeFigureOut">
              <a:rPr lang="ko-KR" altLang="en-US"/>
              <a:pPr>
                <a:defRPr/>
              </a:pPr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25736-2264-486B-868E-AF676A261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5F265-5F24-947A-F333-008DED9B0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DE059B-C453-474E-AA8F-316DB7EA60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hyperlink" Target="https://doi.org/https:/doi.org/10.1016/j.eclinm.2021.101179" TargetMode="Externa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54F9BE9-140D-22F2-9B87-B1D17377DF4C}"/>
              </a:ext>
            </a:extLst>
          </p:cNvPr>
          <p:cNvSpPr/>
          <p:nvPr/>
        </p:nvSpPr>
        <p:spPr>
          <a:xfrm>
            <a:off x="4503738" y="1836738"/>
            <a:ext cx="3184525" cy="31845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338" name="직사각형 4">
            <a:extLst>
              <a:ext uri="{FF2B5EF4-FFF2-40B4-BE49-F238E27FC236}">
                <a16:creationId xmlns:a16="http://schemas.microsoft.com/office/drawing/2014/main" id="{84A87031-7734-C715-2DE1-65A42AFF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63863"/>
            <a:ext cx="3184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000" b="1" i="1">
                <a:solidFill>
                  <a:srgbClr val="FFFFFF"/>
                </a:solidFill>
              </a:rPr>
              <a:t>건강검진 정보를 활용한 흡연 예측 모델 개발</a:t>
            </a:r>
            <a:endParaRPr lang="en-US" altLang="ko-KR" sz="3600" b="1" i="1">
              <a:solidFill>
                <a:srgbClr val="FFFFFF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2617497D-E59A-2441-8BF5-F580A972ECC4}"/>
              </a:ext>
            </a:extLst>
          </p:cNvPr>
          <p:cNvSpPr/>
          <p:nvPr/>
        </p:nvSpPr>
        <p:spPr>
          <a:xfrm>
            <a:off x="3965575" y="1298575"/>
            <a:ext cx="4260850" cy="4260850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C56C4962-7BFA-E09B-744E-72F034282990}"/>
              </a:ext>
            </a:extLst>
          </p:cNvPr>
          <p:cNvSpPr/>
          <p:nvPr/>
        </p:nvSpPr>
        <p:spPr>
          <a:xfrm>
            <a:off x="3600450" y="933450"/>
            <a:ext cx="4991100" cy="4991100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398481F9-F06C-7A9F-0427-0A92ACCB0FBF}"/>
              </a:ext>
            </a:extLst>
          </p:cNvPr>
          <p:cNvSpPr/>
          <p:nvPr/>
        </p:nvSpPr>
        <p:spPr>
          <a:xfrm>
            <a:off x="3119438" y="452438"/>
            <a:ext cx="5953125" cy="595312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DF5A021-1A6D-E598-1274-2B9AAD21B464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29996E9-D425-506E-028D-47B125861081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C4F7D4-ABC2-1513-B483-397EEFC62E15}"/>
              </a:ext>
            </a:extLst>
          </p:cNvPr>
          <p:cNvSpPr/>
          <p:nvPr/>
        </p:nvSpPr>
        <p:spPr>
          <a:xfrm>
            <a:off x="9163050" y="4329113"/>
            <a:ext cx="307975" cy="307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568A20-6DFC-1E30-78DA-710E95BFFE7F}"/>
              </a:ext>
            </a:extLst>
          </p:cNvPr>
          <p:cNvSpPr/>
          <p:nvPr/>
        </p:nvSpPr>
        <p:spPr>
          <a:xfrm>
            <a:off x="2811463" y="1836738"/>
            <a:ext cx="307975" cy="307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8029E0-4152-C611-838E-DC014EA34D4F}"/>
              </a:ext>
            </a:extLst>
          </p:cNvPr>
          <p:cNvSpPr/>
          <p:nvPr/>
        </p:nvSpPr>
        <p:spPr>
          <a:xfrm>
            <a:off x="3082925" y="3797300"/>
            <a:ext cx="153988" cy="1539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E86EA5-BE86-F287-1110-D7F171D7E6A8}"/>
              </a:ext>
            </a:extLst>
          </p:cNvPr>
          <p:cNvSpPr/>
          <p:nvPr/>
        </p:nvSpPr>
        <p:spPr>
          <a:xfrm>
            <a:off x="3714750" y="2498725"/>
            <a:ext cx="114300" cy="114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D68636-889B-0BAC-699B-C4E8E9E90F7D}"/>
              </a:ext>
            </a:extLst>
          </p:cNvPr>
          <p:cNvSpPr/>
          <p:nvPr/>
        </p:nvSpPr>
        <p:spPr>
          <a:xfrm>
            <a:off x="8086725" y="1222375"/>
            <a:ext cx="153988" cy="1539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FE058-0690-E146-CE5D-0F839EDA52B5}"/>
              </a:ext>
            </a:extLst>
          </p:cNvPr>
          <p:cNvSpPr/>
          <p:nvPr/>
        </p:nvSpPr>
        <p:spPr>
          <a:xfrm>
            <a:off x="254000" y="2366963"/>
            <a:ext cx="2828925" cy="1162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정재웅 신동원 </a:t>
            </a:r>
            <a:r>
              <a:rPr lang="ko-KR" alt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오채운</a:t>
            </a:r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나유진</a:t>
            </a:r>
            <a:endParaRPr lang="en-US" altLang="ko-KR" sz="16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최다빈</a:t>
            </a:r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우제윤</a:t>
            </a:r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김윤정</a:t>
            </a:r>
            <a:endParaRPr lang="en-US" altLang="ko-KR" sz="16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정재원 김민혁</a:t>
            </a:r>
            <a:endParaRPr lang="en-US" altLang="ko-KR" sz="16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2C885-82F3-60A8-0817-5490F056DCD0}"/>
              </a:ext>
            </a:extLst>
          </p:cNvPr>
          <p:cNvSpPr/>
          <p:nvPr/>
        </p:nvSpPr>
        <p:spPr>
          <a:xfrm>
            <a:off x="9363075" y="3036888"/>
            <a:ext cx="2828925" cy="1162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</a:t>
            </a:r>
            <a:r>
              <a:rPr lang="ko-KR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조</a:t>
            </a:r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노담하조</a:t>
            </a:r>
            <a:endParaRPr lang="ko-KR" altLang="en-US" sz="28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556904C2-2B34-0245-DCEA-50D10D6A728E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9698" name="그룹 7">
            <a:extLst>
              <a:ext uri="{FF2B5EF4-FFF2-40B4-BE49-F238E27FC236}">
                <a16:creationId xmlns:a16="http://schemas.microsoft.com/office/drawing/2014/main" id="{F1EC12A2-7FBD-1F02-13BD-B566122F5D49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F3783BD-B2BD-D541-9943-4B84E06342D4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9702" name="직사각형 4">
              <a:extLst>
                <a:ext uri="{FF2B5EF4-FFF2-40B4-BE49-F238E27FC236}">
                  <a16:creationId xmlns:a16="http://schemas.microsoft.com/office/drawing/2014/main" id="{10A5AF72-4678-8088-A7CC-63F8B5F79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EB4BAA1B-BEB1-8336-2C6B-CB26D24C2FBF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9699" name="TextBox 4">
            <a:extLst>
              <a:ext uri="{FF2B5EF4-FFF2-40B4-BE49-F238E27FC236}">
                <a16:creationId xmlns:a16="http://schemas.microsoft.com/office/drawing/2014/main" id="{16C84EAF-08B0-FBB6-53F6-519492DA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2466782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변수 선택</a:t>
            </a:r>
            <a:endParaRPr lang="en-KR" altLang="en-KR" sz="1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3FBC2-6AE7-8DA5-4789-4B25BEE39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20439" b="15453"/>
          <a:stretch/>
        </p:blipFill>
        <p:spPr>
          <a:xfrm>
            <a:off x="4681003" y="3152490"/>
            <a:ext cx="7257097" cy="7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9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556904C2-2B34-0245-DCEA-50D10D6A728E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9698" name="그룹 7">
            <a:extLst>
              <a:ext uri="{FF2B5EF4-FFF2-40B4-BE49-F238E27FC236}">
                <a16:creationId xmlns:a16="http://schemas.microsoft.com/office/drawing/2014/main" id="{F1EC12A2-7FBD-1F02-13BD-B566122F5D49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F3783BD-B2BD-D541-9943-4B84E06342D4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9702" name="직사각형 4">
              <a:extLst>
                <a:ext uri="{FF2B5EF4-FFF2-40B4-BE49-F238E27FC236}">
                  <a16:creationId xmlns:a16="http://schemas.microsoft.com/office/drawing/2014/main" id="{10A5AF72-4678-8088-A7CC-63F8B5F79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EB4BAA1B-BEB1-8336-2C6B-CB26D24C2FBF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9699" name="TextBox 4">
            <a:extLst>
              <a:ext uri="{FF2B5EF4-FFF2-40B4-BE49-F238E27FC236}">
                <a16:creationId xmlns:a16="http://schemas.microsoft.com/office/drawing/2014/main" id="{16C84EAF-08B0-FBB6-53F6-519492DA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1066800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변수 선택</a:t>
            </a:r>
            <a:endParaRPr lang="en-KR" altLang="en-KR" sz="1800" b="1"/>
          </a:p>
        </p:txBody>
      </p:sp>
      <p:pic>
        <p:nvPicPr>
          <p:cNvPr id="29700" name="Picture 7">
            <a:extLst>
              <a:ext uri="{FF2B5EF4-FFF2-40B4-BE49-F238E27FC236}">
                <a16:creationId xmlns:a16="http://schemas.microsoft.com/office/drawing/2014/main" id="{C7AD9FE0-B481-CDCD-844B-22EB96DA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8"/>
          <a:stretch>
            <a:fillRect/>
          </a:stretch>
        </p:blipFill>
        <p:spPr bwMode="auto">
          <a:xfrm>
            <a:off x="4586288" y="1608138"/>
            <a:ext cx="565785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CB0D90F4-9347-5609-2BD2-0E804BAD4CD1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1746" name="그룹 7">
            <a:extLst>
              <a:ext uri="{FF2B5EF4-FFF2-40B4-BE49-F238E27FC236}">
                <a16:creationId xmlns:a16="http://schemas.microsoft.com/office/drawing/2014/main" id="{7DB44F0F-16F1-AC5F-1CB2-B9C049B14EB6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EEE42F2-4EAB-0409-62D4-6B66B2626079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1750" name="직사각형 4">
              <a:extLst>
                <a:ext uri="{FF2B5EF4-FFF2-40B4-BE49-F238E27FC236}">
                  <a16:creationId xmlns:a16="http://schemas.microsoft.com/office/drawing/2014/main" id="{A86A079B-8109-E6FB-F04E-E835523DA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 dirty="0" err="1">
                  <a:solidFill>
                    <a:srgbClr val="FFFFFF"/>
                  </a:solidFill>
                </a:rPr>
                <a:t>결측치</a:t>
              </a:r>
              <a:endParaRPr lang="en-US" altLang="ko-KR" b="1" dirty="0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dirty="0">
                  <a:solidFill>
                    <a:srgbClr val="FFFFFF"/>
                  </a:solidFill>
                </a:rPr>
                <a:t>선형회귀</a:t>
              </a:r>
              <a:endParaRPr lang="en-US" altLang="ko-KR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7617DF0F-C1FC-BC81-3FA2-5682C74F14D1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1747" name="Picture 1">
            <a:extLst>
              <a:ext uri="{FF2B5EF4-FFF2-40B4-BE49-F238E27FC236}">
                <a16:creationId xmlns:a16="http://schemas.microsoft.com/office/drawing/2014/main" id="{58D8E38A-87F7-0D2B-5EE4-94C955EF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079625"/>
            <a:ext cx="376555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4">
            <a:extLst>
              <a:ext uri="{FF2B5EF4-FFF2-40B4-BE49-F238E27FC236}">
                <a16:creationId xmlns:a16="http://schemas.microsoft.com/office/drawing/2014/main" id="{24D00694-EBCA-2574-C684-DA565022A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1481138"/>
            <a:ext cx="2752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함수 실행</a:t>
            </a:r>
            <a:endParaRPr lang="en-KR" altLang="en-KR" sz="1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B88F42E3-2346-F6CD-7BCD-ABA3315C1620}"/>
              </a:ext>
            </a:extLst>
          </p:cNvPr>
          <p:cNvSpPr/>
          <p:nvPr/>
        </p:nvSpPr>
        <p:spPr>
          <a:xfrm>
            <a:off x="-1785447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2770" name="그룹 7">
            <a:extLst>
              <a:ext uri="{FF2B5EF4-FFF2-40B4-BE49-F238E27FC236}">
                <a16:creationId xmlns:a16="http://schemas.microsoft.com/office/drawing/2014/main" id="{AF553086-0C02-8D38-7E89-C047AA487F36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CF4EC3D-B619-A8DE-E45B-B4CBA2EFB613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2774" name="직사각형 4">
              <a:extLst>
                <a:ext uri="{FF2B5EF4-FFF2-40B4-BE49-F238E27FC236}">
                  <a16:creationId xmlns:a16="http://schemas.microsoft.com/office/drawing/2014/main" id="{C2597FE4-ADFF-6D94-E9BA-0A17D767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 dirty="0" err="1">
                  <a:solidFill>
                    <a:srgbClr val="FFFFFF"/>
                  </a:solidFill>
                </a:rPr>
                <a:t>전처리</a:t>
              </a:r>
              <a:endParaRPr lang="en-US" altLang="ko-KR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321CBA75-746C-AF7E-BCA6-29542D908CF4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2771" name="Picture 2">
            <a:extLst>
              <a:ext uri="{FF2B5EF4-FFF2-40B4-BE49-F238E27FC236}">
                <a16:creationId xmlns:a16="http://schemas.microsoft.com/office/drawing/2014/main" id="{0A1E039A-9764-D873-610D-13BBEDCF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66" y="1017588"/>
            <a:ext cx="53213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4">
            <a:extLst>
              <a:ext uri="{FF2B5EF4-FFF2-40B4-BE49-F238E27FC236}">
                <a16:creationId xmlns:a16="http://schemas.microsoft.com/office/drawing/2014/main" id="{D5D02A1F-C82F-C36B-CCC6-B9B051F5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066" y="400051"/>
            <a:ext cx="2752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데이터 보정</a:t>
            </a:r>
            <a:endParaRPr lang="en-KR" altLang="en-KR" sz="1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37B2C-500B-13ED-1776-7675A0FED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>
          <a:xfrm>
            <a:off x="4601066" y="4826686"/>
            <a:ext cx="4494509" cy="11783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B1B0F52A-E115-2F9F-138E-9F692BA4BB85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4818" name="그룹 7">
            <a:extLst>
              <a:ext uri="{FF2B5EF4-FFF2-40B4-BE49-F238E27FC236}">
                <a16:creationId xmlns:a16="http://schemas.microsoft.com/office/drawing/2014/main" id="{C114D9F9-0CA9-742D-1B63-2978A93CB306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8A01D2-1F92-8EEF-66D8-D7265228120A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4822" name="직사각형 4">
              <a:extLst>
                <a:ext uri="{FF2B5EF4-FFF2-40B4-BE49-F238E27FC236}">
                  <a16:creationId xmlns:a16="http://schemas.microsoft.com/office/drawing/2014/main" id="{03FFF3E3-D84E-814A-7144-B3E7EC68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274A32DA-6D47-8FA4-FC61-908538BA6724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4819" name="Picture 1">
            <a:extLst>
              <a:ext uri="{FF2B5EF4-FFF2-40B4-BE49-F238E27FC236}">
                <a16:creationId xmlns:a16="http://schemas.microsoft.com/office/drawing/2014/main" id="{8492F20A-C674-137B-794C-D0A2A3AE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022350"/>
            <a:ext cx="3322637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4">
            <a:extLst>
              <a:ext uri="{FF2B5EF4-FFF2-40B4-BE49-F238E27FC236}">
                <a16:creationId xmlns:a16="http://schemas.microsoft.com/office/drawing/2014/main" id="{921EB40E-B63D-6672-D9EF-2B96F862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457200"/>
            <a:ext cx="2754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결과</a:t>
            </a:r>
            <a:endParaRPr lang="en-KR" altLang="en-KR"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7A1494CD-ED76-FBC4-4EB3-D78D3CD77F55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6866" name="그룹 7">
            <a:extLst>
              <a:ext uri="{FF2B5EF4-FFF2-40B4-BE49-F238E27FC236}">
                <a16:creationId xmlns:a16="http://schemas.microsoft.com/office/drawing/2014/main" id="{6899D875-B957-A7E5-37E5-4DEBFAF00664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BFCCE77-1A88-A65E-A036-8E9B4F531E5D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6871" name="직사각형 4">
              <a:extLst>
                <a:ext uri="{FF2B5EF4-FFF2-40B4-BE49-F238E27FC236}">
                  <a16:creationId xmlns:a16="http://schemas.microsoft.com/office/drawing/2014/main" id="{3639D545-F36C-B9A9-2000-273001DF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C3C27442-E6EA-5367-FC39-18176A8385A5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6869" name="TextBox 6">
            <a:extLst>
              <a:ext uri="{FF2B5EF4-FFF2-40B4-BE49-F238E27FC236}">
                <a16:creationId xmlns:a16="http://schemas.microsoft.com/office/drawing/2014/main" id="{EA3A0E51-9CB8-8CD2-CD9B-F251F5AF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823912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결과</a:t>
            </a:r>
            <a:endParaRPr lang="en-KR" altLang="en-KR" sz="1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013C2-F61E-F382-9283-827049ED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8" y="2387599"/>
            <a:ext cx="73406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EADCA-9405-032A-2B06-E6DCBBAF0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420018"/>
            <a:ext cx="2160588" cy="9259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1DB1F1CC-7FE1-033D-D7F9-B9B9889F2F4B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8914" name="그룹 7">
            <a:extLst>
              <a:ext uri="{FF2B5EF4-FFF2-40B4-BE49-F238E27FC236}">
                <a16:creationId xmlns:a16="http://schemas.microsoft.com/office/drawing/2014/main" id="{22E3B2E7-52B2-D9A8-F64C-6C91726D54CA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4E4EDFA-0115-DE04-5F37-91447CA52F7F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8918" name="직사각형 4">
              <a:extLst>
                <a:ext uri="{FF2B5EF4-FFF2-40B4-BE49-F238E27FC236}">
                  <a16:creationId xmlns:a16="http://schemas.microsoft.com/office/drawing/2014/main" id="{6B647326-3174-837B-200C-133F7710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전처리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7C8740E6-A285-D89F-0F06-8D16AD710C1F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8915" name="TextBox 16">
            <a:extLst>
              <a:ext uri="{FF2B5EF4-FFF2-40B4-BE49-F238E27FC236}">
                <a16:creationId xmlns:a16="http://schemas.microsoft.com/office/drawing/2014/main" id="{3149AEA1-768C-F752-5567-657201114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1828800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변수 타입 변경</a:t>
            </a:r>
            <a:endParaRPr lang="en-KR" altLang="en-KR" sz="2400" b="1"/>
          </a:p>
        </p:txBody>
      </p:sp>
      <p:pic>
        <p:nvPicPr>
          <p:cNvPr id="38916" name="Picture 18">
            <a:extLst>
              <a:ext uri="{FF2B5EF4-FFF2-40B4-BE49-F238E27FC236}">
                <a16:creationId xmlns:a16="http://schemas.microsoft.com/office/drawing/2014/main" id="{2D92C753-A591-B644-56B0-A80E05E4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09825"/>
            <a:ext cx="61261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92D0EA9F-6F73-488B-CB37-81C3CB386B5B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39938" name="그룹 7">
            <a:extLst>
              <a:ext uri="{FF2B5EF4-FFF2-40B4-BE49-F238E27FC236}">
                <a16:creationId xmlns:a16="http://schemas.microsoft.com/office/drawing/2014/main" id="{FE5A1F19-F5D5-EBEA-EDCB-00B284488F74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2F0F581-F795-880F-A8E0-3F850BABDDA5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9943" name="직사각형 4">
              <a:extLst>
                <a:ext uri="{FF2B5EF4-FFF2-40B4-BE49-F238E27FC236}">
                  <a16:creationId xmlns:a16="http://schemas.microsoft.com/office/drawing/2014/main" id="{A9CE2CAD-6B19-AE13-0EE7-10CF715C3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전처리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98A51231-CCAC-91A5-FE1E-12848BC2C736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9939" name="TextBox 6">
            <a:extLst>
              <a:ext uri="{FF2B5EF4-FFF2-40B4-BE49-F238E27FC236}">
                <a16:creationId xmlns:a16="http://schemas.microsoft.com/office/drawing/2014/main" id="{9D786403-EF2C-2388-176C-A94E75870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70" y="1430772"/>
            <a:ext cx="3232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en-US" altLang="ko-KR" sz="2400" b="1"/>
              <a:t>One-hot Encoding</a:t>
            </a:r>
            <a:endParaRPr lang="en-KR" altLang="en-KR" sz="1800" b="1"/>
          </a:p>
        </p:txBody>
      </p:sp>
      <p:pic>
        <p:nvPicPr>
          <p:cNvPr id="39940" name="Picture 9">
            <a:extLst>
              <a:ext uri="{FF2B5EF4-FFF2-40B4-BE49-F238E27FC236}">
                <a16:creationId xmlns:a16="http://schemas.microsoft.com/office/drawing/2014/main" id="{17569C02-6C61-B22B-CB8A-860D8E6D4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b="75452"/>
          <a:stretch/>
        </p:blipFill>
        <p:spPr bwMode="auto">
          <a:xfrm>
            <a:off x="4484688" y="2443610"/>
            <a:ext cx="6688137" cy="12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ECF885-9157-36B9-CF5F-011B8B5302D2}"/>
              </a:ext>
            </a:extLst>
          </p:cNvPr>
          <p:cNvSpPr txBox="1"/>
          <p:nvPr/>
        </p:nvSpPr>
        <p:spPr>
          <a:xfrm>
            <a:off x="4484688" y="2074278"/>
            <a:ext cx="13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train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1B1C-8461-C71A-F9AB-61112069DA5E}"/>
              </a:ext>
            </a:extLst>
          </p:cNvPr>
          <p:cNvSpPr txBox="1"/>
          <p:nvPr/>
        </p:nvSpPr>
        <p:spPr>
          <a:xfrm>
            <a:off x="4484688" y="3669220"/>
            <a:ext cx="13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test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3A185-10AC-5671-2DAC-71AE05861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8" y="4038552"/>
            <a:ext cx="6277970" cy="10073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71C5AC41-02C9-03B8-99B9-1A840544EFAB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40962" name="그룹 7">
            <a:extLst>
              <a:ext uri="{FF2B5EF4-FFF2-40B4-BE49-F238E27FC236}">
                <a16:creationId xmlns:a16="http://schemas.microsoft.com/office/drawing/2014/main" id="{E6E9832A-DDA4-B472-952B-37FA54F92F8A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C2F03BC-1E08-9D63-D172-96A453D87214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40968" name="직사각형 4">
              <a:extLst>
                <a:ext uri="{FF2B5EF4-FFF2-40B4-BE49-F238E27FC236}">
                  <a16:creationId xmlns:a16="http://schemas.microsoft.com/office/drawing/2014/main" id="{AAEE1B15-C47B-1822-A037-88238155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전처리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D95D62DE-D1FF-585C-8EAF-F63C27FB6A57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40963" name="Picture 2">
            <a:extLst>
              <a:ext uri="{FF2B5EF4-FFF2-40B4-BE49-F238E27FC236}">
                <a16:creationId xmlns:a16="http://schemas.microsoft.com/office/drawing/2014/main" id="{7842AE1D-4326-A8B9-3CFF-D5D635A4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522413"/>
            <a:ext cx="17145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>
            <a:extLst>
              <a:ext uri="{FF2B5EF4-FFF2-40B4-BE49-F238E27FC236}">
                <a16:creationId xmlns:a16="http://schemas.microsoft.com/office/drawing/2014/main" id="{F36227A8-E309-1721-8C26-CEA1EA79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4"/>
          <a:stretch>
            <a:fillRect/>
          </a:stretch>
        </p:blipFill>
        <p:spPr bwMode="auto">
          <a:xfrm>
            <a:off x="4641850" y="2644775"/>
            <a:ext cx="6761163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9">
            <a:extLst>
              <a:ext uri="{FF2B5EF4-FFF2-40B4-BE49-F238E27FC236}">
                <a16:creationId xmlns:a16="http://schemas.microsoft.com/office/drawing/2014/main" id="{0A2AEDFD-3B8A-D086-E2BF-46572EE9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981075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/>
              <a:t>결과</a:t>
            </a:r>
            <a:endParaRPr lang="en-KR" altLang="en-KR" sz="1800" b="1"/>
          </a:p>
        </p:txBody>
      </p:sp>
      <p:pic>
        <p:nvPicPr>
          <p:cNvPr id="40966" name="Picture 11">
            <a:extLst>
              <a:ext uri="{FF2B5EF4-FFF2-40B4-BE49-F238E27FC236}">
                <a16:creationId xmlns:a16="http://schemas.microsoft.com/office/drawing/2014/main" id="{E605F104-08EF-288A-D199-126AD94C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6" t="23784"/>
          <a:stretch>
            <a:fillRect/>
          </a:stretch>
        </p:blipFill>
        <p:spPr bwMode="auto">
          <a:xfrm>
            <a:off x="4708525" y="4211638"/>
            <a:ext cx="669448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71C5AC41-02C9-03B8-99B9-1A840544EFAB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40962" name="그룹 7">
            <a:extLst>
              <a:ext uri="{FF2B5EF4-FFF2-40B4-BE49-F238E27FC236}">
                <a16:creationId xmlns:a16="http://schemas.microsoft.com/office/drawing/2014/main" id="{E6E9832A-DDA4-B472-952B-37FA54F92F8A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C2F03BC-1E08-9D63-D172-96A453D87214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40968" name="직사각형 4">
              <a:extLst>
                <a:ext uri="{FF2B5EF4-FFF2-40B4-BE49-F238E27FC236}">
                  <a16:creationId xmlns:a16="http://schemas.microsoft.com/office/drawing/2014/main" id="{AAEE1B15-C47B-1822-A037-88238155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 dirty="0">
                  <a:solidFill>
                    <a:srgbClr val="FFFFFF"/>
                  </a:solidFill>
                </a:rPr>
                <a:t>이상치</a:t>
              </a:r>
              <a:endParaRPr lang="en-US" altLang="ko-KR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D95D62DE-D1FF-585C-8EAF-F63C27FB6A57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A48FE8A-6F17-AFB7-5487-A31B27E1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9" y="1651793"/>
            <a:ext cx="6821336" cy="33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9F47892F-B532-51C7-E2C2-704D38EC4020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16386" name="그룹 7">
            <a:extLst>
              <a:ext uri="{FF2B5EF4-FFF2-40B4-BE49-F238E27FC236}">
                <a16:creationId xmlns:a16="http://schemas.microsoft.com/office/drawing/2014/main" id="{7A34A72A-97E4-D61C-BB10-4645AA899E40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C9B6206-1939-BF6B-4DAC-7A9F6ACE8C9C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16392" name="직사각형 4">
              <a:extLst>
                <a:ext uri="{FF2B5EF4-FFF2-40B4-BE49-F238E27FC236}">
                  <a16:creationId xmlns:a16="http://schemas.microsoft.com/office/drawing/2014/main" id="{440A7F2D-16C2-61CB-7A82-A8DCE0EE2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시각화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31BE8B68-FA02-48D3-2E5E-13B8677AC132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16388" name="Picture 6">
            <a:extLst>
              <a:ext uri="{FF2B5EF4-FFF2-40B4-BE49-F238E27FC236}">
                <a16:creationId xmlns:a16="http://schemas.microsoft.com/office/drawing/2014/main" id="{5E952FDB-AD7B-0109-C782-2C5FA409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4251325"/>
            <a:ext cx="3708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>
            <a:extLst>
              <a:ext uri="{FF2B5EF4-FFF2-40B4-BE49-F238E27FC236}">
                <a16:creationId xmlns:a16="http://schemas.microsoft.com/office/drawing/2014/main" id="{401916D1-F355-6E64-5851-FE064DD96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193925"/>
            <a:ext cx="62404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">
            <a:extLst>
              <a:ext uri="{FF2B5EF4-FFF2-40B4-BE49-F238E27FC236}">
                <a16:creationId xmlns:a16="http://schemas.microsoft.com/office/drawing/2014/main" id="{2C106CD9-DC82-6C89-B398-2840F631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47663"/>
            <a:ext cx="624046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56E00887-FAFE-7D2D-F572-640395E07032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43010" name="그룹 7">
            <a:extLst>
              <a:ext uri="{FF2B5EF4-FFF2-40B4-BE49-F238E27FC236}">
                <a16:creationId xmlns:a16="http://schemas.microsoft.com/office/drawing/2014/main" id="{EEFCF770-6C04-E9CF-F5A1-B6D51A2FEECB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8E0B477-E56A-E488-D868-9AE4173529E8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43012" name="직사각형 4">
              <a:extLst>
                <a:ext uri="{FF2B5EF4-FFF2-40B4-BE49-F238E27FC236}">
                  <a16:creationId xmlns:a16="http://schemas.microsoft.com/office/drawing/2014/main" id="{1134D798-1E5F-0F14-7131-E5862192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모델링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E17E16BD-7CB1-7A35-87E5-79FFA316352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7B4AEF-6069-A5E6-8C96-5AFE1DAAE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9684"/>
          <a:stretch/>
        </p:blipFill>
        <p:spPr>
          <a:xfrm>
            <a:off x="4643095" y="398186"/>
            <a:ext cx="4943785" cy="2490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C550B-BDF0-AB4D-D01F-15DF356A01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/>
          <a:stretch/>
        </p:blipFill>
        <p:spPr>
          <a:xfrm>
            <a:off x="4643095" y="2905223"/>
            <a:ext cx="494378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56E00887-FAFE-7D2D-F572-640395E07032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43010" name="그룹 7">
            <a:extLst>
              <a:ext uri="{FF2B5EF4-FFF2-40B4-BE49-F238E27FC236}">
                <a16:creationId xmlns:a16="http://schemas.microsoft.com/office/drawing/2014/main" id="{EEFCF770-6C04-E9CF-F5A1-B6D51A2FEECB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8E0B477-E56A-E488-D868-9AE4173529E8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43012" name="직사각형 4">
              <a:extLst>
                <a:ext uri="{FF2B5EF4-FFF2-40B4-BE49-F238E27FC236}">
                  <a16:creationId xmlns:a16="http://schemas.microsoft.com/office/drawing/2014/main" id="{1134D798-1E5F-0F14-7131-E5862192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모델링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E17E16BD-7CB1-7A35-87E5-79FFA316352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318471F-EAB8-72A6-B4C5-5B4628285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2" b="68308"/>
          <a:stretch/>
        </p:blipFill>
        <p:spPr>
          <a:xfrm>
            <a:off x="4301594" y="868947"/>
            <a:ext cx="3753383" cy="164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923CB-0B5C-538C-6F59-5BD33343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95" y="2555550"/>
            <a:ext cx="7658630" cy="1669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C9BAB-05EC-A357-A476-D736CFA549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7187"/>
          <a:stretch/>
        </p:blipFill>
        <p:spPr>
          <a:xfrm>
            <a:off x="4406818" y="4295513"/>
            <a:ext cx="5906207" cy="11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8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56E00887-FAFE-7D2D-F572-640395E07032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43010" name="그룹 7">
            <a:extLst>
              <a:ext uri="{FF2B5EF4-FFF2-40B4-BE49-F238E27FC236}">
                <a16:creationId xmlns:a16="http://schemas.microsoft.com/office/drawing/2014/main" id="{EEFCF770-6C04-E9CF-F5A1-B6D51A2FEECB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8E0B477-E56A-E488-D868-9AE4173529E8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43012" name="직사각형 4">
              <a:extLst>
                <a:ext uri="{FF2B5EF4-FFF2-40B4-BE49-F238E27FC236}">
                  <a16:creationId xmlns:a16="http://schemas.microsoft.com/office/drawing/2014/main" id="{1134D798-1E5F-0F14-7131-E5862192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 dirty="0">
                  <a:solidFill>
                    <a:srgbClr val="FFFFFF"/>
                  </a:solidFill>
                </a:rPr>
                <a:t>모델링</a:t>
              </a:r>
              <a:endParaRPr lang="en-US" altLang="ko-KR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E17E16BD-7CB1-7A35-87E5-79FFA316352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7679DF5-9438-BEC7-6BCE-71BED8F040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r="48499" b="9262"/>
          <a:stretch/>
        </p:blipFill>
        <p:spPr>
          <a:xfrm>
            <a:off x="4654057" y="1158382"/>
            <a:ext cx="4681574" cy="2705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D813A-292A-0478-378E-DE49B0B790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" t="11874"/>
          <a:stretch/>
        </p:blipFill>
        <p:spPr>
          <a:xfrm>
            <a:off x="4654057" y="248784"/>
            <a:ext cx="3988937" cy="794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2B983D-2BC5-4556-CE8B-8503E4BD2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 t="25180" b="9262"/>
          <a:stretch/>
        </p:blipFill>
        <p:spPr>
          <a:xfrm>
            <a:off x="4654057" y="3864099"/>
            <a:ext cx="6324910" cy="27057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48BFC-814A-10F1-D2F5-253827D29F8A}"/>
              </a:ext>
            </a:extLst>
          </p:cNvPr>
          <p:cNvSpPr/>
          <p:nvPr/>
        </p:nvSpPr>
        <p:spPr>
          <a:xfrm>
            <a:off x="10368366" y="3897313"/>
            <a:ext cx="610601" cy="267250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36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>
            <a:extLst>
              <a:ext uri="{FF2B5EF4-FFF2-40B4-BE49-F238E27FC236}">
                <a16:creationId xmlns:a16="http://schemas.microsoft.com/office/drawing/2014/main" id="{6794E7A6-09B8-ECF2-E090-D17261220E1E}"/>
              </a:ext>
            </a:extLst>
          </p:cNvPr>
          <p:cNvSpPr/>
          <p:nvPr/>
        </p:nvSpPr>
        <p:spPr>
          <a:xfrm>
            <a:off x="4327525" y="1631950"/>
            <a:ext cx="3594100" cy="35941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B59C98-CCAB-48A3-FE0F-4A8EA45028EE}"/>
              </a:ext>
            </a:extLst>
          </p:cNvPr>
          <p:cNvSpPr/>
          <p:nvPr/>
        </p:nvSpPr>
        <p:spPr>
          <a:xfrm>
            <a:off x="0" y="3429000"/>
            <a:ext cx="12192000" cy="46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4035" name="TextBox 2">
            <a:extLst>
              <a:ext uri="{FF2B5EF4-FFF2-40B4-BE49-F238E27FC236}">
                <a16:creationId xmlns:a16="http://schemas.microsoft.com/office/drawing/2014/main" id="{769C8E64-BC45-9969-C45F-D8E108AB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2540000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/>
                </a:solidFill>
              </a:rPr>
              <a:t>흡연 위험군 판별</a:t>
            </a:r>
            <a:endParaRPr lang="en-KR" altLang="en-KR" sz="2400" b="1">
              <a:solidFill>
                <a:schemeClr val="bg1"/>
              </a:solidFill>
            </a:endParaRPr>
          </a:p>
        </p:txBody>
      </p:sp>
      <p:sp>
        <p:nvSpPr>
          <p:cNvPr id="44036" name="TextBox 3">
            <a:extLst>
              <a:ext uri="{FF2B5EF4-FFF2-40B4-BE49-F238E27FC236}">
                <a16:creationId xmlns:a16="http://schemas.microsoft.com/office/drawing/2014/main" id="{BF246596-ABF7-B735-4EB5-F9E124336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3978275"/>
            <a:ext cx="237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/>
                </a:solidFill>
              </a:rPr>
              <a:t>간접 흡연 예방</a:t>
            </a:r>
            <a:endParaRPr lang="en-KR" altLang="en-KR" sz="2400" b="1">
              <a:solidFill>
                <a:schemeClr val="bg1"/>
              </a:solidFill>
            </a:endParaRPr>
          </a:p>
        </p:txBody>
      </p:sp>
      <p:pic>
        <p:nvPicPr>
          <p:cNvPr id="44037" name="Picture 9">
            <a:extLst>
              <a:ext uri="{FF2B5EF4-FFF2-40B4-BE49-F238E27FC236}">
                <a16:creationId xmlns:a16="http://schemas.microsoft.com/office/drawing/2014/main" id="{A6749A45-6761-0AC3-DAE1-4D00AD66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3" y="3527425"/>
            <a:ext cx="332105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1">
            <a:extLst>
              <a:ext uri="{FF2B5EF4-FFF2-40B4-BE49-F238E27FC236}">
                <a16:creationId xmlns:a16="http://schemas.microsoft.com/office/drawing/2014/main" id="{F65E82FC-6C40-024F-766B-6D88FFE9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3579813"/>
            <a:ext cx="2182812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13">
            <a:extLst>
              <a:ext uri="{FF2B5EF4-FFF2-40B4-BE49-F238E27FC236}">
                <a16:creationId xmlns:a16="http://schemas.microsoft.com/office/drawing/2014/main" id="{21FD2364-91A8-60BC-03AD-A8101157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2335213"/>
            <a:ext cx="40782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KR" sz="1100"/>
              <a:t>Xu, B., Anderson, D. B., Park, E.-S., Chen, L., &amp; Lee, J. H. (2021). The influence of smoking and alcohol on bone healing: Systematic review and meta-analysis of non-pathological fractures. </a:t>
            </a:r>
            <a:r>
              <a:rPr lang="en-US" altLang="en-KR" sz="1100" i="1"/>
              <a:t>EClinicalMedicine</a:t>
            </a:r>
            <a:r>
              <a:rPr lang="en-US" altLang="en-KR" sz="1100"/>
              <a:t>, </a:t>
            </a:r>
            <a:r>
              <a:rPr lang="en-US" altLang="en-KR" sz="1100" i="1"/>
              <a:t>42</a:t>
            </a:r>
            <a:r>
              <a:rPr lang="en-US" altLang="en-KR" sz="1100"/>
              <a:t>. </a:t>
            </a:r>
            <a:r>
              <a:rPr lang="en-US" altLang="en-KR" sz="1100">
                <a:hlinkClick r:id="rId5"/>
              </a:rPr>
              <a:t>https://doi.org/https://doi.org/10.1016/j.eclinm.2021.101179</a:t>
            </a:r>
            <a:r>
              <a:rPr lang="en-US" altLang="en-KR" sz="1100"/>
              <a:t>  </a:t>
            </a:r>
          </a:p>
        </p:txBody>
      </p:sp>
      <p:sp>
        <p:nvSpPr>
          <p:cNvPr id="44040" name="TextBox 15">
            <a:extLst>
              <a:ext uri="{FF2B5EF4-FFF2-40B4-BE49-F238E27FC236}">
                <a16:creationId xmlns:a16="http://schemas.microsoft.com/office/drawing/2014/main" id="{1EA89A74-E1FD-FB0E-742E-4A923B31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5653088"/>
            <a:ext cx="479266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100"/>
              <a:t>보건복지부</a:t>
            </a:r>
            <a:r>
              <a:rPr lang="en-US" altLang="ko-KR" sz="1100"/>
              <a:t>. (2017, </a:t>
            </a:r>
            <a:r>
              <a:rPr lang="en-US" altLang="en-KR" sz="1100"/>
              <a:t>September 17). </a:t>
            </a:r>
            <a:r>
              <a:rPr lang="ko-KR" altLang="en-US" sz="1100" i="1"/>
              <a:t>간접흡연</a:t>
            </a:r>
            <a:r>
              <a:rPr lang="en-US" altLang="ko-KR" sz="1100"/>
              <a:t>. </a:t>
            </a:r>
            <a:r>
              <a:rPr lang="ko-KR" altLang="en-US" sz="1100"/>
              <a:t>금연길라잡이</a:t>
            </a:r>
            <a:r>
              <a:rPr lang="en-US" altLang="ko-KR" sz="1100"/>
              <a:t>. </a:t>
            </a:r>
            <a:r>
              <a:rPr lang="en-US" altLang="en-KR" sz="1100"/>
              <a:t>Retrieved August 11, 2022, from https://www.nosmokeguide.go.kr/lay2/bbs/S1T33C109/H/22/view.do?article_seq=224&amp;tag_name=&amp;cpage=5&amp;rows=10&amp;condition=&amp;keyword=&amp;cat=&amp;rn=49</a:t>
            </a:r>
            <a:r>
              <a:rPr lang="ko-KR" altLang="en-US" sz="1100"/>
              <a:t> </a:t>
            </a:r>
            <a:endParaRPr lang="en-US" altLang="en-KR" sz="1100"/>
          </a:p>
        </p:txBody>
      </p:sp>
      <p:pic>
        <p:nvPicPr>
          <p:cNvPr id="44041" name="Picture 17">
            <a:extLst>
              <a:ext uri="{FF2B5EF4-FFF2-40B4-BE49-F238E27FC236}">
                <a16:creationId xmlns:a16="http://schemas.microsoft.com/office/drawing/2014/main" id="{9B50110D-8A5B-B4EB-419E-2418B3DC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188913"/>
            <a:ext cx="3852863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TextBox 23">
            <a:extLst>
              <a:ext uri="{FF2B5EF4-FFF2-40B4-BE49-F238E27FC236}">
                <a16:creationId xmlns:a16="http://schemas.microsoft.com/office/drawing/2014/main" id="{55F0D8EA-3ABC-74B9-8CAA-40939B805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88913"/>
            <a:ext cx="253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b="1" i="1"/>
              <a:t>활용 방안</a:t>
            </a:r>
            <a:endParaRPr lang="en-KR" altLang="en-KR" b="1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6A60309-8192-B2A1-0313-270A2E8A5EFB}"/>
              </a:ext>
            </a:extLst>
          </p:cNvPr>
          <p:cNvSpPr/>
          <p:nvPr/>
        </p:nvSpPr>
        <p:spPr>
          <a:xfrm>
            <a:off x="4503738" y="1836738"/>
            <a:ext cx="3184525" cy="31845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9154" name="직사각형 4">
            <a:extLst>
              <a:ext uri="{FF2B5EF4-FFF2-40B4-BE49-F238E27FC236}">
                <a16:creationId xmlns:a16="http://schemas.microsoft.com/office/drawing/2014/main" id="{AAC4D131-D191-7E4A-4EF3-A1007DDF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68625"/>
            <a:ext cx="31845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3200" b="1" i="1">
                <a:solidFill>
                  <a:srgbClr val="FFFFFF"/>
                </a:solidFill>
              </a:rPr>
              <a:t>감사합니다</a:t>
            </a:r>
            <a:endParaRPr lang="en-US" altLang="ko-KR" sz="4800" b="1" i="1">
              <a:solidFill>
                <a:srgbClr val="FFFFFF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21E489A8-9D6F-7EC7-DD3A-7E570000D7D3}"/>
              </a:ext>
            </a:extLst>
          </p:cNvPr>
          <p:cNvSpPr/>
          <p:nvPr/>
        </p:nvSpPr>
        <p:spPr>
          <a:xfrm>
            <a:off x="3965575" y="1298575"/>
            <a:ext cx="4260850" cy="4260850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2D3C80BB-255F-4D32-476D-3D37FAEF83F0}"/>
              </a:ext>
            </a:extLst>
          </p:cNvPr>
          <p:cNvSpPr/>
          <p:nvPr/>
        </p:nvSpPr>
        <p:spPr>
          <a:xfrm>
            <a:off x="3600450" y="933450"/>
            <a:ext cx="4991100" cy="4991100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D30B23A0-A876-61B2-14CB-A541C13C8C0A}"/>
              </a:ext>
            </a:extLst>
          </p:cNvPr>
          <p:cNvSpPr/>
          <p:nvPr/>
        </p:nvSpPr>
        <p:spPr>
          <a:xfrm>
            <a:off x="3119438" y="452438"/>
            <a:ext cx="5953125" cy="595312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E107BF01-3303-ACDA-2CA0-86D888B04C8A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C4F6A89F-500D-8343-340D-7544A65C5274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7E272CD-EA4E-8837-DDE1-070DAE70F4E3}"/>
              </a:ext>
            </a:extLst>
          </p:cNvPr>
          <p:cNvSpPr/>
          <p:nvPr/>
        </p:nvSpPr>
        <p:spPr>
          <a:xfrm>
            <a:off x="9163050" y="4329113"/>
            <a:ext cx="307975" cy="307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9AAC8-4D2E-8F79-F056-211E99E6C24A}"/>
              </a:ext>
            </a:extLst>
          </p:cNvPr>
          <p:cNvSpPr/>
          <p:nvPr/>
        </p:nvSpPr>
        <p:spPr>
          <a:xfrm>
            <a:off x="2811463" y="1836738"/>
            <a:ext cx="307975" cy="307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42331C-CF0C-862A-DB7E-0D5B25644FE5}"/>
              </a:ext>
            </a:extLst>
          </p:cNvPr>
          <p:cNvSpPr/>
          <p:nvPr/>
        </p:nvSpPr>
        <p:spPr>
          <a:xfrm>
            <a:off x="3082925" y="3797300"/>
            <a:ext cx="153988" cy="1539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40992E-389B-65A6-D6D2-E163B463E627}"/>
              </a:ext>
            </a:extLst>
          </p:cNvPr>
          <p:cNvSpPr/>
          <p:nvPr/>
        </p:nvSpPr>
        <p:spPr>
          <a:xfrm>
            <a:off x="3714750" y="2498725"/>
            <a:ext cx="114300" cy="114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1485BC6-19CC-D5D7-8FD5-D0E83939E6CF}"/>
              </a:ext>
            </a:extLst>
          </p:cNvPr>
          <p:cNvSpPr/>
          <p:nvPr/>
        </p:nvSpPr>
        <p:spPr>
          <a:xfrm>
            <a:off x="8086725" y="1222375"/>
            <a:ext cx="153988" cy="1539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1D72A75C-0746-43EB-674F-3B1A2693F043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17410" name="그룹 7">
            <a:extLst>
              <a:ext uri="{FF2B5EF4-FFF2-40B4-BE49-F238E27FC236}">
                <a16:creationId xmlns:a16="http://schemas.microsoft.com/office/drawing/2014/main" id="{F3D9BFC7-CDF3-1506-4CF8-B07EF82BE3DC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8EC0841-965F-549F-C2D7-6AF1AF0AD5C9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17414" name="직사각형 4">
              <a:extLst>
                <a:ext uri="{FF2B5EF4-FFF2-40B4-BE49-F238E27FC236}">
                  <a16:creationId xmlns:a16="http://schemas.microsoft.com/office/drawing/2014/main" id="{5FDFC631-59BA-FF46-E194-9FF4FAA1E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64" y="2557114"/>
              <a:ext cx="3185229" cy="176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시각화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b="1">
                  <a:solidFill>
                    <a:srgbClr val="FFFFFF"/>
                  </a:solidFill>
                </a:rPr>
                <a:t>HEATMAP</a:t>
              </a:r>
              <a:endParaRPr lang="en-US" altLang="ko-KR" sz="12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AC809B1F-6022-291D-25D0-0F92B0D0927A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17411" name="Picture 7">
            <a:extLst>
              <a:ext uri="{FF2B5EF4-FFF2-40B4-BE49-F238E27FC236}">
                <a16:creationId xmlns:a16="http://schemas.microsoft.com/office/drawing/2014/main" id="{5F5E4D90-6EFA-816C-96B7-028D219F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127000"/>
            <a:ext cx="31146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9">
            <a:extLst>
              <a:ext uri="{FF2B5EF4-FFF2-40B4-BE49-F238E27FC236}">
                <a16:creationId xmlns:a16="http://schemas.microsoft.com/office/drawing/2014/main" id="{52B6B9DB-BCD7-9200-DFE6-AFC63B4D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979488"/>
            <a:ext cx="603885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379F4D0D-9076-DDEC-73AB-3E0CECB3CD0B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19458" name="그룹 7">
            <a:extLst>
              <a:ext uri="{FF2B5EF4-FFF2-40B4-BE49-F238E27FC236}">
                <a16:creationId xmlns:a16="http://schemas.microsoft.com/office/drawing/2014/main" id="{EF30D117-D570-73CE-E340-1ECE4E01245F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23F7F85-D1A3-D955-194F-F2C15BA6F87D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19462" name="직사각형 4">
              <a:extLst>
                <a:ext uri="{FF2B5EF4-FFF2-40B4-BE49-F238E27FC236}">
                  <a16:creationId xmlns:a16="http://schemas.microsoft.com/office/drawing/2014/main" id="{D0C75DC2-5C3D-20C8-9FB5-A53F01AE9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625302"/>
              <a:ext cx="3185229" cy="176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시각화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HISTOGRAM</a:t>
              </a:r>
              <a:endParaRPr lang="en-US" altLang="ko-KR" sz="11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B3C2DA87-3689-ACBF-5638-826A4EFFCAF5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19459" name="Picture 6">
            <a:extLst>
              <a:ext uri="{FF2B5EF4-FFF2-40B4-BE49-F238E27FC236}">
                <a16:creationId xmlns:a16="http://schemas.microsoft.com/office/drawing/2014/main" id="{33222299-1B2A-F641-8A19-BA5B5D84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879725"/>
            <a:ext cx="7485063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9">
            <a:extLst>
              <a:ext uri="{FF2B5EF4-FFF2-40B4-BE49-F238E27FC236}">
                <a16:creationId xmlns:a16="http://schemas.microsoft.com/office/drawing/2014/main" id="{DAD8B9FE-42F9-A8CC-AD93-7665BF7C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180975"/>
            <a:ext cx="762476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7BD17F0E-6139-9D10-781B-4210E39423D7}"/>
              </a:ext>
            </a:extLst>
          </p:cNvPr>
          <p:cNvSpPr/>
          <p:nvPr/>
        </p:nvSpPr>
        <p:spPr>
          <a:xfrm>
            <a:off x="-1909763" y="0"/>
            <a:ext cx="6038851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1506" name="그룹 7">
            <a:extLst>
              <a:ext uri="{FF2B5EF4-FFF2-40B4-BE49-F238E27FC236}">
                <a16:creationId xmlns:a16="http://schemas.microsoft.com/office/drawing/2014/main" id="{A6B1615A-BB2C-744C-EDCB-CE1AC0E57B9C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432CC83-546F-A2E2-B3E3-D584558836C2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1510" name="직사각형 4">
              <a:extLst>
                <a:ext uri="{FF2B5EF4-FFF2-40B4-BE49-F238E27FC236}">
                  <a16:creationId xmlns:a16="http://schemas.microsoft.com/office/drawing/2014/main" id="{381B5711-2413-4F02-F150-69935991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405" y="2714746"/>
              <a:ext cx="3185229" cy="190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시각화</a:t>
              </a:r>
              <a:endParaRPr lang="en-US" altLang="ko-KR" sz="1600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</a:rPr>
                <a:t>MISSINGNO</a:t>
              </a:r>
              <a:endParaRPr lang="en-US" altLang="ko-KR" sz="32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9ED09363-2BA2-97B2-FDC1-A2C04D2B83A6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66418AE-D23A-542D-D19E-8B1EBFEE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1365250"/>
            <a:ext cx="6716712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4338AACB-65E9-DD89-CD9E-EA8A2184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365250"/>
            <a:ext cx="1346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266F21A9-D72F-0150-3E5D-59102FE63325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3554" name="그룹 7">
            <a:extLst>
              <a:ext uri="{FF2B5EF4-FFF2-40B4-BE49-F238E27FC236}">
                <a16:creationId xmlns:a16="http://schemas.microsoft.com/office/drawing/2014/main" id="{33EFA27B-6B8A-BF7E-488A-15A69C0C7FFC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669C989-198C-8F0B-D78E-7BAABCAF927C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3560" name="직사각형 4">
              <a:extLst>
                <a:ext uri="{FF2B5EF4-FFF2-40B4-BE49-F238E27FC236}">
                  <a16:creationId xmlns:a16="http://schemas.microsoft.com/office/drawing/2014/main" id="{DD078E1A-2B9C-2EF6-DB95-E6FC77B2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82" y="3111668"/>
              <a:ext cx="3185229" cy="101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전처리</a:t>
              </a:r>
              <a:endParaRPr lang="en-US" altLang="ko-KR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3B7BC829-EEA7-07E9-04D7-478D7BFE3F81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09B6DE5-E2CE-2A82-D71A-DBFB9395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50000" r="33308" b="12500"/>
          <a:stretch>
            <a:fillRect/>
          </a:stretch>
        </p:blipFill>
        <p:spPr bwMode="auto">
          <a:xfrm>
            <a:off x="4644155" y="3085438"/>
            <a:ext cx="4041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7">
            <a:extLst>
              <a:ext uri="{FF2B5EF4-FFF2-40B4-BE49-F238E27FC236}">
                <a16:creationId xmlns:a16="http://schemas.microsoft.com/office/drawing/2014/main" id="{D3B7666D-B0FD-7E5F-DC22-060A7883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55" y="2626651"/>
            <a:ext cx="444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(Y,N)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표현된 변수 </a:t>
            </a:r>
            <a:r>
              <a:rPr lang="en-US" altLang="ko-KR" sz="1800" dirty="0"/>
              <a:t>(1,0)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변환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986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103EF281-B5D6-9C12-72A1-0F93A20B3AA1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5602" name="그룹 7">
            <a:extLst>
              <a:ext uri="{FF2B5EF4-FFF2-40B4-BE49-F238E27FC236}">
                <a16:creationId xmlns:a16="http://schemas.microsoft.com/office/drawing/2014/main" id="{7068E395-8827-9B40-2AD0-F083B65A989B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ED6379-E5A4-640B-C8EE-E5F87F2DB691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5606" name="직사각형 4">
              <a:extLst>
                <a:ext uri="{FF2B5EF4-FFF2-40B4-BE49-F238E27FC236}">
                  <a16:creationId xmlns:a16="http://schemas.microsoft.com/office/drawing/2014/main" id="{4A0967B0-89F8-8A47-6604-A4090A0B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6045CA8A-C7E4-8867-FCE0-ED018356E400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25603" name="Picture 7">
            <a:extLst>
              <a:ext uri="{FF2B5EF4-FFF2-40B4-BE49-F238E27FC236}">
                <a16:creationId xmlns:a16="http://schemas.microsoft.com/office/drawing/2014/main" id="{6F6F745B-9382-EC5E-91A6-EEE67E26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2052426"/>
            <a:ext cx="3177996" cy="447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2F6BAABC-1F2E-0B57-4D1F-859C9DAD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334963"/>
            <a:ext cx="327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 dirty="0"/>
              <a:t>함수 정의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수치형</a:t>
            </a:r>
            <a:endParaRPr lang="en-KR" altLang="en-KR" sz="18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2E75F5-A0E6-B4E6-74FF-0563FE6F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6401" r="10652" b="67955"/>
          <a:stretch>
            <a:fillRect/>
          </a:stretch>
        </p:blipFill>
        <p:spPr bwMode="auto">
          <a:xfrm>
            <a:off x="4570413" y="1408112"/>
            <a:ext cx="6213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D2233E12-7B55-B2C7-739C-47CC7BDC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941387"/>
            <a:ext cx="500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2 (</a:t>
            </a:r>
            <a:r>
              <a:rPr lang="ko-KR" altLang="en-US" sz="1800" dirty="0"/>
              <a:t>이전에 피웠으나 끊은 사람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en-US" altLang="ko-KR" sz="1800" b="1" dirty="0"/>
              <a:t>0.5</a:t>
            </a:r>
            <a:r>
              <a:rPr lang="ko-KR" altLang="en-US" sz="1800" dirty="0"/>
              <a:t>로 변환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103EF281-B5D6-9C12-72A1-0F93A20B3AA1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5602" name="그룹 7">
            <a:extLst>
              <a:ext uri="{FF2B5EF4-FFF2-40B4-BE49-F238E27FC236}">
                <a16:creationId xmlns:a16="http://schemas.microsoft.com/office/drawing/2014/main" id="{7068E395-8827-9B40-2AD0-F083B65A989B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ED6379-E5A4-640B-C8EE-E5F87F2DB691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5606" name="직사각형 4">
              <a:extLst>
                <a:ext uri="{FF2B5EF4-FFF2-40B4-BE49-F238E27FC236}">
                  <a16:creationId xmlns:a16="http://schemas.microsoft.com/office/drawing/2014/main" id="{4A0967B0-89F8-8A47-6604-A4090A0B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6045CA8A-C7E4-8867-FCE0-ED018356E400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25603" name="Picture 7">
            <a:extLst>
              <a:ext uri="{FF2B5EF4-FFF2-40B4-BE49-F238E27FC236}">
                <a16:creationId xmlns:a16="http://schemas.microsoft.com/office/drawing/2014/main" id="{6F6F745B-9382-EC5E-91A6-EEE67E26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2052426"/>
            <a:ext cx="3177996" cy="447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8">
            <a:extLst>
              <a:ext uri="{FF2B5EF4-FFF2-40B4-BE49-F238E27FC236}">
                <a16:creationId xmlns:a16="http://schemas.microsoft.com/office/drawing/2014/main" id="{2F6BAABC-1F2E-0B57-4D1F-859C9DAD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334963"/>
            <a:ext cx="327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 dirty="0"/>
              <a:t>함수 정의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수치형</a:t>
            </a:r>
            <a:endParaRPr lang="en-KR" altLang="en-KR" sz="18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2E75F5-A0E6-B4E6-74FF-0563FE6F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6401" r="10652" b="67955"/>
          <a:stretch>
            <a:fillRect/>
          </a:stretch>
        </p:blipFill>
        <p:spPr bwMode="auto">
          <a:xfrm>
            <a:off x="4570413" y="1408112"/>
            <a:ext cx="62134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D2233E12-7B55-B2C7-739C-47CC7BDC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941387"/>
            <a:ext cx="500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2 (</a:t>
            </a:r>
            <a:r>
              <a:rPr lang="ko-KR" altLang="en-US" sz="1800" dirty="0"/>
              <a:t>이전에 피웠으나 끊은 사람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en-US" altLang="ko-KR" sz="1800" b="1" dirty="0"/>
              <a:t>0.5</a:t>
            </a:r>
            <a:r>
              <a:rPr lang="ko-KR" altLang="en-US" sz="1800" dirty="0"/>
              <a:t>로 변환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5752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>
            <a:extLst>
              <a:ext uri="{FF2B5EF4-FFF2-40B4-BE49-F238E27FC236}">
                <a16:creationId xmlns:a16="http://schemas.microsoft.com/office/drawing/2014/main" id="{B40A6CCC-57DA-82EA-843C-B7403AF8F19D}"/>
              </a:ext>
            </a:extLst>
          </p:cNvPr>
          <p:cNvSpPr/>
          <p:nvPr/>
        </p:nvSpPr>
        <p:spPr>
          <a:xfrm>
            <a:off x="-1901825" y="0"/>
            <a:ext cx="6038850" cy="6872288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7650" name="그룹 7">
            <a:extLst>
              <a:ext uri="{FF2B5EF4-FFF2-40B4-BE49-F238E27FC236}">
                <a16:creationId xmlns:a16="http://schemas.microsoft.com/office/drawing/2014/main" id="{1B10860A-8B23-BC62-F178-4E73B10088C1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1943100"/>
            <a:ext cx="2759075" cy="2759075"/>
            <a:chOff x="104896" y="1487384"/>
            <a:chExt cx="4260605" cy="42606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E1BE093-EA19-9E34-1F61-51BAE8308254}"/>
                </a:ext>
              </a:extLst>
            </p:cNvPr>
            <p:cNvSpPr/>
            <p:nvPr/>
          </p:nvSpPr>
          <p:spPr>
            <a:xfrm>
              <a:off x="641762" y="2024250"/>
              <a:ext cx="3186874" cy="31868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7654" name="직사각형 4">
              <a:extLst>
                <a:ext uri="{FF2B5EF4-FFF2-40B4-BE49-F238E27FC236}">
                  <a16:creationId xmlns:a16="http://schemas.microsoft.com/office/drawing/2014/main" id="{954E308E-16FD-ED61-F47B-0DB35D29E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1" y="2767887"/>
              <a:ext cx="3185229" cy="1699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eaLnBrk="0" fontAlgn="base" latinLnBrk="1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b="1">
                  <a:solidFill>
                    <a:srgbClr val="FFFFFF"/>
                  </a:solidFill>
                </a:rPr>
                <a:t>결측치</a:t>
              </a:r>
              <a:endParaRPr lang="en-US" altLang="ko-KR" b="1">
                <a:solidFill>
                  <a:srgbClr val="FFFFFF"/>
                </a:solidFill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</a:rPr>
                <a:t>선형회귀</a:t>
              </a:r>
              <a:endParaRPr lang="en-US" altLang="ko-KR" sz="1800" b="1">
                <a:solidFill>
                  <a:srgbClr val="FFFFFF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CBA0D533-1811-3E1E-2842-DB5D074E4CF7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27651" name="Picture 1">
            <a:extLst>
              <a:ext uri="{FF2B5EF4-FFF2-40B4-BE49-F238E27FC236}">
                <a16:creationId xmlns:a16="http://schemas.microsoft.com/office/drawing/2014/main" id="{F72F27E3-D8AF-E021-4721-6A962FDA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00" y="954000"/>
            <a:ext cx="3941763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2">
            <a:extLst>
              <a:ext uri="{FF2B5EF4-FFF2-40B4-BE49-F238E27FC236}">
                <a16:creationId xmlns:a16="http://schemas.microsoft.com/office/drawing/2014/main" id="{23AC2050-3F5C-C3C4-863B-BBD96FE4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600" y="334800"/>
            <a:ext cx="3241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z="2400" b="1" dirty="0"/>
              <a:t>함수 정의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범주형</a:t>
            </a:r>
            <a:endParaRPr lang="en-KR" altLang="en-KR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288</Words>
  <Application>Microsoft Office PowerPoint</Application>
  <PresentationFormat>와이드스크린</PresentationFormat>
  <Paragraphs>81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정 재웅</cp:lastModifiedBy>
  <cp:revision>196</cp:revision>
  <dcterms:created xsi:type="dcterms:W3CDTF">2017-07-14T07:37:38Z</dcterms:created>
  <dcterms:modified xsi:type="dcterms:W3CDTF">2022-08-10T19:45:52Z</dcterms:modified>
</cp:coreProperties>
</file>