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173250"/>
            <a:ext cx="51672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74EA7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44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hebluealliance.com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jupyter-notebook.readthedocs.io/en/stable/examples/Notebook/Notebook%20Basics.html" TargetMode="External"/><Relationship Id="rId5" Type="http://schemas.openxmlformats.org/officeDocument/2006/relationships/hyperlink" Target="http://www.json.org/" TargetMode="External"/><Relationship Id="rId6" Type="http://schemas.openxmlformats.org/officeDocument/2006/relationships/hyperlink" Target="https://en.wikipedia.org/wiki/JS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open?id=1eAV6gEo4Z9B0qSD6UNGf6Zdt1UBHp6uI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Python_(programming_language)" TargetMode="External"/><Relationship Id="rId4" Type="http://schemas.openxmlformats.org/officeDocument/2006/relationships/hyperlink" Target="https://www.python.org/" TargetMode="External"/><Relationship Id="rId5" Type="http://schemas.openxmlformats.org/officeDocument/2006/relationships/hyperlink" Target="https://en.wikipedia.org/wiki/Monty_Python" TargetMode="External"/><Relationship Id="rId6" Type="http://schemas.openxmlformats.org/officeDocument/2006/relationships/hyperlink" Target="https://en.wikipedia.org/wiki/Monty_Pyth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naconda.com/download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www.computerhope.com/issues/chusedos.htm" TargetMode="External"/><Relationship Id="rId5" Type="http://schemas.openxmlformats.org/officeDocument/2006/relationships/hyperlink" Target="https://windowsreport.com/edit-windows-path-environment-vari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503" y="1296986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348950" y="787500"/>
            <a:ext cx="4307700" cy="5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4800"/>
              <a:t>Python for Scouting and Data Analysis</a:t>
            </a:r>
            <a:br>
              <a:rPr b="0" i="0" lang="en-US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2400" u="none" cap="none" strike="noStrike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2400">
                <a:solidFill>
                  <a:srgbClr val="BF9000"/>
                </a:solidFill>
              </a:rPr>
              <a:t>Issaquah Robotics Society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FRC 1318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br>
              <a:rPr b="0" i="0" lang="en-US" sz="2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cap="none" strike="noStrik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Stacy Irwin</a:t>
            </a:r>
            <a:endParaRPr sz="24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A5A5A5"/>
                </a:solidFill>
              </a:rPr>
              <a:t>June 2017</a:t>
            </a:r>
            <a:endParaRPr b="0" i="0" sz="2400" u="none" cap="none" strike="noStrik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1 Exercises - Python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05588" y="1245800"/>
            <a:ext cx="79005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Use the Python interpreter within the command window to complete the exercises on this slide</a:t>
            </a:r>
            <a:endParaRPr/>
          </a:p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-US"/>
              <a:t> at the command prompt to start the interpreter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quit()</a:t>
            </a:r>
            <a:r>
              <a:rPr lang="en-US"/>
              <a:t>to close the interpreter and return to the windows prompt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21750" y="4555200"/>
            <a:ext cx="79005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44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Calculate the average finals score for the winners of each division at the Houston world championships</a:t>
            </a:r>
            <a:br>
              <a:rPr lang="en-US" sz="2100"/>
            </a:br>
            <a:r>
              <a:rPr lang="en-US" sz="2100"/>
              <a:t>(see 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https://www.thebluealliance.com/</a:t>
            </a:r>
            <a:r>
              <a:rPr lang="en-US" sz="2100"/>
              <a:t>) 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Calculate 13 to the 18th power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What is the remainder of 13 to the 18th power divided by 1318?</a:t>
            </a:r>
            <a:endParaRPr sz="2100"/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25" y="3125574"/>
            <a:ext cx="7782075" cy="13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25"/>
            <a:ext cx="78885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Useful Command Prompt Commands</a:t>
            </a:r>
            <a:endParaRPr sz="3800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55450" y="919250"/>
            <a:ext cx="8805300" cy="5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help (Help)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lists the built-in commands that are available at the command prompt.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help cd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displays detailed documentation for the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change directory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command.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dir (Directory)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di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r lists all subdirectories and files within the current directory.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dir *.tx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t lists all of the files ending in ".txt" within the current directory.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cd (Change directory)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Pictures changes the directory location to the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pictures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subdirectory within the current c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ommand prompt location.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moves to the parent directory of the current command prompt location.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cd C:/Program Files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moves to the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C:/Program Files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folder, regardless of the current directory location.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md (Make Dire</a:t>
            </a:r>
            <a:r>
              <a:rPr b="1" lang="en-US" sz="1050">
                <a:latin typeface="Courier New"/>
                <a:ea typeface="Courier New"/>
                <a:cs typeface="Courier New"/>
                <a:sym typeface="Courier New"/>
              </a:rPr>
              <a:t>ctory)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md new_folder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creates a subdirectory named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new_folder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within the current directory.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rd (Remove Directory)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rd /S subfolder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deletes the subdirectory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subfolder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erasing all files and subdirectories within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subfolder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del (Delete File)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del old_file.py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deletes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old_file.py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in the current folder.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del *.txt*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deletes all files ending in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.txt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in the current folder. Note the use of '*' as a wildcard.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copy (Copy File)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copy s*.* C:\Users\Stacy\Documents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copies all files that start with 's' to the documents folder.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move (Move File)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move *s.docx C:\Users\Stacy\Documents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moves all Microsoft Word files that end in 's' to the documents folder.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19283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set (Displays and Sets Environment Variables)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urier New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050"/>
              <a:t>displays all environment variables</a:t>
            </a:r>
            <a:endParaRPr sz="1050"/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urier New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set {var_name} </a:t>
            </a:r>
            <a:r>
              <a:rPr lang="en-US" sz="1050"/>
              <a:t>displays the environment variable </a:t>
            </a:r>
            <a:r>
              <a:rPr i="1" lang="en-US" sz="1050"/>
              <a:t>var_name</a:t>
            </a:r>
            <a:endParaRPr sz="1050"/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cls (Clear Screen)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cls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clears all text from the command window.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exit (Exit)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exit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exits the command window.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1 Exercises - Command Line</a:t>
            </a:r>
            <a:endParaRPr sz="3800"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417625"/>
            <a:ext cx="79005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Create a folder using the command line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Using the command line, p</a:t>
            </a:r>
            <a:r>
              <a:rPr lang="en-US"/>
              <a:t>rint the value of the PATH environment variable from the command line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Using only the command line, navigate from you Python project file to the root folder (C:/) and list the contents.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2312" y="5486400"/>
            <a:ext cx="76596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Types and Control Statements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22312" y="3852862"/>
            <a:ext cx="6135600" cy="16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Session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2 Overview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173250"/>
            <a:ext cx="7620000" cy="21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Topics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Control statements, such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loops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Data structures, including dictionaries and lists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Calling built-in functions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Using the Python Standard Library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Writing Code in Jupyter Notebooks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Allows you to write and run Python code within a web browser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Session 2 Reading List</a:t>
            </a:r>
            <a:endParaRPr sz="4300"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173250"/>
            <a:ext cx="77556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400"/>
              <a:t>Reading Assignment</a:t>
            </a:r>
            <a:endParaRPr sz="2400"/>
          </a:p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Python Tutorial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https://docs.python.org/3/tutorial/index.html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Sections 3, 4.1 - 4.5, 7.2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Jupyter Notebooks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https://jupyter-notebook.readthedocs.io/en/stable/examples/Notebook/Notebook%20Basics.html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i="1" lang="en-US" sz="1600"/>
              <a:t>Notebook Basics</a:t>
            </a:r>
            <a:r>
              <a:rPr lang="en-US" sz="1600"/>
              <a:t> section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JavaScript Object Notation (JSON)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http://www.json.org/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https://en.wikipedia.org/wiki/JSON</a:t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2 Preparations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173250"/>
            <a:ext cx="7866000" cy="5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44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Create a folder in which to save the code you write</a:t>
            </a:r>
            <a:endParaRPr sz="21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600"/>
              <a:t>Make sure there are no spaces in the folder name or in the names of the parent folders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Download the following files from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https://drive.google.com/open?id=1eAV6gEo4Z9B0qSD6UNGf6Zdt1UBHp6uI</a:t>
            </a:r>
            <a:endParaRPr sz="16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sched_turing_2018.json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rank_turing_2018.json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Save them to the file you created on the previous slide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20672" l="9091" r="54989" t="0"/>
          <a:stretch/>
        </p:blipFill>
        <p:spPr>
          <a:xfrm>
            <a:off x="5919575" y="1173250"/>
            <a:ext cx="3148650" cy="5169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Preparations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89450" y="1173250"/>
            <a:ext cx="5620500" cy="4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44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Open a PowerShell window in the folder you just created</a:t>
            </a:r>
            <a:endParaRPr sz="19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Open a Windows File Explorer window</a:t>
            </a:r>
            <a:endParaRPr sz="1400"/>
          </a:p>
          <a:p>
            <a: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The fast way is to press WINDOWS_KEY+E</a:t>
            </a:r>
            <a:endParaRPr sz="15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400"/>
              <a:t>Find the folder you just created, hold down the SHIFT key and right-click on the folder.</a:t>
            </a:r>
            <a:endParaRPr sz="14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Select </a:t>
            </a:r>
            <a:r>
              <a:rPr i="1" lang="en-US" sz="1400"/>
              <a:t>Open PowerShell window here</a:t>
            </a:r>
            <a:endParaRPr i="1" sz="14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At the PowerShell prompt:</a:t>
            </a:r>
            <a:endParaRPr sz="19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Type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jupyter notebook</a:t>
            </a:r>
            <a:endParaRPr sz="14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Hit ENTER</a:t>
            </a:r>
            <a:endParaRPr sz="15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900"/>
              <a:buFont typeface="Arial"/>
              <a:buChar char="●"/>
            </a:pPr>
            <a:r>
              <a:rPr lang="en-US" sz="1900"/>
              <a:t>Your browser should open after a few seconds 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Check your path variable if you get a “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... is not recognized…</a:t>
            </a:r>
            <a:r>
              <a:rPr lang="en-US" sz="1900"/>
              <a:t>” error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Must contain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…\Anaconda3\Scripts</a:t>
            </a:r>
            <a:r>
              <a:rPr lang="en-US" sz="1900"/>
              <a:t> folder</a:t>
            </a:r>
            <a:endParaRPr sz="1900"/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543" y="5615725"/>
            <a:ext cx="786488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 Notebooks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173250"/>
            <a:ext cx="4657800" cy="5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44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In the browser, click </a:t>
            </a:r>
            <a:r>
              <a:rPr i="1" lang="en-US" sz="2100"/>
              <a:t>New</a:t>
            </a:r>
            <a:r>
              <a:rPr lang="en-US" sz="2100"/>
              <a:t> and then </a:t>
            </a:r>
            <a:r>
              <a:rPr i="1" lang="en-US" sz="2100"/>
              <a:t>Python 3</a:t>
            </a:r>
            <a:r>
              <a:rPr lang="en-US" sz="2100"/>
              <a:t> to create a new notebook with Python 3 code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Type your Python code in the code block (grey box) and hit SHIFT+ENTER to execute the code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notebook will display the value of the expression on the last line of the code block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 the notebook to complete this session’s exercises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Refer to the reading assignment to learn how to add cells, delete cells, reorder cells, give the notebook a title, etc.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Click </a:t>
            </a:r>
            <a:r>
              <a:rPr i="1" lang="en-US" sz="2100"/>
              <a:t>File-&gt;Close and Halt</a:t>
            </a:r>
            <a:r>
              <a:rPr lang="en-US" sz="2100"/>
              <a:t> when done</a:t>
            </a:r>
            <a:endParaRPr sz="2100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125" y="1173250"/>
            <a:ext cx="3765377" cy="25148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25" y="3769825"/>
            <a:ext cx="3765377" cy="25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Object Notation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(JSON)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654500"/>
            <a:ext cx="4531500" cy="50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Structured text format used for data exchange on the internet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The IRS scouting system uses JSON to obtain match schedules from the FIRST API and </a:t>
            </a:r>
            <a:r>
              <a:rPr i="1" lang="en-US"/>
              <a:t>The Blue Alliance</a:t>
            </a:r>
            <a:endParaRPr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 the session two exercises, we’ll use control statements to extract data from JSON text files </a:t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4988775" y="833575"/>
            <a:ext cx="3341100" cy="5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"Rankings": [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"rank": 1,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"teamNumber": 2557,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"sortOrder1": 3.10,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"sortOrder2": 820.00,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"sortOrder3": 358.00,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"sortOrder4": 2368.00,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"sortOrder5": 290.00,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"sortOrder6": 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"wins": 7,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"losses": 3,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"ties": 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"qualAverage": 379.80,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"dq": 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"matchesPlayed": 10 },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"rank": 2,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"teamNumber": 1806,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"sortOrder1": 3.10,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"sortOrder2": 745.00,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"sortOrder3": 417.00,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"sortOrder4": 2676.00,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"sortOrder5": 330.00,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"sortOrder6": 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"wins": 9,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"losses": 1,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"ties": 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"qualAverage": 414.60,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"dq": 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"matchesPlayed": 10}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2742850" y="5311750"/>
            <a:ext cx="2650200" cy="51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</a:rPr>
              <a:t>Example JSON from </a:t>
            </a:r>
            <a:r>
              <a:rPr b="1" lang="en-US" sz="120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rank_turing_2018.json </a:t>
            </a:r>
            <a:r>
              <a:rPr b="1"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1" sz="12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Shape 244"/>
          <p:cNvCxnSpPr/>
          <p:nvPr/>
        </p:nvCxnSpPr>
        <p:spPr>
          <a:xfrm flipH="1" rot="10800000">
            <a:off x="5393050" y="4180350"/>
            <a:ext cx="303000" cy="14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this Course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73250"/>
            <a:ext cx="76200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Objectives: participants who complete this course will be able to: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Revise, extend, maintain, and operate the IRS’s scouting system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Analyze FRC data and present results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Use Python for other scientific or engineering projects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Prerequisites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None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Necessary materials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Laptop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Preferably Windows 10 because that’s what the instructor uses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But any operating system should work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No books needed -- all </a:t>
            </a:r>
            <a:r>
              <a:rPr lang="en-US"/>
              <a:t>necessary</a:t>
            </a:r>
            <a:r>
              <a:rPr lang="en-US"/>
              <a:t> reference materials are online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Instructional method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Keep lectures to a minimum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Show participants the online references and provide just enough information to start working on the coding exercises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Provide encouragement when participants get stuck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Provide hints if they get </a:t>
            </a:r>
            <a:r>
              <a:rPr i="1" lang="en-US"/>
              <a:t>really</a:t>
            </a:r>
            <a:r>
              <a:rPr lang="en-US"/>
              <a:t> stuck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2 Exercises</a:t>
            </a:r>
            <a:endParaRPr sz="3800"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417625"/>
            <a:ext cx="79005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Use a for loop to calculate the factorial of 1318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Use a while loop to calculate the factorial of 1318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Create a list containing all integers between 0 and 1318 that are multiples of 13 or 18.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Loop through the JSON rankings to find the team with the highest score in </a:t>
            </a:r>
            <a:r>
              <a:rPr i="1" lang="en-US"/>
              <a:t>sortOrder3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JSON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173250"/>
            <a:ext cx="77142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Insert and run this code at the beginning of your Jupyter notebook to read the JSON file:</a:t>
            </a:r>
            <a:endParaRPr/>
          </a:p>
          <a:p>
            <a:pPr indent="0" lvl="0" mar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985125" y="2071450"/>
            <a:ext cx="5266500" cy="157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json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rank_file = </a:t>
            </a:r>
            <a:r>
              <a:rPr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"rank_turing_2018.json"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rank_data = json.load(rank_file)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rank_file.close()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rank_data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562500" y="3813725"/>
            <a:ext cx="7714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Use the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rank_data</a:t>
            </a:r>
            <a:r>
              <a:rPr lang="en-US"/>
              <a:t> variable for the exercises on the next slide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2 Exercises</a:t>
            </a:r>
            <a:endParaRPr sz="3800"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417625"/>
            <a:ext cx="79005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Analyze the JSON schedule to find all matches with a specific team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Analyze the JSON schedule to find a match where two specified teams play each other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Read the online documentation for the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json.load()</a:t>
            </a:r>
            <a:r>
              <a:rPr lang="en-US"/>
              <a:t>,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open()</a:t>
            </a:r>
            <a:r>
              <a:rPr lang="en-US"/>
              <a:t>, and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close()</a:t>
            </a:r>
            <a:r>
              <a:rPr lang="en-US"/>
              <a:t> functions (for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close(</a:t>
            </a:r>
            <a:r>
              <a:rPr lang="en-US"/>
              <a:t>), refer to section 16.2 (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io</a:t>
            </a:r>
            <a:r>
              <a:rPr lang="en-US"/>
              <a:t>) of the </a:t>
            </a:r>
            <a:r>
              <a:rPr i="1" lang="en-US"/>
              <a:t>Python Standard Library</a:t>
            </a:r>
            <a:r>
              <a:rPr lang="en-US"/>
              <a:t> documentation)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722312" y="5486400"/>
            <a:ext cx="76596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Functions, Modules, and Scope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722312" y="3852862"/>
            <a:ext cx="6135600" cy="16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Session 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443" y="1428397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1160794" y="5415220"/>
            <a:ext cx="6479659" cy="523220"/>
          </a:xfrm>
          <a:prstGeom prst="rect">
            <a:avLst/>
          </a:prstGeom>
          <a:solidFill>
            <a:srgbClr val="542378"/>
          </a:soli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Minimize the Cost, Maximize the Value!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2312" y="5486400"/>
            <a:ext cx="76596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2312" y="3852862"/>
            <a:ext cx="6135600" cy="16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Session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lang="en-US"/>
              <a:t>Python Overview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65225"/>
            <a:ext cx="79854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One of the most popular computer programming languages, along with Java, C, and C++</a:t>
            </a:r>
            <a:endParaRPr sz="2000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First released in 1991</a:t>
            </a:r>
            <a:endParaRPr sz="20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Open source and free to use</a:t>
            </a:r>
            <a:endParaRPr sz="18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Designed for readability</a:t>
            </a:r>
            <a:endParaRPr sz="18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Supports many different styles of programming, such as functional and object-oriented</a:t>
            </a:r>
            <a:endParaRPr sz="1800"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Python is an </a:t>
            </a:r>
            <a:r>
              <a:rPr i="1" lang="en-US" sz="2000"/>
              <a:t>interpreted</a:t>
            </a:r>
            <a:r>
              <a:rPr lang="en-US" sz="2000"/>
              <a:t> language</a:t>
            </a:r>
            <a:endParaRPr sz="20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i="1" lang="en-US" sz="1800"/>
              <a:t>Interpreted </a:t>
            </a:r>
            <a:r>
              <a:rPr lang="en-US" sz="1800"/>
              <a:t>m</a:t>
            </a:r>
            <a:r>
              <a:rPr lang="en-US" sz="1800"/>
              <a:t>eans program code is not compiled</a:t>
            </a:r>
            <a:endParaRPr sz="18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Instead, text files with program code are read and executed by another program called the Python interpreter</a:t>
            </a:r>
            <a:endParaRPr sz="18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Benefits of interpreted language</a:t>
            </a:r>
            <a:endParaRPr sz="1800"/>
          </a:p>
          <a:p>
            <a:pPr indent="-1041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US" sz="1600"/>
              <a:t>Programs can be run on any operating system (e.g., Linux, Windows, Mac, etc.)</a:t>
            </a:r>
            <a:endParaRPr sz="1600"/>
          </a:p>
          <a:p>
            <a:pPr indent="-1041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US" sz="1600"/>
              <a:t>Simpler development cycle since no compilation is required</a:t>
            </a:r>
            <a:endParaRPr sz="16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Disadvantages</a:t>
            </a:r>
            <a:endParaRPr sz="1800"/>
          </a:p>
          <a:p>
            <a:pPr indent="-1041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US" sz="1600"/>
              <a:t>Computer must have interpreter installed to be able to run program</a:t>
            </a:r>
            <a:endParaRPr sz="1600"/>
          </a:p>
          <a:p>
            <a:pPr indent="-1041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US" sz="1600"/>
              <a:t>Programs do not execute as fast as compiled languages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41925" y="6011400"/>
            <a:ext cx="4850100" cy="84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</a:rPr>
              <a:t>S</a:t>
            </a:r>
            <a:r>
              <a:rPr b="1" lang="en-US" sz="1200">
                <a:solidFill>
                  <a:srgbClr val="674EA7"/>
                </a:solidFill>
              </a:rPr>
              <a:t>ources:</a:t>
            </a:r>
            <a:endParaRPr b="1" sz="1200">
              <a:solidFill>
                <a:srgbClr val="674EA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-US" sz="1200" u="sng">
                <a:solidFill>
                  <a:srgbClr val="674EA7"/>
                </a:solidFill>
                <a:hlinkClick r:id="rId3"/>
              </a:rPr>
              <a:t>https://en.wikipedia.org/wiki/Python_(programming_language)</a:t>
            </a:r>
            <a:endParaRPr sz="1200" u="sng">
              <a:solidFill>
                <a:srgbClr val="674EA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-US" sz="1200" u="sng">
                <a:solidFill>
                  <a:srgbClr val="674EA7"/>
                </a:solidFill>
                <a:hlinkClick r:id="rId4"/>
              </a:rPr>
              <a:t>https://www.python.org/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-US" sz="1200">
                <a:solidFill>
                  <a:srgbClr val="674EA7"/>
                </a:solidFill>
                <a:uFill>
                  <a:noFill/>
                </a:uFill>
                <a:hlinkClick r:id="rId5"/>
              </a:rPr>
              <a:t>h</a:t>
            </a:r>
            <a:r>
              <a:rPr lang="en-US" sz="1200" u="sng">
                <a:solidFill>
                  <a:srgbClr val="674EA7"/>
                </a:solidFill>
                <a:hlinkClick r:id="rId6"/>
              </a:rPr>
              <a:t>ttps://en.wikipedia.org/wiki/Monty_Python</a:t>
            </a:r>
            <a:endParaRPr sz="1200" u="sng">
              <a:solidFill>
                <a:srgbClr val="674EA7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92025" y="1724875"/>
            <a:ext cx="2985300" cy="51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</a:rPr>
              <a:t>Has nothing to do with snakes,</a:t>
            </a:r>
            <a:br>
              <a:rPr b="1" lang="en-US" sz="1200">
                <a:solidFill>
                  <a:srgbClr val="674EA7"/>
                </a:solidFill>
              </a:rPr>
            </a:br>
            <a:r>
              <a:rPr b="1" lang="en-US" sz="1200">
                <a:solidFill>
                  <a:srgbClr val="674EA7"/>
                </a:solidFill>
              </a:rPr>
              <a:t>named after a British comedy troupe</a:t>
            </a:r>
            <a:endParaRPr b="1" sz="1200">
              <a:solidFill>
                <a:srgbClr val="674EA7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lang="en-US"/>
              <a:t>Why the IRS Uses Python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65225"/>
            <a:ext cx="79854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Many excellent, free packages available in Python for data analysis, data access and retrieval, graphing, statistics, etc.</a:t>
            </a:r>
            <a:endParaRPr sz="2000"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Relatively easy to learn (compared to C or Java)</a:t>
            </a:r>
            <a:endParaRPr sz="2000"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Python programming is a valuable skill for all STEM majors (not just computer science). Python is an excellent tool for:</a:t>
            </a:r>
            <a:endParaRPr sz="2000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Statistical analysis via numpy and scipy packages</a:t>
            </a:r>
            <a:endParaRPr sz="2000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Symbolic mathematics via Sympy package</a:t>
            </a:r>
            <a:endParaRPr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Writing technical reports via Jupyter Notebooks</a:t>
            </a:r>
            <a:endParaRPr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And much more...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Slow speed due to being interpreted is not an issue - Python is plenty fast enough for our purposes</a:t>
            </a:r>
            <a:endParaRPr sz="2000"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IRS uses the CPython implementation</a:t>
            </a:r>
            <a:endParaRPr sz="2000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Most common implementation</a:t>
            </a:r>
            <a:endParaRPr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Written in C and can be extended with modules written in C or C++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/>
              <a:t>The IRS uses </a:t>
            </a:r>
            <a:r>
              <a:rPr i="1" lang="en-US"/>
              <a:t>Python 3</a:t>
            </a:r>
            <a:endParaRPr i="1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Python 2 will no longer be supported as of 1 January 2020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lang="en-US" sz="4000"/>
              <a:t>Installing Python on Windows 10</a:t>
            </a:r>
            <a:endParaRPr b="0" i="0" sz="40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28950"/>
            <a:ext cx="78159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700"/>
              <a:t>Before Installation</a:t>
            </a:r>
            <a:endParaRPr sz="1700"/>
          </a:p>
          <a:p>
            <a:pPr indent="-20955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500"/>
              <a:t>Make sure there are no spaces in your user folder on Windows (spaces can cause problems down the road)</a:t>
            </a:r>
            <a:endParaRPr sz="15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Example </a:t>
            </a:r>
            <a:r>
              <a:rPr lang="en-US" sz="1400">
                <a:solidFill>
                  <a:srgbClr val="980000"/>
                </a:solidFill>
              </a:rPr>
              <a:t>(BAD)</a:t>
            </a:r>
            <a:r>
              <a:rPr lang="en-US" sz="1400"/>
              <a:t>: C:\Users\Stacy Irwin\</a:t>
            </a:r>
            <a:endParaRPr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Example (</a:t>
            </a:r>
            <a:r>
              <a:rPr lang="en-US" sz="1400">
                <a:solidFill>
                  <a:srgbClr val="38761D"/>
                </a:solidFill>
              </a:rPr>
              <a:t>GOOD)</a:t>
            </a:r>
            <a:r>
              <a:rPr lang="en-US" sz="1400"/>
              <a:t>: C:\Users\stacy</a:t>
            </a:r>
            <a:endParaRPr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Install on a different account if your user account name contains a space</a:t>
            </a:r>
            <a:endParaRPr sz="1400"/>
          </a:p>
          <a:p>
            <a:pPr indent="-20955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500"/>
              <a:t>Uninstall all other versions of Python</a:t>
            </a:r>
            <a:endParaRPr sz="15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Go to </a:t>
            </a:r>
            <a:r>
              <a:rPr i="1" lang="en-US" sz="1400"/>
              <a:t>Add or Remove Programs</a:t>
            </a:r>
            <a:endParaRPr i="1"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 Search list of installed programs and uninstall anything with </a:t>
            </a:r>
            <a:r>
              <a:rPr i="1" lang="en-US" sz="1400"/>
              <a:t>Python</a:t>
            </a:r>
            <a:r>
              <a:rPr lang="en-US" sz="1400"/>
              <a:t> in the program name</a:t>
            </a:r>
            <a:endParaRPr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Restart computer after uninstall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96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700"/>
              <a:t>Many ways to install Python. The IRS uses the Anaconda3 version of CPython</a:t>
            </a:r>
            <a:endParaRPr sz="1700"/>
          </a:p>
          <a:p>
            <a:pPr indent="-1905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/>
              <a:t>Easy to install and includes almost all packages that the IRS uses for FRC scouting</a:t>
            </a:r>
            <a:endParaRPr sz="1400"/>
          </a:p>
          <a:p>
            <a:pPr indent="-1905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Install from https://www.anaconda.com/download/</a:t>
            </a:r>
            <a:endParaRPr sz="1400">
              <a:solidFill>
                <a:srgbClr val="674EA7"/>
              </a:solidFill>
            </a:endParaRPr>
          </a:p>
          <a:p>
            <a:pPr indent="-196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700"/>
              <a:buFont typeface="Arial"/>
              <a:buChar char="•"/>
            </a:pPr>
            <a:r>
              <a:rPr lang="en-US" sz="1700"/>
              <a:t>Install Python 3.6 </a:t>
            </a:r>
            <a:r>
              <a:rPr lang="en-US" sz="1700"/>
              <a:t>version</a:t>
            </a:r>
            <a:r>
              <a:rPr lang="en-US" sz="1700"/>
              <a:t> or newer</a:t>
            </a:r>
            <a:endParaRPr sz="1700"/>
          </a:p>
          <a:p>
            <a:pPr indent="-196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700"/>
              <a:t>Installation Options:</a:t>
            </a:r>
            <a:endParaRPr sz="1700"/>
          </a:p>
          <a:p>
            <a:pPr indent="-19685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Select “Install for this user only”</a:t>
            </a:r>
            <a:endParaRPr sz="15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Does not require administrator login</a:t>
            </a:r>
            <a:endParaRPr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All files will be installed to “C:\Users\{username}\Anaconda3</a:t>
            </a:r>
            <a:endParaRPr sz="1400"/>
          </a:p>
          <a:p>
            <a:pPr indent="-19685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Accept all other default settings</a:t>
            </a:r>
            <a:endParaRPr sz="1500"/>
          </a:p>
        </p:txBody>
      </p:sp>
      <p:grpSp>
        <p:nvGrpSpPr>
          <p:cNvPr id="127" name="Shape 127"/>
          <p:cNvGrpSpPr/>
          <p:nvPr/>
        </p:nvGrpSpPr>
        <p:grpSpPr>
          <a:xfrm>
            <a:off x="5696943" y="4336576"/>
            <a:ext cx="3181387" cy="1038536"/>
            <a:chOff x="5237498" y="1838538"/>
            <a:chExt cx="3577808" cy="1257916"/>
          </a:xfrm>
        </p:grpSpPr>
        <p:grpSp>
          <p:nvGrpSpPr>
            <p:cNvPr id="128" name="Shape 128"/>
            <p:cNvGrpSpPr/>
            <p:nvPr/>
          </p:nvGrpSpPr>
          <p:grpSpPr>
            <a:xfrm>
              <a:off x="5237498" y="1838538"/>
              <a:ext cx="3577808" cy="1257916"/>
              <a:chOff x="2564200" y="3265724"/>
              <a:chExt cx="4366376" cy="1584477"/>
            </a:xfrm>
          </p:grpSpPr>
          <p:pic>
            <p:nvPicPr>
              <p:cNvPr id="129" name="Shape 129"/>
              <p:cNvPicPr preferRelativeResize="0"/>
              <p:nvPr/>
            </p:nvPicPr>
            <p:blipFill rotWithShape="1">
              <a:blip r:embed="rId4">
                <a:alphaModFix/>
              </a:blip>
              <a:srcRect b="21052" l="14626" r="16284" t="41341"/>
              <a:stretch/>
            </p:blipFill>
            <p:spPr>
              <a:xfrm>
                <a:off x="2564200" y="3265724"/>
                <a:ext cx="4366376" cy="1584477"/>
              </a:xfrm>
              <a:prstGeom prst="rect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30" name="Shape 130"/>
              <p:cNvSpPr/>
              <p:nvPr/>
            </p:nvSpPr>
            <p:spPr>
              <a:xfrm>
                <a:off x="3120575" y="3689050"/>
                <a:ext cx="1209600" cy="592800"/>
              </a:xfrm>
              <a:prstGeom prst="ellipse">
                <a:avLst/>
              </a:prstGeom>
              <a:noFill/>
              <a:ln cap="flat" cmpd="sng" w="38100">
                <a:solidFill>
                  <a:srgbClr val="674EA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Shape 131"/>
            <p:cNvSpPr/>
            <p:nvPr/>
          </p:nvSpPr>
          <p:spPr>
            <a:xfrm>
              <a:off x="7558831" y="2189073"/>
              <a:ext cx="733500" cy="556800"/>
            </a:xfrm>
            <a:prstGeom prst="noSmoking">
              <a:avLst>
                <a:gd fmla="val 18750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" name="Shape 132"/>
          <p:cNvCxnSpPr>
            <a:endCxn id="130" idx="2"/>
          </p:cNvCxnSpPr>
          <p:nvPr/>
        </p:nvCxnSpPr>
        <p:spPr>
          <a:xfrm>
            <a:off x="4027823" y="4620216"/>
            <a:ext cx="2074500" cy="18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800" y="3429001"/>
            <a:ext cx="3052725" cy="330528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Configuration</a:t>
            </a:r>
            <a:endParaRPr sz="45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173250"/>
            <a:ext cx="54453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44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</a:t>
            </a:r>
            <a:r>
              <a:rPr lang="en-US" sz="1800"/>
              <a:t>ype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n-US" sz="1800"/>
              <a:t> in the taskbar search box and select </a:t>
            </a:r>
            <a:r>
              <a:rPr i="1" lang="en-US" sz="1800"/>
              <a:t>Edit the Environment variables for your account</a:t>
            </a:r>
            <a:r>
              <a:rPr lang="en-US" sz="1800"/>
              <a:t> from search results.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Select the </a:t>
            </a:r>
            <a:r>
              <a:rPr i="1" lang="en-US" sz="1800"/>
              <a:t>Path</a:t>
            </a:r>
            <a:r>
              <a:rPr lang="en-US" sz="1800"/>
              <a:t> environment variable from upper list of environment variables and click </a:t>
            </a:r>
            <a:r>
              <a:rPr i="1" lang="en-US" sz="1800"/>
              <a:t>Edit</a:t>
            </a:r>
            <a:r>
              <a:rPr lang="en-US" sz="1800"/>
              <a:t>, or ...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If no </a:t>
            </a:r>
            <a:r>
              <a:rPr i="1" lang="en-US" sz="1800"/>
              <a:t>Path</a:t>
            </a:r>
            <a:r>
              <a:rPr lang="en-US" sz="1800"/>
              <a:t> variable listed, click </a:t>
            </a:r>
            <a:r>
              <a:rPr i="1" lang="en-US" sz="1800"/>
              <a:t>New</a:t>
            </a:r>
            <a:r>
              <a:rPr lang="en-US" sz="1800"/>
              <a:t> and add a Path variable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Path variable should include absolute paths to </a:t>
            </a:r>
            <a:r>
              <a:rPr i="1" lang="en-US" sz="1600"/>
              <a:t>Anaconda3</a:t>
            </a:r>
            <a:r>
              <a:rPr lang="en-US" sz="1600"/>
              <a:t> and </a:t>
            </a:r>
            <a:r>
              <a:rPr i="1" lang="en-US" sz="1600"/>
              <a:t>Anaconda3/Scripts</a:t>
            </a:r>
            <a:r>
              <a:rPr lang="en-US" sz="1600"/>
              <a:t> folders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Separate folder paths with semicolons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Examples</a:t>
            </a:r>
            <a:endParaRPr sz="16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romanLcPeriod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C:\Users\{username}\Anaconda3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romanLcPeriod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C:\Users\{username}\Anaconda3\Scripts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Save changes by clicking </a:t>
            </a:r>
            <a:r>
              <a:rPr i="1" lang="en-US" sz="1800"/>
              <a:t>OK</a:t>
            </a:r>
            <a:r>
              <a:rPr lang="en-US" sz="1800"/>
              <a:t> on all open dialogs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800" y="106775"/>
            <a:ext cx="3052724" cy="329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" y="5408452"/>
            <a:ext cx="4804226" cy="136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 flipH="1" rot="10800000">
            <a:off x="5684750" y="1028275"/>
            <a:ext cx="266100" cy="13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Shape 144"/>
          <p:cNvCxnSpPr/>
          <p:nvPr/>
        </p:nvCxnSpPr>
        <p:spPr>
          <a:xfrm flipH="1" rot="10800000">
            <a:off x="5636400" y="1705550"/>
            <a:ext cx="1911000" cy="138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Shape 145"/>
          <p:cNvSpPr/>
          <p:nvPr/>
        </p:nvSpPr>
        <p:spPr>
          <a:xfrm>
            <a:off x="7414380" y="1417622"/>
            <a:ext cx="510900" cy="288000"/>
          </a:xfrm>
          <a:prstGeom prst="ellipse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869150" y="1417625"/>
            <a:ext cx="510900" cy="288000"/>
          </a:xfrm>
          <a:prstGeom prst="ellipse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511800" y="5188750"/>
            <a:ext cx="3531900" cy="48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b="1" lang="en-US" sz="1200">
                <a:solidFill>
                  <a:srgbClr val="674EA7"/>
                </a:solidFill>
              </a:rPr>
              <a:t>Dialog for adding new PATH variable (step #3)</a:t>
            </a:r>
            <a:endParaRPr sz="1200">
              <a:solidFill>
                <a:srgbClr val="674EA7"/>
              </a:solidFill>
            </a:endParaRPr>
          </a:p>
        </p:txBody>
      </p:sp>
      <p:cxnSp>
        <p:nvCxnSpPr>
          <p:cNvPr id="148" name="Shape 148"/>
          <p:cNvCxnSpPr>
            <a:stCxn id="147" idx="2"/>
          </p:cNvCxnSpPr>
          <p:nvPr/>
        </p:nvCxnSpPr>
        <p:spPr>
          <a:xfrm flipH="1">
            <a:off x="1862650" y="5672650"/>
            <a:ext cx="1415100" cy="21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Shape 149"/>
          <p:cNvCxnSpPr/>
          <p:nvPr/>
        </p:nvCxnSpPr>
        <p:spPr>
          <a:xfrm flipH="1" rot="10800000">
            <a:off x="5208200" y="4003550"/>
            <a:ext cx="778800" cy="4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Verification</a:t>
            </a:r>
            <a:endParaRPr sz="45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173250"/>
            <a:ext cx="76200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US"/>
              <a:t> in Windows search box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Select </a:t>
            </a:r>
            <a:r>
              <a:rPr i="1" lang="en-US"/>
              <a:t>Command Prompt</a:t>
            </a:r>
            <a:r>
              <a:rPr lang="en-US"/>
              <a:t> from search results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-V</a:t>
            </a:r>
            <a:r>
              <a:rPr lang="en-US"/>
              <a:t> at command prompt. Should see something like this: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25" y="2757849"/>
            <a:ext cx="7460350" cy="263139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37025" y="5551775"/>
            <a:ext cx="7620000" cy="39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</a:rPr>
              <a:t>If you see something like </a:t>
            </a:r>
            <a:r>
              <a:rPr b="1" lang="en-US" sz="120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‘Python’ is not recognized …</a:t>
            </a:r>
            <a:r>
              <a:rPr b="1"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, then check your PATH variable</a:t>
            </a:r>
            <a:endParaRPr sz="12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Session 1 Reading List</a:t>
            </a:r>
            <a:endParaRPr sz="4300"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173250"/>
            <a:ext cx="77556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Reading Assignment</a:t>
            </a:r>
            <a:endParaRPr/>
          </a:p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Python Tutorial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https://docs.python.org/3/tutorial/index.html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Sections 1 and 2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Windows Command Prompt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https://www.computerhope.com/issues/chusedos.htm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Windows Environment Variables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https://windowsreport.com/edit-windows-path-environment-variable</a:t>
            </a:r>
            <a:endParaRPr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Custom 2">
      <a:dk1>
        <a:srgbClr val="000000"/>
      </a:dk1>
      <a:lt1>
        <a:srgbClr val="FFFFFF"/>
      </a:lt1>
      <a:dk2>
        <a:srgbClr val="7030A0"/>
      </a:dk2>
      <a:lt2>
        <a:srgbClr val="DFDCB7"/>
      </a:lt2>
      <a:accent1>
        <a:srgbClr val="FFC000"/>
      </a:accent1>
      <a:accent2>
        <a:srgbClr val="FFFF00"/>
      </a:accent2>
      <a:accent3>
        <a:srgbClr val="FF0000"/>
      </a:accent3>
      <a:accent4>
        <a:srgbClr val="0070C0"/>
      </a:accent4>
      <a:accent5>
        <a:srgbClr val="FFC000"/>
      </a:accent5>
      <a:accent6>
        <a:srgbClr val="FFFF00"/>
      </a:accent6>
      <a:hlink>
        <a:srgbClr val="D25814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