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173250"/>
            <a:ext cx="51672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74EA7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44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AutoNum type="romanLcPeriod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rs1318dev/irsScouting2017" TargetMode="External"/><Relationship Id="rId4" Type="http://schemas.openxmlformats.org/officeDocument/2006/relationships/hyperlink" Target="https://docs.python.org/3/tutorial/index.html" TargetMode="External"/><Relationship Id="rId5" Type="http://schemas.openxmlformats.org/officeDocument/2006/relationships/hyperlink" Target="https://flight-manual.atom.io/getting-started/sections/atom-basic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tom.io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503" y="1296986"/>
            <a:ext cx="3810002" cy="38100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348950" y="787500"/>
            <a:ext cx="4551300" cy="5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4800"/>
              <a:t>Python for Scouting and Data Analysis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/>
              <a:t>Session 04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i="1" lang="en-US" sz="2400"/>
              <a:t>Modules, Packages, and Imports</a:t>
            </a:r>
            <a:endParaRPr i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Issaquah Robotics Society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FRC 1318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br>
              <a:rPr b="0" i="0" lang="en-US" sz="2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 u="none" cap="none" strike="noStrik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Stacy Irwin</a:t>
            </a:r>
            <a:endParaRPr sz="2400">
              <a:solidFill>
                <a:srgbClr val="A5A5A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A5A5A5"/>
                </a:solidFill>
              </a:rPr>
              <a:t>June 2018</a:t>
            </a:r>
            <a:endParaRPr b="0" i="0" sz="2400" u="none" cap="none" strike="noStrike">
              <a:solidFill>
                <a:srgbClr val="A5A5A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443" y="1428397"/>
            <a:ext cx="3810001" cy="38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160794" y="5415220"/>
            <a:ext cx="6479659" cy="523220"/>
          </a:xfrm>
          <a:prstGeom prst="rect">
            <a:avLst/>
          </a:prstGeom>
          <a:solidFill>
            <a:srgbClr val="542378"/>
          </a:soli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Minimize the Cost, Maximize the Value!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4 Overview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73250"/>
            <a:ext cx="7620000" cy="24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Topics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Organizing code into modules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Using code in other modules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Using and creating packages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PYTHONPATH environment 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Session 4 Reading List</a:t>
            </a:r>
            <a:endParaRPr sz="4300"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173250"/>
            <a:ext cx="77556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900"/>
              <a:t>Reading Assignment</a:t>
            </a:r>
            <a:endParaRPr sz="2900"/>
          </a:p>
          <a:p>
            <a:pPr indent="-400050" lvl="0" marL="457200" rtl="0">
              <a:spcBef>
                <a:spcPts val="44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IRS Scouting System Code on Github</a:t>
            </a:r>
            <a:endParaRPr sz="27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https://github.com/irs1318dev/irsScouting2017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/>
              <a:t>Browse through the Python code for FRC 1318’s scouting system. (Python code is in the </a:t>
            </a:r>
            <a:r>
              <a:rPr i="1" lang="en-US" sz="2100"/>
              <a:t>Server</a:t>
            </a:r>
            <a:r>
              <a:rPr lang="en-US" sz="2100"/>
              <a:t> folder.)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/>
              <a:t>Pay attention to how code is organized into different folders and files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/>
              <a:t>Also pay attention to import statements</a:t>
            </a:r>
            <a:endParaRPr sz="21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Python Tutorial</a:t>
            </a:r>
            <a:endParaRPr sz="27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 u="sng">
                <a:solidFill>
                  <a:schemeClr val="hlink"/>
                </a:solidFill>
                <a:hlinkClick r:id="rId4"/>
              </a:rPr>
              <a:t>https://docs.python.org/3/tutorial/index.html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/>
              <a:t>Section 6 (all of it)</a:t>
            </a:r>
            <a:endParaRPr sz="21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Atom Text Editor</a:t>
            </a:r>
            <a:endParaRPr sz="27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https://flight-manual.atom.io/getting-started/sections/atom-basics/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/>
              <a:t>Atom Basics section, especially portion on working with files and directories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5552" l="0" r="2676" t="24257"/>
          <a:stretch/>
        </p:blipFill>
        <p:spPr>
          <a:xfrm>
            <a:off x="266475" y="2585450"/>
            <a:ext cx="4305526" cy="2890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8758" l="0" r="41714" t="24792"/>
          <a:stretch/>
        </p:blipFill>
        <p:spPr>
          <a:xfrm>
            <a:off x="4766375" y="2585450"/>
            <a:ext cx="4208598" cy="37649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Github</a:t>
            </a:r>
            <a:endParaRPr sz="3800"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187200"/>
            <a:ext cx="78585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44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Github is basically an online cloud drive for code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The IRS uses Github to store and share code for the robot and scouting system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Look at the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event.py</a:t>
            </a:r>
            <a:r>
              <a:rPr lang="en-US" sz="1900"/>
              <a:t> file in the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server/model</a:t>
            </a:r>
            <a:r>
              <a:rPr lang="en-US" sz="1900"/>
              <a:t> folder.</a:t>
            </a:r>
            <a:endParaRPr sz="1900"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116" name="Shape 116"/>
          <p:cNvCxnSpPr>
            <a:stCxn id="117" idx="2"/>
          </p:cNvCxnSpPr>
          <p:nvPr/>
        </p:nvCxnSpPr>
        <p:spPr>
          <a:xfrm flipH="1">
            <a:off x="6883200" y="3498900"/>
            <a:ext cx="976200" cy="19392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723575" y="5653725"/>
            <a:ext cx="1819200" cy="548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Each Python file is called a </a:t>
            </a:r>
            <a:r>
              <a:rPr b="1" lang="en-US" u="sng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endParaRPr b="1" u="sng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6884850" y="2288100"/>
            <a:ext cx="1949100" cy="121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1" lang="en-US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 statements allow a Python module to run code from a different module (i.e., file)</a:t>
            </a:r>
            <a:endParaRPr b="1" u="sng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Shape 119"/>
          <p:cNvCxnSpPr>
            <a:stCxn id="117" idx="2"/>
          </p:cNvCxnSpPr>
          <p:nvPr/>
        </p:nvCxnSpPr>
        <p:spPr>
          <a:xfrm flipH="1">
            <a:off x="6135600" y="3498900"/>
            <a:ext cx="1723800" cy="13815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Shape 120"/>
          <p:cNvCxnSpPr>
            <a:stCxn id="118" idx="0"/>
          </p:cNvCxnSpPr>
          <p:nvPr/>
        </p:nvCxnSpPr>
        <p:spPr>
          <a:xfrm rot="10800000">
            <a:off x="1077575" y="4690425"/>
            <a:ext cx="555600" cy="9633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Atom Text Editor</a:t>
            </a:r>
            <a:endParaRPr sz="3800"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187200"/>
            <a:ext cx="78585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44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For the next few sessions we will write code in a programmer’s text editor called </a:t>
            </a:r>
            <a:r>
              <a:rPr i="1" lang="en-US" sz="1900"/>
              <a:t>Atom</a:t>
            </a:r>
            <a:r>
              <a:rPr lang="en-US" sz="1900"/>
              <a:t>.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Has good syntax highlighting (i.e., uses colors to make your code easier to read)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Free, but still being maintained (bug fixes are available)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Download and install </a:t>
            </a:r>
            <a:r>
              <a:rPr i="1" lang="en-US" sz="1900"/>
              <a:t>Atom</a:t>
            </a:r>
            <a:r>
              <a:rPr lang="en-US" sz="1900"/>
              <a:t> from 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https://atom.io/</a:t>
            </a:r>
            <a:r>
              <a:rPr lang="en-US" sz="1900"/>
              <a:t>.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Set up a project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From the welcome guide screen, select </a:t>
            </a:r>
            <a:r>
              <a:rPr i="1" lang="en-US" sz="1900"/>
              <a:t>Open a Project.</a:t>
            </a:r>
            <a:endParaRPr i="1"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Select the folder that contains the files for the Python class.</a:t>
            </a:r>
            <a:endParaRPr sz="1900"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575" y="4077700"/>
            <a:ext cx="5373039" cy="24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171075" y="4158175"/>
            <a:ext cx="1717800" cy="48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Atom displays contents of project file</a:t>
            </a:r>
            <a:endParaRPr b="1" sz="12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Shape 130"/>
          <p:cNvCxnSpPr>
            <a:stCxn id="129" idx="3"/>
          </p:cNvCxnSpPr>
          <p:nvPr/>
        </p:nvCxnSpPr>
        <p:spPr>
          <a:xfrm>
            <a:off x="1888875" y="4398925"/>
            <a:ext cx="557700" cy="885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171075" y="4808650"/>
            <a:ext cx="1717800" cy="857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To open new file:</a:t>
            </a:r>
            <a:endParaRPr b="1" sz="12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Right click</a:t>
            </a:r>
            <a:endParaRPr sz="12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i="1" lang="en-US" sz="12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New File</a:t>
            </a:r>
            <a:endParaRPr i="1" sz="12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Type name of file</a:t>
            </a:r>
            <a:endParaRPr sz="12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6597900" y="4487425"/>
            <a:ext cx="1717800" cy="48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Press ALT key to toggle menu on and off</a:t>
            </a:r>
            <a:endParaRPr b="1" sz="12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Exercises 4-1</a:t>
            </a:r>
            <a:endParaRPr sz="3800"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187200"/>
            <a:ext cx="7900500" cy="52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44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Open your Jupyter notebook that contains the functions you wrote in session 3.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Copy those functions into a file in atom.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Save the file. Name it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mymod.py</a:t>
            </a:r>
            <a:r>
              <a:rPr lang="en-US" sz="1600"/>
              <a:t>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Create another Python file in atom. Name it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import_test.py</a:t>
            </a:r>
            <a:r>
              <a:rPr lang="en-US" sz="1600"/>
              <a:t> 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Make sure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import_test.py</a:t>
            </a:r>
            <a:r>
              <a:rPr lang="en-US" sz="1600"/>
              <a:t> and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mymod.py</a:t>
            </a:r>
            <a:r>
              <a:rPr lang="en-US" sz="1600"/>
              <a:t> are in the same folder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mport_test.py</a:t>
            </a:r>
            <a:r>
              <a:rPr lang="en-US" sz="1600"/>
              <a:t> should call  a function in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mymod.py</a:t>
            </a:r>
            <a:r>
              <a:rPr lang="en-US" sz="1600"/>
              <a:t> and print the results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Test 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import_test.py</a:t>
            </a:r>
            <a:r>
              <a:rPr lang="en-US" sz="1600"/>
              <a:t> file by calling it from the command line (Windows PowerShell)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Add some more functions to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mymod.py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First, save 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matchresults_turing_2018.json</a:t>
            </a:r>
            <a:r>
              <a:rPr lang="en-US" sz="1600"/>
              <a:t> to the same folder as the python modules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Write a function that reads the JSON file and returns the contents stored in a variable (see example code in session 02).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Write a function that takes a team number and the JSON variable from 3.b as arguments and returns a list of all matches in which the team played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Write another function that extracts data of your choice from the match results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Write import statements and run all functions from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import_test.py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Write an import statement that changes the name of the function in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import_test.py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Write an import statement that imports all functions from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mymod.py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Exercises 4-2</a:t>
            </a:r>
            <a:endParaRPr sz="3800"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187200"/>
            <a:ext cx="7900500" cy="52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74EA7"/>
              </a:buClr>
              <a:buSzPts val="1600"/>
              <a:buFont typeface="Arial"/>
              <a:buAutoNum type="arabicPeriod"/>
            </a:pPr>
            <a:r>
              <a:rPr lang="en-US" sz="1600"/>
              <a:t>So far we’ve imported modules that are in the same folder. Let’s figure out how to import modules from other folders: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Font typeface="Arial"/>
              <a:buAutoNum type="alphaLcPeriod"/>
            </a:pPr>
            <a:r>
              <a:rPr lang="en-US" sz="1600"/>
              <a:t>Move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mymod.py</a:t>
            </a:r>
            <a:r>
              <a:rPr lang="en-US" sz="1600"/>
              <a:t> to a different folder (a folder that does not contain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import_test.py)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en-US" sz="1600"/>
              <a:t>Convert the folder with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mymod.py </a:t>
            </a:r>
            <a:r>
              <a:rPr lang="en-US" sz="1600"/>
              <a:t>into a package by creating an 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__init__.py</a:t>
            </a:r>
            <a:r>
              <a:rPr lang="en-US" sz="1600"/>
              <a:t> file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en-US" sz="1600"/>
              <a:t>Update the PYTHONPATH environment variable to include the folder containing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mymod.py.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en-US" sz="1600"/>
              <a:t>Run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import_test.py</a:t>
            </a:r>
            <a:r>
              <a:rPr lang="en-US" sz="1600"/>
              <a:t> from the command line and verify the import statements work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Questions 4-1</a:t>
            </a:r>
            <a:endParaRPr sz="3800"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417625"/>
            <a:ext cx="79005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44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is the difference between the following two statements: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AutoNum type="alphaLcPeriod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import json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AutoNum type="alphaLcPeriod"/>
            </a:pP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from json import *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Suppose I need to import 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mod_a</a:t>
            </a:r>
            <a:r>
              <a:rPr lang="en-US" sz="2000"/>
              <a:t> and 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mod_b. </a:t>
            </a:r>
            <a:r>
              <a:rPr lang="en-US" sz="2000"/>
              <a:t>Both modules have a 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do_stuff()</a:t>
            </a:r>
            <a:r>
              <a:rPr lang="en-US" sz="2000"/>
              <a:t> function. List three different ways we can import both 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do_stuff() </a:t>
            </a:r>
            <a:r>
              <a:rPr lang="en-US" sz="2000"/>
              <a:t>functions so they don’t conflict with each other.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How does one create a multi-level package, such as 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server.model </a:t>
            </a:r>
            <a:r>
              <a:rPr lang="en-US" sz="2000"/>
              <a:t>package in the IRS scouting system?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happens if the 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__init__.py</a:t>
            </a:r>
            <a:r>
              <a:rPr lang="en-US" sz="2000"/>
              <a:t> module contains Python code, such as a 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r>
              <a:rPr lang="en-US" sz="2000"/>
              <a:t> statement?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Terms You Should Know</a:t>
            </a:r>
            <a:endParaRPr sz="3800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417625"/>
            <a:ext cx="79005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44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Token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Operator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Expression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Statement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Variable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Type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Function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Module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Package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Custom 2">
      <a:dk1>
        <a:srgbClr val="000000"/>
      </a:dk1>
      <a:lt1>
        <a:srgbClr val="FFFFFF"/>
      </a:lt1>
      <a:dk2>
        <a:srgbClr val="7030A0"/>
      </a:dk2>
      <a:lt2>
        <a:srgbClr val="DFDCB7"/>
      </a:lt2>
      <a:accent1>
        <a:srgbClr val="FFC000"/>
      </a:accent1>
      <a:accent2>
        <a:srgbClr val="FFFF00"/>
      </a:accent2>
      <a:accent3>
        <a:srgbClr val="FF0000"/>
      </a:accent3>
      <a:accent4>
        <a:srgbClr val="0070C0"/>
      </a:accent4>
      <a:accent5>
        <a:srgbClr val="FFC000"/>
      </a:accent5>
      <a:accent6>
        <a:srgbClr val="FFFF00"/>
      </a:accent6>
      <a:hlink>
        <a:srgbClr val="D25814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