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b="0" i="0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866899" y="190500"/>
            <a:ext cx="4800600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173250"/>
            <a:ext cx="5167200" cy="5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674EA7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44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Arial"/>
              <a:buAutoNum type="alphaL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AutoNum type="romanLcPeriod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AutoNum type="arabicPeriod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AutoNum type="alpha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roman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AutoNum type="alpha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AutoNum type="roman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722312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22312" y="3852862"/>
            <a:ext cx="6135686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572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44196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44196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04801" y="5495544"/>
            <a:ext cx="7772400" cy="594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04798" y="6096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304800" y="381000"/>
            <a:ext cx="7772400" cy="4942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01752" y="5495278"/>
            <a:ext cx="7772400" cy="594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0" y="0"/>
            <a:ext cx="84582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Shape 73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8458200" y="0"/>
            <a:ext cx="6857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458200" y="5486400"/>
            <a:ext cx="6857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Python_(programming_language)" TargetMode="External"/><Relationship Id="rId4" Type="http://schemas.openxmlformats.org/officeDocument/2006/relationships/hyperlink" Target="https://www.python.org/" TargetMode="External"/><Relationship Id="rId5" Type="http://schemas.openxmlformats.org/officeDocument/2006/relationships/hyperlink" Target="https://en.wikipedia.org/wiki/Monty_Python" TargetMode="External"/><Relationship Id="rId6" Type="http://schemas.openxmlformats.org/officeDocument/2006/relationships/hyperlink" Target="https://en.wikipedia.org/wiki/Monty_Pyth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naconda.com/download/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python.org/3/tutorial/index.html" TargetMode="External"/><Relationship Id="rId4" Type="http://schemas.openxmlformats.org/officeDocument/2006/relationships/hyperlink" Target="https://www.computerhope.com/issues/chusedos.htm" TargetMode="External"/><Relationship Id="rId5" Type="http://schemas.openxmlformats.org/officeDocument/2006/relationships/hyperlink" Target="https://windowsreport.com/edit-windows-path-environment-variabl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thebluealliance.com/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503" y="1296986"/>
            <a:ext cx="3810002" cy="381000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ctrTitle"/>
          </p:nvPr>
        </p:nvSpPr>
        <p:spPr>
          <a:xfrm>
            <a:off x="348950" y="787500"/>
            <a:ext cx="4307700" cy="52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4800"/>
              <a:t>Python for Scouting and Data Analysis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3600"/>
              <a:t>Session 01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3600"/>
              <a:t>Getting Started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>
                <a:solidFill>
                  <a:srgbClr val="BF9000"/>
                </a:solidFill>
              </a:rPr>
              <a:t>Issaquah Robotics Society</a:t>
            </a:r>
            <a:endParaRPr sz="2400">
              <a:solidFill>
                <a:srgbClr val="BF9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>
                <a:solidFill>
                  <a:srgbClr val="BF9000"/>
                </a:solidFill>
              </a:rPr>
              <a:t>FRC 1318</a:t>
            </a:r>
            <a:endParaRPr sz="2400">
              <a:solidFill>
                <a:srgbClr val="BF9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br>
              <a:rPr b="0" i="0" lang="en-US" sz="2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-US" sz="2400" u="none" cap="none" strike="noStrike">
                <a:solidFill>
                  <a:srgbClr val="A5A5A5"/>
                </a:solidFill>
                <a:latin typeface="Cambria"/>
                <a:ea typeface="Cambria"/>
                <a:cs typeface="Cambria"/>
                <a:sym typeface="Cambria"/>
              </a:rPr>
              <a:t>Stacy Irwin</a:t>
            </a:r>
            <a:endParaRPr sz="2400">
              <a:solidFill>
                <a:srgbClr val="A5A5A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>
                <a:solidFill>
                  <a:srgbClr val="A5A5A5"/>
                </a:solidFill>
              </a:rPr>
              <a:t>June 2018</a:t>
            </a:r>
            <a:endParaRPr b="0" i="0" sz="2400" u="none" cap="none" strike="noStrike">
              <a:solidFill>
                <a:srgbClr val="A5A5A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Session 1 Exercises - Command Line</a:t>
            </a:r>
            <a:endParaRPr sz="3800"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417625"/>
            <a:ext cx="7900500" cy="20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Create a folder using the command line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Using the command line, p</a:t>
            </a:r>
            <a:r>
              <a:rPr lang="en-US"/>
              <a:t>rint the value of the PATH environment variable from the command line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Using only the command line, navigate from you Python project file to the root folder (C:/) and list the contents.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7443" y="1428397"/>
            <a:ext cx="3810001" cy="381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1160794" y="5415220"/>
            <a:ext cx="6479659" cy="523220"/>
          </a:xfrm>
          <a:prstGeom prst="rect">
            <a:avLst/>
          </a:prstGeom>
          <a:solidFill>
            <a:srgbClr val="542378"/>
          </a:solidFill>
          <a:ln cap="flat" cmpd="sng" w="9525">
            <a:solidFill>
              <a:srgbClr val="FFBE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Minimize the Cost, Maximize the Value!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ambria"/>
              <a:buNone/>
            </a:pPr>
            <a:r>
              <a:rPr lang="en-US"/>
              <a:t>Python Overview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65225"/>
            <a:ext cx="7985400" cy="5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One of the most popular computer programming languages, along with Java, C, and C++</a:t>
            </a:r>
            <a:endParaRPr sz="2000"/>
          </a:p>
          <a:p>
            <a:pPr indent="-2286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First released in 1991</a:t>
            </a:r>
            <a:endParaRPr sz="2000"/>
          </a:p>
          <a:p>
            <a:pPr indent="-2159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/>
              <a:t>Open source and free to use</a:t>
            </a:r>
            <a:endParaRPr sz="1800"/>
          </a:p>
          <a:p>
            <a:pPr indent="-2159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/>
              <a:t>Designed for readability</a:t>
            </a:r>
            <a:endParaRPr sz="1800"/>
          </a:p>
          <a:p>
            <a:pPr indent="-2159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/>
              <a:t>Supports many different styles of programming, such as functional and object-oriented</a:t>
            </a:r>
            <a:endParaRPr sz="1800"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Python is an </a:t>
            </a:r>
            <a:r>
              <a:rPr i="1" lang="en-US" sz="2000"/>
              <a:t>interpreted</a:t>
            </a:r>
            <a:r>
              <a:rPr lang="en-US" sz="2000"/>
              <a:t> language</a:t>
            </a:r>
            <a:endParaRPr sz="2000"/>
          </a:p>
          <a:p>
            <a:pPr indent="-2159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i="1" lang="en-US" sz="1800"/>
              <a:t>Interpreted </a:t>
            </a:r>
            <a:r>
              <a:rPr lang="en-US" sz="1800"/>
              <a:t>m</a:t>
            </a:r>
            <a:r>
              <a:rPr lang="en-US" sz="1800"/>
              <a:t>eans program code is not compiled</a:t>
            </a:r>
            <a:endParaRPr sz="1800"/>
          </a:p>
          <a:p>
            <a:pPr indent="-2159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/>
              <a:t>Instead, text files with program code are read and executed by another program called the Python interpreter</a:t>
            </a:r>
            <a:endParaRPr sz="1800"/>
          </a:p>
          <a:p>
            <a:pPr indent="-2159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/>
              <a:t>Benefits of interpreted language</a:t>
            </a:r>
            <a:endParaRPr sz="1800"/>
          </a:p>
          <a:p>
            <a:pPr indent="-1041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-US" sz="1600"/>
              <a:t>Programs can be run on any operating system (e.g., Linux, Windows, Mac, etc.)</a:t>
            </a:r>
            <a:endParaRPr sz="1600"/>
          </a:p>
          <a:p>
            <a:pPr indent="-1041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-US" sz="1600"/>
              <a:t>Simpler development cycle since no compilation is required</a:t>
            </a:r>
            <a:endParaRPr sz="1600"/>
          </a:p>
          <a:p>
            <a:pPr indent="-2159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/>
              <a:t>Disadvantages</a:t>
            </a:r>
            <a:endParaRPr sz="1800"/>
          </a:p>
          <a:p>
            <a:pPr indent="-1041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-US" sz="1600"/>
              <a:t>Computer must have interpreter installed to be able to run program</a:t>
            </a:r>
            <a:endParaRPr sz="1600"/>
          </a:p>
          <a:p>
            <a:pPr indent="-1041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-US" sz="1600"/>
              <a:t>Programs do not execute as fast as compiled languages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41925" y="6011400"/>
            <a:ext cx="4850100" cy="846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74EA7"/>
                </a:solidFill>
              </a:rPr>
              <a:t>S</a:t>
            </a:r>
            <a:r>
              <a:rPr b="1" lang="en-US" sz="1200">
                <a:solidFill>
                  <a:srgbClr val="674EA7"/>
                </a:solidFill>
              </a:rPr>
              <a:t>ources:</a:t>
            </a:r>
            <a:endParaRPr b="1" sz="1200">
              <a:solidFill>
                <a:srgbClr val="674EA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-US" sz="1200" u="sng">
                <a:solidFill>
                  <a:srgbClr val="674EA7"/>
                </a:solidFill>
                <a:hlinkClick r:id="rId3"/>
              </a:rPr>
              <a:t>https://en.wikipedia.org/wiki/Python_(programming_language)</a:t>
            </a:r>
            <a:endParaRPr sz="1200" u="sng">
              <a:solidFill>
                <a:srgbClr val="674EA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-US" sz="1200" u="sng">
                <a:solidFill>
                  <a:srgbClr val="674EA7"/>
                </a:solidFill>
                <a:hlinkClick r:id="rId4"/>
              </a:rPr>
              <a:t>https://www.python.org/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-US" sz="1200">
                <a:solidFill>
                  <a:srgbClr val="674EA7"/>
                </a:solidFill>
                <a:uFill>
                  <a:noFill/>
                </a:uFill>
                <a:hlinkClick r:id="rId5"/>
              </a:rPr>
              <a:t>h</a:t>
            </a:r>
            <a:r>
              <a:rPr lang="en-US" sz="1200" u="sng">
                <a:solidFill>
                  <a:srgbClr val="674EA7"/>
                </a:solidFill>
                <a:hlinkClick r:id="rId6"/>
              </a:rPr>
              <a:t>ttps://en.wikipedia.org/wiki/Monty_Python</a:t>
            </a:r>
            <a:endParaRPr sz="1200" u="sng">
              <a:solidFill>
                <a:srgbClr val="674EA7"/>
              </a:solidFill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5092025" y="1724875"/>
            <a:ext cx="2985300" cy="512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74EA7"/>
                </a:solidFill>
              </a:rPr>
              <a:t>Has nothing to do with snakes,</a:t>
            </a:r>
            <a:br>
              <a:rPr b="1" lang="en-US" sz="1200">
                <a:solidFill>
                  <a:srgbClr val="674EA7"/>
                </a:solidFill>
              </a:rPr>
            </a:br>
            <a:r>
              <a:rPr b="1" lang="en-US" sz="1200">
                <a:solidFill>
                  <a:srgbClr val="674EA7"/>
                </a:solidFill>
              </a:rPr>
              <a:t>named after a British comedy troupe</a:t>
            </a:r>
            <a:endParaRPr b="1" sz="1200">
              <a:solidFill>
                <a:srgbClr val="674EA7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ambria"/>
              <a:buNone/>
            </a:pPr>
            <a:r>
              <a:rPr lang="en-US"/>
              <a:t>Why the IRS Uses Python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65225"/>
            <a:ext cx="7985400" cy="5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Many excellent, free packages available in Python for data analysis, data access and retrieval, graphing, statistics, etc.</a:t>
            </a:r>
            <a:endParaRPr sz="2000"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Relatively easy to learn (compared to C or Java)</a:t>
            </a:r>
            <a:endParaRPr sz="2000"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Python programming is a valuable skill for all STEM majors (not just computer science). Python is an excellent tool for:</a:t>
            </a:r>
            <a:endParaRPr sz="2000"/>
          </a:p>
          <a:p>
            <a:pPr indent="-2286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Statistical analysis via numpy and scipy packages</a:t>
            </a:r>
            <a:endParaRPr sz="2000"/>
          </a:p>
          <a:p>
            <a:pPr indent="-2286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Symbolic mathematics via Sympy package</a:t>
            </a:r>
            <a:endParaRPr/>
          </a:p>
          <a:p>
            <a:pPr indent="-2286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Writing technical reports via Jupyter Notebooks</a:t>
            </a:r>
            <a:endParaRPr/>
          </a:p>
          <a:p>
            <a:pPr indent="-2286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And much more...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Slow speed due to being interpreted is not an issue - Python is plenty fast enough for our purposes</a:t>
            </a:r>
            <a:endParaRPr sz="2000"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IRS uses the CPython implementation</a:t>
            </a:r>
            <a:endParaRPr sz="2000"/>
          </a:p>
          <a:p>
            <a:pPr indent="-2286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Most common implementation</a:t>
            </a:r>
            <a:endParaRPr/>
          </a:p>
          <a:p>
            <a:pPr indent="-2286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Written in C and can be extended with modules written in C or C++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/>
              <a:t>The IRS uses </a:t>
            </a:r>
            <a:r>
              <a:rPr i="1" lang="en-US"/>
              <a:t>Python 3</a:t>
            </a:r>
            <a:endParaRPr i="1"/>
          </a:p>
          <a:p>
            <a:pPr indent="-2286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Python 2 will no longer be supported as of 1 January 2020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ambria"/>
              <a:buNone/>
            </a:pPr>
            <a:r>
              <a:rPr lang="en-US" sz="4000"/>
              <a:t>Installing Python on Windows 10</a:t>
            </a:r>
            <a:endParaRPr b="0" i="0" sz="40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28950"/>
            <a:ext cx="7815900" cy="5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1700"/>
              <a:t>Before Installation</a:t>
            </a:r>
            <a:endParaRPr sz="1700"/>
          </a:p>
          <a:p>
            <a:pPr indent="-20955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1500"/>
              <a:t>Make sure there are no spaces in your user folder on Windows (spaces can cause problems down the road)</a:t>
            </a:r>
            <a:endParaRPr sz="1500"/>
          </a:p>
          <a:p>
            <a:pPr indent="-914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US" sz="1400"/>
              <a:t>Example </a:t>
            </a:r>
            <a:r>
              <a:rPr lang="en-US" sz="1400">
                <a:solidFill>
                  <a:srgbClr val="980000"/>
                </a:solidFill>
              </a:rPr>
              <a:t>(BAD)</a:t>
            </a:r>
            <a:r>
              <a:rPr lang="en-US" sz="1400"/>
              <a:t>: C:\Users\Stacy Irwin\</a:t>
            </a:r>
            <a:endParaRPr sz="1400"/>
          </a:p>
          <a:p>
            <a:pPr indent="-914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US" sz="1400"/>
              <a:t>Example (</a:t>
            </a:r>
            <a:r>
              <a:rPr lang="en-US" sz="1400">
                <a:solidFill>
                  <a:srgbClr val="38761D"/>
                </a:solidFill>
              </a:rPr>
              <a:t>GOOD)</a:t>
            </a:r>
            <a:r>
              <a:rPr lang="en-US" sz="1400"/>
              <a:t>: C:\Users\stacy</a:t>
            </a:r>
            <a:endParaRPr sz="1400"/>
          </a:p>
          <a:p>
            <a:pPr indent="-914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US" sz="1400"/>
              <a:t>Install on a different account if your user account name contains a space</a:t>
            </a:r>
            <a:endParaRPr sz="1400"/>
          </a:p>
          <a:p>
            <a:pPr indent="-20955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1500"/>
              <a:t>Uninstall all other versions of Python</a:t>
            </a:r>
            <a:endParaRPr sz="1500"/>
          </a:p>
          <a:p>
            <a:pPr indent="-914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US" sz="1400"/>
              <a:t>Go to </a:t>
            </a:r>
            <a:r>
              <a:rPr i="1" lang="en-US" sz="1400"/>
              <a:t>Add or Remove Programs</a:t>
            </a:r>
            <a:endParaRPr i="1" sz="1400"/>
          </a:p>
          <a:p>
            <a:pPr indent="-914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US" sz="1400"/>
              <a:t> Search list of installed programs and uninstall anything with </a:t>
            </a:r>
            <a:r>
              <a:rPr i="1" lang="en-US" sz="1400"/>
              <a:t>Python</a:t>
            </a:r>
            <a:r>
              <a:rPr lang="en-US" sz="1400"/>
              <a:t> in the program name</a:t>
            </a:r>
            <a:endParaRPr sz="1400"/>
          </a:p>
          <a:p>
            <a:pPr indent="-914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US" sz="1400"/>
              <a:t>Restart computer after uninstall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196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1700"/>
              <a:t>Many ways to install Python. The IRS uses the Anaconda3 version of CPython</a:t>
            </a:r>
            <a:endParaRPr sz="1700"/>
          </a:p>
          <a:p>
            <a:pPr indent="-1905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lang="en-US" sz="1400"/>
              <a:t>Easy to install and includes almost all packages that the IRS uses for FRC scouting</a:t>
            </a:r>
            <a:endParaRPr sz="1400"/>
          </a:p>
          <a:p>
            <a:pPr indent="-19050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Font typeface="Arial"/>
              <a:buChar char="•"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Install from https://www.anaconda.com/download/</a:t>
            </a:r>
            <a:endParaRPr sz="1400">
              <a:solidFill>
                <a:srgbClr val="674EA7"/>
              </a:solidFill>
            </a:endParaRPr>
          </a:p>
          <a:p>
            <a:pPr indent="-196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700"/>
              <a:buFont typeface="Arial"/>
              <a:buChar char="•"/>
            </a:pPr>
            <a:r>
              <a:rPr lang="en-US" sz="1700"/>
              <a:t>Install Python 3.6 </a:t>
            </a:r>
            <a:r>
              <a:rPr lang="en-US" sz="1700"/>
              <a:t>version</a:t>
            </a:r>
            <a:r>
              <a:rPr lang="en-US" sz="1700"/>
              <a:t> or newer</a:t>
            </a:r>
            <a:endParaRPr sz="1700"/>
          </a:p>
          <a:p>
            <a:pPr indent="-196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1700"/>
              <a:t>Installation Options:</a:t>
            </a:r>
            <a:endParaRPr sz="1700"/>
          </a:p>
          <a:p>
            <a:pPr indent="-19685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1500"/>
              <a:t>Select “Install for this user only”</a:t>
            </a:r>
            <a:endParaRPr sz="1500"/>
          </a:p>
          <a:p>
            <a:pPr indent="-914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US" sz="1400"/>
              <a:t>Does not require administrator login</a:t>
            </a:r>
            <a:endParaRPr sz="1400"/>
          </a:p>
          <a:p>
            <a:pPr indent="-91438" lvl="2" marL="100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US" sz="1400"/>
              <a:t>All files will be installed to “C:\Users\{username}\Anaconda3</a:t>
            </a:r>
            <a:endParaRPr sz="1400"/>
          </a:p>
          <a:p>
            <a:pPr indent="-19685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1500"/>
              <a:t>Accept all other default settings</a:t>
            </a:r>
            <a:endParaRPr sz="1500"/>
          </a:p>
        </p:txBody>
      </p:sp>
      <p:grpSp>
        <p:nvGrpSpPr>
          <p:cNvPr id="113" name="Shape 113"/>
          <p:cNvGrpSpPr/>
          <p:nvPr/>
        </p:nvGrpSpPr>
        <p:grpSpPr>
          <a:xfrm>
            <a:off x="5696943" y="4336576"/>
            <a:ext cx="3181387" cy="1038536"/>
            <a:chOff x="5237498" y="1838538"/>
            <a:chExt cx="3577808" cy="1257916"/>
          </a:xfrm>
        </p:grpSpPr>
        <p:grpSp>
          <p:nvGrpSpPr>
            <p:cNvPr id="114" name="Shape 114"/>
            <p:cNvGrpSpPr/>
            <p:nvPr/>
          </p:nvGrpSpPr>
          <p:grpSpPr>
            <a:xfrm>
              <a:off x="5237498" y="1838538"/>
              <a:ext cx="3577808" cy="1257916"/>
              <a:chOff x="2564200" y="3265724"/>
              <a:chExt cx="4366376" cy="1584477"/>
            </a:xfrm>
          </p:grpSpPr>
          <p:pic>
            <p:nvPicPr>
              <p:cNvPr id="115" name="Shape 115"/>
              <p:cNvPicPr preferRelativeResize="0"/>
              <p:nvPr/>
            </p:nvPicPr>
            <p:blipFill rotWithShape="1">
              <a:blip r:embed="rId4">
                <a:alphaModFix/>
              </a:blip>
              <a:srcRect b="21052" l="14626" r="16284" t="41341"/>
              <a:stretch/>
            </p:blipFill>
            <p:spPr>
              <a:xfrm>
                <a:off x="2564200" y="3265724"/>
                <a:ext cx="4366376" cy="1584477"/>
              </a:xfrm>
              <a:prstGeom prst="rect">
                <a:avLst/>
              </a:prstGeom>
              <a:noFill/>
              <a:ln cap="flat" cmpd="sng" w="381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116" name="Shape 116"/>
              <p:cNvSpPr/>
              <p:nvPr/>
            </p:nvSpPr>
            <p:spPr>
              <a:xfrm>
                <a:off x="3120575" y="3689050"/>
                <a:ext cx="1209600" cy="592800"/>
              </a:xfrm>
              <a:prstGeom prst="ellipse">
                <a:avLst/>
              </a:prstGeom>
              <a:noFill/>
              <a:ln cap="flat" cmpd="sng" w="38100">
                <a:solidFill>
                  <a:srgbClr val="674EA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" name="Shape 117"/>
            <p:cNvSpPr/>
            <p:nvPr/>
          </p:nvSpPr>
          <p:spPr>
            <a:xfrm>
              <a:off x="7558831" y="2189073"/>
              <a:ext cx="733500" cy="556800"/>
            </a:xfrm>
            <a:prstGeom prst="noSmoking">
              <a:avLst>
                <a:gd fmla="val 18750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8" name="Shape 118"/>
          <p:cNvCxnSpPr>
            <a:endCxn id="116" idx="2"/>
          </p:cNvCxnSpPr>
          <p:nvPr/>
        </p:nvCxnSpPr>
        <p:spPr>
          <a:xfrm>
            <a:off x="4027823" y="4620216"/>
            <a:ext cx="2074500" cy="18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800" y="3429001"/>
            <a:ext cx="3052725" cy="330528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Configuration</a:t>
            </a:r>
            <a:endParaRPr sz="4500"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173250"/>
            <a:ext cx="5445300" cy="4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44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T</a:t>
            </a:r>
            <a:r>
              <a:rPr lang="en-US" sz="1800"/>
              <a:t>ype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lang="en-US" sz="1800"/>
              <a:t> in the taskbar search box and select </a:t>
            </a:r>
            <a:r>
              <a:rPr i="1" lang="en-US" sz="1800"/>
              <a:t>Edit the Environment variables for your account</a:t>
            </a:r>
            <a:r>
              <a:rPr lang="en-US" sz="1800"/>
              <a:t> from search results.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Select the </a:t>
            </a:r>
            <a:r>
              <a:rPr i="1" lang="en-US" sz="1800"/>
              <a:t>Path</a:t>
            </a:r>
            <a:r>
              <a:rPr lang="en-US" sz="1800"/>
              <a:t> environment variable from upper list of environment variables and click </a:t>
            </a:r>
            <a:r>
              <a:rPr i="1" lang="en-US" sz="1800"/>
              <a:t>Edit</a:t>
            </a:r>
            <a:r>
              <a:rPr lang="en-US" sz="1800"/>
              <a:t>, or ...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If no </a:t>
            </a:r>
            <a:r>
              <a:rPr i="1" lang="en-US" sz="1800"/>
              <a:t>Path</a:t>
            </a:r>
            <a:r>
              <a:rPr lang="en-US" sz="1800"/>
              <a:t> variable listed, click </a:t>
            </a:r>
            <a:r>
              <a:rPr i="1" lang="en-US" sz="1800"/>
              <a:t>New</a:t>
            </a:r>
            <a:r>
              <a:rPr lang="en-US" sz="1800"/>
              <a:t> and add a Path variable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600"/>
              <a:t>Path variable should include absolute paths to </a:t>
            </a:r>
            <a:r>
              <a:rPr i="1" lang="en-US" sz="1600"/>
              <a:t>Anaconda3</a:t>
            </a:r>
            <a:r>
              <a:rPr lang="en-US" sz="1600"/>
              <a:t> and </a:t>
            </a:r>
            <a:r>
              <a:rPr i="1" lang="en-US" sz="1600"/>
              <a:t>Anaconda3/Scripts</a:t>
            </a:r>
            <a:r>
              <a:rPr lang="en-US" sz="1600"/>
              <a:t> folders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Separate folder paths with semicolons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Examples</a:t>
            </a:r>
            <a:endParaRPr sz="16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romanLcPeriod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C:\Users\{username}\Anaconda3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romanLcPeriod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C:\Users\{username}\Anaconda3\Scripts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Save changes by clicking </a:t>
            </a:r>
            <a:r>
              <a:rPr i="1" lang="en-US" sz="1800"/>
              <a:t>OK</a:t>
            </a:r>
            <a:r>
              <a:rPr lang="en-US" sz="1800"/>
              <a:t> on all open dialogs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2800" y="106775"/>
            <a:ext cx="3052724" cy="3297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" y="5408452"/>
            <a:ext cx="4804226" cy="136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Shape 129"/>
          <p:cNvCxnSpPr/>
          <p:nvPr/>
        </p:nvCxnSpPr>
        <p:spPr>
          <a:xfrm flipH="1" rot="10800000">
            <a:off x="5684750" y="1028275"/>
            <a:ext cx="266100" cy="13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Shape 130"/>
          <p:cNvCxnSpPr/>
          <p:nvPr/>
        </p:nvCxnSpPr>
        <p:spPr>
          <a:xfrm flipH="1" rot="10800000">
            <a:off x="5636400" y="1705550"/>
            <a:ext cx="1911000" cy="138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Shape 131"/>
          <p:cNvSpPr/>
          <p:nvPr/>
        </p:nvSpPr>
        <p:spPr>
          <a:xfrm>
            <a:off x="7414380" y="1417622"/>
            <a:ext cx="510900" cy="288000"/>
          </a:xfrm>
          <a:prstGeom prst="ellipse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7869150" y="1417625"/>
            <a:ext cx="510900" cy="288000"/>
          </a:xfrm>
          <a:prstGeom prst="ellipse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1511800" y="5188750"/>
            <a:ext cx="3531900" cy="48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b="1" lang="en-US" sz="1200">
                <a:solidFill>
                  <a:srgbClr val="674EA7"/>
                </a:solidFill>
              </a:rPr>
              <a:t>Dialog for adding new PATH variable (step #3)</a:t>
            </a:r>
            <a:endParaRPr sz="1200">
              <a:solidFill>
                <a:srgbClr val="674EA7"/>
              </a:solidFill>
            </a:endParaRPr>
          </a:p>
        </p:txBody>
      </p:sp>
      <p:cxnSp>
        <p:nvCxnSpPr>
          <p:cNvPr id="134" name="Shape 134"/>
          <p:cNvCxnSpPr>
            <a:stCxn id="133" idx="2"/>
          </p:cNvCxnSpPr>
          <p:nvPr/>
        </p:nvCxnSpPr>
        <p:spPr>
          <a:xfrm flipH="1">
            <a:off x="1862650" y="5672650"/>
            <a:ext cx="1415100" cy="21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Shape 135"/>
          <p:cNvCxnSpPr/>
          <p:nvPr/>
        </p:nvCxnSpPr>
        <p:spPr>
          <a:xfrm flipH="1" rot="10800000">
            <a:off x="5208200" y="4003550"/>
            <a:ext cx="778800" cy="40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Verification</a:t>
            </a:r>
            <a:endParaRPr sz="4500"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173250"/>
            <a:ext cx="76200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Type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lang="en-US"/>
              <a:t> in Windows search box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Select </a:t>
            </a:r>
            <a:r>
              <a:rPr i="1" lang="en-US"/>
              <a:t>Command Prompt</a:t>
            </a:r>
            <a:r>
              <a:rPr lang="en-US"/>
              <a:t> from search results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Type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Python -V</a:t>
            </a:r>
            <a:r>
              <a:rPr lang="en-US"/>
              <a:t> at command prompt. Should see something like this:</a:t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25" y="2757849"/>
            <a:ext cx="7460350" cy="263139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537025" y="5551775"/>
            <a:ext cx="7620000" cy="39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74EA7"/>
                </a:solidFill>
              </a:rPr>
              <a:t>If you see something like </a:t>
            </a:r>
            <a:r>
              <a:rPr b="1" lang="en-US" sz="1200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‘Python’ is not recognized …</a:t>
            </a:r>
            <a:r>
              <a:rPr b="1" lang="en-US" sz="12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, then check your PATH variable</a:t>
            </a:r>
            <a:endParaRPr sz="12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Session 1 Reading List</a:t>
            </a:r>
            <a:endParaRPr sz="4300"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173250"/>
            <a:ext cx="7755600" cy="5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Reading Assignment</a:t>
            </a:r>
            <a:endParaRPr/>
          </a:p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Python Tutorial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https://docs.python.org/3/tutorial/index.html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/>
              <a:t>Sections 1 and 2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Windows Command Prompt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https://www.computerhope.com/issues/chusedos.htm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Windows Environment Variables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https://windowsreport.com/edit-windows-path-environment-variable</a:t>
            </a:r>
            <a:endParaRPr/>
          </a:p>
          <a:p>
            <a:pPr indent="0" lvl="0" marL="45720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1 Exercises - Python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505588" y="1245800"/>
            <a:ext cx="7900500" cy="18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Use the Python interpreter within the command window to complete the exercises on this slide</a:t>
            </a:r>
            <a:endParaRPr/>
          </a:p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Type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n-US"/>
              <a:t> at the command prompt to start the interpreter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Type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quit()</a:t>
            </a:r>
            <a:r>
              <a:rPr lang="en-US"/>
              <a:t>to close the interpreter and return to the windows prompt</a:t>
            </a:r>
            <a:endParaRPr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21750" y="4555200"/>
            <a:ext cx="7900500" cy="19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44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Calculate the average finals score for the winners of each division at the Houston world championships</a:t>
            </a:r>
            <a:br>
              <a:rPr lang="en-US" sz="2100"/>
            </a:br>
            <a:r>
              <a:rPr lang="en-US" sz="2100"/>
              <a:t>(see </a:t>
            </a:r>
            <a:r>
              <a:rPr lang="en-US" sz="2100" u="sng">
                <a:solidFill>
                  <a:schemeClr val="hlink"/>
                </a:solidFill>
                <a:hlinkClick r:id="rId3"/>
              </a:rPr>
              <a:t>https://www.thebluealliance.com/</a:t>
            </a:r>
            <a:r>
              <a:rPr lang="en-US" sz="2100"/>
              <a:t>) 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Calculate 13 to the 18th power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What is the remainder of 13 to the 18th power divided by 1318?</a:t>
            </a:r>
            <a:endParaRPr sz="2100"/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25" y="3125574"/>
            <a:ext cx="7782075" cy="13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74625"/>
            <a:ext cx="78885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Useful Command Prompt Commands</a:t>
            </a:r>
            <a:endParaRPr sz="3800"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55450" y="919250"/>
            <a:ext cx="8805300" cy="54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736600" marR="279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help (Help)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help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lists the built-in commands that are available at the command prompt.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help cd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displays detailed documentation for the </a:t>
            </a:r>
            <a:r>
              <a:rPr i="1" lang="en-US" sz="1050">
                <a:latin typeface="Arial"/>
                <a:ea typeface="Arial"/>
                <a:cs typeface="Arial"/>
                <a:sym typeface="Arial"/>
              </a:rPr>
              <a:t>change directory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command.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dir (Directory)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di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r lists all subdirectories and files within the current directory.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dir *.tx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t lists all of the files ending in ".txt" within the current directory.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cd (Change directory)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Pictures changes the directory location to the </a:t>
            </a:r>
            <a:r>
              <a:rPr i="1" lang="en-US" sz="1050">
                <a:latin typeface="Arial"/>
                <a:ea typeface="Arial"/>
                <a:cs typeface="Arial"/>
                <a:sym typeface="Arial"/>
              </a:rPr>
              <a:t>pictures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subdirectory within the current c</a:t>
            </a: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ommand prompt location.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cd ..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moves to the parent directory of the current command prompt location.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cd C:/Program Files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moves to the </a:t>
            </a:r>
            <a:r>
              <a:rPr i="1" lang="en-US" sz="1050">
                <a:latin typeface="Arial"/>
                <a:ea typeface="Arial"/>
                <a:cs typeface="Arial"/>
                <a:sym typeface="Arial"/>
              </a:rPr>
              <a:t>C:/Program Files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folder, regardless of the current directory location.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md (Make Dire</a:t>
            </a:r>
            <a:r>
              <a:rPr b="1" lang="en-US" sz="1050">
                <a:latin typeface="Courier New"/>
                <a:ea typeface="Courier New"/>
                <a:cs typeface="Courier New"/>
                <a:sym typeface="Courier New"/>
              </a:rPr>
              <a:t>ctory)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md new_folder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creates a subdirectory named </a:t>
            </a:r>
            <a:r>
              <a:rPr i="1" lang="en-US" sz="1050">
                <a:latin typeface="Arial"/>
                <a:ea typeface="Arial"/>
                <a:cs typeface="Arial"/>
                <a:sym typeface="Arial"/>
              </a:rPr>
              <a:t>new_folder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within the current directory.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rd (Remove Directory)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rd /S subfolder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deletes the subdirectory </a:t>
            </a:r>
            <a:r>
              <a:rPr i="1" lang="en-US" sz="1050">
                <a:latin typeface="Arial"/>
                <a:ea typeface="Arial"/>
                <a:cs typeface="Arial"/>
                <a:sym typeface="Arial"/>
              </a:rPr>
              <a:t>subfolder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including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erasing all files and subdirectories within </a:t>
            </a:r>
            <a:r>
              <a:rPr i="1" lang="en-US" sz="1050">
                <a:latin typeface="Arial"/>
                <a:ea typeface="Arial"/>
                <a:cs typeface="Arial"/>
                <a:sym typeface="Arial"/>
              </a:rPr>
              <a:t>subfolder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del (Delete File)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del old_file.py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deletes </a:t>
            </a:r>
            <a:r>
              <a:rPr i="1" lang="en-US" sz="1050">
                <a:latin typeface="Arial"/>
                <a:ea typeface="Arial"/>
                <a:cs typeface="Arial"/>
                <a:sym typeface="Arial"/>
              </a:rPr>
              <a:t>old_file.py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in the current folder.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del *.txt*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deletes all files ending in </a:t>
            </a:r>
            <a:r>
              <a:rPr i="1" lang="en-US" sz="1050">
                <a:latin typeface="Arial"/>
                <a:ea typeface="Arial"/>
                <a:cs typeface="Arial"/>
                <a:sym typeface="Arial"/>
              </a:rPr>
              <a:t>.txt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in the current folder. Note the use of '*' as a wildcard.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copy (Copy File)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copy s*.* C:\Users\Stacy\Documents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copies all files that start with 's' to the documents folder.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move (Move File)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move *s.docx C:\Users\Stacy\Documents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moves all Microsoft Word files that end in 's' to the documents folder.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719283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set (Displays and Sets Environment Variables)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urier New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-US" sz="1050"/>
              <a:t>displays all environment variables</a:t>
            </a:r>
            <a:endParaRPr sz="1050"/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urier New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set {var_name} </a:t>
            </a:r>
            <a:r>
              <a:rPr lang="en-US" sz="1050"/>
              <a:t>displays the environment variable </a:t>
            </a:r>
            <a:r>
              <a:rPr i="1" lang="en-US" sz="1050"/>
              <a:t>var_name</a:t>
            </a:r>
            <a:endParaRPr sz="1050"/>
          </a:p>
          <a:p>
            <a:pPr indent="-295275" lvl="0" marL="7366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cls (Clear Screen)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cls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clears all text from the command window.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7366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exit (Exit)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1460500" marR="546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exit 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exits the command window.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jacency">
  <a:themeElements>
    <a:clrScheme name="Custom 2">
      <a:dk1>
        <a:srgbClr val="000000"/>
      </a:dk1>
      <a:lt1>
        <a:srgbClr val="FFFFFF"/>
      </a:lt1>
      <a:dk2>
        <a:srgbClr val="7030A0"/>
      </a:dk2>
      <a:lt2>
        <a:srgbClr val="DFDCB7"/>
      </a:lt2>
      <a:accent1>
        <a:srgbClr val="FFC000"/>
      </a:accent1>
      <a:accent2>
        <a:srgbClr val="FFFF00"/>
      </a:accent2>
      <a:accent3>
        <a:srgbClr val="FF0000"/>
      </a:accent3>
      <a:accent4>
        <a:srgbClr val="0070C0"/>
      </a:accent4>
      <a:accent5>
        <a:srgbClr val="FFC000"/>
      </a:accent5>
      <a:accent6>
        <a:srgbClr val="FFFF00"/>
      </a:accent6>
      <a:hlink>
        <a:srgbClr val="D25814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