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173250"/>
            <a:ext cx="5167200" cy="5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74EA7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440"/>
              </a:spcBef>
              <a:spcAft>
                <a:spcPts val="0"/>
              </a:spcAft>
              <a:buClr>
                <a:srgbClr val="BF9000"/>
              </a:buClr>
              <a:buSzPts val="2000"/>
              <a:buFont typeface="Arial"/>
              <a:buAutoNum type="alphaLcPeriod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AutoNum type="romanLcPeriod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AutoNum type="alpha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AutoNum type="romanLcPeriod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jupyter-notebook.readthedocs.io/en/stable/examples/Notebook/Notebook%20Basics.html" TargetMode="External"/><Relationship Id="rId5" Type="http://schemas.openxmlformats.org/officeDocument/2006/relationships/hyperlink" Target="http://www.json.org/" TargetMode="External"/><Relationship Id="rId6" Type="http://schemas.openxmlformats.org/officeDocument/2006/relationships/hyperlink" Target="https://en.wikipedia.org/wiki/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eAV6gEo4Z9B0qSD6UNGf6Zdt1UBHp6u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3503" y="1296986"/>
            <a:ext cx="3810002" cy="3810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348950" y="787500"/>
            <a:ext cx="4551300" cy="5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4800"/>
              <a:t>Python for Scouting and Data Analysis</a:t>
            </a:r>
            <a:endParaRPr sz="4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/>
              <a:t>Session 02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i="1" lang="en-US" sz="2400"/>
              <a:t>Data Types and Control Statements</a:t>
            </a:r>
            <a:endParaRPr i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Issaquah Robotics Society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BF9000"/>
                </a:solidFill>
              </a:rPr>
              <a:t>FRC 1318</a:t>
            </a:r>
            <a:endParaRPr sz="2400">
              <a:solidFill>
                <a:srgbClr val="BF9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br>
              <a:rPr b="0" i="0" lang="en-US" sz="24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rgbClr val="A5A5A5"/>
                </a:solidFill>
                <a:latin typeface="Cambria"/>
                <a:ea typeface="Cambria"/>
                <a:cs typeface="Cambria"/>
                <a:sym typeface="Cambria"/>
              </a:rPr>
              <a:t>Stacy Irwin</a:t>
            </a:r>
            <a:endParaRPr sz="2400">
              <a:solidFill>
                <a:srgbClr val="A5A5A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ambria"/>
              <a:buNone/>
            </a:pPr>
            <a:r>
              <a:rPr lang="en-US" sz="2400">
                <a:solidFill>
                  <a:srgbClr val="A5A5A5"/>
                </a:solidFill>
              </a:rPr>
              <a:t>June 2018</a:t>
            </a:r>
            <a:endParaRPr b="0" i="0" sz="2400" u="none" cap="none" strike="noStrike">
              <a:solidFill>
                <a:srgbClr val="A5A5A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2 Exercises</a:t>
            </a:r>
            <a:endParaRPr sz="3800"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Analyze the JSON schedule to find all matches with a specific team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Analyze the JSON schedule to find a match where two specified teams play each other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Read the online documentation for the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json.load()</a:t>
            </a:r>
            <a:r>
              <a:rPr lang="en-US"/>
              <a:t>,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open()</a:t>
            </a:r>
            <a:r>
              <a:rPr lang="en-US"/>
              <a:t>, and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close()</a:t>
            </a:r>
            <a:r>
              <a:rPr lang="en-US"/>
              <a:t> functions (for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close(</a:t>
            </a:r>
            <a:r>
              <a:rPr lang="en-US"/>
              <a:t>), refer to section 16.2 (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io</a:t>
            </a:r>
            <a:r>
              <a:rPr lang="en-US"/>
              <a:t>) of the </a:t>
            </a:r>
            <a:r>
              <a:rPr i="1" lang="en-US"/>
              <a:t>Python Standard Library</a:t>
            </a:r>
            <a:r>
              <a:rPr lang="en-US"/>
              <a:t> documentation)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443" y="1428397"/>
            <a:ext cx="3810001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160794" y="5415220"/>
            <a:ext cx="6479659" cy="523220"/>
          </a:xfrm>
          <a:prstGeom prst="rect">
            <a:avLst/>
          </a:prstGeom>
          <a:solidFill>
            <a:srgbClr val="542378"/>
          </a:soli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Minimize the Cost, Maximize the Value!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2 Overview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73250"/>
            <a:ext cx="76200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Topics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Control statements, such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/>
              <a:t> loops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/>
              <a:t> statements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Data structures, including dictionaries and lists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Calling built-in functions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Using the Python Standard Library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Writing Code in Jupyter Notebooks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Allows you to write and run Python code within a web browser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Session 2 Reading List</a:t>
            </a:r>
            <a:endParaRPr sz="4300"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173250"/>
            <a:ext cx="77556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400"/>
              <a:t>Reading Assignment</a:t>
            </a:r>
            <a:endParaRPr sz="2400"/>
          </a:p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Python Tutorial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https://docs.python.org/3/tutorial/index.html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Sections 3, 4.1 - 4.5, 7.2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Jupyter Notebooks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https://jupyter-notebook.readthedocs.io/en/stable/examples/Notebook/Notebook%20Basics.html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i="1" lang="en-US" sz="1600"/>
              <a:t>Notebook Basics</a:t>
            </a:r>
            <a:r>
              <a:rPr lang="en-US" sz="1600"/>
              <a:t> section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JavaScript Object Notation (JSON)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http://www.json.org/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https://en.wikipedia.org/wiki/JSON</a:t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2 Preparations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173250"/>
            <a:ext cx="7866000" cy="5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Create a folder in which to save the code you write</a:t>
            </a:r>
            <a:endParaRPr sz="21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600"/>
              <a:t>Make sure there are no spaces in the folder name or in the names of the parent folders</a:t>
            </a:r>
            <a:endParaRPr sz="16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Download the following files from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https://drive.google.com/open?id=1eAV6gEo4Z9B0qSD6UNGf6Zdt1UBHp6uI</a:t>
            </a:r>
            <a:endParaRPr sz="16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sched_turing_2018.json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rank_turing_2018.json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Save them to the file you created on the previous slide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20672" l="9091" r="54989" t="0"/>
          <a:stretch/>
        </p:blipFill>
        <p:spPr>
          <a:xfrm>
            <a:off x="5919575" y="1173250"/>
            <a:ext cx="3148650" cy="5169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Preparations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89450" y="1173250"/>
            <a:ext cx="5620500" cy="4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44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Open a PowerShell window in the folder you just created</a:t>
            </a:r>
            <a:endParaRPr sz="19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Open a Windows File Explorer window</a:t>
            </a:r>
            <a:endParaRPr sz="1400"/>
          </a:p>
          <a:p>
            <a: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The fast way is to press WINDOWS_KEY+E</a:t>
            </a:r>
            <a:endParaRPr sz="15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en-US" sz="1400"/>
              <a:t>Find the folder you just created, hold down the SHIFT key and right-click on the folder.</a:t>
            </a:r>
            <a:endParaRPr sz="14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Select </a:t>
            </a:r>
            <a:r>
              <a:rPr i="1" lang="en-US" sz="1400"/>
              <a:t>Open PowerShell window here</a:t>
            </a:r>
            <a:endParaRPr i="1" sz="14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At the PowerShell prompt:</a:t>
            </a:r>
            <a:endParaRPr sz="19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Type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jupyter notebook</a:t>
            </a:r>
            <a:endParaRPr sz="14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400"/>
              <a:t>Hit ENTER</a:t>
            </a:r>
            <a:endParaRPr sz="1500"/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900"/>
              <a:buFont typeface="Arial"/>
              <a:buChar char="●"/>
            </a:pPr>
            <a:r>
              <a:rPr lang="en-US" sz="1900"/>
              <a:t>Your browser should open after a few seconds 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Check your path variable if you get a “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... is not recognized…</a:t>
            </a:r>
            <a:r>
              <a:rPr lang="en-US" sz="1900"/>
              <a:t>” error</a:t>
            </a:r>
            <a:endParaRPr sz="1900"/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Must contain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…\Anaconda3\Scripts</a:t>
            </a:r>
            <a:r>
              <a:rPr lang="en-US" sz="1900"/>
              <a:t> folder</a:t>
            </a:r>
            <a:endParaRPr sz="1900"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43" y="5615725"/>
            <a:ext cx="786488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Jupyter Notebooks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173250"/>
            <a:ext cx="4657800" cy="5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>
              <a:spcBef>
                <a:spcPts val="44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In the browser, click </a:t>
            </a:r>
            <a:r>
              <a:rPr i="1" lang="en-US" sz="2100"/>
              <a:t>New</a:t>
            </a:r>
            <a:r>
              <a:rPr lang="en-US" sz="2100"/>
              <a:t> and then </a:t>
            </a:r>
            <a:r>
              <a:rPr i="1" lang="en-US" sz="2100"/>
              <a:t>Python 3</a:t>
            </a:r>
            <a:r>
              <a:rPr lang="en-US" sz="2100"/>
              <a:t> to create a new notebook with Python 3 code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Type your Python code in the code block (grey box) and hit SHIFT+ENTER to execute the code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The notebook will display the value of the expression on the last line of the code block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Use the notebook to complete this session’s exercises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Refer to the reading assignment to learn how to add cells, delete cells, reorder cells, give the notebook a title, etc.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Click </a:t>
            </a:r>
            <a:r>
              <a:rPr i="1" lang="en-US" sz="2100"/>
              <a:t>File-&gt;Close and Halt</a:t>
            </a:r>
            <a:r>
              <a:rPr lang="en-US" sz="2100"/>
              <a:t> when done</a:t>
            </a:r>
            <a:endParaRPr sz="21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125" y="1173250"/>
            <a:ext cx="3765377" cy="25148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25" y="3769825"/>
            <a:ext cx="3765377" cy="25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Object Notation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(JSON)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54500"/>
            <a:ext cx="4531500" cy="5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Structured text format used for data exchange on the internet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The IRS scouting system uses JSON to obtain match schedules from the FIRST API and </a:t>
            </a:r>
            <a:r>
              <a:rPr i="1" lang="en-US"/>
              <a:t>The Blue Alliance</a:t>
            </a:r>
            <a:endParaRPr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 the session two exercises, we’ll use control statements to extract data from JSON text files 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988775" y="833575"/>
            <a:ext cx="3341100" cy="5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"Rankings": [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"rank": 1,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"teamNumber": 2557,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"sortOrder1": 3.10,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"sortOrder2": 820.00,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"sortOrder3": 358.00,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"sortOrder4": 2368.00,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"sortOrder5": 290.00,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"sortOrder6": 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"wins": 7,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"losses": 3,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"ties":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"qualAverage": 379.80,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"dq":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"matchesPlayed": 10 },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"rank": 2,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"teamNumber": 1806,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"sortOrder1": 3.10,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"sortOrder2": 745.00,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"sortOrder3": 417.00,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"sortOrder4": 2676.00,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"sortOrder5": 330.00,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"sortOrder6": 0.00,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"wins": 9,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"losses": 1,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"ties":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"qualAverage": 414.60,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"dq": 0,</a:t>
            </a:r>
            <a:b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"matchesPlayed": 10}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742850" y="5311750"/>
            <a:ext cx="2650200" cy="51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74EA7"/>
                </a:solidFill>
              </a:rPr>
              <a:t>Example JSON from </a:t>
            </a:r>
            <a:r>
              <a:rPr b="1" lang="en-US" sz="12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rank_turing_2018.json </a:t>
            </a:r>
            <a:r>
              <a:rPr b="1" lang="en-US" sz="12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1" sz="12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Shape 141"/>
          <p:cNvCxnSpPr/>
          <p:nvPr/>
        </p:nvCxnSpPr>
        <p:spPr>
          <a:xfrm flipH="1" rot="10800000">
            <a:off x="5393050" y="4180350"/>
            <a:ext cx="303000" cy="141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Session 2 Exercises</a:t>
            </a:r>
            <a:endParaRPr sz="3800"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417625"/>
            <a:ext cx="7900500" cy="3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Use a for loop to calculate the factorial of 1318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Use a while loop to calculate the factorial of 1318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Create a list containing all integers between 0 and 1318 that are multiples of 13 or 18.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Loop through the JSON rankings to find the team with the highest score in </a:t>
            </a:r>
            <a:r>
              <a:rPr i="1" lang="en-US"/>
              <a:t>sortOrder3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JSON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173250"/>
            <a:ext cx="77142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Insert and run this code at the beginning of your Jupyter notebook to read the JSON file:</a:t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985125" y="2071450"/>
            <a:ext cx="5266500" cy="157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json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rank_file = </a:t>
            </a:r>
            <a:r>
              <a:rPr lang="en-US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"rank_turing_2018.json"</a:t>
            </a: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rank_data = json.load(rank_file)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rank_file.close()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rank_data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62500" y="3813725"/>
            <a:ext cx="7714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Use the </a:t>
            </a: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rank_data</a:t>
            </a:r>
            <a:r>
              <a:rPr lang="en-US"/>
              <a:t> variable for the exercises on the next slide</a:t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Custom 2">
      <a:dk1>
        <a:srgbClr val="000000"/>
      </a:dk1>
      <a:lt1>
        <a:srgbClr val="FFFFFF"/>
      </a:lt1>
      <a:dk2>
        <a:srgbClr val="7030A0"/>
      </a:dk2>
      <a:lt2>
        <a:srgbClr val="DFDCB7"/>
      </a:lt2>
      <a:accent1>
        <a:srgbClr val="FFC000"/>
      </a:accent1>
      <a:accent2>
        <a:srgbClr val="FFFF00"/>
      </a:accent2>
      <a:accent3>
        <a:srgbClr val="FF0000"/>
      </a:accent3>
      <a:accent4>
        <a:srgbClr val="0070C0"/>
      </a:accent4>
      <a:accent5>
        <a:srgbClr val="FFC000"/>
      </a:accent5>
      <a:accent6>
        <a:srgbClr val="FFFF00"/>
      </a:accent6>
      <a:hlink>
        <a:srgbClr val="D25814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