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b="0" i="0" sz="6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685800" y="4572000"/>
            <a:ext cx="646175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866899" y="190500"/>
            <a:ext cx="4800600" cy="76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 rot="5400000">
            <a:off x="4579937" y="2324100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173250"/>
            <a:ext cx="5167200" cy="51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674EA7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440"/>
              </a:spcBef>
              <a:spcAft>
                <a:spcPts val="0"/>
              </a:spcAft>
              <a:buClr>
                <a:srgbClr val="BF9000"/>
              </a:buClr>
              <a:buSzPts val="2000"/>
              <a:buFont typeface="Arial"/>
              <a:buAutoNum type="alphaLcPeriod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AutoNum type="romanLcPeriod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AutoNum type="arabicPeriod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AutoNum type="alphaLcPeriod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AutoNum type="romanLcPeriod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AutoNum type="alphaLcPeriod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AutoNum type="romanLcPeriod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722312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722312" y="3852862"/>
            <a:ext cx="6135686" cy="1633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4196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572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x="44196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4" type="body"/>
          </p:nvPr>
        </p:nvSpPr>
        <p:spPr>
          <a:xfrm>
            <a:off x="44196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04801" y="5495544"/>
            <a:ext cx="7772400" cy="5943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i="0" sz="2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04798" y="6096000"/>
            <a:ext cx="7772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304800" y="381000"/>
            <a:ext cx="7772400" cy="4942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01752" y="5495278"/>
            <a:ext cx="7772400" cy="5946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i="0" sz="2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0" y="0"/>
            <a:ext cx="84582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Shape 73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/>
          <p:nvPr/>
        </p:nvSpPr>
        <p:spPr>
          <a:xfrm>
            <a:off x="8458200" y="0"/>
            <a:ext cx="6857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8458200" y="5486400"/>
            <a:ext cx="685799" cy="685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Shape 15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python.org/3/tutorial/index.html" TargetMode="External"/><Relationship Id="rId4" Type="http://schemas.openxmlformats.org/officeDocument/2006/relationships/hyperlink" Target="https://google.github.io/styleguide/pyguide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3503" y="1296986"/>
            <a:ext cx="3810002" cy="381000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type="ctrTitle"/>
          </p:nvPr>
        </p:nvSpPr>
        <p:spPr>
          <a:xfrm>
            <a:off x="348950" y="787500"/>
            <a:ext cx="4551300" cy="52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rPr lang="en-US" sz="4800"/>
              <a:t>Python for Scouting and Data Analysis</a:t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rPr lang="en-US" sz="2400"/>
              <a:t>Session 03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rPr i="1" lang="en-US" sz="2400"/>
              <a:t>Functions, Modules, and Scope</a:t>
            </a:r>
            <a:endParaRPr i="1"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rPr lang="en-US" sz="2400">
                <a:solidFill>
                  <a:srgbClr val="BF9000"/>
                </a:solidFill>
              </a:rPr>
              <a:t>Issaquah Robotics Society</a:t>
            </a:r>
            <a:endParaRPr sz="2400">
              <a:solidFill>
                <a:srgbClr val="BF9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rPr lang="en-US" sz="2400">
                <a:solidFill>
                  <a:srgbClr val="BF9000"/>
                </a:solidFill>
              </a:rPr>
              <a:t>FRC 1318</a:t>
            </a:r>
            <a:endParaRPr sz="2400">
              <a:solidFill>
                <a:srgbClr val="BF9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br>
              <a:rPr b="0" i="0" lang="en-US" sz="2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i="0" lang="en-US" sz="2400" u="none" cap="none" strike="noStrike">
                <a:solidFill>
                  <a:srgbClr val="A5A5A5"/>
                </a:solidFill>
                <a:latin typeface="Cambria"/>
                <a:ea typeface="Cambria"/>
                <a:cs typeface="Cambria"/>
                <a:sym typeface="Cambria"/>
              </a:rPr>
              <a:t>Stacy Irwin</a:t>
            </a:r>
            <a:endParaRPr sz="2400">
              <a:solidFill>
                <a:srgbClr val="A5A5A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rPr lang="en-US" sz="2400">
                <a:solidFill>
                  <a:srgbClr val="A5A5A5"/>
                </a:solidFill>
              </a:rPr>
              <a:t>June 2018</a:t>
            </a:r>
            <a:endParaRPr b="0" i="0" sz="2400" u="none" cap="none" strike="noStrike">
              <a:solidFill>
                <a:srgbClr val="A5A5A5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3 Overview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173250"/>
            <a:ext cx="7620000" cy="24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44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Topics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Defining functions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Function arguments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Modules and import statements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Variable Scope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Comments, including doc strings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Coding Style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Session 3 Reading List</a:t>
            </a:r>
            <a:endParaRPr sz="4300"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173250"/>
            <a:ext cx="7755600" cy="51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900"/>
              <a:t>Reading Assignment</a:t>
            </a:r>
            <a:endParaRPr sz="2900"/>
          </a:p>
          <a:p>
            <a:pPr indent="-400050" lvl="0" marL="457200" rtl="0">
              <a:spcBef>
                <a:spcPts val="44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Python Tutorial</a:t>
            </a:r>
            <a:endParaRPr sz="2700"/>
          </a:p>
          <a:p>
            <a: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-US" sz="2100" u="sng">
                <a:solidFill>
                  <a:schemeClr val="hlink"/>
                </a:solidFill>
                <a:hlinkClick r:id="rId3"/>
              </a:rPr>
              <a:t>https://docs.python.org/3/tutorial/index.html</a:t>
            </a:r>
            <a:endParaRPr sz="2100"/>
          </a:p>
          <a:p>
            <a: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-US" sz="2100"/>
              <a:t>Sections 4.7, 4.7.1, 4.7.2, 4.7.6, 4.8, 6.1 – 6.3, 9.2</a:t>
            </a:r>
            <a:endParaRPr sz="2100"/>
          </a:p>
          <a:p>
            <a:pPr indent="-400050" lvl="0" marL="457200" rtl="0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Google Style Guide</a:t>
            </a:r>
            <a:endParaRPr sz="2700"/>
          </a:p>
          <a:p>
            <a: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-US" sz="2100" u="sng">
                <a:solidFill>
                  <a:schemeClr val="hlink"/>
                </a:solidFill>
                <a:hlinkClick r:id="rId4"/>
              </a:rPr>
              <a:t>https://google.github.io/styleguide/pyguide.html</a:t>
            </a:r>
            <a:endParaRPr sz="2100"/>
          </a:p>
          <a:p>
            <a: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i="1" lang="en-US" sz="2100"/>
              <a:t>Python Style Rules</a:t>
            </a:r>
            <a:r>
              <a:rPr lang="en-US" sz="2100"/>
              <a:t> section</a:t>
            </a:r>
            <a:endParaRPr sz="2100"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Session 3 Exercises</a:t>
            </a:r>
            <a:endParaRPr sz="3800"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187200"/>
            <a:ext cx="7900500" cy="3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>
              <a:spcBef>
                <a:spcPts val="44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1900"/>
              <a:t>Write a function that calculates the area of a circle given the radius.</a:t>
            </a:r>
            <a:endParaRPr sz="19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1900"/>
              <a:t>Write a function that takes the playoff alliance numbers as arguments (e.g., alliance #1, alliance #5, etc) and returns a string indicating the level at which those alliances would meet in the playoffs (e.g., finals, quarterfinals, etc.). Include comments in the function.</a:t>
            </a:r>
            <a:endParaRPr sz="19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1900"/>
              <a:t>Convert functions for exercises a and b into code that can be run from command line and accepts command line arguments.</a:t>
            </a:r>
            <a:endParaRPr sz="19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1900"/>
              <a:t>Write a function that calculates the probability that in a group of N people, no two people will have the same birthday. (Ignore leap year and assume that all days of the year have equal probability for being someone’s birthday.)</a:t>
            </a:r>
            <a:endParaRPr sz="19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1900"/>
              <a:t>Write documentation strings for all of your functions</a:t>
            </a:r>
            <a:endParaRPr sz="19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1900"/>
              <a:t>Write a documentation string for a module.</a:t>
            </a:r>
            <a:endParaRPr sz="19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1900"/>
              <a:t>Write a function that takes arguments and extracts data from the JSON used in session 2, does calculations, and returns a value. You choose what the function does. </a:t>
            </a:r>
            <a:endParaRPr sz="1900"/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Session 3 Questions</a:t>
            </a:r>
            <a:endParaRPr sz="3800"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417625"/>
            <a:ext cx="7900500" cy="3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44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What is a default argument value? How are they helpful? How do you create one?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What value does a function return that doesn’t have  a </a:t>
            </a: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US" sz="2000"/>
              <a:t> statement?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What is the difference between keyword and positional arguments?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Can keyword and positional arguments be used in the same function? How?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What is CamelCase and when is it used?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When should two blank lines be used?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What naming convention is used for Python variables?</a:t>
            </a:r>
            <a:endParaRPr b="1" sz="2000"/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More </a:t>
            </a:r>
            <a:r>
              <a:rPr lang="en-US" sz="3800"/>
              <a:t>Questions</a:t>
            </a:r>
            <a:endParaRPr sz="3800"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417625"/>
            <a:ext cx="4796700" cy="51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44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What value is displayed by the first print statement in Code Block #1? Why?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What value is displayed by the second print statement in Code Block #1? Why?</a:t>
            </a:r>
            <a:endParaRPr sz="2000"/>
          </a:p>
        </p:txBody>
      </p:sp>
      <p:sp>
        <p:nvSpPr>
          <p:cNvPr id="128" name="Shape 128"/>
          <p:cNvSpPr txBox="1"/>
          <p:nvPr/>
        </p:nvSpPr>
        <p:spPr>
          <a:xfrm>
            <a:off x="5304550" y="568350"/>
            <a:ext cx="3586800" cy="29709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# Code Block #1</a:t>
            </a:r>
            <a:endParaRPr sz="16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var0 = 0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make_it_3</a:t>
            </a: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(local_var):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    var0 = 3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    return local_var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(make_it_3(var0))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(var0)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Session 3 Questions</a:t>
            </a:r>
            <a:endParaRPr sz="3800"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417625"/>
            <a:ext cx="7900500" cy="3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44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What is a default argument value? How are they helpful? How do you create one?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What value does a function return that doesn’t have  a </a:t>
            </a:r>
            <a:r>
              <a:rPr lang="en-US" sz="2000"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US" sz="2000"/>
              <a:t> statement?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What is the difference between keyword and positional arguments?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Can keyword and positional arguments be used in the same function? How?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What is CamelCase and when is it used?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When should two blank lines be used?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What naming convention is used for Python variables?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A</a:t>
            </a:r>
            <a:r>
              <a:rPr b="1" lang="en-US" sz="2000"/>
              <a:t>dd import questions</a:t>
            </a:r>
            <a:endParaRPr b="1" sz="2000"/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7443" y="1428397"/>
            <a:ext cx="3810001" cy="381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1160794" y="5415220"/>
            <a:ext cx="6479659" cy="523220"/>
          </a:xfrm>
          <a:prstGeom prst="rect">
            <a:avLst/>
          </a:prstGeom>
          <a:solidFill>
            <a:srgbClr val="542378"/>
          </a:solidFill>
          <a:ln cap="flat" cmpd="sng" w="9525">
            <a:solidFill>
              <a:srgbClr val="FFBE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EE599"/>
                </a:solidFill>
                <a:latin typeface="Arial"/>
                <a:ea typeface="Arial"/>
                <a:cs typeface="Arial"/>
                <a:sym typeface="Arial"/>
              </a:rPr>
              <a:t>Minimize the Cost, Maximize the Value!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jacency">
  <a:themeElements>
    <a:clrScheme name="Custom 2">
      <a:dk1>
        <a:srgbClr val="000000"/>
      </a:dk1>
      <a:lt1>
        <a:srgbClr val="FFFFFF"/>
      </a:lt1>
      <a:dk2>
        <a:srgbClr val="7030A0"/>
      </a:dk2>
      <a:lt2>
        <a:srgbClr val="DFDCB7"/>
      </a:lt2>
      <a:accent1>
        <a:srgbClr val="FFC000"/>
      </a:accent1>
      <a:accent2>
        <a:srgbClr val="FFFF00"/>
      </a:accent2>
      <a:accent3>
        <a:srgbClr val="FF0000"/>
      </a:accent3>
      <a:accent4>
        <a:srgbClr val="0070C0"/>
      </a:accent4>
      <a:accent5>
        <a:srgbClr val="FFC000"/>
      </a:accent5>
      <a:accent6>
        <a:srgbClr val="FFFF00"/>
      </a:accent6>
      <a:hlink>
        <a:srgbClr val="D25814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