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Roboto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bold.fntdata"/><Relationship Id="rId14" Type="http://schemas.openxmlformats.org/officeDocument/2006/relationships/font" Target="fonts/RobotoMono-regular.fntdata"/><Relationship Id="rId17" Type="http://schemas.openxmlformats.org/officeDocument/2006/relationships/font" Target="fonts/RobotoMono-boldItalic.fntdata"/><Relationship Id="rId16"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89" name="Shape 89"/>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6" name="Shape 96"/>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chemeClr val="dk1"/>
              </a:buClr>
              <a:buSzPts val="3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Clr>
                <a:schemeClr val="dk1"/>
              </a:buClr>
              <a:buSzPts val="300"/>
              <a:buFont typeface="Calibri"/>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chemeClr val="dk1"/>
              </a:buClr>
              <a:buSzPts val="300"/>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8" name="Shape 128"/>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5" name="Shape 135"/>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399"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685800" y="1905000"/>
            <a:ext cx="7543800" cy="2593975"/>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6600"/>
              <a:buFont typeface="Cambria"/>
              <a:buNone/>
              <a:defRPr b="0" i="0" sz="6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9" name="Shape 19"/>
          <p:cNvSpPr txBox="1"/>
          <p:nvPr>
            <p:ph idx="1" type="subTitle"/>
          </p:nvPr>
        </p:nvSpPr>
        <p:spPr>
          <a:xfrm>
            <a:off x="685800" y="4572000"/>
            <a:ext cx="6461759" cy="1066799"/>
          </a:xfrm>
          <a:prstGeom prst="rect">
            <a:avLst/>
          </a:prstGeom>
          <a:noFill/>
          <a:ln>
            <a:noFill/>
          </a:ln>
        </p:spPr>
        <p:txBody>
          <a:bodyPr anchorCtr="0" anchor="t" bIns="91425" lIns="91425" spcFirstLastPara="1" rIns="91425" wrap="square" tIns="91425"/>
          <a:lstStyle>
            <a:lvl1pPr lvl="0" marR="0" rtl="0" algn="l">
              <a:lnSpc>
                <a:spcPct val="100000"/>
              </a:lnSpc>
              <a:spcBef>
                <a:spcPts val="400"/>
              </a:spcBef>
              <a:spcAft>
                <a:spcPts val="0"/>
              </a:spcAft>
              <a:buClr>
                <a:schemeClr val="accent1"/>
              </a:buClr>
              <a:buSzPts val="2000"/>
              <a:buFont typeface="Arial"/>
              <a:buNone/>
              <a:defRPr b="0" i="0" sz="2000" u="none" cap="none" strike="noStrike">
                <a:solidFill>
                  <a:srgbClr val="888888"/>
                </a:solidFill>
                <a:latin typeface="Calibri"/>
                <a:ea typeface="Calibri"/>
                <a:cs typeface="Calibri"/>
                <a:sym typeface="Calibri"/>
              </a:defRPr>
            </a:lvl1pPr>
            <a:lvl2pPr lvl="1" marR="0" rtl="0" algn="ctr">
              <a:lnSpc>
                <a:spcPct val="100000"/>
              </a:lnSpc>
              <a:spcBef>
                <a:spcPts val="400"/>
              </a:spcBef>
              <a:spcAft>
                <a:spcPts val="0"/>
              </a:spcAft>
              <a:buClr>
                <a:schemeClr val="accent2"/>
              </a:buClr>
              <a:buSzPts val="2000"/>
              <a:buFont typeface="Arial"/>
              <a:buNone/>
              <a:defRPr b="0" i="0" sz="2000" u="none" cap="none" strike="noStrike">
                <a:solidFill>
                  <a:srgbClr val="888888"/>
                </a:solidFill>
                <a:latin typeface="Calibri"/>
                <a:ea typeface="Calibri"/>
                <a:cs typeface="Calibri"/>
                <a:sym typeface="Calibri"/>
              </a:defRPr>
            </a:lvl2pPr>
            <a:lvl3pPr lvl="2" marR="0" rtl="0" algn="ctr">
              <a:lnSpc>
                <a:spcPct val="100000"/>
              </a:lnSpc>
              <a:spcBef>
                <a:spcPts val="360"/>
              </a:spcBef>
              <a:spcAft>
                <a:spcPts val="0"/>
              </a:spcAft>
              <a:buClr>
                <a:schemeClr val="accent3"/>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lnSpc>
                <a:spcPct val="100000"/>
              </a:lnSpc>
              <a:spcBef>
                <a:spcPts val="320"/>
              </a:spcBef>
              <a:spcAft>
                <a:spcPts val="0"/>
              </a:spcAft>
              <a:buClr>
                <a:schemeClr val="accent4"/>
              </a:buClr>
              <a:buSzPts val="1600"/>
              <a:buFont typeface="Arial"/>
              <a:buNone/>
              <a:defRPr b="0" i="0" sz="1600" u="none" cap="none" strike="noStrike">
                <a:solidFill>
                  <a:srgbClr val="888888"/>
                </a:solidFill>
                <a:latin typeface="Calibri"/>
                <a:ea typeface="Calibri"/>
                <a:cs typeface="Calibri"/>
                <a:sym typeface="Calibri"/>
              </a:defRPr>
            </a:lvl4pPr>
            <a:lvl5pPr lvl="4" marR="0" rtl="0" algn="ctr">
              <a:lnSpc>
                <a:spcPct val="100000"/>
              </a:lnSpc>
              <a:spcBef>
                <a:spcPts val="280"/>
              </a:spcBef>
              <a:spcAft>
                <a:spcPts val="0"/>
              </a:spcAft>
              <a:buClr>
                <a:schemeClr val="accent5"/>
              </a:buClr>
              <a:buSzPts val="1400"/>
              <a:buFont typeface="Arial"/>
              <a:buNone/>
              <a:defRPr b="0" i="0" sz="1400" u="none" cap="none" strike="noStrike">
                <a:solidFill>
                  <a:srgbClr val="888888"/>
                </a:solidFill>
                <a:latin typeface="Calibri"/>
                <a:ea typeface="Calibri"/>
                <a:cs typeface="Calibri"/>
                <a:sym typeface="Calibri"/>
              </a:defRPr>
            </a:lvl5pPr>
            <a:lvl6pPr lvl="5" marR="0" rtl="0" algn="ctr">
              <a:lnSpc>
                <a:spcPct val="100000"/>
              </a:lnSpc>
              <a:spcBef>
                <a:spcPts val="280"/>
              </a:spcBef>
              <a:spcAft>
                <a:spcPts val="0"/>
              </a:spcAft>
              <a:buClr>
                <a:schemeClr val="accent1"/>
              </a:buClr>
              <a:buSzPts val="1400"/>
              <a:buFont typeface="Arial"/>
              <a:buNone/>
              <a:defRPr b="0" i="0" sz="1400" u="none" cap="none" strike="noStrike">
                <a:solidFill>
                  <a:srgbClr val="888888"/>
                </a:solidFill>
                <a:latin typeface="Calibri"/>
                <a:ea typeface="Calibri"/>
                <a:cs typeface="Calibri"/>
                <a:sym typeface="Calibri"/>
              </a:defRPr>
            </a:lvl6pPr>
            <a:lvl7pPr lvl="6" marR="0" rtl="0" algn="ctr">
              <a:lnSpc>
                <a:spcPct val="100000"/>
              </a:lnSpc>
              <a:spcBef>
                <a:spcPts val="280"/>
              </a:spcBef>
              <a:spcAft>
                <a:spcPts val="0"/>
              </a:spcAft>
              <a:buClr>
                <a:schemeClr val="accent2"/>
              </a:buClr>
              <a:buSzPts val="1400"/>
              <a:buFont typeface="Arial"/>
              <a:buNone/>
              <a:defRPr b="0" i="0" sz="1400" u="none" cap="none" strike="noStrike">
                <a:solidFill>
                  <a:srgbClr val="888888"/>
                </a:solidFill>
                <a:latin typeface="Calibri"/>
                <a:ea typeface="Calibri"/>
                <a:cs typeface="Calibri"/>
                <a:sym typeface="Calibri"/>
              </a:defRPr>
            </a:lvl7pPr>
            <a:lvl8pPr lvl="7" marR="0" rtl="0" algn="ctr">
              <a:lnSpc>
                <a:spcPct val="100000"/>
              </a:lnSpc>
              <a:spcBef>
                <a:spcPts val="280"/>
              </a:spcBef>
              <a:spcAft>
                <a:spcPts val="0"/>
              </a:spcAft>
              <a:buClr>
                <a:schemeClr val="accent3"/>
              </a:buClr>
              <a:buSzPts val="1400"/>
              <a:buFont typeface="Arial"/>
              <a:buNone/>
              <a:defRPr b="0" i="0" sz="1400" u="none" cap="none" strike="noStrike">
                <a:solidFill>
                  <a:srgbClr val="888888"/>
                </a:solidFill>
                <a:latin typeface="Calibri"/>
                <a:ea typeface="Calibri"/>
                <a:cs typeface="Calibri"/>
                <a:sym typeface="Calibri"/>
              </a:defRPr>
            </a:lvl8pPr>
            <a:lvl9pPr lvl="8" marR="0" rtl="0" algn="ctr">
              <a:lnSpc>
                <a:spcPct val="100000"/>
              </a:lnSpc>
              <a:spcBef>
                <a:spcPts val="280"/>
              </a:spcBef>
              <a:spcAft>
                <a:spcPts val="0"/>
              </a:spcAft>
              <a:buClr>
                <a:schemeClr val="accent4"/>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Shape 22"/>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6" name="Shape 76"/>
          <p:cNvSpPr txBox="1"/>
          <p:nvPr>
            <p:ph idx="1" type="body"/>
          </p:nvPr>
        </p:nvSpPr>
        <p:spPr>
          <a:xfrm rot="5400000">
            <a:off x="1866899" y="190500"/>
            <a:ext cx="4800600" cy="7619999"/>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9" name="Shape 79"/>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Shape 81"/>
          <p:cNvSpPr txBox="1"/>
          <p:nvPr>
            <p:ph type="title"/>
          </p:nvPr>
        </p:nvSpPr>
        <p:spPr>
          <a:xfrm rot="5400000">
            <a:off x="4579937" y="2324100"/>
            <a:ext cx="5851525" cy="17526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82" name="Shape 82"/>
          <p:cNvSpPr txBox="1"/>
          <p:nvPr>
            <p:ph idx="1" type="body"/>
          </p:nvPr>
        </p:nvSpPr>
        <p:spPr>
          <a:xfrm rot="5400000">
            <a:off x="541337" y="190500"/>
            <a:ext cx="5851525" cy="6019799"/>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5" name="Shape 85"/>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5" name="Shape 25"/>
          <p:cNvSpPr txBox="1"/>
          <p:nvPr>
            <p:ph idx="1" type="body"/>
          </p:nvPr>
        </p:nvSpPr>
        <p:spPr>
          <a:xfrm>
            <a:off x="457200" y="1173250"/>
            <a:ext cx="5167200" cy="5167200"/>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440"/>
              </a:spcBef>
              <a:spcAft>
                <a:spcPts val="0"/>
              </a:spcAft>
              <a:buClr>
                <a:srgbClr val="674EA7"/>
              </a:buClr>
              <a:buSzPts val="2200"/>
              <a:buFont typeface="Arial"/>
              <a:buAutoNum type="arabicPeriod"/>
              <a:defRPr b="0" i="0" sz="2200" u="none" cap="none" strike="noStrike">
                <a:solidFill>
                  <a:schemeClr val="dk1"/>
                </a:solidFill>
                <a:latin typeface="Calibri"/>
                <a:ea typeface="Calibri"/>
                <a:cs typeface="Calibri"/>
                <a:sym typeface="Calibri"/>
              </a:defRPr>
            </a:lvl1pPr>
            <a:lvl2pPr indent="-355600" lvl="1" marL="914400" rtl="0">
              <a:spcBef>
                <a:spcPts val="440"/>
              </a:spcBef>
              <a:spcAft>
                <a:spcPts val="0"/>
              </a:spcAft>
              <a:buClr>
                <a:srgbClr val="BF9000"/>
              </a:buClr>
              <a:buSzPts val="2000"/>
              <a:buFont typeface="Arial"/>
              <a:buAutoNum type="alphaLcPeriod"/>
              <a:defRPr b="0" i="0" sz="1700" u="none" cap="none" strike="noStrike">
                <a:solidFill>
                  <a:schemeClr val="dk1"/>
                </a:solidFill>
                <a:latin typeface="Calibri"/>
                <a:ea typeface="Calibri"/>
                <a:cs typeface="Calibri"/>
                <a:sym typeface="Calibri"/>
              </a:defRPr>
            </a:lvl2pPr>
            <a:lvl3pPr indent="-342900" lvl="2" marL="1371600" rtl="0">
              <a:spcBef>
                <a:spcPts val="440"/>
              </a:spcBef>
              <a:spcAft>
                <a:spcPts val="0"/>
              </a:spcAft>
              <a:buClr>
                <a:schemeClr val="accent3"/>
              </a:buClr>
              <a:buSzPts val="1800"/>
              <a:buFont typeface="Arial"/>
              <a:buAutoNum type="romanLcPeriod"/>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AutoNum type="arabicPeriod"/>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AutoNum type="alphaLcPeriod"/>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AutoNum type="romanLcPeriod"/>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AutoNum type="arabicPeriod"/>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AutoNum type="alphaLcPeriod"/>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AutoNum type="romanLcPeriod"/>
              <a:defRPr b="0" i="0" sz="14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Shape 28"/>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31" name="Shape 31"/>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3" name="Shape 33"/>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4" name="Shape 34"/>
        <p:cNvGrpSpPr/>
        <p:nvPr/>
      </p:nvGrpSpPr>
      <p:grpSpPr>
        <a:xfrm>
          <a:off x="0" y="0"/>
          <a:ext cx="0" cy="0"/>
          <a:chOff x="0" y="0"/>
          <a:chExt cx="0" cy="0"/>
        </a:xfrm>
      </p:grpSpPr>
      <p:sp>
        <p:nvSpPr>
          <p:cNvPr id="35" name="Shape 35"/>
          <p:cNvSpPr txBox="1"/>
          <p:nvPr>
            <p:ph type="title"/>
          </p:nvPr>
        </p:nvSpPr>
        <p:spPr>
          <a:xfrm>
            <a:off x="722312" y="5486400"/>
            <a:ext cx="7659687" cy="11684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2"/>
              </a:buClr>
              <a:buSzPts val="3600"/>
              <a:buFont typeface="Cambria"/>
              <a:buNone/>
              <a:defRPr b="0" i="0" sz="3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36" name="Shape 36"/>
          <p:cNvSpPr txBox="1"/>
          <p:nvPr>
            <p:ph idx="1" type="body"/>
          </p:nvPr>
        </p:nvSpPr>
        <p:spPr>
          <a:xfrm>
            <a:off x="722312" y="3852862"/>
            <a:ext cx="6135686" cy="1633538"/>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accent1"/>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chemeClr val="accent2"/>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accent3"/>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accent4"/>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accent5"/>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chemeClr val="accent1"/>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chemeClr val="accent2"/>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chemeClr val="accent3"/>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chemeClr val="accent4"/>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Shape 37"/>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9" name="Shape 39"/>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2" name="Shape 42"/>
          <p:cNvSpPr txBox="1"/>
          <p:nvPr>
            <p:ph idx="1" type="body"/>
          </p:nvPr>
        </p:nvSpPr>
        <p:spPr>
          <a:xfrm>
            <a:off x="457200" y="1536191"/>
            <a:ext cx="3657600" cy="4590288"/>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4419600" y="1536191"/>
            <a:ext cx="3657600" cy="4590288"/>
          </a:xfrm>
          <a:prstGeom prst="rect">
            <a:avLst/>
          </a:prstGeom>
          <a:noFill/>
          <a:ln>
            <a:noFill/>
          </a:ln>
        </p:spPr>
        <p:txBody>
          <a:bodyPr anchorCtr="0" anchor="t" bIns="91425" lIns="91425" spcFirstLastPara="1" rIns="91425" wrap="square" tIns="91425"/>
          <a:lstStyle>
            <a:lvl1pPr indent="-406400" lvl="0" marL="457200" marR="0" rtl="0" algn="l">
              <a:lnSpc>
                <a:spcPct val="100000"/>
              </a:lnSpc>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Shape 46"/>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9" name="Shape 49"/>
          <p:cNvSpPr txBox="1"/>
          <p:nvPr>
            <p:ph idx="1" type="body"/>
          </p:nvPr>
        </p:nvSpPr>
        <p:spPr>
          <a:xfrm>
            <a:off x="457200" y="1535112"/>
            <a:ext cx="3657600" cy="639762"/>
          </a:xfrm>
          <a:prstGeom prst="rect">
            <a:avLst/>
          </a:prstGeom>
          <a:noFill/>
          <a:ln>
            <a:noFill/>
          </a:ln>
        </p:spPr>
        <p:txBody>
          <a:bodyPr anchorCtr="0" anchor="b" bIns="91425" lIns="91425" spcFirstLastPara="1" rIns="91425" wrap="square" tIns="91425"/>
          <a:lstStyle>
            <a:lvl1pPr indent="-228600" lvl="0" marL="457200" marR="0" rtl="0" algn="ctr">
              <a:lnSpc>
                <a:spcPct val="100000"/>
              </a:lnSpc>
              <a:spcBef>
                <a:spcPts val="400"/>
              </a:spcBef>
              <a:spcAft>
                <a:spcPts val="0"/>
              </a:spcAft>
              <a:buClr>
                <a:schemeClr val="accent1"/>
              </a:buClr>
              <a:buSzPts val="20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accent5"/>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accent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accent2"/>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accent3"/>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Shape 50"/>
          <p:cNvSpPr txBox="1"/>
          <p:nvPr>
            <p:ph idx="2" type="body"/>
          </p:nvPr>
        </p:nvSpPr>
        <p:spPr>
          <a:xfrm>
            <a:off x="457200" y="2174875"/>
            <a:ext cx="3657600" cy="3951287"/>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Shape 51"/>
          <p:cNvSpPr txBox="1"/>
          <p:nvPr>
            <p:ph idx="3" type="body"/>
          </p:nvPr>
        </p:nvSpPr>
        <p:spPr>
          <a:xfrm>
            <a:off x="4419600" y="1535112"/>
            <a:ext cx="3657600" cy="639762"/>
          </a:xfrm>
          <a:prstGeom prst="rect">
            <a:avLst/>
          </a:prstGeom>
          <a:noFill/>
          <a:ln>
            <a:noFill/>
          </a:ln>
        </p:spPr>
        <p:txBody>
          <a:bodyPr anchorCtr="0" anchor="b" bIns="91425" lIns="91425" spcFirstLastPara="1" rIns="91425" wrap="square" tIns="91425"/>
          <a:lstStyle>
            <a:lvl1pPr indent="-228600" lvl="0" marL="457200" marR="0" rtl="0" algn="ctr">
              <a:lnSpc>
                <a:spcPct val="100000"/>
              </a:lnSpc>
              <a:spcBef>
                <a:spcPts val="400"/>
              </a:spcBef>
              <a:spcAft>
                <a:spcPts val="0"/>
              </a:spcAft>
              <a:buClr>
                <a:schemeClr val="accent1"/>
              </a:buClr>
              <a:buSzPts val="20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accent5"/>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accent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accent2"/>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accent3"/>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4" type="body"/>
          </p:nvPr>
        </p:nvSpPr>
        <p:spPr>
          <a:xfrm>
            <a:off x="4419600" y="2174875"/>
            <a:ext cx="3657600" cy="3951287"/>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5" name="Shape 55"/>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Shape 59"/>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Shape 61"/>
          <p:cNvSpPr txBox="1"/>
          <p:nvPr>
            <p:ph type="title"/>
          </p:nvPr>
        </p:nvSpPr>
        <p:spPr>
          <a:xfrm>
            <a:off x="304801" y="5495544"/>
            <a:ext cx="7772400" cy="594359"/>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2200"/>
              <a:buFont typeface="Cambria"/>
              <a:buNone/>
              <a:defRPr b="1" i="0" sz="22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62" name="Shape 62"/>
          <p:cNvSpPr txBox="1"/>
          <p:nvPr>
            <p:ph idx="1" type="body"/>
          </p:nvPr>
        </p:nvSpPr>
        <p:spPr>
          <a:xfrm>
            <a:off x="304798" y="6096000"/>
            <a:ext cx="7772400" cy="60959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20"/>
              </a:spcBef>
              <a:spcAft>
                <a:spcPts val="0"/>
              </a:spcAft>
              <a:buClr>
                <a:schemeClr val="accent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accent2"/>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accent3"/>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accent4"/>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accent5"/>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accent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accent2"/>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accent3"/>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accent4"/>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5" name="Shape 65"/>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66" name="Shape 66"/>
          <p:cNvSpPr txBox="1"/>
          <p:nvPr>
            <p:ph idx="2" type="body"/>
          </p:nvPr>
        </p:nvSpPr>
        <p:spPr>
          <a:xfrm>
            <a:off x="304800" y="381000"/>
            <a:ext cx="7772400" cy="4942839"/>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301752" y="5495278"/>
            <a:ext cx="7772400" cy="594625"/>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2"/>
              </a:buClr>
              <a:buSzPts val="2200"/>
              <a:buFont typeface="Cambria"/>
              <a:buNone/>
              <a:defRPr b="1" i="0" sz="22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69" name="Shape 69"/>
          <p:cNvSpPr/>
          <p:nvPr>
            <p:ph idx="2" type="pic"/>
          </p:nvPr>
        </p:nvSpPr>
        <p:spPr>
          <a:xfrm>
            <a:off x="0" y="0"/>
            <a:ext cx="8458200" cy="5486399"/>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301752" y="6096000"/>
            <a:ext cx="7772400" cy="612648"/>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320"/>
              </a:spcBef>
              <a:spcAft>
                <a:spcPts val="0"/>
              </a:spcAft>
              <a:buClr>
                <a:schemeClr val="accent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accent2"/>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accent3"/>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accent4"/>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accent5"/>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accent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accent2"/>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accent3"/>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accent4"/>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Shape 72"/>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73" name="Shape 73"/>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2"/>
              </a:buClr>
              <a:buSzPts val="4600"/>
              <a:buFont typeface="Cambria"/>
              <a:buNone/>
              <a:defRPr b="0" i="0" sz="4600" u="none" cap="none" strike="noStrike">
                <a:solidFill>
                  <a:schemeClr val="dk2"/>
                </a:solidFill>
                <a:latin typeface="Cambria"/>
                <a:ea typeface="Cambria"/>
                <a:cs typeface="Cambria"/>
                <a:sym typeface="Cambria"/>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1" name="Shape 11"/>
          <p:cNvSpPr txBox="1"/>
          <p:nvPr>
            <p:ph idx="1" type="body"/>
          </p:nvPr>
        </p:nvSpPr>
        <p:spPr>
          <a:xfrm>
            <a:off x="457200" y="1600200"/>
            <a:ext cx="7619999" cy="4800600"/>
          </a:xfrm>
          <a:prstGeom prst="rect">
            <a:avLst/>
          </a:prstGeom>
          <a:noFill/>
          <a:ln>
            <a:noFill/>
          </a:ln>
        </p:spPr>
        <p:txBody>
          <a:bodyPr anchorCtr="0" anchor="t" bIns="91425" lIns="91425" spcFirstLastPara="1" rIns="91425" wrap="square" tIns="91425"/>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Shape 12"/>
          <p:cNvSpPr/>
          <p:nvPr/>
        </p:nvSpPr>
        <p:spPr>
          <a:xfrm>
            <a:off x="8458200" y="0"/>
            <a:ext cx="68579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Shape 13"/>
          <p:cNvSpPr/>
          <p:nvPr/>
        </p:nvSpPr>
        <p:spPr>
          <a:xfrm>
            <a:off x="8458200" y="5486400"/>
            <a:ext cx="685799" cy="6857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Shape 14"/>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SzPts val="450"/>
              <a:buFont typeface="Calibri"/>
              <a:buNone/>
              <a:defRPr b="0" i="0" sz="1800" u="none" cap="none" strike="noStrike">
                <a:solidFill>
                  <a:srgbClr val="FFFFFF"/>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15" name="Shape 15"/>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lstStyle>
            <a:lvl1pPr lvl="0" marR="0" rtl="0" algn="r">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2"/>
              </a:buClr>
              <a:buSzPts val="1200"/>
              <a:buFont typeface="Calibri"/>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python.org/3/tutorial/index.html" TargetMode="External"/><Relationship Id="rId4" Type="http://schemas.openxmlformats.org/officeDocument/2006/relationships/hyperlink" Target="https://docs.python.org/3/library/functions.html#staticmetho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google/styleguide/blob/gh-pages/pyguide.md" TargetMode="External"/><Relationship Id="rId4" Type="http://schemas.openxmlformats.org/officeDocument/2006/relationships/hyperlink" Target="https://www.python.org/dev/peps/pep-025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Shape 91"/>
          <p:cNvPicPr preferRelativeResize="0"/>
          <p:nvPr/>
        </p:nvPicPr>
        <p:blipFill rotWithShape="1">
          <a:blip r:embed="rId3">
            <a:alphaModFix/>
          </a:blip>
          <a:srcRect b="0" l="0" r="0" t="0"/>
          <a:stretch/>
        </p:blipFill>
        <p:spPr>
          <a:xfrm>
            <a:off x="4383503" y="1296986"/>
            <a:ext cx="3810002" cy="3810002"/>
          </a:xfrm>
          <a:prstGeom prst="rect">
            <a:avLst/>
          </a:prstGeom>
          <a:noFill/>
          <a:ln>
            <a:noFill/>
          </a:ln>
        </p:spPr>
      </p:pic>
      <p:sp>
        <p:nvSpPr>
          <p:cNvPr id="92" name="Shape 92"/>
          <p:cNvSpPr txBox="1"/>
          <p:nvPr>
            <p:ph type="ctrTitle"/>
          </p:nvPr>
        </p:nvSpPr>
        <p:spPr>
          <a:xfrm>
            <a:off x="348950" y="787500"/>
            <a:ext cx="4551300" cy="52830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1650"/>
              <a:buFont typeface="Cambria"/>
              <a:buNone/>
            </a:pPr>
            <a:r>
              <a:rPr lang="en-US" sz="4800"/>
              <a:t>Python for Scouting and Data Analysis</a:t>
            </a:r>
            <a:endParaRPr sz="4800"/>
          </a:p>
          <a:p>
            <a:pPr indent="0" lvl="0" marL="0" marR="0" rtl="0" algn="l">
              <a:lnSpc>
                <a:spcPct val="100000"/>
              </a:lnSpc>
              <a:spcBef>
                <a:spcPts val="0"/>
              </a:spcBef>
              <a:spcAft>
                <a:spcPts val="0"/>
              </a:spcAft>
              <a:buClr>
                <a:schemeClr val="dk2"/>
              </a:buClr>
              <a:buSzPts val="1650"/>
              <a:buFont typeface="Cambria"/>
              <a:buNone/>
            </a:pPr>
            <a:r>
              <a:t/>
            </a:r>
            <a:endParaRPr sz="1200"/>
          </a:p>
          <a:p>
            <a:pPr indent="0" lvl="0" marL="0" marR="0" rtl="0" algn="l">
              <a:lnSpc>
                <a:spcPct val="100000"/>
              </a:lnSpc>
              <a:spcBef>
                <a:spcPts val="0"/>
              </a:spcBef>
              <a:spcAft>
                <a:spcPts val="0"/>
              </a:spcAft>
              <a:buClr>
                <a:schemeClr val="dk2"/>
              </a:buClr>
              <a:buSzPts val="1650"/>
              <a:buFont typeface="Cambria"/>
              <a:buNone/>
            </a:pPr>
            <a:r>
              <a:rPr lang="en-US" sz="2400"/>
              <a:t>Session 05</a:t>
            </a:r>
            <a:endParaRPr sz="2400"/>
          </a:p>
          <a:p>
            <a:pPr indent="0" lvl="0" marL="0" marR="0" rtl="0" algn="l">
              <a:lnSpc>
                <a:spcPct val="100000"/>
              </a:lnSpc>
              <a:spcBef>
                <a:spcPts val="0"/>
              </a:spcBef>
              <a:spcAft>
                <a:spcPts val="0"/>
              </a:spcAft>
              <a:buClr>
                <a:schemeClr val="dk2"/>
              </a:buClr>
              <a:buSzPts val="1650"/>
              <a:buFont typeface="Cambria"/>
              <a:buNone/>
            </a:pPr>
            <a:r>
              <a:rPr i="1" lang="en-US" sz="2400"/>
              <a:t>Introduction to Classes</a:t>
            </a:r>
            <a:endParaRPr i="1" sz="2400"/>
          </a:p>
          <a:p>
            <a:pPr indent="0" lvl="0" marL="0" marR="0" rtl="0" algn="l">
              <a:lnSpc>
                <a:spcPct val="100000"/>
              </a:lnSpc>
              <a:spcBef>
                <a:spcPts val="0"/>
              </a:spcBef>
              <a:spcAft>
                <a:spcPts val="0"/>
              </a:spcAft>
              <a:buClr>
                <a:schemeClr val="dk2"/>
              </a:buClr>
              <a:buSzPts val="1650"/>
              <a:buFont typeface="Cambria"/>
              <a:buNone/>
            </a:pPr>
            <a:r>
              <a:t/>
            </a:r>
            <a:endParaRPr sz="1200"/>
          </a:p>
          <a:p>
            <a:pPr indent="0" lvl="0" marL="0" marR="0" rtl="0" algn="l">
              <a:lnSpc>
                <a:spcPct val="100000"/>
              </a:lnSpc>
              <a:spcBef>
                <a:spcPts val="0"/>
              </a:spcBef>
              <a:spcAft>
                <a:spcPts val="0"/>
              </a:spcAft>
              <a:buClr>
                <a:schemeClr val="dk2"/>
              </a:buClr>
              <a:buSzPts val="1650"/>
              <a:buFont typeface="Cambria"/>
              <a:buNone/>
            </a:pPr>
            <a:r>
              <a:rPr lang="en-US" sz="2400">
                <a:solidFill>
                  <a:srgbClr val="BF9000"/>
                </a:solidFill>
              </a:rPr>
              <a:t>Issaquah Robotics Society</a:t>
            </a:r>
            <a:endParaRPr sz="2400">
              <a:solidFill>
                <a:srgbClr val="BF9000"/>
              </a:solidFill>
            </a:endParaRPr>
          </a:p>
          <a:p>
            <a:pPr indent="0" lvl="0" marL="0" marR="0" rtl="0" algn="l">
              <a:lnSpc>
                <a:spcPct val="100000"/>
              </a:lnSpc>
              <a:spcBef>
                <a:spcPts val="0"/>
              </a:spcBef>
              <a:spcAft>
                <a:spcPts val="0"/>
              </a:spcAft>
              <a:buClr>
                <a:schemeClr val="dk2"/>
              </a:buClr>
              <a:buSzPts val="1650"/>
              <a:buFont typeface="Cambria"/>
              <a:buNone/>
            </a:pPr>
            <a:r>
              <a:rPr lang="en-US" sz="2400">
                <a:solidFill>
                  <a:srgbClr val="BF9000"/>
                </a:solidFill>
              </a:rPr>
              <a:t>FRC 1318</a:t>
            </a:r>
            <a:endParaRPr sz="2400">
              <a:solidFill>
                <a:srgbClr val="BF9000"/>
              </a:solidFill>
            </a:endParaRPr>
          </a:p>
          <a:p>
            <a:pPr indent="0" lvl="0" marL="0" marR="0" rtl="0" algn="l">
              <a:lnSpc>
                <a:spcPct val="100000"/>
              </a:lnSpc>
              <a:spcBef>
                <a:spcPts val="0"/>
              </a:spcBef>
              <a:spcAft>
                <a:spcPts val="0"/>
              </a:spcAft>
              <a:buClr>
                <a:schemeClr val="dk2"/>
              </a:buClr>
              <a:buSzPts val="1650"/>
              <a:buFont typeface="Cambria"/>
              <a:buNone/>
            </a:pPr>
            <a:br>
              <a:rPr b="0" i="0" lang="en-US" sz="2400" u="none" cap="none" strike="noStrike">
                <a:solidFill>
                  <a:schemeClr val="accent1"/>
                </a:solidFill>
                <a:latin typeface="Cambria"/>
                <a:ea typeface="Cambria"/>
                <a:cs typeface="Cambria"/>
                <a:sym typeface="Cambria"/>
              </a:rPr>
            </a:br>
            <a:r>
              <a:rPr b="0" i="0" lang="en-US" sz="2400" u="none" cap="none" strike="noStrike">
                <a:solidFill>
                  <a:srgbClr val="A5A5A5"/>
                </a:solidFill>
                <a:latin typeface="Cambria"/>
                <a:ea typeface="Cambria"/>
                <a:cs typeface="Cambria"/>
                <a:sym typeface="Cambria"/>
              </a:rPr>
              <a:t>Stacy Irwin</a:t>
            </a:r>
            <a:endParaRPr sz="2400">
              <a:solidFill>
                <a:srgbClr val="A5A5A5"/>
              </a:solidFill>
            </a:endParaRPr>
          </a:p>
          <a:p>
            <a:pPr indent="0" lvl="0" marL="0" marR="0" rtl="0" algn="l">
              <a:lnSpc>
                <a:spcPct val="100000"/>
              </a:lnSpc>
              <a:spcBef>
                <a:spcPts val="0"/>
              </a:spcBef>
              <a:spcAft>
                <a:spcPts val="0"/>
              </a:spcAft>
              <a:buClr>
                <a:schemeClr val="dk2"/>
              </a:buClr>
              <a:buSzPts val="1650"/>
              <a:buFont typeface="Cambria"/>
              <a:buNone/>
            </a:pPr>
            <a:r>
              <a:rPr lang="en-US" sz="2400">
                <a:solidFill>
                  <a:srgbClr val="A5A5A5"/>
                </a:solidFill>
              </a:rPr>
              <a:t>June 2018</a:t>
            </a:r>
            <a:endParaRPr b="0" i="0" sz="2400" u="none" cap="none" strike="noStrike">
              <a:solidFill>
                <a:srgbClr val="A5A5A5"/>
              </a:solidFill>
              <a:latin typeface="Cambria"/>
              <a:ea typeface="Cambria"/>
              <a:cs typeface="Cambria"/>
              <a:sym typeface="Cambria"/>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Overview</a:t>
            </a:r>
            <a:endParaRPr/>
          </a:p>
        </p:txBody>
      </p:sp>
      <p:sp>
        <p:nvSpPr>
          <p:cNvPr id="99" name="Shape 99"/>
          <p:cNvSpPr txBox="1"/>
          <p:nvPr>
            <p:ph idx="1" type="body"/>
          </p:nvPr>
        </p:nvSpPr>
        <p:spPr>
          <a:xfrm>
            <a:off x="457200" y="1173250"/>
            <a:ext cx="7620000" cy="2451600"/>
          </a:xfrm>
          <a:prstGeom prst="rect">
            <a:avLst/>
          </a:prstGeom>
        </p:spPr>
        <p:txBody>
          <a:bodyPr anchorCtr="0" anchor="t" bIns="91425" lIns="91425" spcFirstLastPara="1" rIns="91425" wrap="square" tIns="91425">
            <a:noAutofit/>
          </a:bodyPr>
          <a:lstStyle/>
          <a:p>
            <a:pPr indent="-368300" lvl="0" marL="457200" rtl="0">
              <a:spcBef>
                <a:spcPts val="440"/>
              </a:spcBef>
              <a:spcAft>
                <a:spcPts val="0"/>
              </a:spcAft>
              <a:buSzPts val="2200"/>
              <a:buChar char="●"/>
            </a:pPr>
            <a:r>
              <a:rPr lang="en-US"/>
              <a:t>Topics</a:t>
            </a:r>
            <a:endParaRPr/>
          </a:p>
          <a:p>
            <a:pPr indent="-355600" lvl="1" marL="914400" rtl="0">
              <a:spcBef>
                <a:spcPts val="0"/>
              </a:spcBef>
              <a:spcAft>
                <a:spcPts val="0"/>
              </a:spcAft>
              <a:buSzPts val="2000"/>
              <a:buChar char="○"/>
            </a:pPr>
            <a:r>
              <a:rPr lang="en-US"/>
              <a:t>Instance Attributes and Methods</a:t>
            </a:r>
            <a:endParaRPr/>
          </a:p>
          <a:p>
            <a:pPr indent="-355600" lvl="1" marL="914400" rtl="0">
              <a:spcBef>
                <a:spcPts val="0"/>
              </a:spcBef>
              <a:spcAft>
                <a:spcPts val="0"/>
              </a:spcAft>
              <a:buSzPts val="2000"/>
              <a:buChar char="○"/>
            </a:pPr>
            <a:r>
              <a:rPr lang="en-US"/>
              <a:t>Static Attributes and Methods</a:t>
            </a:r>
            <a:endParaRPr/>
          </a:p>
          <a:p>
            <a:pPr indent="-355600" lvl="1" marL="914400" rtl="0">
              <a:spcBef>
                <a:spcPts val="0"/>
              </a:spcBef>
              <a:spcAft>
                <a:spcPts val="0"/>
              </a:spcAft>
              <a:buSzPts val="2000"/>
              <a:buChar char="○"/>
            </a:pPr>
            <a:r>
              <a:rPr lang="en-US"/>
              <a:t>Constructing and Using Classes</a:t>
            </a:r>
            <a:endParaRPr/>
          </a:p>
          <a:p>
            <a:pPr indent="-355600" lvl="1" marL="914400" rtl="0">
              <a:spcBef>
                <a:spcPts val="0"/>
              </a:spcBef>
              <a:spcAft>
                <a:spcPts val="0"/>
              </a:spcAft>
              <a:buSzPts val="2000"/>
              <a:buChar char="○"/>
            </a:pPr>
            <a:r>
              <a:rPr lang="en-US"/>
              <a:t>Frequently Used Classes in Python Standard Library</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4300"/>
              <a:t>Reading List</a:t>
            </a:r>
            <a:endParaRPr sz="4300"/>
          </a:p>
        </p:txBody>
      </p:sp>
      <p:sp>
        <p:nvSpPr>
          <p:cNvPr id="106" name="Shape 106"/>
          <p:cNvSpPr txBox="1"/>
          <p:nvPr>
            <p:ph idx="1" type="body"/>
          </p:nvPr>
        </p:nvSpPr>
        <p:spPr>
          <a:xfrm>
            <a:off x="457200" y="1173250"/>
            <a:ext cx="7755600" cy="5167200"/>
          </a:xfrm>
          <a:prstGeom prst="rect">
            <a:avLst/>
          </a:prstGeom>
        </p:spPr>
        <p:txBody>
          <a:bodyPr anchorCtr="0" anchor="t" bIns="91425" lIns="91425" spcFirstLastPara="1" rIns="91425" wrap="square" tIns="91425">
            <a:noAutofit/>
          </a:bodyPr>
          <a:lstStyle/>
          <a:p>
            <a:pPr indent="-400050" lvl="0" marL="457200" rtl="0">
              <a:spcBef>
                <a:spcPts val="440"/>
              </a:spcBef>
              <a:spcAft>
                <a:spcPts val="0"/>
              </a:spcAft>
              <a:buSzPts val="2700"/>
              <a:buAutoNum type="arabicPeriod"/>
            </a:pPr>
            <a:r>
              <a:rPr lang="en-US" sz="2700"/>
              <a:t>Python Tutorial</a:t>
            </a:r>
            <a:endParaRPr sz="2700"/>
          </a:p>
          <a:p>
            <a:pPr indent="-361950" lvl="1" marL="914400" rtl="0">
              <a:spcBef>
                <a:spcPts val="0"/>
              </a:spcBef>
              <a:spcAft>
                <a:spcPts val="0"/>
              </a:spcAft>
              <a:buSzPts val="2100"/>
              <a:buAutoNum type="alphaLcPeriod"/>
            </a:pPr>
            <a:r>
              <a:rPr lang="en-US" sz="2100" u="sng">
                <a:solidFill>
                  <a:schemeClr val="hlink"/>
                </a:solidFill>
                <a:hlinkClick r:id="rId3"/>
              </a:rPr>
              <a:t>https://docs.python.org/3/tutorial/index.html</a:t>
            </a:r>
            <a:endParaRPr sz="2100"/>
          </a:p>
          <a:p>
            <a:pPr indent="-361950" lvl="1" marL="914400" rtl="0">
              <a:spcBef>
                <a:spcPts val="0"/>
              </a:spcBef>
              <a:spcAft>
                <a:spcPts val="0"/>
              </a:spcAft>
              <a:buSzPts val="2100"/>
              <a:buAutoNum type="alphaLcPeriod"/>
            </a:pPr>
            <a:r>
              <a:rPr lang="en-US" sz="2100"/>
              <a:t>9.3, 9.4, 9.5</a:t>
            </a:r>
            <a:endParaRPr sz="2100"/>
          </a:p>
          <a:p>
            <a:pPr indent="-400050" lvl="0" marL="457200" rtl="0">
              <a:spcBef>
                <a:spcPts val="0"/>
              </a:spcBef>
              <a:spcAft>
                <a:spcPts val="0"/>
              </a:spcAft>
              <a:buSzPts val="2700"/>
              <a:buAutoNum type="arabicPeriod"/>
            </a:pPr>
            <a:r>
              <a:rPr lang="en-US" sz="2700"/>
              <a:t>Python Standard Library</a:t>
            </a:r>
            <a:endParaRPr sz="2700"/>
          </a:p>
          <a:p>
            <a:pPr indent="-342900" lvl="1" marL="914400" rtl="0">
              <a:spcBef>
                <a:spcPts val="0"/>
              </a:spcBef>
              <a:spcAft>
                <a:spcPts val="0"/>
              </a:spcAft>
              <a:buSzPts val="1800"/>
              <a:buAutoNum type="alphaLcPeriod"/>
            </a:pPr>
            <a:r>
              <a:rPr lang="en-US" sz="1800" u="sng">
                <a:solidFill>
                  <a:schemeClr val="hlink"/>
                </a:solidFill>
                <a:hlinkClick r:id="rId4"/>
              </a:rPr>
              <a:t>https://docs.python.org/3/library/functions.html#staticmethod</a:t>
            </a:r>
            <a:endParaRPr sz="1800"/>
          </a:p>
          <a:p>
            <a:pPr indent="-361950" lvl="1" marL="914400" rtl="0">
              <a:spcBef>
                <a:spcPts val="0"/>
              </a:spcBef>
              <a:spcAft>
                <a:spcPts val="0"/>
              </a:spcAft>
              <a:buSzPts val="2100"/>
              <a:buAutoNum type="alphaLcPeriod"/>
            </a:pPr>
            <a:r>
              <a:rPr lang="en-US" sz="2100"/>
              <a:t>Description of </a:t>
            </a:r>
            <a:r>
              <a:rPr lang="en-US" sz="2100">
                <a:latin typeface="Roboto Mono"/>
                <a:ea typeface="Roboto Mono"/>
                <a:cs typeface="Roboto Mono"/>
                <a:sym typeface="Roboto Mono"/>
              </a:rPr>
              <a:t>staticmethod</a:t>
            </a:r>
            <a:r>
              <a:rPr lang="en-US" sz="2100"/>
              <a:t> decorator</a:t>
            </a:r>
            <a:endParaRPr sz="1600"/>
          </a:p>
          <a:p>
            <a:pPr indent="0" lvl="0" marL="457200" rtl="0">
              <a:spcBef>
                <a:spcPts val="44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800"/>
              <a:t>Questions</a:t>
            </a:r>
            <a:endParaRPr sz="3800"/>
          </a:p>
        </p:txBody>
      </p:sp>
      <p:sp>
        <p:nvSpPr>
          <p:cNvPr id="113" name="Shape 113"/>
          <p:cNvSpPr txBox="1"/>
          <p:nvPr>
            <p:ph idx="1" type="body"/>
          </p:nvPr>
        </p:nvSpPr>
        <p:spPr>
          <a:xfrm>
            <a:off x="457200" y="1214800"/>
            <a:ext cx="4524600" cy="5224800"/>
          </a:xfrm>
          <a:prstGeom prst="rect">
            <a:avLst/>
          </a:prstGeom>
        </p:spPr>
        <p:txBody>
          <a:bodyPr anchorCtr="0" anchor="t" bIns="91425" lIns="91425" spcFirstLastPara="1" rIns="91425" wrap="square" tIns="91425">
            <a:noAutofit/>
          </a:bodyPr>
          <a:lstStyle/>
          <a:p>
            <a:pPr indent="0" lvl="0" marL="0" rtl="0">
              <a:spcBef>
                <a:spcPts val="440"/>
              </a:spcBef>
              <a:spcAft>
                <a:spcPts val="0"/>
              </a:spcAft>
              <a:buNone/>
            </a:pPr>
            <a:r>
              <a:rPr lang="en-US" sz="1800"/>
              <a:t>Following questions refer to Robot class at right: </a:t>
            </a:r>
            <a:endParaRPr sz="1800"/>
          </a:p>
          <a:p>
            <a:pPr indent="-342900" lvl="0" marL="457200" rtl="0">
              <a:spcBef>
                <a:spcPts val="440"/>
              </a:spcBef>
              <a:spcAft>
                <a:spcPts val="0"/>
              </a:spcAft>
              <a:buSzPts val="1800"/>
              <a:buAutoNum type="arabicPeriod"/>
            </a:pPr>
            <a:r>
              <a:rPr lang="en-US" sz="1800"/>
              <a:t>What’s wrong with the print statement in Line A? (Feel free to copy the class into a Jupyter notebook and try it out.) How would you fix that line?</a:t>
            </a:r>
            <a:endParaRPr sz="1800"/>
          </a:p>
          <a:p>
            <a:pPr indent="-342900" lvl="0" marL="457200" rtl="0">
              <a:spcBef>
                <a:spcPts val="0"/>
              </a:spcBef>
              <a:spcAft>
                <a:spcPts val="0"/>
              </a:spcAft>
              <a:buSzPts val="1800"/>
              <a:buAutoNum type="arabicPeriod"/>
            </a:pPr>
            <a:r>
              <a:rPr lang="en-US" sz="1800"/>
              <a:t>Why does Line B work?</a:t>
            </a:r>
            <a:endParaRPr sz="1800"/>
          </a:p>
          <a:p>
            <a:pPr indent="-342900" lvl="0" marL="457200" rtl="0">
              <a:spcBef>
                <a:spcPts val="0"/>
              </a:spcBef>
              <a:spcAft>
                <a:spcPts val="0"/>
              </a:spcAft>
              <a:buSzPts val="1800"/>
              <a:buAutoNum type="arabicPeriod"/>
            </a:pPr>
            <a:r>
              <a:rPr lang="en-US" sz="1800"/>
              <a:t>What lines of code in the class definition are executed when Line C is run?</a:t>
            </a:r>
            <a:endParaRPr sz="1800"/>
          </a:p>
          <a:p>
            <a:pPr indent="-342900" lvl="0" marL="457200" rtl="0">
              <a:spcBef>
                <a:spcPts val="0"/>
              </a:spcBef>
              <a:spcAft>
                <a:spcPts val="0"/>
              </a:spcAft>
              <a:buSzPts val="1800"/>
              <a:buAutoNum type="arabicPeriod"/>
            </a:pPr>
            <a:r>
              <a:rPr lang="en-US" sz="1800"/>
              <a:t>The move_x method is defined with two arguments: </a:t>
            </a:r>
            <a:r>
              <a:rPr lang="en-US" sz="1800">
                <a:latin typeface="Roboto Mono"/>
                <a:ea typeface="Roboto Mono"/>
                <a:cs typeface="Roboto Mono"/>
                <a:sym typeface="Roboto Mono"/>
              </a:rPr>
              <a:t>self</a:t>
            </a:r>
            <a:r>
              <a:rPr lang="en-US" sz="1800"/>
              <a:t> and </a:t>
            </a:r>
            <a:r>
              <a:rPr lang="en-US" sz="1800">
                <a:latin typeface="Roboto Mono"/>
                <a:ea typeface="Roboto Mono"/>
                <a:cs typeface="Roboto Mono"/>
                <a:sym typeface="Roboto Mono"/>
              </a:rPr>
              <a:t>x</a:t>
            </a:r>
            <a:r>
              <a:rPr lang="en-US" sz="1800"/>
              <a:t>. In Line D it’s called with only one attribute. Why?</a:t>
            </a:r>
            <a:endParaRPr sz="1800"/>
          </a:p>
          <a:p>
            <a:pPr indent="-342900" lvl="0" marL="457200" rtl="0">
              <a:spcBef>
                <a:spcPts val="0"/>
              </a:spcBef>
              <a:spcAft>
                <a:spcPts val="0"/>
              </a:spcAft>
              <a:buSzPts val="1800"/>
              <a:buAutoNum type="arabicPeriod"/>
            </a:pPr>
            <a:r>
              <a:rPr lang="en-US" sz="1800"/>
              <a:t>In what line is the class instantiated? How is instantiation different than class definition?</a:t>
            </a:r>
            <a:endParaRPr sz="1800"/>
          </a:p>
        </p:txBody>
      </p:sp>
      <p:sp>
        <p:nvSpPr>
          <p:cNvPr id="114" name="Shape 114"/>
          <p:cNvSpPr txBox="1"/>
          <p:nvPr/>
        </p:nvSpPr>
        <p:spPr>
          <a:xfrm>
            <a:off x="4981800" y="147850"/>
            <a:ext cx="4055700" cy="63807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440"/>
              </a:spcBef>
              <a:spcAft>
                <a:spcPts val="0"/>
              </a:spcAft>
              <a:buNone/>
            </a:pPr>
            <a:r>
              <a:rPr lang="en-US" sz="1200">
                <a:solidFill>
                  <a:srgbClr val="38761D"/>
                </a:solidFill>
                <a:latin typeface="Roboto Mono"/>
                <a:ea typeface="Roboto Mono"/>
                <a:cs typeface="Roboto Mono"/>
                <a:sym typeface="Roboto Mono"/>
              </a:rPr>
              <a:t># Robot Class</a:t>
            </a:r>
            <a:endParaRPr sz="1200">
              <a:solidFill>
                <a:srgbClr val="38761D"/>
              </a:solidFill>
              <a:latin typeface="Roboto Mono"/>
              <a:ea typeface="Roboto Mono"/>
              <a:cs typeface="Roboto Mono"/>
              <a:sym typeface="Roboto Mono"/>
            </a:endParaRPr>
          </a:p>
          <a:p>
            <a:pPr indent="0" lvl="0" marL="0" rtl="0">
              <a:spcBef>
                <a:spcPts val="440"/>
              </a:spcBef>
              <a:spcAft>
                <a:spcPts val="0"/>
              </a:spcAft>
              <a:buNone/>
            </a:pPr>
            <a:r>
              <a:rPr b="1" lang="en-US" sz="1200">
                <a:solidFill>
                  <a:srgbClr val="38761D"/>
                </a:solidFill>
                <a:latin typeface="Roboto Mono"/>
                <a:ea typeface="Roboto Mono"/>
                <a:cs typeface="Roboto Mono"/>
                <a:sym typeface="Roboto Mono"/>
              </a:rPr>
              <a:t>class</a:t>
            </a:r>
            <a:r>
              <a:rPr lang="en-US" sz="1200">
                <a:solidFill>
                  <a:srgbClr val="38761D"/>
                </a:solidFill>
                <a:latin typeface="Roboto Mono"/>
                <a:ea typeface="Roboto Mono"/>
                <a:cs typeface="Roboto Mono"/>
                <a:sym typeface="Roboto Mono"/>
              </a:rPr>
              <a:t> </a:t>
            </a:r>
            <a:r>
              <a:rPr lang="en-US" sz="1200">
                <a:latin typeface="Roboto Mono"/>
                <a:ea typeface="Roboto Mono"/>
                <a:cs typeface="Roboto Mono"/>
                <a:sym typeface="Roboto Mono"/>
              </a:rPr>
              <a:t>R</a:t>
            </a:r>
            <a:r>
              <a:rPr lang="en-US" sz="1200">
                <a:latin typeface="Roboto Mono"/>
                <a:ea typeface="Roboto Mono"/>
                <a:cs typeface="Roboto Mono"/>
                <a:sym typeface="Roboto Mono"/>
              </a:rPr>
              <a:t>obot():</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a:t>
            </a:r>
            <a:r>
              <a:rPr b="1" lang="en-US" sz="1200">
                <a:solidFill>
                  <a:srgbClr val="38761D"/>
                </a:solidFill>
                <a:latin typeface="Roboto Mono"/>
                <a:ea typeface="Roboto Mono"/>
                <a:cs typeface="Roboto Mono"/>
                <a:sym typeface="Roboto Mono"/>
              </a:rPr>
              <a:t>def</a:t>
            </a:r>
            <a:r>
              <a:rPr lang="en-US" sz="1200">
                <a:latin typeface="Roboto Mono"/>
                <a:ea typeface="Roboto Mono"/>
                <a:cs typeface="Roboto Mono"/>
                <a:sym typeface="Roboto Mono"/>
              </a:rPr>
              <a:t> </a:t>
            </a:r>
            <a:r>
              <a:rPr lang="en-US" sz="1200">
                <a:solidFill>
                  <a:srgbClr val="0000FF"/>
                </a:solidFill>
                <a:latin typeface="Roboto Mono"/>
                <a:ea typeface="Roboto Mono"/>
                <a:cs typeface="Roboto Mono"/>
                <a:sym typeface="Roboto Mono"/>
              </a:rPr>
              <a:t>__init__</a:t>
            </a:r>
            <a:r>
              <a:rPr lang="en-US" sz="1200">
                <a:latin typeface="Roboto Mono"/>
                <a:ea typeface="Roboto Mono"/>
                <a:cs typeface="Roboto Mono"/>
                <a:sym typeface="Roboto Mono"/>
              </a:rPr>
              <a:t>(self, name):</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self.name = name</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self.xpos = </a:t>
            </a:r>
            <a:r>
              <a:rPr lang="en-US" sz="1200">
                <a:solidFill>
                  <a:srgbClr val="38761D"/>
                </a:solidFill>
                <a:latin typeface="Roboto Mono"/>
                <a:ea typeface="Roboto Mono"/>
                <a:cs typeface="Roboto Mono"/>
                <a:sym typeface="Roboto Mono"/>
              </a:rPr>
              <a:t>0</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self.ypos = </a:t>
            </a:r>
            <a:r>
              <a:rPr lang="en-US" sz="1200">
                <a:solidFill>
                  <a:srgbClr val="38761D"/>
                </a:solidFill>
                <a:latin typeface="Roboto Mono"/>
                <a:ea typeface="Roboto Mono"/>
                <a:cs typeface="Roboto Mono"/>
                <a:sym typeface="Roboto Mono"/>
              </a:rPr>
              <a:t>0</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a:t>
            </a:r>
            <a:r>
              <a:rPr b="1" lang="en-US" sz="1200">
                <a:solidFill>
                  <a:srgbClr val="38761D"/>
                </a:solidFill>
                <a:latin typeface="Roboto Mono"/>
                <a:ea typeface="Roboto Mono"/>
                <a:cs typeface="Roboto Mono"/>
                <a:sym typeface="Roboto Mono"/>
              </a:rPr>
              <a:t>def</a:t>
            </a:r>
            <a:r>
              <a:rPr lang="en-US" sz="1200">
                <a:latin typeface="Roboto Mono"/>
                <a:ea typeface="Roboto Mono"/>
                <a:cs typeface="Roboto Mono"/>
                <a:sym typeface="Roboto Mono"/>
              </a:rPr>
              <a:t> </a:t>
            </a:r>
            <a:r>
              <a:rPr lang="en-US" sz="1200">
                <a:solidFill>
                  <a:srgbClr val="0000FF"/>
                </a:solidFill>
                <a:latin typeface="Roboto Mono"/>
                <a:ea typeface="Roboto Mono"/>
                <a:cs typeface="Roboto Mono"/>
                <a:sym typeface="Roboto Mono"/>
              </a:rPr>
              <a:t>move_x</a:t>
            </a:r>
            <a:r>
              <a:rPr lang="en-US" sz="1200">
                <a:latin typeface="Roboto Mono"/>
                <a:ea typeface="Roboto Mono"/>
                <a:cs typeface="Roboto Mono"/>
                <a:sym typeface="Roboto Mono"/>
              </a:rPr>
              <a:t>(self, x):</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self.xpos = self.xpos </a:t>
            </a:r>
            <a:r>
              <a:rPr lang="en-US" sz="1200">
                <a:solidFill>
                  <a:srgbClr val="9900FF"/>
                </a:solidFill>
                <a:latin typeface="Roboto Mono"/>
                <a:ea typeface="Roboto Mono"/>
                <a:cs typeface="Roboto Mono"/>
                <a:sym typeface="Roboto Mono"/>
              </a:rPr>
              <a:t>+</a:t>
            </a:r>
            <a:r>
              <a:rPr lang="en-US" sz="1200">
                <a:latin typeface="Roboto Mono"/>
                <a:ea typeface="Roboto Mono"/>
                <a:cs typeface="Roboto Mono"/>
                <a:sym typeface="Roboto Mono"/>
              </a:rPr>
              <a:t> x</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a:t>
            </a:r>
            <a:r>
              <a:rPr b="1" lang="en-US" sz="1200">
                <a:solidFill>
                  <a:srgbClr val="38761D"/>
                </a:solidFill>
                <a:latin typeface="Roboto Mono"/>
                <a:ea typeface="Roboto Mono"/>
                <a:cs typeface="Roboto Mono"/>
                <a:sym typeface="Roboto Mono"/>
              </a:rPr>
              <a:t>def</a:t>
            </a:r>
            <a:r>
              <a:rPr lang="en-US" sz="1200">
                <a:latin typeface="Roboto Mono"/>
                <a:ea typeface="Roboto Mono"/>
                <a:cs typeface="Roboto Mono"/>
                <a:sym typeface="Roboto Mono"/>
              </a:rPr>
              <a:t> </a:t>
            </a:r>
            <a:r>
              <a:rPr lang="en-US" sz="1200">
                <a:solidFill>
                  <a:srgbClr val="0000FF"/>
                </a:solidFill>
                <a:latin typeface="Roboto Mono"/>
                <a:ea typeface="Roboto Mono"/>
                <a:cs typeface="Roboto Mono"/>
                <a:sym typeface="Roboto Mono"/>
              </a:rPr>
              <a:t>move_y</a:t>
            </a:r>
            <a:r>
              <a:rPr lang="en-US" sz="1200">
                <a:latin typeface="Roboto Mono"/>
                <a:ea typeface="Roboto Mono"/>
                <a:cs typeface="Roboto Mono"/>
                <a:sym typeface="Roboto Mono"/>
              </a:rPr>
              <a:t>(self, y):</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self.ypos = self.ypos </a:t>
            </a:r>
            <a:r>
              <a:rPr lang="en-US" sz="1200">
                <a:solidFill>
                  <a:srgbClr val="9900FF"/>
                </a:solidFill>
                <a:latin typeface="Roboto Mono"/>
                <a:ea typeface="Roboto Mono"/>
                <a:cs typeface="Roboto Mono"/>
                <a:sym typeface="Roboto Mono"/>
              </a:rPr>
              <a:t>+</a:t>
            </a:r>
            <a:r>
              <a:rPr lang="en-US" sz="1200">
                <a:latin typeface="Roboto Mono"/>
                <a:ea typeface="Roboto Mono"/>
                <a:cs typeface="Roboto Mono"/>
                <a:sym typeface="Roboto Mono"/>
              </a:rPr>
              <a:t> y</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t/>
            </a:r>
            <a:endParaRPr b="1"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num_wheels = </a:t>
            </a:r>
            <a:r>
              <a:rPr lang="en-US" sz="1200">
                <a:solidFill>
                  <a:srgbClr val="38761D"/>
                </a:solidFill>
                <a:latin typeface="Roboto Mono"/>
                <a:ea typeface="Roboto Mono"/>
                <a:cs typeface="Roboto Mono"/>
                <a:sym typeface="Roboto Mono"/>
              </a:rPr>
              <a:t>4</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a:t>
            </a:r>
            <a:r>
              <a:rPr lang="en-US" sz="1200">
                <a:solidFill>
                  <a:srgbClr val="9900FF"/>
                </a:solidFill>
                <a:latin typeface="Roboto Mono"/>
                <a:ea typeface="Roboto Mono"/>
                <a:cs typeface="Roboto Mono"/>
                <a:sym typeface="Roboto Mono"/>
              </a:rPr>
              <a:t>@staticmethod</a:t>
            </a:r>
            <a:br>
              <a:rPr lang="en-US" sz="1200">
                <a:latin typeface="Roboto Mono"/>
                <a:ea typeface="Roboto Mono"/>
                <a:cs typeface="Roboto Mono"/>
                <a:sym typeface="Roboto Mono"/>
              </a:rPr>
            </a:br>
            <a:r>
              <a:rPr lang="en-US" sz="1200">
                <a:latin typeface="Roboto Mono"/>
                <a:ea typeface="Roboto Mono"/>
                <a:cs typeface="Roboto Mono"/>
                <a:sym typeface="Roboto Mono"/>
              </a:rPr>
              <a:t>	</a:t>
            </a:r>
            <a:r>
              <a:rPr b="1" lang="en-US" sz="1200">
                <a:solidFill>
                  <a:srgbClr val="38761D"/>
                </a:solidFill>
                <a:latin typeface="Roboto Mono"/>
                <a:ea typeface="Roboto Mono"/>
                <a:cs typeface="Roboto Mono"/>
                <a:sym typeface="Roboto Mono"/>
              </a:rPr>
              <a:t>def</a:t>
            </a:r>
            <a:r>
              <a:rPr lang="en-US" sz="1200">
                <a:latin typeface="Roboto Mono"/>
                <a:ea typeface="Roboto Mono"/>
                <a:cs typeface="Roboto Mono"/>
                <a:sym typeface="Roboto Mono"/>
              </a:rPr>
              <a:t> add_wheel(num=</a:t>
            </a:r>
            <a:r>
              <a:rPr lang="en-US" sz="1200">
                <a:solidFill>
                  <a:srgbClr val="38761D"/>
                </a:solidFill>
                <a:latin typeface="Roboto Mono"/>
                <a:ea typeface="Roboto Mono"/>
                <a:cs typeface="Roboto Mono"/>
                <a:sym typeface="Roboto Mono"/>
              </a:rPr>
              <a:t>-1</a:t>
            </a:r>
            <a:r>
              <a:rPr lang="en-US"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Robot.num_wheels = \</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Robot.num_wheels </a:t>
            </a:r>
            <a:r>
              <a:rPr lang="en-US" sz="1200">
                <a:solidFill>
                  <a:srgbClr val="9900FF"/>
                </a:solidFill>
                <a:latin typeface="Roboto Mono"/>
                <a:ea typeface="Roboto Mono"/>
                <a:cs typeface="Roboto Mono"/>
                <a:sym typeface="Roboto Mono"/>
              </a:rPr>
              <a:t>+</a:t>
            </a:r>
            <a:r>
              <a:rPr lang="en-US" sz="1200">
                <a:latin typeface="Roboto Mono"/>
                <a:ea typeface="Roboto Mono"/>
                <a:cs typeface="Roboto Mono"/>
                <a:sym typeface="Roboto Mono"/>
              </a:rPr>
              <a:t> num</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t/>
            </a:r>
            <a:endParaRPr sz="12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solidFill>
                  <a:srgbClr val="38761D"/>
                </a:solidFill>
                <a:latin typeface="Roboto Mono"/>
                <a:ea typeface="Roboto Mono"/>
                <a:cs typeface="Roboto Mono"/>
                <a:sym typeface="Roboto Mono"/>
              </a:rPr>
              <a:t>print</a:t>
            </a:r>
            <a:r>
              <a:rPr lang="en-US" sz="1200">
                <a:latin typeface="Roboto Mono"/>
                <a:ea typeface="Roboto Mono"/>
                <a:cs typeface="Roboto Mono"/>
                <a:sym typeface="Roboto Mono"/>
              </a:rPr>
              <a:t>(Robot.xpos)  </a:t>
            </a:r>
            <a:r>
              <a:rPr lang="en-US" sz="1200">
                <a:solidFill>
                  <a:srgbClr val="38761D"/>
                </a:solidFill>
                <a:latin typeface="Roboto Mono"/>
                <a:ea typeface="Roboto Mono"/>
                <a:cs typeface="Roboto Mono"/>
                <a:sym typeface="Roboto Mono"/>
              </a:rPr>
              <a:t># Line A</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solidFill>
                  <a:srgbClr val="38761D"/>
                </a:solidFill>
                <a:latin typeface="Roboto Mono"/>
                <a:ea typeface="Roboto Mono"/>
                <a:cs typeface="Roboto Mono"/>
                <a:sym typeface="Roboto Mono"/>
              </a:rPr>
              <a:t>print</a:t>
            </a:r>
            <a:r>
              <a:rPr lang="en-US" sz="1200">
                <a:latin typeface="Roboto Mono"/>
                <a:ea typeface="Roboto Mono"/>
                <a:cs typeface="Roboto Mono"/>
                <a:sym typeface="Roboto Mono"/>
              </a:rPr>
              <a:t>(Robot.num_wheels)</a:t>
            </a:r>
            <a:r>
              <a:rPr lang="en-US" sz="1200">
                <a:solidFill>
                  <a:srgbClr val="38761D"/>
                </a:solidFill>
                <a:latin typeface="Roboto Mono"/>
                <a:ea typeface="Roboto Mono"/>
                <a:cs typeface="Roboto Mono"/>
                <a:sym typeface="Roboto Mono"/>
              </a:rPr>
              <a:t>  # Line B</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mybot = Robot(</a:t>
            </a:r>
            <a:r>
              <a:rPr lang="en-US" sz="1200">
                <a:solidFill>
                  <a:srgbClr val="990000"/>
                </a:solidFill>
                <a:latin typeface="Roboto Mono"/>
                <a:ea typeface="Roboto Mono"/>
                <a:cs typeface="Roboto Mono"/>
                <a:sym typeface="Roboto Mono"/>
              </a:rPr>
              <a:t>“Gimli”</a:t>
            </a:r>
            <a:r>
              <a:rPr lang="en-US" sz="1200">
                <a:latin typeface="Roboto Mono"/>
                <a:ea typeface="Roboto Mono"/>
                <a:cs typeface="Roboto Mono"/>
                <a:sym typeface="Roboto Mono"/>
              </a:rPr>
              <a:t>)  </a:t>
            </a:r>
            <a:r>
              <a:rPr lang="en-US" sz="1200">
                <a:solidFill>
                  <a:srgbClr val="38761D"/>
                </a:solidFill>
                <a:latin typeface="Roboto Mono"/>
                <a:ea typeface="Roboto Mono"/>
                <a:cs typeface="Roboto Mono"/>
                <a:sym typeface="Roboto Mono"/>
              </a:rPr>
              <a:t># Line C</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mybot.move_x(5)  </a:t>
            </a:r>
            <a:r>
              <a:rPr lang="en-US" sz="1200">
                <a:solidFill>
                  <a:srgbClr val="38761D"/>
                </a:solidFill>
                <a:latin typeface="Roboto Mono"/>
                <a:ea typeface="Roboto Mono"/>
                <a:cs typeface="Roboto Mono"/>
                <a:sym typeface="Roboto Mono"/>
              </a:rPr>
              <a:t># Line D</a:t>
            </a:r>
            <a:endParaRPr sz="12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spcBef>
                <a:spcPts val="440"/>
              </a:spcBef>
              <a:spcAft>
                <a:spcPts val="0"/>
              </a:spcAft>
              <a:buNone/>
            </a:pPr>
            <a:r>
              <a:t/>
            </a:r>
            <a:endParaRPr b="1" sz="1200">
              <a:solidFill>
                <a:srgbClr val="38761D"/>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55612"/>
            <a:ext cx="76200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Robot Class with Docstrings</a:t>
            </a:r>
            <a:endParaRPr/>
          </a:p>
        </p:txBody>
      </p:sp>
      <p:sp>
        <p:nvSpPr>
          <p:cNvPr id="121" name="Shape 121"/>
          <p:cNvSpPr txBox="1"/>
          <p:nvPr/>
        </p:nvSpPr>
        <p:spPr>
          <a:xfrm>
            <a:off x="139450" y="983100"/>
            <a:ext cx="5704500" cy="47595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440"/>
              </a:spcBef>
              <a:spcAft>
                <a:spcPts val="0"/>
              </a:spcAft>
              <a:buNone/>
            </a:pPr>
            <a:r>
              <a:rPr lang="en-US" sz="1100">
                <a:solidFill>
                  <a:srgbClr val="38761D"/>
                </a:solidFill>
                <a:latin typeface="Roboto Mono"/>
                <a:ea typeface="Roboto Mono"/>
                <a:cs typeface="Roboto Mono"/>
                <a:sym typeface="Roboto Mono"/>
              </a:rPr>
              <a:t># Robot Class</a:t>
            </a:r>
            <a:endParaRPr sz="1100">
              <a:solidFill>
                <a:srgbClr val="38761D"/>
              </a:solidFill>
              <a:latin typeface="Roboto Mono"/>
              <a:ea typeface="Roboto Mono"/>
              <a:cs typeface="Roboto Mono"/>
              <a:sym typeface="Roboto Mono"/>
            </a:endParaRPr>
          </a:p>
          <a:p>
            <a:pPr indent="0" lvl="0" marL="0" rtl="0">
              <a:spcBef>
                <a:spcPts val="440"/>
              </a:spcBef>
              <a:spcAft>
                <a:spcPts val="0"/>
              </a:spcAft>
              <a:buNone/>
            </a:pPr>
            <a:r>
              <a:rPr b="1" lang="en-US" sz="1100">
                <a:solidFill>
                  <a:srgbClr val="38761D"/>
                </a:solidFill>
                <a:latin typeface="Roboto Mono"/>
                <a:ea typeface="Roboto Mono"/>
                <a:cs typeface="Roboto Mono"/>
                <a:sym typeface="Roboto Mono"/>
              </a:rPr>
              <a:t>class</a:t>
            </a:r>
            <a:r>
              <a:rPr lang="en-US" sz="1100">
                <a:solidFill>
                  <a:srgbClr val="38761D"/>
                </a:solidFill>
                <a:latin typeface="Roboto Mono"/>
                <a:ea typeface="Roboto Mono"/>
                <a:cs typeface="Roboto Mono"/>
                <a:sym typeface="Roboto Mono"/>
              </a:rPr>
              <a:t> </a:t>
            </a:r>
            <a:r>
              <a:rPr lang="en-US" sz="1100">
                <a:latin typeface="Roboto Mono"/>
                <a:ea typeface="Roboto Mono"/>
                <a:cs typeface="Roboto Mono"/>
                <a:sym typeface="Roboto Mono"/>
              </a:rPr>
              <a:t>Robot():</a:t>
            </a:r>
            <a:endParaRPr sz="1100">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 simple robot that can move on a two dimensional plane.</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Attributes: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name: (str) The robot's name.</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num_wheels: (int) Number of robot wheels, static.</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move_x(): Change the robot's position on the x axis.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move_y(): Change the robot's position on the y axis.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add_wheel(): Add a wheel to the robot.</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None/>
            </a:pPr>
            <a:r>
              <a:t/>
            </a:r>
            <a:endParaRPr sz="11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a:t>
            </a:r>
            <a:r>
              <a:rPr b="1" lang="en-US" sz="1100">
                <a:solidFill>
                  <a:srgbClr val="38761D"/>
                </a:solidFill>
                <a:latin typeface="Roboto Mono"/>
                <a:ea typeface="Roboto Mono"/>
                <a:cs typeface="Roboto Mono"/>
                <a:sym typeface="Roboto Mono"/>
              </a:rPr>
              <a:t>def</a:t>
            </a:r>
            <a:r>
              <a:rPr lang="en-US" sz="1100">
                <a:latin typeface="Roboto Mono"/>
                <a:ea typeface="Roboto Mono"/>
                <a:cs typeface="Roboto Mono"/>
                <a:sym typeface="Roboto Mono"/>
              </a:rPr>
              <a:t> </a:t>
            </a:r>
            <a:r>
              <a:rPr lang="en-US" sz="1100">
                <a:solidFill>
                  <a:srgbClr val="0000FF"/>
                </a:solidFill>
                <a:latin typeface="Roboto Mono"/>
                <a:ea typeface="Roboto Mono"/>
                <a:cs typeface="Roboto Mono"/>
                <a:sym typeface="Roboto Mono"/>
              </a:rPr>
              <a:t>__init__</a:t>
            </a:r>
            <a:r>
              <a:rPr lang="en-US" sz="1100">
                <a:latin typeface="Roboto Mono"/>
                <a:ea typeface="Roboto Mono"/>
                <a:cs typeface="Roboto Mono"/>
                <a:sym typeface="Roboto Mono"/>
              </a:rPr>
              <a:t>(self, name):</a:t>
            </a:r>
            <a:endParaRPr sz="1100">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"""Initializes the Robot class.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Args: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name: (str) The robot's name.</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self.name = name</a:t>
            </a:r>
            <a:endParaRPr sz="11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self.xpos = </a:t>
            </a:r>
            <a:r>
              <a:rPr lang="en-US" sz="1100">
                <a:solidFill>
                  <a:srgbClr val="38761D"/>
                </a:solidFill>
                <a:latin typeface="Roboto Mono"/>
                <a:ea typeface="Roboto Mono"/>
                <a:cs typeface="Roboto Mono"/>
                <a:sym typeface="Roboto Mono"/>
              </a:rPr>
              <a:t>0</a:t>
            </a:r>
            <a:endParaRPr sz="11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self.ypos = </a:t>
            </a:r>
            <a:r>
              <a:rPr lang="en-US" sz="1100">
                <a:solidFill>
                  <a:srgbClr val="38761D"/>
                </a:solidFill>
                <a:latin typeface="Roboto Mono"/>
                <a:ea typeface="Roboto Mono"/>
                <a:cs typeface="Roboto Mono"/>
                <a:sym typeface="Roboto Mono"/>
              </a:rPr>
              <a:t>0</a:t>
            </a:r>
            <a:endParaRPr sz="1100">
              <a:solidFill>
                <a:srgbClr val="38761D"/>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a:t>
            </a:r>
            <a:endParaRPr b="1" sz="1100">
              <a:solidFill>
                <a:srgbClr val="38761D"/>
              </a:solidFill>
              <a:latin typeface="Roboto Mono"/>
              <a:ea typeface="Roboto Mono"/>
              <a:cs typeface="Roboto Mono"/>
              <a:sym typeface="Roboto Mono"/>
            </a:endParaRPr>
          </a:p>
        </p:txBody>
      </p:sp>
      <p:sp>
        <p:nvSpPr>
          <p:cNvPr id="122" name="Shape 122"/>
          <p:cNvSpPr txBox="1"/>
          <p:nvPr/>
        </p:nvSpPr>
        <p:spPr>
          <a:xfrm>
            <a:off x="4107475" y="3105800"/>
            <a:ext cx="4728000" cy="2958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a:t>
            </a:r>
            <a:r>
              <a:rPr b="1" lang="en-US" sz="1100">
                <a:solidFill>
                  <a:srgbClr val="38761D"/>
                </a:solidFill>
                <a:latin typeface="Roboto Mono"/>
                <a:ea typeface="Roboto Mono"/>
                <a:cs typeface="Roboto Mono"/>
                <a:sym typeface="Roboto Mono"/>
              </a:rPr>
              <a:t>def</a:t>
            </a:r>
            <a:r>
              <a:rPr lang="en-US" sz="1100">
                <a:latin typeface="Roboto Mono"/>
                <a:ea typeface="Roboto Mono"/>
                <a:cs typeface="Roboto Mono"/>
                <a:sym typeface="Roboto Mono"/>
              </a:rPr>
              <a:t> </a:t>
            </a:r>
            <a:r>
              <a:rPr lang="en-US" sz="1100">
                <a:solidFill>
                  <a:srgbClr val="0000FF"/>
                </a:solidFill>
                <a:latin typeface="Roboto Mono"/>
                <a:ea typeface="Roboto Mono"/>
                <a:cs typeface="Roboto Mono"/>
                <a:sym typeface="Roboto Mono"/>
              </a:rPr>
              <a:t>move_x</a:t>
            </a:r>
            <a:r>
              <a:rPr lang="en-US" sz="1100">
                <a:latin typeface="Roboto Mono"/>
                <a:ea typeface="Roboto Mono"/>
                <a:cs typeface="Roboto Mono"/>
                <a:sym typeface="Roboto Mono"/>
              </a:rPr>
              <a:t>(self, x):</a:t>
            </a:r>
            <a:endParaRPr sz="1100">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"""Changes the position on the x axis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Args: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x: (int) The value that will be added to</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the x-axis position.</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Returns: (int) The position on the x-axis.</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chemeClr val="dk1"/>
              </a:buClr>
              <a:buSzPts val="1100"/>
              <a:buFont typeface="Arial"/>
              <a:buNone/>
            </a:pPr>
            <a:r>
              <a:rPr lang="en-US" sz="1100">
                <a:solidFill>
                  <a:srgbClr val="980000"/>
                </a:solidFill>
                <a:latin typeface="Roboto Mono"/>
                <a:ea typeface="Roboto Mono"/>
                <a:cs typeface="Roboto Mono"/>
                <a:sym typeface="Roboto Mono"/>
              </a:rPr>
              <a:t>        """</a:t>
            </a:r>
            <a:endParaRPr sz="1100">
              <a:solidFill>
                <a:srgbClr val="980000"/>
              </a:solidFill>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self.xpos = self.xpos </a:t>
            </a:r>
            <a:r>
              <a:rPr lang="en-US" sz="1100">
                <a:solidFill>
                  <a:srgbClr val="9900FF"/>
                </a:solidFill>
                <a:latin typeface="Roboto Mono"/>
                <a:ea typeface="Roboto Mono"/>
                <a:cs typeface="Roboto Mono"/>
                <a:sym typeface="Roboto Mono"/>
              </a:rPr>
              <a:t>+</a:t>
            </a:r>
            <a:r>
              <a:rPr lang="en-US" sz="1100">
                <a:latin typeface="Roboto Mono"/>
                <a:ea typeface="Roboto Mono"/>
                <a:cs typeface="Roboto Mono"/>
                <a:sym typeface="Roboto Mono"/>
              </a:rPr>
              <a:t> x</a:t>
            </a:r>
            <a:endParaRPr sz="1100">
              <a:latin typeface="Roboto Mono"/>
              <a:ea typeface="Roboto Mono"/>
              <a:cs typeface="Roboto Mono"/>
              <a:sym typeface="Roboto Mono"/>
            </a:endParaRPr>
          </a:p>
          <a:p>
            <a:pPr indent="0" lvl="0" marL="0" rtl="0">
              <a:spcBef>
                <a:spcPts val="440"/>
              </a:spcBef>
              <a:spcAft>
                <a:spcPts val="0"/>
              </a:spcAft>
              <a:buClr>
                <a:srgbClr val="000000"/>
              </a:buClr>
              <a:buSzPts val="1100"/>
              <a:buFont typeface="Arial"/>
              <a:buNone/>
            </a:pPr>
            <a:r>
              <a:rPr lang="en-US" sz="1100">
                <a:latin typeface="Roboto Mono"/>
                <a:ea typeface="Roboto Mono"/>
                <a:cs typeface="Roboto Mono"/>
                <a:sym typeface="Roboto Mono"/>
              </a:rPr>
              <a:t>		</a:t>
            </a:r>
            <a:r>
              <a:rPr b="1" lang="en-US" sz="1100">
                <a:solidFill>
                  <a:srgbClr val="38761D"/>
                </a:solidFill>
                <a:latin typeface="Roboto Mono"/>
                <a:ea typeface="Roboto Mono"/>
                <a:cs typeface="Roboto Mono"/>
                <a:sym typeface="Roboto Mono"/>
              </a:rPr>
              <a:t>return</a:t>
            </a:r>
            <a:r>
              <a:rPr lang="en-US" sz="1100">
                <a:latin typeface="Roboto Mono"/>
                <a:ea typeface="Roboto Mono"/>
                <a:cs typeface="Roboto Mono"/>
                <a:sym typeface="Roboto Mono"/>
              </a:rPr>
              <a:t> self.xpos</a:t>
            </a:r>
            <a:endParaRPr sz="1100">
              <a:latin typeface="Roboto Mono"/>
              <a:ea typeface="Roboto Mono"/>
              <a:cs typeface="Roboto Mono"/>
              <a:sym typeface="Roboto Mono"/>
            </a:endParaRPr>
          </a:p>
          <a:p>
            <a:pPr indent="0" lvl="0" marL="0" rtl="0">
              <a:spcBef>
                <a:spcPts val="440"/>
              </a:spcBef>
              <a:spcAft>
                <a:spcPts val="0"/>
              </a:spcAft>
              <a:buNone/>
            </a:pPr>
            <a:r>
              <a:rPr lang="en-US" sz="1100">
                <a:latin typeface="Roboto Mono"/>
                <a:ea typeface="Roboto Mono"/>
                <a:cs typeface="Roboto Mono"/>
                <a:sym typeface="Roboto Mono"/>
              </a:rPr>
              <a:t>...</a:t>
            </a:r>
            <a:endParaRPr b="1" sz="1100">
              <a:solidFill>
                <a:srgbClr val="38761D"/>
              </a:solidFill>
              <a:latin typeface="Roboto Mono"/>
              <a:ea typeface="Roboto Mono"/>
              <a:cs typeface="Roboto Mono"/>
              <a:sym typeface="Roboto Mono"/>
            </a:endParaRPr>
          </a:p>
        </p:txBody>
      </p:sp>
      <p:sp>
        <p:nvSpPr>
          <p:cNvPr id="123" name="Shape 123"/>
          <p:cNvSpPr txBox="1"/>
          <p:nvPr>
            <p:ph idx="1" type="body"/>
          </p:nvPr>
        </p:nvSpPr>
        <p:spPr>
          <a:xfrm>
            <a:off x="5552400" y="1084500"/>
            <a:ext cx="3359100" cy="1521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spcBef>
                <a:spcPts val="440"/>
              </a:spcBef>
              <a:spcAft>
                <a:spcPts val="0"/>
              </a:spcAft>
              <a:buSzPts val="1800"/>
              <a:buChar char="●"/>
            </a:pPr>
            <a:r>
              <a:rPr lang="en-US" sz="1800"/>
              <a:t>Docstrings (red text in example) are used to explain what code does.</a:t>
            </a:r>
            <a:endParaRPr sz="1800"/>
          </a:p>
          <a:p>
            <a:pPr indent="-342900" lvl="0" marL="457200">
              <a:spcBef>
                <a:spcPts val="0"/>
              </a:spcBef>
              <a:spcAft>
                <a:spcPts val="0"/>
              </a:spcAft>
              <a:buSzPts val="1800"/>
              <a:buChar char="●"/>
            </a:pPr>
            <a:r>
              <a:rPr lang="en-US" sz="1800"/>
              <a:t>Use them!</a:t>
            </a:r>
            <a:endParaRPr sz="1800"/>
          </a:p>
        </p:txBody>
      </p:sp>
      <p:sp>
        <p:nvSpPr>
          <p:cNvPr id="124" name="Shape 124"/>
          <p:cNvSpPr txBox="1"/>
          <p:nvPr>
            <p:ph idx="1" type="body"/>
          </p:nvPr>
        </p:nvSpPr>
        <p:spPr>
          <a:xfrm>
            <a:off x="934050" y="5742600"/>
            <a:ext cx="7275900" cy="1065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440"/>
              </a:spcBef>
              <a:spcAft>
                <a:spcPts val="0"/>
              </a:spcAft>
              <a:buNone/>
            </a:pPr>
            <a:r>
              <a:rPr b="1" lang="en-US" sz="1600"/>
              <a:t>Docstring references:</a:t>
            </a:r>
            <a:endParaRPr b="1" sz="1600"/>
          </a:p>
          <a:p>
            <a:pPr indent="-330200" lvl="0" marL="457200" rtl="0">
              <a:spcBef>
                <a:spcPts val="440"/>
              </a:spcBef>
              <a:spcAft>
                <a:spcPts val="0"/>
              </a:spcAft>
              <a:buSzPts val="1600"/>
              <a:buChar char="●"/>
            </a:pPr>
            <a:r>
              <a:rPr lang="en-US" sz="1600" u="sng">
                <a:solidFill>
                  <a:schemeClr val="hlink"/>
                </a:solidFill>
                <a:hlinkClick r:id="rId3"/>
              </a:rPr>
              <a:t>https://github.com/google/styleguide/blob/gh-pages/pyguide.md</a:t>
            </a:r>
            <a:r>
              <a:rPr lang="en-US" sz="1600"/>
              <a:t> (sec 3.8)</a:t>
            </a:r>
            <a:endParaRPr sz="1600"/>
          </a:p>
          <a:p>
            <a:pPr indent="-330200" lvl="0" marL="457200" rtl="0">
              <a:spcBef>
                <a:spcPts val="0"/>
              </a:spcBef>
              <a:spcAft>
                <a:spcPts val="0"/>
              </a:spcAft>
              <a:buSzPts val="1600"/>
              <a:buChar char="●"/>
            </a:pPr>
            <a:r>
              <a:rPr lang="en-US" sz="1600" u="sng">
                <a:solidFill>
                  <a:schemeClr val="hlink"/>
                </a:solidFill>
                <a:hlinkClick r:id="rId4"/>
              </a:rPr>
              <a:t>https://www.python.org/dev/peps/pep-0257/</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800"/>
              <a:t>Exercises</a:t>
            </a:r>
            <a:endParaRPr sz="3800"/>
          </a:p>
        </p:txBody>
      </p:sp>
      <p:sp>
        <p:nvSpPr>
          <p:cNvPr id="131" name="Shape 131"/>
          <p:cNvSpPr txBox="1"/>
          <p:nvPr>
            <p:ph idx="1" type="body"/>
          </p:nvPr>
        </p:nvSpPr>
        <p:spPr>
          <a:xfrm>
            <a:off x="457200" y="1187200"/>
            <a:ext cx="7900500" cy="5290500"/>
          </a:xfrm>
          <a:prstGeom prst="rect">
            <a:avLst/>
          </a:prstGeom>
        </p:spPr>
        <p:txBody>
          <a:bodyPr anchorCtr="0" anchor="t" bIns="91425" lIns="91425" spcFirstLastPara="1" rIns="91425" wrap="square" tIns="91425">
            <a:noAutofit/>
          </a:bodyPr>
          <a:lstStyle/>
          <a:p>
            <a:pPr indent="-330200" lvl="0" marL="457200" rtl="0">
              <a:spcBef>
                <a:spcPts val="440"/>
              </a:spcBef>
              <a:spcAft>
                <a:spcPts val="0"/>
              </a:spcAft>
              <a:buSzPts val="1600"/>
              <a:buAutoNum type="arabicPeriod"/>
            </a:pPr>
            <a:r>
              <a:rPr lang="en-US" sz="1600"/>
              <a:t>Write a class that represents a switch or scale used in the PowerUp competition.</a:t>
            </a:r>
            <a:endParaRPr sz="1600"/>
          </a:p>
          <a:p>
            <a:pPr indent="-330200" lvl="1" marL="914400" rtl="0">
              <a:spcBef>
                <a:spcPts val="0"/>
              </a:spcBef>
              <a:spcAft>
                <a:spcPts val="0"/>
              </a:spcAft>
              <a:buSzPts val="1600"/>
              <a:buAutoNum type="alphaLcPeriod"/>
            </a:pPr>
            <a:r>
              <a:rPr lang="en-US" sz="1600"/>
              <a:t>The class should have methods for placing cubes on the red or blue side.</a:t>
            </a:r>
            <a:endParaRPr sz="1600"/>
          </a:p>
          <a:p>
            <a:pPr indent="-330200" lvl="1" marL="914400" rtl="0">
              <a:spcBef>
                <a:spcPts val="0"/>
              </a:spcBef>
              <a:spcAft>
                <a:spcPts val="0"/>
              </a:spcAft>
              <a:buSzPts val="1600"/>
              <a:buAutoNum type="alphaLcPeriod"/>
            </a:pPr>
            <a:r>
              <a:rPr lang="en-US" sz="1600"/>
              <a:t>The class should track how many cubes on on each side.</a:t>
            </a:r>
            <a:endParaRPr sz="1600"/>
          </a:p>
          <a:p>
            <a:pPr indent="-330200" lvl="1" marL="914400" rtl="0">
              <a:spcBef>
                <a:spcPts val="0"/>
              </a:spcBef>
              <a:spcAft>
                <a:spcPts val="0"/>
              </a:spcAft>
              <a:buSzPts val="1600"/>
              <a:buAutoNum type="alphaLcPeriod"/>
            </a:pPr>
            <a:r>
              <a:rPr lang="en-US" sz="1600"/>
              <a:t>The class should have an attribute that contains the current state of the class, either tilted towards red, tilted towards blue, or balanced (based on the number of cubes on each side). The initial state should be balanced.</a:t>
            </a:r>
            <a:endParaRPr sz="1600"/>
          </a:p>
          <a:p>
            <a:pPr indent="-330200" lvl="1" marL="914400" rtl="0">
              <a:spcBef>
                <a:spcPts val="0"/>
              </a:spcBef>
              <a:spcAft>
                <a:spcPts val="0"/>
              </a:spcAft>
              <a:buSzPts val="1600"/>
              <a:buAutoNum type="alphaLcPeriod"/>
            </a:pPr>
            <a:r>
              <a:rPr lang="en-US" sz="1600"/>
              <a:t>The class should have a name (e.g., “scale”, “red alliance switch”, etc.) that can be set when it’s constructed.</a:t>
            </a:r>
            <a:endParaRPr sz="1600"/>
          </a:p>
          <a:p>
            <a:pPr indent="-330200" lvl="0" marL="457200" rtl="0">
              <a:spcBef>
                <a:spcPts val="0"/>
              </a:spcBef>
              <a:spcAft>
                <a:spcPts val="0"/>
              </a:spcAft>
              <a:buSzPts val="1600"/>
              <a:buAutoNum type="arabicPeriod"/>
            </a:pPr>
            <a:r>
              <a:rPr lang="en-US" sz="1600"/>
              <a:t>In jupyter notebook, write code that </a:t>
            </a:r>
            <a:r>
              <a:rPr lang="en-US" sz="1600"/>
              <a:t>instantiates</a:t>
            </a:r>
            <a:r>
              <a:rPr lang="en-US" sz="1600"/>
              <a:t> three objects of the class, one for each switch or scale in the PowerUp arcade. Place cubes on each object and read the state.</a:t>
            </a:r>
            <a:endParaRPr sz="1600"/>
          </a:p>
          <a:p>
            <a:pPr indent="-330200" lvl="0" marL="457200" rtl="0">
              <a:spcBef>
                <a:spcPts val="0"/>
              </a:spcBef>
              <a:spcAft>
                <a:spcPts val="0"/>
              </a:spcAft>
              <a:buSzPts val="1600"/>
              <a:buAutoNum type="arabicPeriod"/>
            </a:pPr>
            <a:r>
              <a:rPr lang="en-US" sz="1600"/>
              <a:t>Add a </a:t>
            </a:r>
            <a:r>
              <a:rPr lang="en-US" sz="1600">
                <a:latin typeface="Roboto Mono"/>
                <a:ea typeface="Roboto Mono"/>
                <a:cs typeface="Roboto Mono"/>
                <a:sym typeface="Roboto Mono"/>
              </a:rPr>
              <a:t>__str__()</a:t>
            </a:r>
            <a:r>
              <a:rPr lang="en-US" sz="1600"/>
              <a:t> method to the class. The </a:t>
            </a:r>
            <a:r>
              <a:rPr lang="en-US" sz="1600">
                <a:latin typeface="Roboto Mono"/>
                <a:ea typeface="Roboto Mono"/>
                <a:cs typeface="Roboto Mono"/>
                <a:sym typeface="Roboto Mono"/>
              </a:rPr>
              <a:t>__str__()</a:t>
            </a:r>
            <a:r>
              <a:rPr lang="en-US" sz="1600"/>
              <a:t> allows the objects of the class to print their state when they are passed to the </a:t>
            </a:r>
            <a:r>
              <a:rPr lang="en-US" sz="1600">
                <a:latin typeface="Roboto Mono"/>
                <a:ea typeface="Roboto Mono"/>
                <a:cs typeface="Roboto Mono"/>
                <a:sym typeface="Roboto Mono"/>
              </a:rPr>
              <a:t>print()</a:t>
            </a:r>
            <a:r>
              <a:rPr lang="en-US" sz="1600"/>
              <a:t> function</a:t>
            </a:r>
            <a:endParaRPr sz="1600"/>
          </a:p>
          <a:p>
            <a:pPr indent="-330200" lvl="0" marL="457200" rtl="0">
              <a:spcBef>
                <a:spcPts val="0"/>
              </a:spcBef>
              <a:spcAft>
                <a:spcPts val="0"/>
              </a:spcAft>
              <a:buSzPts val="1600"/>
              <a:buAutoNum type="arabicPeriod"/>
            </a:pPr>
            <a:r>
              <a:rPr lang="en-US" sz="1600"/>
              <a:t>Add docstrings to your class that follow the </a:t>
            </a:r>
            <a:r>
              <a:rPr lang="en-US" sz="1600"/>
              <a:t>guidance</a:t>
            </a:r>
            <a:r>
              <a:rPr lang="en-US" sz="1600"/>
              <a:t> in the Google Python Style Guide.</a:t>
            </a:r>
            <a:endParaRPr sz="1600"/>
          </a:p>
          <a:p>
            <a:pPr indent="-330200" lvl="0" marL="457200" rtl="0">
              <a:spcBef>
                <a:spcPts val="0"/>
              </a:spcBef>
              <a:spcAft>
                <a:spcPts val="0"/>
              </a:spcAft>
              <a:buSzPts val="1600"/>
              <a:buAutoNum type="arabicPeriod"/>
            </a:pPr>
            <a:r>
              <a:rPr lang="en-US" sz="1600"/>
              <a:t>Use a </a:t>
            </a:r>
            <a:r>
              <a:rPr lang="en-US" sz="1600">
                <a:latin typeface="Roboto Mono"/>
                <a:ea typeface="Roboto Mono"/>
                <a:cs typeface="Roboto Mono"/>
                <a:sym typeface="Roboto Mono"/>
              </a:rPr>
              <a:t>print()</a:t>
            </a:r>
            <a:r>
              <a:rPr lang="en-US" sz="1600"/>
              <a:t> statement and the </a:t>
            </a:r>
            <a:r>
              <a:rPr lang="en-US" sz="1600">
                <a:latin typeface="Roboto Mono"/>
                <a:ea typeface="Roboto Mono"/>
                <a:cs typeface="Roboto Mono"/>
                <a:sym typeface="Roboto Mono"/>
              </a:rPr>
              <a:t>__doc__</a:t>
            </a:r>
            <a:r>
              <a:rPr lang="en-US" sz="1600"/>
              <a:t> attribute to print the content of a docstring in the jupyter notebook.</a:t>
            </a:r>
            <a:endParaRPr sz="1600"/>
          </a:p>
          <a:p>
            <a:pPr indent="-330200" lvl="0" marL="457200" rtl="0">
              <a:spcBef>
                <a:spcPts val="0"/>
              </a:spcBef>
              <a:spcAft>
                <a:spcPts val="0"/>
              </a:spcAft>
              <a:buSzPts val="1600"/>
              <a:buAutoNum type="arabicPeriod"/>
            </a:pPr>
            <a:r>
              <a:rPr lang="en-US" sz="1600"/>
              <a:t>Create a switch and scale subclass of your switch/scale class (inherits from the class). Add a method that calculates number of points from control of the switch or scale based on its state and elapsed time.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800"/>
              <a:t>Terms You Should Know</a:t>
            </a:r>
            <a:endParaRPr sz="3800"/>
          </a:p>
        </p:txBody>
      </p:sp>
      <p:sp>
        <p:nvSpPr>
          <p:cNvPr id="138" name="Shape 138"/>
          <p:cNvSpPr txBox="1"/>
          <p:nvPr>
            <p:ph idx="1" type="body"/>
          </p:nvPr>
        </p:nvSpPr>
        <p:spPr>
          <a:xfrm>
            <a:off x="457200" y="1417625"/>
            <a:ext cx="7900500" cy="3520800"/>
          </a:xfrm>
          <a:prstGeom prst="rect">
            <a:avLst/>
          </a:prstGeom>
        </p:spPr>
        <p:txBody>
          <a:bodyPr anchorCtr="0" anchor="t" bIns="91425" lIns="91425" spcFirstLastPara="1" rIns="91425" wrap="square" tIns="91425">
            <a:noAutofit/>
          </a:bodyPr>
          <a:lstStyle/>
          <a:p>
            <a:pPr indent="-355600" lvl="0" marL="457200" rtl="0">
              <a:spcBef>
                <a:spcPts val="440"/>
              </a:spcBef>
              <a:spcAft>
                <a:spcPts val="0"/>
              </a:spcAft>
              <a:buSzPts val="2000"/>
              <a:buAutoNum type="arabicPeriod"/>
            </a:pPr>
            <a:r>
              <a:rPr lang="en-US" sz="2000"/>
              <a:t>Class</a:t>
            </a:r>
            <a:endParaRPr sz="2000"/>
          </a:p>
          <a:p>
            <a:pPr indent="-355600" lvl="0" marL="457200" rtl="0">
              <a:spcBef>
                <a:spcPts val="0"/>
              </a:spcBef>
              <a:spcAft>
                <a:spcPts val="0"/>
              </a:spcAft>
              <a:buSzPts val="2000"/>
              <a:buAutoNum type="arabicPeriod"/>
            </a:pPr>
            <a:r>
              <a:rPr lang="en-US" sz="2000"/>
              <a:t>Object</a:t>
            </a:r>
            <a:endParaRPr sz="2000"/>
          </a:p>
          <a:p>
            <a:pPr indent="-355600" lvl="0" marL="457200" rtl="0">
              <a:spcBef>
                <a:spcPts val="0"/>
              </a:spcBef>
              <a:spcAft>
                <a:spcPts val="0"/>
              </a:spcAft>
              <a:buSzPts val="2000"/>
              <a:buAutoNum type="arabicPeriod"/>
            </a:pPr>
            <a:r>
              <a:rPr lang="en-US" sz="2000"/>
              <a:t>Instantiate</a:t>
            </a:r>
            <a:endParaRPr sz="2000"/>
          </a:p>
          <a:p>
            <a:pPr indent="-355600" lvl="0" marL="457200" rtl="0">
              <a:spcBef>
                <a:spcPts val="0"/>
              </a:spcBef>
              <a:spcAft>
                <a:spcPts val="0"/>
              </a:spcAft>
              <a:buSzPts val="2000"/>
              <a:buAutoNum type="arabicPeriod"/>
            </a:pPr>
            <a:r>
              <a:rPr lang="en-US" sz="2000"/>
              <a:t>Attribute</a:t>
            </a:r>
            <a:endParaRPr sz="2000"/>
          </a:p>
          <a:p>
            <a:pPr indent="-355600" lvl="0" marL="457200" rtl="0">
              <a:spcBef>
                <a:spcPts val="0"/>
              </a:spcBef>
              <a:spcAft>
                <a:spcPts val="0"/>
              </a:spcAft>
              <a:buSzPts val="2000"/>
              <a:buAutoNum type="arabicPeriod"/>
            </a:pPr>
            <a:r>
              <a:rPr lang="en-US" sz="2000"/>
              <a:t>Method</a:t>
            </a:r>
            <a:endParaRPr sz="2000"/>
          </a:p>
          <a:p>
            <a:pPr indent="-355600" lvl="0" marL="457200" rtl="0">
              <a:spcBef>
                <a:spcPts val="0"/>
              </a:spcBef>
              <a:spcAft>
                <a:spcPts val="0"/>
              </a:spcAft>
              <a:buSzPts val="2000"/>
              <a:buAutoNum type="arabicPeriod"/>
            </a:pPr>
            <a:r>
              <a:rPr lang="en-US" sz="2000"/>
              <a:t>Static</a:t>
            </a:r>
            <a:endParaRPr sz="2000"/>
          </a:p>
          <a:p>
            <a:pPr indent="-355600" lvl="0" marL="457200" rtl="0">
              <a:spcBef>
                <a:spcPts val="0"/>
              </a:spcBef>
              <a:spcAft>
                <a:spcPts val="0"/>
              </a:spcAft>
              <a:buSzPts val="2000"/>
              <a:buAutoNum type="arabicPeriod"/>
            </a:pPr>
            <a:r>
              <a:rPr lang="en-US" sz="2000"/>
              <a:t>Inherit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2307443" y="1428397"/>
            <a:ext cx="3810001" cy="3810001"/>
          </a:xfrm>
          <a:prstGeom prst="rect">
            <a:avLst/>
          </a:prstGeom>
          <a:noFill/>
          <a:ln>
            <a:noFill/>
          </a:ln>
        </p:spPr>
      </p:pic>
      <p:sp>
        <p:nvSpPr>
          <p:cNvPr id="144" name="Shape 144"/>
          <p:cNvSpPr txBox="1"/>
          <p:nvPr/>
        </p:nvSpPr>
        <p:spPr>
          <a:xfrm>
            <a:off x="1160794" y="5415220"/>
            <a:ext cx="6479659" cy="523220"/>
          </a:xfrm>
          <a:prstGeom prst="rect">
            <a:avLst/>
          </a:prstGeom>
          <a:solidFill>
            <a:srgbClr val="542378"/>
          </a:solidFill>
          <a:ln cap="flat" cmpd="sng" w="9525">
            <a:solidFill>
              <a:srgbClr val="FFBE00"/>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EE599"/>
              </a:buClr>
              <a:buSzPts val="2800"/>
              <a:buFont typeface="Arial"/>
              <a:buNone/>
            </a:pPr>
            <a:r>
              <a:rPr b="0" i="0" lang="en-US" sz="2800" u="none" cap="none" strike="noStrike">
                <a:solidFill>
                  <a:srgbClr val="FEE599"/>
                </a:solidFill>
                <a:latin typeface="Arial"/>
                <a:ea typeface="Arial"/>
                <a:cs typeface="Arial"/>
                <a:sym typeface="Arial"/>
              </a:rPr>
              <a:t>Minimize the Cost, Maximize the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jacency">
  <a:themeElements>
    <a:clrScheme name="Custom 2">
      <a:dk1>
        <a:srgbClr val="000000"/>
      </a:dk1>
      <a:lt1>
        <a:srgbClr val="FFFFFF"/>
      </a:lt1>
      <a:dk2>
        <a:srgbClr val="7030A0"/>
      </a:dk2>
      <a:lt2>
        <a:srgbClr val="DFDCB7"/>
      </a:lt2>
      <a:accent1>
        <a:srgbClr val="FFC000"/>
      </a:accent1>
      <a:accent2>
        <a:srgbClr val="FFFF00"/>
      </a:accent2>
      <a:accent3>
        <a:srgbClr val="FF0000"/>
      </a:accent3>
      <a:accent4>
        <a:srgbClr val="0070C0"/>
      </a:accent4>
      <a:accent5>
        <a:srgbClr val="FFC000"/>
      </a:accent5>
      <a:accent6>
        <a:srgbClr val="FFFF00"/>
      </a:accent6>
      <a:hlink>
        <a:srgbClr val="D25814"/>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