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3" r:id="rId2"/>
    <p:sldId id="265" r:id="rId3"/>
    <p:sldId id="280" r:id="rId4"/>
    <p:sldId id="275" r:id="rId5"/>
    <p:sldId id="267" r:id="rId6"/>
    <p:sldId id="268" r:id="rId7"/>
    <p:sldId id="264" r:id="rId8"/>
    <p:sldId id="272" r:id="rId9"/>
    <p:sldId id="277" r:id="rId10"/>
    <p:sldId id="278" r:id="rId11"/>
    <p:sldId id="279" r:id="rId12"/>
    <p:sldId id="270" r:id="rId13"/>
    <p:sldId id="284" r:id="rId14"/>
    <p:sldId id="285" r:id="rId15"/>
    <p:sldId id="281" r:id="rId16"/>
    <p:sldId id="269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2EEA73B4-9088-4352-A7D7-3B52B8E23B73}">
          <p14:sldIdLst>
            <p14:sldId id="263"/>
          </p14:sldIdLst>
        </p14:section>
        <p14:section name="IDENTITY" id="{32E09FF5-2593-49BF-B7A3-AAF6DD4F4B31}">
          <p14:sldIdLst>
            <p14:sldId id="265"/>
            <p14:sldId id="280"/>
            <p14:sldId id="275"/>
            <p14:sldId id="267"/>
            <p14:sldId id="268"/>
            <p14:sldId id="264"/>
            <p14:sldId id="272"/>
            <p14:sldId id="277"/>
            <p14:sldId id="278"/>
            <p14:sldId id="279"/>
            <p14:sldId id="270"/>
            <p14:sldId id="284"/>
            <p14:sldId id="285"/>
            <p14:sldId id="281"/>
            <p14:sldId id="269"/>
          </p14:sldIdLst>
        </p14:section>
        <p14:section name="Untitled Section" id="{854A52D6-43A0-4203-BEA9-137A251CCF61}">
          <p14:sldIdLst>
            <p14:sldId id="286"/>
          </p14:sldIdLst>
        </p14:section>
        <p14:section name="TOC" id="{40A96EFE-92A4-490F-A849-B7FBA2B6EBAD}">
          <p14:sldIdLst/>
        </p14:section>
        <p14:section name="PRELIMINARY" id="{CAAF277F-567D-4DBD-8F11-829E8E1A97A8}">
          <p14:sldIdLst/>
        </p14:section>
        <p14:section name="IDENTIFICATION OF PROBLEM" id="{DD27CD4D-0D69-4DA9-9665-4B1F8008C0B4}">
          <p14:sldIdLst/>
        </p14:section>
        <p14:section name="PROBLEM STATEMENET" id="{5AAE6F1B-8DE5-42A2-8B35-B711F0158379}">
          <p14:sldIdLst/>
        </p14:section>
        <p14:section name="PROBLEM SCOPE" id="{8942AE1B-32A3-4400-B68B-B2B810E41DA8}">
          <p14:sldIdLst/>
        </p14:section>
        <p14:section name="RESEARCH PURPOSES" id="{C0B9AB6C-4812-4586-888B-24F11D37F93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748"/>
    <a:srgbClr val="4F566F"/>
    <a:srgbClr val="262A36"/>
    <a:srgbClr val="D73F3F"/>
    <a:srgbClr val="D88B3E"/>
    <a:srgbClr val="D7D03F"/>
    <a:srgbClr val="41D568"/>
    <a:srgbClr val="47CACE"/>
    <a:srgbClr val="47CFCF"/>
    <a:srgbClr val="FFBC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9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75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8619D0F-0FBF-D41D-7481-5DCCAA315F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07824-67A3-57E3-E7D4-BC04F42721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28FEA-F365-42B6-AE3D-CBDB7C86577C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D5FA1-CDEA-5718-645D-32B43C6F66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7A6A5-AAFE-C6CB-EAA8-60FBAFD9A0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F87CB-5EFD-40CF-BF5D-9BBB5120F7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23131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57D54-B346-4F48-B8B3-FABC3F3894C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CE6B5-82B1-49B6-B409-7FCA117B4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6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CE6B5-82B1-49B6-B409-7FCA117B4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9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E7072B9-552E-9CAB-821D-D61C418A0493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1E5B-1582-6C69-8945-39F6FEF4D417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D5617-5924-1201-14D0-3CBDDC5B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E2606AA-92CF-92F0-6853-E492A9EC8CE5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A393D1-82E1-9156-6C73-3868C0AEC20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6E13F2C-203B-8605-EC31-0E8F7723A7A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A572D95-EC1D-067B-BDD5-53732B0BB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D278E8EC-9A3A-AC6C-63CD-61BFB61B8298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3317BB9-9C8F-0E74-4254-B9EC8DDC04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35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LIMIN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D01CE7A-8FF2-71C2-65A8-C13E4D162259}"/>
              </a:ext>
            </a:extLst>
          </p:cNvPr>
          <p:cNvSpPr txBox="1"/>
          <p:nvPr userDrawn="1"/>
        </p:nvSpPr>
        <p:spPr>
          <a:xfrm>
            <a:off x="475711" y="2105561"/>
            <a:ext cx="11240578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PRELIMINARY</a:t>
            </a:r>
            <a:endParaRPr lang="en-ID" sz="138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3FEBB8-B26A-8D7D-EEF7-09BD714B4E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B1FB81-4E72-C853-66B1-DD0B8E82108D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F5DF26-AE06-7CE4-7C89-76E74BF66CF9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329879-B6C0-5D30-4A51-1D451472A3DC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5BEF3B-37D9-76F5-3137-EFD107C5A77C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BDA3C9-892B-B437-0167-54EF8E6AA9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777457-105B-B491-2A63-01DA6CF1767A}"/>
              </a:ext>
            </a:extLst>
          </p:cNvPr>
          <p:cNvGrpSpPr/>
          <p:nvPr userDrawn="1"/>
        </p:nvGrpSpPr>
        <p:grpSpPr>
          <a:xfrm>
            <a:off x="4568991" y="5358967"/>
            <a:ext cx="160578" cy="154466"/>
            <a:chOff x="6235762" y="719790"/>
            <a:chExt cx="160578" cy="154466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9B9867-629D-79C7-21B2-83485248D17E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5BD2B55-F790-A23D-528C-8EB2975EC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3C2CDCC4-D9C1-3D17-D61F-51EA6700AE52}"/>
              </a:ext>
            </a:extLst>
          </p:cNvPr>
          <p:cNvSpPr/>
          <p:nvPr userDrawn="1"/>
        </p:nvSpPr>
        <p:spPr>
          <a:xfrm>
            <a:off x="2023975" y="4719539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446C6CA-00CA-E55D-B47A-68DA3BB337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A958420-5144-731B-E121-9C412CDD5E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941696" y="4731980"/>
            <a:ext cx="1772828" cy="2126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33AFBE-EB34-DCFD-3A89-F9234A8F8E88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98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DENTIFICATION OF 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BE20FB-3544-C128-E38C-2876462517DC}"/>
              </a:ext>
            </a:extLst>
          </p:cNvPr>
          <p:cNvSpPr txBox="1"/>
          <p:nvPr userDrawn="1"/>
        </p:nvSpPr>
        <p:spPr>
          <a:xfrm>
            <a:off x="475715" y="1613119"/>
            <a:ext cx="112405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IDENTIFICATION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OF PROBLEM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DFC40-06CC-626F-56CA-35CF0C72B6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6FF2B0-4944-7C8A-509B-456188A13EC9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C8DD9E-AFE7-74B1-5767-7E19C69B6049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4E3194-A5BB-265D-429A-DA0367D6288D}"/>
              </a:ext>
            </a:extLst>
          </p:cNvPr>
          <p:cNvGrpSpPr/>
          <p:nvPr userDrawn="1"/>
        </p:nvGrpSpPr>
        <p:grpSpPr>
          <a:xfrm>
            <a:off x="6288610" y="4471862"/>
            <a:ext cx="160578" cy="154466"/>
            <a:chOff x="6235762" y="719790"/>
            <a:chExt cx="160578" cy="154466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55A3CB-2807-FB53-2452-6FC463CCD7D3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7FEB3A3-241A-6845-D5D6-F93FE1D76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0DF3BB01-C84B-C995-D9FA-C9E8F99DBA8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68EF2D-91CE-3105-BAC2-27CBC47B24A9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957C2ADB-96E3-1338-658B-3DD7078874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1D79BD-8183-84C5-FCFD-08931487DCCB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21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EC96DF3-B250-ED0E-E10E-8BC39CCDD880}"/>
              </a:ext>
            </a:extLst>
          </p:cNvPr>
          <p:cNvSpPr txBox="1"/>
          <p:nvPr userDrawn="1"/>
        </p:nvSpPr>
        <p:spPr>
          <a:xfrm>
            <a:off x="2170893" y="1613119"/>
            <a:ext cx="785022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PROBLEM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STATEMENT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D3674-28CE-2F92-D454-C681C893D5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2F7BCE-3E65-C453-6060-EA04B05D11AE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7ADC79-1D52-1F7F-3AE1-759A17406885}"/>
              </a:ext>
            </a:extLst>
          </p:cNvPr>
          <p:cNvSpPr/>
          <p:nvPr userDrawn="1"/>
        </p:nvSpPr>
        <p:spPr>
          <a:xfrm>
            <a:off x="11716475" y="17928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363F00-7FA9-C2B4-AC5E-721549B56E68}"/>
              </a:ext>
            </a:extLst>
          </p:cNvPr>
          <p:cNvSpPr/>
          <p:nvPr userDrawn="1"/>
        </p:nvSpPr>
        <p:spPr>
          <a:xfrm>
            <a:off x="2023975" y="49788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DFCB326-72F4-6CE9-1F78-155880AB7D08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C27A865-1D99-309C-CA3A-B4AEAFFEAA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89FA3D-6E2E-D048-0E8F-3C0789D9336A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364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 SC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DD36F0-A662-6BEB-9063-76D7378B8AF7}"/>
              </a:ext>
            </a:extLst>
          </p:cNvPr>
          <p:cNvSpPr txBox="1"/>
          <p:nvPr userDrawn="1"/>
        </p:nvSpPr>
        <p:spPr>
          <a:xfrm>
            <a:off x="2743967" y="1613119"/>
            <a:ext cx="6704078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PROBLEM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SCOPE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80596-9893-D4A8-C690-148FF92E1E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0751F-2350-C79C-3CD2-5152BD72FE54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CE407C-BC51-05B0-FB58-A2E733EECCEB}"/>
              </a:ext>
            </a:extLst>
          </p:cNvPr>
          <p:cNvSpPr/>
          <p:nvPr userDrawn="1"/>
        </p:nvSpPr>
        <p:spPr>
          <a:xfrm>
            <a:off x="7677875" y="4269334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014123-D8B4-7029-8EF2-2B38277C18D9}"/>
              </a:ext>
            </a:extLst>
          </p:cNvPr>
          <p:cNvSpPr/>
          <p:nvPr userDrawn="1"/>
        </p:nvSpPr>
        <p:spPr>
          <a:xfrm>
            <a:off x="2036675" y="411524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750BAEE-62A5-30D4-A0DF-289CFAD2999F}"/>
              </a:ext>
            </a:extLst>
          </p:cNvPr>
          <p:cNvSpPr/>
          <p:nvPr userDrawn="1"/>
        </p:nvSpPr>
        <p:spPr>
          <a:xfrm rot="2151559">
            <a:off x="8390905" y="59575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C0397F0-61B7-6DA0-6262-D00B31D9CC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D805A1E-27CD-D612-8CA1-5F089812890B}"/>
              </a:ext>
            </a:extLst>
          </p:cNvPr>
          <p:cNvSpPr/>
          <p:nvPr userDrawn="1"/>
        </p:nvSpPr>
        <p:spPr>
          <a:xfrm rot="2151559">
            <a:off x="6574805" y="953753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B2F5016-0F0F-D55D-41AB-80C8615B1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3ED818-8C5F-7AF8-F06F-E44595C046EB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9D948-357C-125A-E95D-6EBEEAF98FAB}"/>
              </a:ext>
            </a:extLst>
          </p:cNvPr>
          <p:cNvSpPr txBox="1"/>
          <p:nvPr userDrawn="1"/>
        </p:nvSpPr>
        <p:spPr>
          <a:xfrm>
            <a:off x="2376079" y="1613119"/>
            <a:ext cx="7439857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RESEARCH</a:t>
            </a:r>
          </a:p>
          <a:p>
            <a:pPr algn="ctr"/>
            <a:r>
              <a:rPr lang="en-US" sz="11500" b="1" dirty="0">
                <a:ln>
                  <a:solidFill>
                    <a:srgbClr val="4F566F"/>
                  </a:solidFill>
                </a:ln>
                <a:noFill/>
                <a:latin typeface="Century Gothic" panose="020B0502020202020204" pitchFamily="34" charset="0"/>
              </a:rPr>
              <a:t>PURPOSES</a:t>
            </a:r>
            <a:endParaRPr lang="en-ID" sz="11500" b="1" dirty="0">
              <a:ln>
                <a:solidFill>
                  <a:srgbClr val="4F566F"/>
                </a:solidFill>
              </a:ln>
              <a:noFill/>
              <a:latin typeface="Century Gothic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F4EEF9-D4C4-ABAE-38BE-C06BE8DC6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16" t="12592" r="29063" b="16112"/>
          <a:stretch/>
        </p:blipFill>
        <p:spPr>
          <a:xfrm>
            <a:off x="408275" y="125594"/>
            <a:ext cx="511032" cy="476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A8E11B-9484-7D85-5B49-2A842C3D8C18}"/>
              </a:ext>
            </a:extLst>
          </p:cNvPr>
          <p:cNvSpPr txBox="1"/>
          <p:nvPr userDrawn="1"/>
        </p:nvSpPr>
        <p:spPr>
          <a:xfrm>
            <a:off x="934832" y="225288"/>
            <a:ext cx="5069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CHANGE LOGO N TEXT WITH YOUR UNIVERSITY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4D5B6-0882-4F86-DC66-BE1201190A7C}"/>
              </a:ext>
            </a:extLst>
          </p:cNvPr>
          <p:cNvSpPr/>
          <p:nvPr userDrawn="1"/>
        </p:nvSpPr>
        <p:spPr>
          <a:xfrm>
            <a:off x="663791" y="1351322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35594-FC12-9E10-E820-8FCC78F1ABFA}"/>
              </a:ext>
            </a:extLst>
          </p:cNvPr>
          <p:cNvSpPr/>
          <p:nvPr userDrawn="1"/>
        </p:nvSpPr>
        <p:spPr>
          <a:xfrm>
            <a:off x="11368934" y="3967330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B371FFA-F7A4-8A65-F2B1-65B68D4B69FE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521CDDC-37D9-3982-05E1-9A221FE61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>
            <a:off x="10072049" y="4315703"/>
            <a:ext cx="2119951" cy="254229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D5ED59E-709B-EE7A-2B2E-FB9B1AD78742}"/>
              </a:ext>
            </a:extLst>
          </p:cNvPr>
          <p:cNvSpPr/>
          <p:nvPr userDrawn="1"/>
        </p:nvSpPr>
        <p:spPr>
          <a:xfrm rot="2151559">
            <a:off x="10087873" y="1014461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9A6215DB-DAF8-595F-1733-14062985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6638" r="65821" b="52372"/>
          <a:stretch/>
        </p:blipFill>
        <p:spPr>
          <a:xfrm flipH="1">
            <a:off x="0" y="4315702"/>
            <a:ext cx="2119951" cy="25422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FE59EA-7151-A26D-F612-01CE28CF3BC4}"/>
              </a:ext>
            </a:extLst>
          </p:cNvPr>
          <p:cNvSpPr txBox="1"/>
          <p:nvPr userDrawn="1"/>
        </p:nvSpPr>
        <p:spPr>
          <a:xfrm>
            <a:off x="9965575" y="225288"/>
            <a:ext cx="2021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  <a:latin typeface="Century Gothic" panose="020B0502020202020204" pitchFamily="34" charset="0"/>
              </a:rPr>
              <a:t>ADDITIONAL TEXT</a:t>
            </a:r>
            <a:endParaRPr lang="en-ID" sz="1200" b="1" spc="3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0B59550-1741-71ED-E59F-D0DD20999882}"/>
              </a:ext>
            </a:extLst>
          </p:cNvPr>
          <p:cNvSpPr/>
          <p:nvPr userDrawn="1"/>
        </p:nvSpPr>
        <p:spPr>
          <a:xfrm>
            <a:off x="1" y="1"/>
            <a:ext cx="2743097" cy="6858000"/>
          </a:xfrm>
          <a:custGeom>
            <a:avLst/>
            <a:gdLst>
              <a:gd name="connsiteX0" fmla="*/ 0 w 2743097"/>
              <a:gd name="connsiteY0" fmla="*/ 0 h 6858000"/>
              <a:gd name="connsiteX1" fmla="*/ 2743097 w 2743097"/>
              <a:gd name="connsiteY1" fmla="*/ 0 h 6858000"/>
              <a:gd name="connsiteX2" fmla="*/ 1400947 w 2743097"/>
              <a:gd name="connsiteY2" fmla="*/ 6858000 h 6858000"/>
              <a:gd name="connsiteX3" fmla="*/ 0 w 274309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097" h="6858000">
                <a:moveTo>
                  <a:pt x="0" y="0"/>
                </a:moveTo>
                <a:lnTo>
                  <a:pt x="2743097" y="0"/>
                </a:lnTo>
                <a:lnTo>
                  <a:pt x="1400947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84000">
                <a:srgbClr val="262A36">
                  <a:alpha val="7000"/>
                </a:srgbClr>
              </a:gs>
              <a:gs pos="6000">
                <a:srgbClr val="323748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05448-E02A-3B27-1A0B-1F723FA82414}"/>
              </a:ext>
            </a:extLst>
          </p:cNvPr>
          <p:cNvSpPr/>
          <p:nvPr userDrawn="1"/>
        </p:nvSpPr>
        <p:spPr>
          <a:xfrm>
            <a:off x="10365345" y="1888368"/>
            <a:ext cx="89973" cy="899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E5A7B7-C5FF-D840-BD7F-B81ED87E27D1}"/>
              </a:ext>
            </a:extLst>
          </p:cNvPr>
          <p:cNvGrpSpPr/>
          <p:nvPr userDrawn="1"/>
        </p:nvGrpSpPr>
        <p:grpSpPr>
          <a:xfrm>
            <a:off x="6235762" y="719790"/>
            <a:ext cx="160578" cy="154466"/>
            <a:chOff x="6235762" y="719790"/>
            <a:chExt cx="160578" cy="154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A21429-E388-9AF5-B61A-DD949C50D9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6051" y="719790"/>
              <a:ext cx="0" cy="154466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FC4B6D-B556-E7C2-42EC-B761501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62" y="797023"/>
              <a:ext cx="160578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835A403-5AD2-63A7-7CD1-ADB250F72804}"/>
              </a:ext>
            </a:extLst>
          </p:cNvPr>
          <p:cNvSpPr/>
          <p:nvPr userDrawn="1"/>
        </p:nvSpPr>
        <p:spPr>
          <a:xfrm rot="2151559">
            <a:off x="7395821" y="5984447"/>
            <a:ext cx="100320" cy="86483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E005EA0-8B5E-AB56-75D8-4942D039E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638" r="67570" b="56982"/>
          <a:stretch/>
        </p:blipFill>
        <p:spPr>
          <a:xfrm flipH="1">
            <a:off x="-1" y="3222757"/>
            <a:ext cx="3240741" cy="36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9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7000">
              <a:srgbClr val="262A36"/>
            </a:gs>
            <a:gs pos="35000">
              <a:srgbClr val="323748"/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8CC4F-1A93-9B6D-DD14-E97362B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53F6B-0363-F2EC-3848-E0F711F8B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4C130-6293-335B-64B6-FCA023FC9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434BC-AFEE-4244-A438-51A26202987C}" type="datetimeFigureOut">
              <a:rPr lang="en-ID" smtClean="0"/>
              <a:t>31/05/2023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0D7FA-A9C2-0AF4-930B-DBBA3434B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B8E2-4F35-33AE-364E-594F86D6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7142-0A8C-4689-8EAE-A90B2B4D51D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384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8.svg"/><Relationship Id="rId7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8.sv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slide" Target="slide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8.svg"/><Relationship Id="rId7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slide" Target="slide5.xml"/><Relationship Id="rId10" Type="http://schemas.openxmlformats.org/officeDocument/2006/relationships/image" Target="../media/image18.svg"/><Relationship Id="rId4" Type="http://schemas.openxmlformats.org/officeDocument/2006/relationships/image" Target="../media/image2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D12C36-A14C-57CD-FCB9-0DA0AC1ABEA7}"/>
              </a:ext>
            </a:extLst>
          </p:cNvPr>
          <p:cNvCxnSpPr>
            <a:cxnSpLocks/>
          </p:cNvCxnSpPr>
          <p:nvPr/>
        </p:nvCxnSpPr>
        <p:spPr>
          <a:xfrm>
            <a:off x="87752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2CDC257-3CCC-6783-F3F8-C63AE1893EB7}"/>
              </a:ext>
            </a:extLst>
          </p:cNvPr>
          <p:cNvSpPr txBox="1"/>
          <p:nvPr/>
        </p:nvSpPr>
        <p:spPr>
          <a:xfrm>
            <a:off x="1996425" y="1531607"/>
            <a:ext cx="82349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chemeClr val="bg1"/>
                </a:solidFill>
                <a:latin typeface="Century Gothic" panose="020B0502020202020204" pitchFamily="34" charset="0"/>
              </a:rPr>
              <a:t>STRUKTUR DATA TREE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5CC2AB0-E978-A868-3A9C-A545BFF25E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7794" t="9856" r="28517" b="36317"/>
          <a:stretch/>
        </p:blipFill>
        <p:spPr>
          <a:xfrm>
            <a:off x="-3310367" y="-67716"/>
            <a:ext cx="4053385" cy="61400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CEB5872-38B6-99CE-331E-06B1028C8536}"/>
              </a:ext>
            </a:extLst>
          </p:cNvPr>
          <p:cNvGrpSpPr/>
          <p:nvPr/>
        </p:nvGrpSpPr>
        <p:grpSpPr>
          <a:xfrm>
            <a:off x="12337600" y="2257473"/>
            <a:ext cx="5257998" cy="3381736"/>
            <a:chOff x="4558355" y="2257473"/>
            <a:chExt cx="5257998" cy="33817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A092AA-D429-33C1-46EB-ADC15679E4D8}"/>
                </a:ext>
              </a:extLst>
            </p:cNvPr>
            <p:cNvSpPr txBox="1"/>
            <p:nvPr/>
          </p:nvSpPr>
          <p:spPr>
            <a:xfrm>
              <a:off x="4558355" y="2257473"/>
              <a:ext cx="2435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HI, MY NAME IS</a:t>
              </a:r>
              <a:endParaRPr lang="en-ID" sz="24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699B14-E99F-9F92-C7F4-B6EDC13505D4}"/>
                </a:ext>
              </a:extLst>
            </p:cNvPr>
            <p:cNvSpPr txBox="1"/>
            <p:nvPr/>
          </p:nvSpPr>
          <p:spPr>
            <a:xfrm>
              <a:off x="4558355" y="2666129"/>
              <a:ext cx="448392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JHON DOE</a:t>
              </a:r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D33C6C-B816-5FC2-A17B-CB9142220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8355" y="3655409"/>
              <a:ext cx="1537645" cy="578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599C6E-DEE8-573C-6627-773FAF76AD41}"/>
                </a:ext>
              </a:extLst>
            </p:cNvPr>
            <p:cNvSpPr txBox="1"/>
            <p:nvPr/>
          </p:nvSpPr>
          <p:spPr>
            <a:xfrm>
              <a:off x="4558355" y="3892590"/>
              <a:ext cx="525799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Lorem ipsum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dolor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sit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amet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consectetur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adipiscing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elit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do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eiusmod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tempor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incididunt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labore et dolore magna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 Ut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enim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ad minim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veniam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quis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nostrud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exercitation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ullamco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laboris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nisi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aliquip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ex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ea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commodo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consequat</a:t>
              </a:r>
              <a:r>
                <a:rPr lang="en-ID" sz="1200" b="1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EDEBD7-E42C-EC8F-3042-A07C6E69889E}"/>
                </a:ext>
              </a:extLst>
            </p:cNvPr>
            <p:cNvCxnSpPr>
              <a:cxnSpLocks/>
            </p:cNvCxnSpPr>
            <p:nvPr/>
          </p:nvCxnSpPr>
          <p:spPr>
            <a:xfrm>
              <a:off x="4558355" y="4808678"/>
              <a:ext cx="282408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Employee badge">
              <a:extLst>
                <a:ext uri="{FF2B5EF4-FFF2-40B4-BE49-F238E27FC236}">
                  <a16:creationId xmlns:a16="http://schemas.microsoft.com/office/drawing/2014/main" id="{2C09F212-48F7-7FB6-5F4A-89097CBBC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19409" y="5080824"/>
              <a:ext cx="558385" cy="558385"/>
            </a:xfrm>
            <a:prstGeom prst="rect">
              <a:avLst/>
            </a:prstGeom>
          </p:spPr>
        </p:pic>
        <p:pic>
          <p:nvPicPr>
            <p:cNvPr id="15" name="Graphic 14" descr="Graduation cap">
              <a:extLst>
                <a:ext uri="{FF2B5EF4-FFF2-40B4-BE49-F238E27FC236}">
                  <a16:creationId xmlns:a16="http://schemas.microsoft.com/office/drawing/2014/main" id="{64244BED-4756-D16E-3D03-0C51B4D8E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08161" y="5080824"/>
              <a:ext cx="558385" cy="55838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75234A-2C95-7790-25FD-845342736885}"/>
                </a:ext>
              </a:extLst>
            </p:cNvPr>
            <p:cNvSpPr txBox="1"/>
            <p:nvPr/>
          </p:nvSpPr>
          <p:spPr>
            <a:xfrm>
              <a:off x="5284951" y="5221516"/>
              <a:ext cx="13708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STUDENT ID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AD9FAB-1112-4769-E3F0-FDA6559D5608}"/>
                </a:ext>
              </a:extLst>
            </p:cNvPr>
            <p:cNvSpPr txBox="1"/>
            <p:nvPr/>
          </p:nvSpPr>
          <p:spPr>
            <a:xfrm>
              <a:off x="7540762" y="5221515"/>
              <a:ext cx="10871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FACULTY</a:t>
              </a:r>
              <a:endParaRPr lang="en-ID" sz="12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1AFD72-AFE4-9D0D-8195-04E6DE675A20}"/>
              </a:ext>
            </a:extLst>
          </p:cNvPr>
          <p:cNvSpPr txBox="1"/>
          <p:nvPr/>
        </p:nvSpPr>
        <p:spPr>
          <a:xfrm>
            <a:off x="341178" y="2962418"/>
            <a:ext cx="797986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ANGGOTA :</a:t>
            </a:r>
          </a:p>
          <a:p>
            <a:r>
              <a:rPr lang="en-ID" sz="3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- IRSAN</a:t>
            </a:r>
          </a:p>
          <a:p>
            <a:r>
              <a:rPr lang="en-ID" sz="3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- ROBY</a:t>
            </a:r>
          </a:p>
          <a:p>
            <a:r>
              <a:rPr lang="en-ID" sz="32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- AZKIA</a:t>
            </a:r>
          </a:p>
        </p:txBody>
      </p:sp>
    </p:spTree>
    <p:extLst>
      <p:ext uri="{BB962C8B-B14F-4D97-AF65-F5344CB8AC3E}">
        <p14:creationId xmlns:p14="http://schemas.microsoft.com/office/powerpoint/2010/main" val="3372732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682" y="158023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5273" y="1398323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6537" y="1494462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8534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2535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36457" y="254107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58738" y="3778266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4575" y="375751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5942" y="4910310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64217" y="490415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6429061" y="643621"/>
            <a:ext cx="1103923" cy="8508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87069" y="631436"/>
            <a:ext cx="1041992" cy="7353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 flipH="1">
            <a:off x="7112904" y="1980060"/>
            <a:ext cx="420080" cy="5610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5" idx="0"/>
          </p:cNvCxnSpPr>
          <p:nvPr/>
        </p:nvCxnSpPr>
        <p:spPr>
          <a:xfrm flipH="1">
            <a:off x="4484981" y="1883921"/>
            <a:ext cx="817681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16" idx="0"/>
          </p:cNvCxnSpPr>
          <p:nvPr/>
        </p:nvCxnSpPr>
        <p:spPr>
          <a:xfrm>
            <a:off x="5351720" y="1883921"/>
            <a:ext cx="657262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2"/>
            <a:endCxn id="18" idx="0"/>
          </p:cNvCxnSpPr>
          <p:nvPr/>
        </p:nvCxnSpPr>
        <p:spPr>
          <a:xfrm flipH="1">
            <a:off x="5335185" y="3009809"/>
            <a:ext cx="673797" cy="7684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0"/>
          </p:cNvCxnSpPr>
          <p:nvPr/>
        </p:nvCxnSpPr>
        <p:spPr>
          <a:xfrm flipH="1">
            <a:off x="4472389" y="4285496"/>
            <a:ext cx="784825" cy="6248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18" idx="2"/>
          </p:cNvCxnSpPr>
          <p:nvPr/>
        </p:nvCxnSpPr>
        <p:spPr>
          <a:xfrm flipH="1" flipV="1">
            <a:off x="5335185" y="4263864"/>
            <a:ext cx="605479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2"/>
            <a:endCxn id="19" idx="0"/>
          </p:cNvCxnSpPr>
          <p:nvPr/>
        </p:nvCxnSpPr>
        <p:spPr>
          <a:xfrm>
            <a:off x="6008982" y="3009809"/>
            <a:ext cx="972040" cy="7477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AB41DA-AF1E-3BDD-7818-11AF4FA5A909}"/>
              </a:ext>
            </a:extLst>
          </p:cNvPr>
          <p:cNvSpPr txBox="1"/>
          <p:nvPr/>
        </p:nvSpPr>
        <p:spPr>
          <a:xfrm>
            <a:off x="7532981" y="4320904"/>
            <a:ext cx="5257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InOrder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= D,B,I,G,J,E,H,A,F,C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84C373A-0B82-18AA-9CE3-A611203D9F6D}"/>
              </a:ext>
            </a:extLst>
          </p:cNvPr>
          <p:cNvGrpSpPr/>
          <p:nvPr/>
        </p:nvGrpSpPr>
        <p:grpSpPr>
          <a:xfrm>
            <a:off x="943306" y="772620"/>
            <a:ext cx="2332449" cy="2415414"/>
            <a:chOff x="2780080" y="3429000"/>
            <a:chExt cx="2042952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45" name="Freeform: Shape 98">
              <a:hlinkClick r:id="rId2" action="ppaction://hlinksldjump"/>
              <a:extLst>
                <a:ext uri="{FF2B5EF4-FFF2-40B4-BE49-F238E27FC236}">
                  <a16:creationId xmlns:a16="http://schemas.microsoft.com/office/drawing/2014/main" id="{227668DA-7334-0F0B-B756-FEE16444E05A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46" name="Graphic 31" descr="Maze">
              <a:extLst>
                <a:ext uri="{FF2B5EF4-FFF2-40B4-BE49-F238E27FC236}">
                  <a16:creationId xmlns:a16="http://schemas.microsoft.com/office/drawing/2014/main" id="{2112EDD9-A6CD-B509-0D15-73EEC0F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AC55D3-026A-C137-4C7A-5EFF5885D34E}"/>
                </a:ext>
              </a:extLst>
            </p:cNvPr>
            <p:cNvSpPr txBox="1"/>
            <p:nvPr/>
          </p:nvSpPr>
          <p:spPr>
            <a:xfrm>
              <a:off x="3318515" y="4366639"/>
              <a:ext cx="1160042" cy="33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000" b="1" spc="300" dirty="0" err="1">
                  <a:solidFill>
                    <a:srgbClr val="41D568"/>
                  </a:solidFill>
                  <a:latin typeface="Century Gothic" panose="020B0502020202020204" pitchFamily="34" charset="0"/>
                </a:rPr>
                <a:t>InOrder</a:t>
              </a:r>
              <a:endParaRPr lang="en-ID" sz="20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3C2F13E-B696-5424-E4C6-917D434FA9D3}"/>
                </a:ext>
              </a:extLst>
            </p:cNvPr>
            <p:cNvSpPr txBox="1"/>
            <p:nvPr/>
          </p:nvSpPr>
          <p:spPr>
            <a:xfrm>
              <a:off x="2780080" y="4758954"/>
              <a:ext cx="2042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D39EE50-BE6B-819C-AE59-35A83BF633A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A0C19F0-850E-EC39-B7FF-66DD9A33F8D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B4896C1-72C5-4FC0-FE9C-225739EE2D4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A6A07B5-C503-2858-6C3B-34FB4DBC8CD3}"/>
              </a:ext>
            </a:extLst>
          </p:cNvPr>
          <p:cNvSpPr txBox="1"/>
          <p:nvPr/>
        </p:nvSpPr>
        <p:spPr>
          <a:xfrm>
            <a:off x="1247868" y="2378322"/>
            <a:ext cx="204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Telusuri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subtree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kiri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Kunjungi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rootnya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Telusuri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subtree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kanan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87432"/>
      </p:ext>
    </p:extLst>
  </p:cSld>
  <p:clrMapOvr>
    <a:masterClrMapping/>
  </p:clrMapOvr>
  <p:transition spd="slow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51682" y="158023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5273" y="1398323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6537" y="1494462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8534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2535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36457" y="254107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58738" y="3778266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4575" y="375751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5942" y="4910310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64217" y="490415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6429061" y="643621"/>
            <a:ext cx="1103923" cy="8508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87069" y="631436"/>
            <a:ext cx="1041992" cy="7353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 flipH="1">
            <a:off x="7112904" y="1980060"/>
            <a:ext cx="420080" cy="5610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5" idx="0"/>
          </p:cNvCxnSpPr>
          <p:nvPr/>
        </p:nvCxnSpPr>
        <p:spPr>
          <a:xfrm flipH="1">
            <a:off x="4484981" y="1883921"/>
            <a:ext cx="817681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16" idx="0"/>
          </p:cNvCxnSpPr>
          <p:nvPr/>
        </p:nvCxnSpPr>
        <p:spPr>
          <a:xfrm>
            <a:off x="5351720" y="1883921"/>
            <a:ext cx="657262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2"/>
            <a:endCxn id="18" idx="0"/>
          </p:cNvCxnSpPr>
          <p:nvPr/>
        </p:nvCxnSpPr>
        <p:spPr>
          <a:xfrm flipH="1">
            <a:off x="5335185" y="3009809"/>
            <a:ext cx="673797" cy="7684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0"/>
          </p:cNvCxnSpPr>
          <p:nvPr/>
        </p:nvCxnSpPr>
        <p:spPr>
          <a:xfrm flipH="1">
            <a:off x="4472389" y="4285496"/>
            <a:ext cx="784825" cy="6248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18" idx="2"/>
          </p:cNvCxnSpPr>
          <p:nvPr/>
        </p:nvCxnSpPr>
        <p:spPr>
          <a:xfrm flipH="1" flipV="1">
            <a:off x="5335185" y="4263864"/>
            <a:ext cx="605479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2"/>
            <a:endCxn id="19" idx="0"/>
          </p:cNvCxnSpPr>
          <p:nvPr/>
        </p:nvCxnSpPr>
        <p:spPr>
          <a:xfrm>
            <a:off x="6008982" y="3009809"/>
            <a:ext cx="972040" cy="7477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AB41DA-AF1E-3BDD-7818-11AF4FA5A909}"/>
              </a:ext>
            </a:extLst>
          </p:cNvPr>
          <p:cNvSpPr txBox="1"/>
          <p:nvPr/>
        </p:nvSpPr>
        <p:spPr>
          <a:xfrm>
            <a:off x="7532981" y="4320904"/>
            <a:ext cx="5257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PostOrder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= D,I,J,G,H,E,B,F,C,A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494C39-E42C-2F67-ABAC-DCED15C4A2D7}"/>
              </a:ext>
            </a:extLst>
          </p:cNvPr>
          <p:cNvGrpSpPr/>
          <p:nvPr/>
        </p:nvGrpSpPr>
        <p:grpSpPr>
          <a:xfrm>
            <a:off x="854569" y="811691"/>
            <a:ext cx="2658716" cy="2416716"/>
            <a:chOff x="5060608" y="3442080"/>
            <a:chExt cx="2505841" cy="224596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33" name="Freeform: Shape 99">
              <a:hlinkClick r:id="rId2" action="ppaction://hlinksldjump"/>
              <a:extLst>
                <a:ext uri="{FF2B5EF4-FFF2-40B4-BE49-F238E27FC236}">
                  <a16:creationId xmlns:a16="http://schemas.microsoft.com/office/drawing/2014/main" id="{02AE391B-8D4E-1011-9ABC-F445F3979157}"/>
                </a:ext>
              </a:extLst>
            </p:cNvPr>
            <p:cNvSpPr/>
            <p:nvPr/>
          </p:nvSpPr>
          <p:spPr>
            <a:xfrm>
              <a:off x="5060608" y="3442080"/>
              <a:ext cx="2505841" cy="224596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BACDB8-5E94-35E2-594E-F46257A4F5BD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553454-599E-91D8-867B-6C3C2CB703BA}"/>
                </a:ext>
              </a:extLst>
            </p:cNvPr>
            <p:cNvSpPr txBox="1"/>
            <p:nvPr/>
          </p:nvSpPr>
          <p:spPr>
            <a:xfrm>
              <a:off x="5265588" y="4327459"/>
              <a:ext cx="1862250" cy="37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2000" b="1" spc="300" dirty="0" err="1">
                  <a:solidFill>
                    <a:srgbClr val="D7D03F"/>
                  </a:solidFill>
                  <a:latin typeface="Century Gothic" panose="020B0502020202020204" pitchFamily="34" charset="0"/>
                </a:rPr>
                <a:t>PostOrder</a:t>
              </a:r>
              <a:endParaRPr lang="en-ID" sz="20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0CB7313-2419-E9E3-554F-82B582D6C983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Graphic 27" descr="Fingerprint">
              <a:extLst>
                <a:ext uri="{FF2B5EF4-FFF2-40B4-BE49-F238E27FC236}">
                  <a16:creationId xmlns:a16="http://schemas.microsoft.com/office/drawing/2014/main" id="{0A39B4B1-9CB9-158E-A17C-B11624C4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97D80A-1CDD-5EEE-A71B-66D917C6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6A07B5-C503-2858-6C3B-34FB4DBC8CD3}"/>
              </a:ext>
            </a:extLst>
          </p:cNvPr>
          <p:cNvSpPr txBox="1"/>
          <p:nvPr/>
        </p:nvSpPr>
        <p:spPr>
          <a:xfrm>
            <a:off x="1000823" y="2262912"/>
            <a:ext cx="2042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Telusuri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subtree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kiri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marL="228600" indent="-228600">
              <a:buAutoNum type="arabicPeriod"/>
            </a:pP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Telusuri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subtree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kanan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28600" indent="-228600">
              <a:buAutoNum type="arabicPeriod"/>
            </a:pP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Kunjugi</a:t>
            </a:r>
            <a:r>
              <a:rPr lang="en-ID" sz="1200" dirty="0">
                <a:solidFill>
                  <a:schemeClr val="bg1"/>
                </a:solidFill>
                <a:latin typeface="Century Gothic" panose="020B0502020202020204" pitchFamily="34" charset="0"/>
              </a:rPr>
              <a:t> root </a:t>
            </a:r>
            <a:r>
              <a:rPr lang="en-ID" sz="1200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nya</a:t>
            </a:r>
            <a:endParaRPr lang="en-ID" sz="1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81170"/>
      </p:ext>
    </p:extLst>
  </p:cSld>
  <p:clrMapOvr>
    <a:masterClrMapping/>
  </p:clrMapOvr>
  <p:transition spd="slow"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1C86D6-7F09-CFCE-5370-A3B4BE67A7C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A776574-D930-905A-F038-E5A915F36435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F51C4A0-70D8-998D-1E46-38802933AFC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2F0E070B-7D51-B8C2-81A0-066889FEE8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733" t="22988" r="23867" b="21067"/>
          <a:stretch/>
        </p:blipFill>
        <p:spPr>
          <a:xfrm>
            <a:off x="7679327" y="3427180"/>
            <a:ext cx="3581400" cy="3430819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A6423048-55BD-C798-3D9D-AF50F2D9A2AE}"/>
              </a:ext>
            </a:extLst>
          </p:cNvPr>
          <p:cNvGrpSpPr/>
          <p:nvPr/>
        </p:nvGrpSpPr>
        <p:grpSpPr>
          <a:xfrm>
            <a:off x="1272921" y="1445500"/>
            <a:ext cx="5229972" cy="3171825"/>
            <a:chOff x="821984" y="906880"/>
            <a:chExt cx="5229972" cy="31718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5B8B50-961F-B6CA-ACDE-C3BC26FD63E4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FA2D195-DE64-27D5-24C9-EE194719F749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8B51DD-9C6E-ACD4-E0E3-B61CB1CADD39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AEBF8-0F10-D486-D4B1-AAC1E7512540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2555508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Contoh</a:t>
                </a:r>
                <a:r>
                  <a:rPr lang="en-ID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</a:p>
              <a:p>
                <a:r>
                  <a:rPr lang="en-ID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Program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A600A-D9C6-4970-C4FF-DCDE9B0F4D20}"/>
                  </a:ext>
                </a:extLst>
              </p:cNvPr>
              <p:cNvSpPr txBox="1"/>
              <p:nvPr/>
            </p:nvSpPr>
            <p:spPr>
              <a:xfrm>
                <a:off x="1103718" y="2443432"/>
                <a:ext cx="462009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ID" sz="12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</p:txBody>
          </p:sp>
        </p:grpSp>
        <p:pic>
          <p:nvPicPr>
            <p:cNvPr id="67" name="Graphic 66" descr="Bullseye">
              <a:extLst>
                <a:ext uri="{FF2B5EF4-FFF2-40B4-BE49-F238E27FC236}">
                  <a16:creationId xmlns:a16="http://schemas.microsoft.com/office/drawing/2014/main" id="{B1C5E840-48FE-90CA-6F29-6259C57C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18719" r="17623"/>
            <a:stretch>
              <a:fillRect/>
            </a:stretch>
          </p:blipFill>
          <p:spPr>
            <a:xfrm>
              <a:off x="4701527" y="906881"/>
              <a:ext cx="1350429" cy="1332464"/>
            </a:xfrm>
            <a:custGeom>
              <a:avLst/>
              <a:gdLst>
                <a:gd name="connsiteX0" fmla="*/ 0 w 1350429"/>
                <a:gd name="connsiteY0" fmla="*/ 0 h 1332464"/>
                <a:gd name="connsiteX1" fmla="*/ 1008982 w 1350429"/>
                <a:gd name="connsiteY1" fmla="*/ 0 h 1332464"/>
                <a:gd name="connsiteX2" fmla="*/ 1350429 w 1350429"/>
                <a:gd name="connsiteY2" fmla="*/ 341447 h 1332464"/>
                <a:gd name="connsiteX3" fmla="*/ 1350429 w 1350429"/>
                <a:gd name="connsiteY3" fmla="*/ 1332464 h 1332464"/>
                <a:gd name="connsiteX4" fmla="*/ 0 w 1350429"/>
                <a:gd name="connsiteY4" fmla="*/ 1332464 h 13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429" h="1332464">
                  <a:moveTo>
                    <a:pt x="0" y="0"/>
                  </a:moveTo>
                  <a:lnTo>
                    <a:pt x="1008982" y="0"/>
                  </a:lnTo>
                  <a:cubicBezTo>
                    <a:pt x="1197558" y="0"/>
                    <a:pt x="1350429" y="152871"/>
                    <a:pt x="1350429" y="341447"/>
                  </a:cubicBezTo>
                  <a:lnTo>
                    <a:pt x="1350429" y="1332464"/>
                  </a:lnTo>
                  <a:lnTo>
                    <a:pt x="0" y="1332464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F972BE-D1AF-A17F-06FB-37CDA13F74D4}"/>
              </a:ext>
            </a:extLst>
          </p:cNvPr>
          <p:cNvGrpSpPr/>
          <p:nvPr/>
        </p:nvGrpSpPr>
        <p:grpSpPr>
          <a:xfrm>
            <a:off x="3289019" y="1794032"/>
            <a:ext cx="147951" cy="124920"/>
            <a:chOff x="3289019" y="1794032"/>
            <a:chExt cx="147951" cy="12492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24D39-4ED3-40DC-D9CB-6B8B58F6D6E5}"/>
                </a:ext>
              </a:extLst>
            </p:cNvPr>
            <p:cNvCxnSpPr>
              <a:cxnSpLocks/>
            </p:cNvCxnSpPr>
            <p:nvPr/>
          </p:nvCxnSpPr>
          <p:spPr>
            <a:xfrm>
              <a:off x="3362994" y="1794032"/>
              <a:ext cx="0" cy="12492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966A765-A97F-9C22-7A02-75FC5DAE22DE}"/>
                </a:ext>
              </a:extLst>
            </p:cNvPr>
            <p:cNvCxnSpPr>
              <a:cxnSpLocks/>
            </p:cNvCxnSpPr>
            <p:nvPr/>
          </p:nvCxnSpPr>
          <p:spPr>
            <a:xfrm>
              <a:off x="3289019" y="1856492"/>
              <a:ext cx="1479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phic 12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2FC64449-A82F-A156-08ED-F5907BB35A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95056" y="6306608"/>
            <a:ext cx="666869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6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8" t="29430" r="17559" b="23169"/>
          <a:stretch/>
        </p:blipFill>
        <p:spPr>
          <a:xfrm>
            <a:off x="1991638" y="488514"/>
            <a:ext cx="8274904" cy="315655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5B8B50-961F-B6CA-ACDE-C3BC26FD63E4}"/>
              </a:ext>
            </a:extLst>
          </p:cNvPr>
          <p:cNvGrpSpPr/>
          <p:nvPr/>
        </p:nvGrpSpPr>
        <p:grpSpPr>
          <a:xfrm>
            <a:off x="0" y="3686176"/>
            <a:ext cx="12191999" cy="3171824"/>
            <a:chOff x="821985" y="906881"/>
            <a:chExt cx="6991365" cy="3171824"/>
          </a:xfrm>
        </p:grpSpPr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4FA2D195-DE64-27D5-24C9-EE194719F749}"/>
                </a:ext>
              </a:extLst>
            </p:cNvPr>
            <p:cNvSpPr/>
            <p:nvPr/>
          </p:nvSpPr>
          <p:spPr>
            <a:xfrm>
              <a:off x="821985" y="906881"/>
              <a:ext cx="6991365" cy="3171824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BAEBF8-0F10-D486-D4B1-AAC1E7512540}"/>
                </a:ext>
              </a:extLst>
            </p:cNvPr>
            <p:cNvSpPr txBox="1"/>
            <p:nvPr/>
          </p:nvSpPr>
          <p:spPr>
            <a:xfrm>
              <a:off x="1150126" y="1066801"/>
              <a:ext cx="6568040" cy="18697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Masing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masing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node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dibuat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menggunakan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linked list.</a:t>
              </a:r>
            </a:p>
            <a:p>
              <a:pPr marL="171450" indent="-171450">
                <a:buFontTx/>
                <a:buChar char="-"/>
              </a:pPr>
              <a:endParaRPr lang="en-ID" sz="1050" b="1" spc="3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  <a:p>
              <a:pPr marL="171450" indent="-171450">
                <a:buFontTx/>
                <a:buChar char="-"/>
              </a:pPr>
              <a:endParaRPr lang="en-ID" sz="1050" b="1" spc="3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  <a:p>
              <a:pPr marL="171450" indent="-171450">
                <a:buFontTx/>
                <a:buChar char="-"/>
              </a:pP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Terdapat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pointer left (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menunjuk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ke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anak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kiri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, right(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menunjuk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ke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anak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kanan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)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dan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parent(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menunjuk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ke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node orang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tua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).</a:t>
              </a:r>
            </a:p>
            <a:p>
              <a:pPr marL="171450" indent="-171450">
                <a:buFontTx/>
                <a:buChar char="-"/>
              </a:pPr>
              <a:endParaRPr lang="en-ID" sz="1050" b="1" spc="3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  <a:p>
              <a:pPr marL="171450" indent="-171450">
                <a:buFontTx/>
                <a:buChar char="-"/>
              </a:pPr>
              <a:endParaRPr lang="en-ID" sz="1050" b="1" spc="3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  <a:p>
              <a:pPr marL="171450" indent="-171450">
                <a:buFontTx/>
                <a:buChar char="-"/>
              </a:pP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Pointer parent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pada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node root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menunjuk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ke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NULL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karena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root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tidak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memiliki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orang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tua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ID" sz="1050" b="1" spc="3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  <a:p>
              <a:pPr marL="171450" indent="-171450">
                <a:buFontTx/>
                <a:buChar char="-"/>
              </a:pPr>
              <a:endParaRPr lang="en-ID" sz="1050" b="1" spc="300" dirty="0">
                <a:solidFill>
                  <a:schemeClr val="bg1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endParaRPr>
            </a:p>
            <a:p>
              <a:pPr marL="171450" indent="-171450">
                <a:buFontTx/>
                <a:buChar char="-"/>
              </a:pP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Pointer parent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dapat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membantu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proses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untuk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mengetahui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 parent </a:t>
              </a:r>
              <a:r>
                <a:rPr lang="en-ID" sz="1050" b="1" spc="300" dirty="0" err="1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dan</a:t>
              </a:r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sibling.</a:t>
              </a:r>
            </a:p>
            <a:p>
              <a:r>
                <a:rPr lang="en-ID" sz="1050" b="1" spc="300" dirty="0">
                  <a:solidFill>
                    <a:schemeClr val="bg1"/>
                  </a:solidFill>
                  <a:latin typeface="Yu Gothic UI Semilight" panose="020B0400000000000000" pitchFamily="34" charset="-128"/>
                  <a:ea typeface="Yu Gothic UI Semilight" panose="020B0400000000000000" pitchFamily="34" charset="-128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686956"/>
      </p:ext>
    </p:extLst>
  </p:cSld>
  <p:clrMapOvr>
    <a:masterClrMapping/>
  </p:clrMapOvr>
  <p:transition spd="slow"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-1" y="-145923"/>
            <a:ext cx="7979079" cy="1749256"/>
            <a:chOff x="821984" y="723501"/>
            <a:chExt cx="5253337" cy="33552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6" name="Rectangle: Rounded Corners 2">
                <a:extLst>
                  <a:ext uri="{FF2B5EF4-FFF2-40B4-BE49-F238E27FC236}">
                    <a16:creationId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Rounded Corners 3">
                <a:extLst>
                  <a:ext uri="{FF2B5EF4-FFF2-40B4-BE49-F238E27FC236}">
                    <a16:creationId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01BACB-AA52-76A1-785A-9EDBBAA73E07}"/>
                  </a:ext>
                </a:extLst>
              </p:cNvPr>
              <p:cNvSpPr txBox="1"/>
              <p:nvPr/>
            </p:nvSpPr>
            <p:spPr>
              <a:xfrm>
                <a:off x="1201301" y="1633978"/>
                <a:ext cx="4339558" cy="1111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24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Operasi</a:t>
                </a:r>
                <a:r>
                  <a:rPr lang="en-ID" sz="24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yang </a:t>
                </a:r>
              </a:p>
              <a:p>
                <a:r>
                  <a:rPr lang="en-ID" sz="24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Akan </a:t>
                </a:r>
                <a:r>
                  <a:rPr lang="en-ID" sz="24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kita</a:t>
                </a:r>
                <a:r>
                  <a:rPr lang="en-ID" sz="24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24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gunakan</a:t>
                </a:r>
                <a:endParaRPr lang="en-ID" sz="24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</p:grpSp>
        <p:pic>
          <p:nvPicPr>
            <p:cNvPr id="5" name="Graphic 19" descr="Fingerprint">
              <a:extLst>
                <a:ext uri="{FF2B5EF4-FFF2-40B4-BE49-F238E27FC236}">
                  <a16:creationId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26" name="TextBox 25"/>
          <p:cNvSpPr txBox="1"/>
          <p:nvPr/>
        </p:nvSpPr>
        <p:spPr>
          <a:xfrm>
            <a:off x="162838" y="1766170"/>
            <a:ext cx="1069722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Create  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membentuk</a:t>
            </a:r>
            <a:r>
              <a:rPr lang="en-US" b="1" dirty="0">
                <a:solidFill>
                  <a:schemeClr val="bg1"/>
                </a:solidFill>
              </a:rPr>
              <a:t> binary tree </a:t>
            </a:r>
            <a:r>
              <a:rPr lang="en-US" b="1" dirty="0" err="1">
                <a:solidFill>
                  <a:schemeClr val="bg1"/>
                </a:solidFill>
              </a:rPr>
              <a:t>baru</a:t>
            </a:r>
            <a:r>
              <a:rPr lang="en-US" b="1" dirty="0">
                <a:solidFill>
                  <a:schemeClr val="bg1"/>
                </a:solidFill>
              </a:rPr>
              <a:t> yang </a:t>
            </a:r>
            <a:r>
              <a:rPr lang="en-US" b="1" dirty="0" err="1">
                <a:solidFill>
                  <a:schemeClr val="bg1"/>
                </a:solidFill>
              </a:rPr>
              <a:t>masih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kosong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Clear    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mengosongkan</a:t>
            </a:r>
            <a:r>
              <a:rPr lang="en-US" b="1" dirty="0">
                <a:solidFill>
                  <a:schemeClr val="bg1"/>
                </a:solidFill>
              </a:rPr>
              <a:t> binary tree yang </a:t>
            </a:r>
            <a:r>
              <a:rPr lang="en-US" b="1" dirty="0" err="1">
                <a:solidFill>
                  <a:schemeClr val="bg1"/>
                </a:solidFill>
              </a:rPr>
              <a:t>sudah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ada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atau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menghapus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semua</a:t>
            </a:r>
            <a:r>
              <a:rPr lang="en-US" b="1" dirty="0">
                <a:solidFill>
                  <a:schemeClr val="bg1"/>
                </a:solidFill>
              </a:rPr>
              <a:t> node 	            pada binary tree.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Empty  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memeriksa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apakah</a:t>
            </a:r>
            <a:r>
              <a:rPr lang="en-US" b="1" dirty="0">
                <a:solidFill>
                  <a:schemeClr val="bg1"/>
                </a:solidFill>
              </a:rPr>
              <a:t> binary tree </a:t>
            </a:r>
            <a:r>
              <a:rPr lang="en-US" b="1" dirty="0" err="1">
                <a:solidFill>
                  <a:schemeClr val="bg1"/>
                </a:solidFill>
              </a:rPr>
              <a:t>masih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kosong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atau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Insert   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memasukan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sebuah</a:t>
            </a:r>
            <a:r>
              <a:rPr lang="en-US" b="1" dirty="0">
                <a:solidFill>
                  <a:schemeClr val="bg1"/>
                </a:solidFill>
              </a:rPr>
              <a:t> node </a:t>
            </a:r>
            <a:r>
              <a:rPr lang="en-US" b="1" dirty="0" err="1">
                <a:solidFill>
                  <a:schemeClr val="bg1"/>
                </a:solidFill>
              </a:rPr>
              <a:t>kedalam</a:t>
            </a:r>
            <a:r>
              <a:rPr lang="en-US" b="1" dirty="0">
                <a:solidFill>
                  <a:schemeClr val="bg1"/>
                </a:solidFill>
              </a:rPr>
              <a:t> tree.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Find      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mencari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root,parent,left</a:t>
            </a:r>
            <a:r>
              <a:rPr lang="en-US" b="1" dirty="0">
                <a:solidFill>
                  <a:schemeClr val="bg1"/>
                </a:solidFill>
              </a:rPr>
              <a:t> child </a:t>
            </a:r>
            <a:r>
              <a:rPr lang="en-US" b="1" dirty="0" err="1">
                <a:solidFill>
                  <a:schemeClr val="bg1"/>
                </a:solidFill>
              </a:rPr>
              <a:t>atau</a:t>
            </a:r>
            <a:r>
              <a:rPr lang="en-US" b="1" dirty="0">
                <a:solidFill>
                  <a:schemeClr val="bg1"/>
                </a:solidFill>
              </a:rPr>
              <a:t> right child </a:t>
            </a:r>
            <a:r>
              <a:rPr lang="en-US" b="1" dirty="0" err="1">
                <a:solidFill>
                  <a:schemeClr val="bg1"/>
                </a:solidFill>
              </a:rPr>
              <a:t>dari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suatu</a:t>
            </a:r>
            <a:r>
              <a:rPr lang="en-US" b="1" dirty="0">
                <a:solidFill>
                  <a:schemeClr val="bg1"/>
                </a:solidFill>
              </a:rPr>
              <a:t> node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syarat</a:t>
            </a:r>
            <a:r>
              <a:rPr lang="en-US" b="1" dirty="0">
                <a:solidFill>
                  <a:schemeClr val="bg1"/>
                </a:solidFill>
              </a:rPr>
              <a:t> 	            tree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boleh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kosong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Update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mengubah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dari</a:t>
            </a:r>
            <a:r>
              <a:rPr lang="en-US" b="1" dirty="0">
                <a:solidFill>
                  <a:schemeClr val="bg1"/>
                </a:solidFill>
              </a:rPr>
              <a:t> node yang </a:t>
            </a:r>
            <a:r>
              <a:rPr lang="en-US" b="1" dirty="0" err="1">
                <a:solidFill>
                  <a:schemeClr val="bg1"/>
                </a:solidFill>
              </a:rPr>
              <a:t>ditunjuk</a:t>
            </a:r>
            <a:r>
              <a:rPr lang="en-US" b="1" dirty="0">
                <a:solidFill>
                  <a:schemeClr val="bg1"/>
                </a:solidFill>
              </a:rPr>
              <a:t> oleh pointer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syarat</a:t>
            </a:r>
            <a:r>
              <a:rPr lang="en-US" b="1" dirty="0">
                <a:solidFill>
                  <a:schemeClr val="bg1"/>
                </a:solidFill>
              </a:rPr>
              <a:t> tree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	            </a:t>
            </a:r>
            <a:r>
              <a:rPr lang="en-US" b="1" dirty="0" err="1">
                <a:solidFill>
                  <a:schemeClr val="bg1"/>
                </a:solidFill>
              </a:rPr>
              <a:t>boleh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kosong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bg1"/>
                </a:solidFill>
              </a:rPr>
              <a:t>Retrive</a:t>
            </a:r>
            <a:r>
              <a:rPr lang="en-US" b="1" dirty="0">
                <a:solidFill>
                  <a:schemeClr val="bg1"/>
                </a:solidFill>
              </a:rPr>
              <a:t>   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mengetahui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isi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dari</a:t>
            </a:r>
            <a:r>
              <a:rPr lang="en-US" b="1" dirty="0">
                <a:solidFill>
                  <a:schemeClr val="bg1"/>
                </a:solidFill>
              </a:rPr>
              <a:t> node yang </a:t>
            </a:r>
            <a:r>
              <a:rPr lang="en-US" b="1" dirty="0" err="1">
                <a:solidFill>
                  <a:schemeClr val="bg1"/>
                </a:solidFill>
              </a:rPr>
              <a:t>ditunjuk</a:t>
            </a:r>
            <a:r>
              <a:rPr lang="en-US" b="1" dirty="0">
                <a:solidFill>
                  <a:schemeClr val="bg1"/>
                </a:solidFill>
              </a:rPr>
              <a:t> pointer current.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Delete Sub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menghapus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sebuah</a:t>
            </a:r>
            <a:r>
              <a:rPr lang="en-US" b="1" dirty="0">
                <a:solidFill>
                  <a:schemeClr val="bg1"/>
                </a:solidFill>
              </a:rPr>
              <a:t> subtree (node </a:t>
            </a:r>
            <a:r>
              <a:rPr lang="en-US" b="1" dirty="0" err="1">
                <a:solidFill>
                  <a:schemeClr val="bg1"/>
                </a:solidFill>
              </a:rPr>
              <a:t>beserta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seluruh</a:t>
            </a:r>
            <a:r>
              <a:rPr lang="en-US" b="1" dirty="0">
                <a:solidFill>
                  <a:schemeClr val="bg1"/>
                </a:solidFill>
              </a:rPr>
              <a:t> descendant </a:t>
            </a:r>
            <a:r>
              <a:rPr lang="en-US" b="1" dirty="0" err="1">
                <a:solidFill>
                  <a:schemeClr val="bg1"/>
                </a:solidFill>
              </a:rPr>
              <a:t>nya</a:t>
            </a:r>
            <a:r>
              <a:rPr lang="en-US" b="1" dirty="0">
                <a:solidFill>
                  <a:schemeClr val="bg1"/>
                </a:solidFill>
              </a:rPr>
              <a:t> ) yang 	            </a:t>
            </a:r>
            <a:r>
              <a:rPr lang="en-US" b="1" dirty="0" err="1">
                <a:solidFill>
                  <a:schemeClr val="bg1"/>
                </a:solidFill>
              </a:rPr>
              <a:t>ditunjuk</a:t>
            </a:r>
            <a:r>
              <a:rPr lang="en-US" b="1" dirty="0">
                <a:solidFill>
                  <a:schemeClr val="bg1"/>
                </a:solidFill>
              </a:rPr>
              <a:t> pointer current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syarat</a:t>
            </a:r>
            <a:r>
              <a:rPr lang="en-US" b="1" dirty="0">
                <a:solidFill>
                  <a:schemeClr val="bg1"/>
                </a:solidFill>
              </a:rPr>
              <a:t> tree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boleh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kosong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Characteristic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mengetahui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karakteristik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sebuah</a:t>
            </a:r>
            <a:r>
              <a:rPr lang="en-US" b="1" dirty="0">
                <a:solidFill>
                  <a:schemeClr val="bg1"/>
                </a:solidFill>
              </a:rPr>
              <a:t> node </a:t>
            </a:r>
            <a:r>
              <a:rPr lang="en-US" b="1" dirty="0" err="1">
                <a:solidFill>
                  <a:schemeClr val="bg1"/>
                </a:solidFill>
              </a:rPr>
              <a:t>seperti</a:t>
            </a:r>
            <a:r>
              <a:rPr lang="en-US" b="1" dirty="0">
                <a:solidFill>
                  <a:schemeClr val="bg1"/>
                </a:solidFill>
              </a:rPr>
              <a:t> size, heigh </a:t>
            </a:r>
            <a:r>
              <a:rPr lang="en-US" b="1" dirty="0" err="1">
                <a:solidFill>
                  <a:schemeClr val="bg1"/>
                </a:solidFill>
              </a:rPr>
              <a:t>serta</a:t>
            </a:r>
            <a:r>
              <a:rPr lang="en-US" b="1" dirty="0">
                <a:solidFill>
                  <a:schemeClr val="bg1"/>
                </a:solidFill>
              </a:rPr>
              <a:t> 			average </a:t>
            </a:r>
            <a:r>
              <a:rPr lang="en-US" b="1" dirty="0" err="1">
                <a:solidFill>
                  <a:schemeClr val="bg1"/>
                </a:solidFill>
              </a:rPr>
              <a:t>lenght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nya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bg1"/>
                </a:solidFill>
              </a:rPr>
              <a:t> Traverse      : </a:t>
            </a:r>
            <a:r>
              <a:rPr lang="en-US" b="1" dirty="0" err="1">
                <a:solidFill>
                  <a:schemeClr val="bg1"/>
                </a:solidFill>
              </a:rPr>
              <a:t>Digunakan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untuk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mengunjugi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seluruh</a:t>
            </a:r>
            <a:r>
              <a:rPr lang="en-US" b="1" dirty="0">
                <a:solidFill>
                  <a:schemeClr val="bg1"/>
                </a:solidFill>
              </a:rPr>
              <a:t> node-node pada tree </a:t>
            </a:r>
            <a:r>
              <a:rPr lang="en-US" b="1" dirty="0" err="1">
                <a:solidFill>
                  <a:schemeClr val="bg1"/>
                </a:solidFill>
              </a:rPr>
              <a:t>dengan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cara</a:t>
            </a:r>
            <a:r>
              <a:rPr lang="en-US" b="1" dirty="0">
                <a:solidFill>
                  <a:schemeClr val="bg1"/>
                </a:solidFill>
              </a:rPr>
              <a:t> traversal.</a:t>
            </a:r>
          </a:p>
        </p:txBody>
      </p:sp>
    </p:spTree>
    <p:extLst>
      <p:ext uri="{BB962C8B-B14F-4D97-AF65-F5344CB8AC3E}">
        <p14:creationId xmlns:p14="http://schemas.microsoft.com/office/powerpoint/2010/main" val="2626042662"/>
      </p:ext>
    </p:extLst>
  </p:cSld>
  <p:clrMapOvr>
    <a:masterClrMapping/>
  </p:clrMapOvr>
  <p:transition spd="slow" advClick="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1819" y="2271159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3" name="Rectangle 2"/>
          <p:cNvSpPr/>
          <p:nvPr/>
        </p:nvSpPr>
        <p:spPr>
          <a:xfrm>
            <a:off x="6633083" y="2367298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5080" y="3397047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5" name="Rectangle 4"/>
          <p:cNvSpPr/>
          <p:nvPr/>
        </p:nvSpPr>
        <p:spPr>
          <a:xfrm>
            <a:off x="5109081" y="3397047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56635" y="3480868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8" name="Rectangle 7"/>
          <p:cNvSpPr/>
          <p:nvPr/>
        </p:nvSpPr>
        <p:spPr>
          <a:xfrm>
            <a:off x="6081121" y="4630350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9" name="Rectangle 8"/>
          <p:cNvSpPr/>
          <p:nvPr/>
        </p:nvSpPr>
        <p:spPr>
          <a:xfrm>
            <a:off x="3751367" y="5740762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0147" y="5740762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cxnSp>
        <p:nvCxnSpPr>
          <p:cNvPr id="11" name="Straight Connector 10"/>
          <p:cNvCxnSpPr>
            <a:endCxn id="3" idx="0"/>
          </p:cNvCxnSpPr>
          <p:nvPr/>
        </p:nvCxnSpPr>
        <p:spPr>
          <a:xfrm>
            <a:off x="5805607" y="1516457"/>
            <a:ext cx="1103923" cy="8508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endCxn id="2" idx="0"/>
          </p:cNvCxnSpPr>
          <p:nvPr/>
        </p:nvCxnSpPr>
        <p:spPr>
          <a:xfrm flipH="1">
            <a:off x="4728266" y="1504272"/>
            <a:ext cx="1077341" cy="76688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3" idx="2"/>
            <a:endCxn id="6" idx="0"/>
          </p:cNvCxnSpPr>
          <p:nvPr/>
        </p:nvCxnSpPr>
        <p:spPr>
          <a:xfrm flipH="1">
            <a:off x="6633082" y="2852896"/>
            <a:ext cx="276448" cy="6279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  <a:stCxn id="2" idx="2"/>
            <a:endCxn id="4" idx="0"/>
          </p:cNvCxnSpPr>
          <p:nvPr/>
        </p:nvCxnSpPr>
        <p:spPr>
          <a:xfrm flipH="1">
            <a:off x="3861527" y="2756757"/>
            <a:ext cx="866739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2" idx="2"/>
            <a:endCxn id="5" idx="0"/>
          </p:cNvCxnSpPr>
          <p:nvPr/>
        </p:nvCxnSpPr>
        <p:spPr>
          <a:xfrm>
            <a:off x="4728266" y="2756757"/>
            <a:ext cx="657262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662632" y="3877076"/>
            <a:ext cx="673797" cy="7684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2"/>
            <a:endCxn id="8" idx="0"/>
          </p:cNvCxnSpPr>
          <p:nvPr/>
        </p:nvCxnSpPr>
        <p:spPr>
          <a:xfrm>
            <a:off x="5385528" y="3882645"/>
            <a:ext cx="972040" cy="7477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530347" y="103929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02761" y="4630350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27" name="Straight Connector 26"/>
          <p:cNvCxnSpPr>
            <a:cxnSpLocks/>
            <a:stCxn id="26" idx="2"/>
            <a:endCxn id="9" idx="0"/>
          </p:cNvCxnSpPr>
          <p:nvPr/>
        </p:nvCxnSpPr>
        <p:spPr>
          <a:xfrm flipH="1">
            <a:off x="4027814" y="5115948"/>
            <a:ext cx="651394" cy="6248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4679208" y="5115948"/>
            <a:ext cx="827386" cy="6248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AB41DA-AF1E-3BDD-7818-11AF4FA5A909}"/>
              </a:ext>
            </a:extLst>
          </p:cNvPr>
          <p:cNvSpPr txBox="1"/>
          <p:nvPr/>
        </p:nvSpPr>
        <p:spPr>
          <a:xfrm>
            <a:off x="7532981" y="4320904"/>
            <a:ext cx="5257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PostOrder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= D,I,J,G,H,E,B,F,C,A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AB41DA-AF1E-3BDD-7818-11AF4FA5A909}"/>
              </a:ext>
            </a:extLst>
          </p:cNvPr>
          <p:cNvSpPr txBox="1"/>
          <p:nvPr/>
        </p:nvSpPr>
        <p:spPr>
          <a:xfrm>
            <a:off x="7532981" y="3280813"/>
            <a:ext cx="5257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PreOrder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= A,B,D,E,G,I,J,H,C,F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AB41DA-AF1E-3BDD-7818-11AF4FA5A909}"/>
              </a:ext>
            </a:extLst>
          </p:cNvPr>
          <p:cNvSpPr txBox="1"/>
          <p:nvPr/>
        </p:nvSpPr>
        <p:spPr>
          <a:xfrm>
            <a:off x="7532981" y="3800858"/>
            <a:ext cx="5257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InOrder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    = D,B,I,G,J,E,H,A,F,C </a:t>
            </a:r>
          </a:p>
        </p:txBody>
      </p:sp>
    </p:spTree>
    <p:extLst>
      <p:ext uri="{BB962C8B-B14F-4D97-AF65-F5344CB8AC3E}">
        <p14:creationId xmlns:p14="http://schemas.microsoft.com/office/powerpoint/2010/main" val="1749347497"/>
      </p:ext>
    </p:extLst>
  </p:cSld>
  <p:clrMapOvr>
    <a:masterClrMapping/>
  </p:clrMapOvr>
  <p:transition spd="slow" advClick="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13866BF-8BE4-251C-7A69-B4C4D9D145AE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9E420CE5-C99D-5387-11C9-DA9E23C2D17A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A39F555-44C2-394F-9FF3-C50536EA1CE0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821984" y="723501"/>
            <a:ext cx="5427392" cy="3572926"/>
            <a:chOff x="821984" y="723501"/>
            <a:chExt cx="5253337" cy="33552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1BACB-AA52-76A1-785A-9EDBBAA73E07}"/>
                  </a:ext>
                </a:extLst>
              </p:cNvPr>
              <p:cNvSpPr txBox="1"/>
              <p:nvPr/>
            </p:nvSpPr>
            <p:spPr>
              <a:xfrm>
                <a:off x="1214749" y="918424"/>
                <a:ext cx="30444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Kelebihan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9A256-2DB4-2CB4-57F4-A2E5FC50D503}"/>
                  </a:ext>
                </a:extLst>
              </p:cNvPr>
              <p:cNvSpPr txBox="1"/>
              <p:nvPr/>
            </p:nvSpPr>
            <p:spPr>
              <a:xfrm>
                <a:off x="1269183" y="1622218"/>
                <a:ext cx="4335573" cy="2431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1.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Representasi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Hierarkis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cocok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memodelkan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hubungan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hierarkis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antara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elemen-elemen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Contohnya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organisasi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perusahaan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direktori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file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pada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komputer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representasi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sintaksis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pemrograman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ID" sz="8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2.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Pencarian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Efisien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memungkinkan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pencarian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efisien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elemen-elemen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Misalnya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biner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terurut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pencarian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dilakukan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kompleksitas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waktu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logaritmik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yaitu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O(log n), di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mana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n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jumlah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ID" sz="8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3.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Pengurutan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juga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digunakan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pengurutan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efisien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Contohnya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biner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pencarian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(binary search tree)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secara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otomatis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mengurutkan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saat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melakukan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operasi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penambahan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penghapusan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ID" sz="8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4.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Rekursif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rekursif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memungkinkan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implementasi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algoritma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rekursif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Beberapa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algoritma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traversal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pencarian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kedalaman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terbatas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(depth-limited search),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algoritma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pemangkasan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minimax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pemrograman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permainan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bergantung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pada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pic>
          <p:nvPicPr>
            <p:cNvPr id="20" name="Graphic 19" descr="Fingerprint">
              <a:extLst>
                <a:ext uri="{FF2B5EF4-FFF2-40B4-BE49-F238E27FC236}">
                  <a16:creationId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3895907C-828A-F59F-DEA0-6C8EEF53C1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0129" t="29305" r="5200" b="14885"/>
          <a:stretch/>
        </p:blipFill>
        <p:spPr>
          <a:xfrm>
            <a:off x="137925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 descr="Arrow Slight curve">
            <a:hlinkClick r:id="rId6" action="ppaction://hlinksldjump"/>
            <a:extLst>
              <a:ext uri="{FF2B5EF4-FFF2-40B4-BE49-F238E27FC236}">
                <a16:creationId xmlns:a16="http://schemas.microsoft.com/office/drawing/2014/main" id="{2343EFF6-794D-2DE6-5EEF-6DCA6945F2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12428" y="6322748"/>
            <a:ext cx="925051" cy="4524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6431475" y="685922"/>
            <a:ext cx="5523721" cy="3583827"/>
            <a:chOff x="821984" y="723501"/>
            <a:chExt cx="5253337" cy="33552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33" name="Rectangle: Rounded Corners 2">
                <a:extLst>
                  <a:ext uri="{FF2B5EF4-FFF2-40B4-BE49-F238E27FC236}">
                    <a16:creationId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4" name="Rectangle: Rounded Corners 3">
                <a:extLst>
                  <a:ext uri="{FF2B5EF4-FFF2-40B4-BE49-F238E27FC236}">
                    <a16:creationId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E01BACB-AA52-76A1-785A-9EDBBAA73E07}"/>
                  </a:ext>
                </a:extLst>
              </p:cNvPr>
              <p:cNvSpPr txBox="1"/>
              <p:nvPr/>
            </p:nvSpPr>
            <p:spPr>
              <a:xfrm>
                <a:off x="1150126" y="1066801"/>
                <a:ext cx="36150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Kekurangan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E9A256-2DB4-2CB4-57F4-A2E5FC50D503}"/>
                  </a:ext>
                </a:extLst>
              </p:cNvPr>
              <p:cNvSpPr txBox="1"/>
              <p:nvPr/>
            </p:nvSpPr>
            <p:spPr>
              <a:xfrm>
                <a:off x="1126921" y="1903790"/>
                <a:ext cx="4620096" cy="2045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1.Membutuhkan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Ruang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Memori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membutuhkan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banyak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ruang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memori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dibandingkan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linear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array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daftar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terkait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Setiap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membutuhkan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memori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tambahan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untuk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menyimpan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simpulnya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ID" sz="8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2.Kompleksitas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Implementasi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Implementasi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kompleks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dibandingkan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sederhana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lainnya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Mengelola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penyisipan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penghapusan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perubahan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memerlukan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algoritma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rumit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ID" sz="8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3.Keterbatasan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Pada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Operasi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Beberapa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operasi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pada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seperti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pencarian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pengurutan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mungkin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tidak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seefisien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rumit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jika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tidak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diatur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seimbang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baik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Jika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tidak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seimbang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waktu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eksekusi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operasi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meningkat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endParaRPr lang="en-ID" sz="8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4.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Kerentanan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Terhadap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Perubahan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: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Jika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berubah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secara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dinamis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banyak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operasi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penyisipan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penghapusan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terjadi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pergeseran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keseimbangan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peningkatan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tinggi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Hal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dapat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mengurangi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efisiensi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operasi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pada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8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8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pic>
          <p:nvPicPr>
            <p:cNvPr id="31" name="Graphic 19" descr="Fingerprint">
              <a:extLst>
                <a:ext uri="{FF2B5EF4-FFF2-40B4-BE49-F238E27FC236}">
                  <a16:creationId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857035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F711AE-71FC-CF12-F0EC-62E64FDEC026}"/>
              </a:ext>
            </a:extLst>
          </p:cNvPr>
          <p:cNvSpPr txBox="1"/>
          <p:nvPr/>
        </p:nvSpPr>
        <p:spPr>
          <a:xfrm>
            <a:off x="899410" y="674557"/>
            <a:ext cx="5441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KESIMPULAN</a:t>
            </a:r>
            <a:endParaRPr lang="en-ID" sz="54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6C056-F043-90E1-076F-DFB5393CBD26}"/>
              </a:ext>
            </a:extLst>
          </p:cNvPr>
          <p:cNvSpPr txBox="1"/>
          <p:nvPr/>
        </p:nvSpPr>
        <p:spPr>
          <a:xfrm>
            <a:off x="1094282" y="1873770"/>
            <a:ext cx="105830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dirty="0">
                <a:solidFill>
                  <a:schemeClr val="bg1"/>
                </a:solidFill>
              </a:rPr>
              <a:t>1. Tree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</a:rPr>
              <a:t>terdiri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dari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simpul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node yang </a:t>
            </a:r>
            <a:r>
              <a:rPr lang="en-ID" sz="2000" dirty="0" err="1">
                <a:solidFill>
                  <a:schemeClr val="bg1"/>
                </a:solidFill>
              </a:rPr>
              <a:t>saling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terhubung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melalui</a:t>
            </a:r>
            <a:r>
              <a:rPr lang="en-ID" sz="2000" dirty="0">
                <a:solidFill>
                  <a:schemeClr val="bg1"/>
                </a:solidFill>
              </a:rPr>
              <a:t> garis    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sisi</a:t>
            </a:r>
            <a:r>
              <a:rPr lang="en-ID" sz="2000" dirty="0">
                <a:solidFill>
                  <a:schemeClr val="bg1"/>
                </a:solidFill>
              </a:rPr>
              <a:t> yang </a:t>
            </a:r>
            <a:r>
              <a:rPr lang="en-ID" sz="2000" dirty="0" err="1">
                <a:solidFill>
                  <a:schemeClr val="bg1"/>
                </a:solidFill>
              </a:rPr>
              <a:t>disebut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cabang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edge.</a:t>
            </a:r>
          </a:p>
          <a:p>
            <a:r>
              <a:rPr lang="en-ID" sz="2000" dirty="0">
                <a:solidFill>
                  <a:schemeClr val="bg1"/>
                </a:solidFill>
              </a:rPr>
              <a:t>2. Tree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untuk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merepresentasikan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hierarki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hubungan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antar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elemen</a:t>
            </a:r>
            <a:r>
              <a:rPr lang="en-ID" sz="2000" dirty="0">
                <a:solidFill>
                  <a:schemeClr val="bg1"/>
                </a:solidFill>
              </a:rPr>
              <a:t> data, </a:t>
            </a:r>
            <a:r>
              <a:rPr lang="en-ID" sz="2000" dirty="0" err="1">
                <a:solidFill>
                  <a:schemeClr val="bg1"/>
                </a:solidFill>
              </a:rPr>
              <a:t>seperti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file pada </a:t>
            </a:r>
            <a:r>
              <a:rPr lang="en-ID" sz="2000" dirty="0" err="1">
                <a:solidFill>
                  <a:schemeClr val="bg1"/>
                </a:solidFill>
              </a:rPr>
              <a:t>sistem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operasi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organisasi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representasi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keluarga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r>
              <a:rPr lang="en-ID" sz="2000" dirty="0">
                <a:solidFill>
                  <a:schemeClr val="bg1"/>
                </a:solidFill>
              </a:rPr>
              <a:t>3. Tree </a:t>
            </a:r>
            <a:r>
              <a:rPr lang="en-ID" sz="2000" dirty="0" err="1">
                <a:solidFill>
                  <a:schemeClr val="bg1"/>
                </a:solidFill>
              </a:rPr>
              <a:t>memiliki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beberapa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konsep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penting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seperti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tingkat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level (</a:t>
            </a:r>
            <a:r>
              <a:rPr lang="en-ID" sz="2000" dirty="0" err="1">
                <a:solidFill>
                  <a:schemeClr val="bg1"/>
                </a:solidFill>
              </a:rPr>
              <a:t>kedalaman</a:t>
            </a:r>
            <a:r>
              <a:rPr lang="en-ID" sz="2000" dirty="0">
                <a:solidFill>
                  <a:schemeClr val="bg1"/>
                </a:solidFill>
              </a:rPr>
              <a:t>), </a:t>
            </a:r>
            <a:r>
              <a:rPr lang="en-ID" sz="2000" dirty="0" err="1">
                <a:solidFill>
                  <a:schemeClr val="bg1"/>
                </a:solidFill>
              </a:rPr>
              <a:t>cabang</a:t>
            </a:r>
            <a:r>
              <a:rPr lang="en-ID" sz="2000" dirty="0">
                <a:solidFill>
                  <a:schemeClr val="bg1"/>
                </a:solidFill>
              </a:rPr>
              <a:t> (branch), </a:t>
            </a:r>
            <a:r>
              <a:rPr lang="en-ID" sz="2000" dirty="0" err="1">
                <a:solidFill>
                  <a:schemeClr val="bg1"/>
                </a:solidFill>
              </a:rPr>
              <a:t>daun</a:t>
            </a:r>
            <a:r>
              <a:rPr lang="en-ID" sz="2000" dirty="0">
                <a:solidFill>
                  <a:schemeClr val="bg1"/>
                </a:solidFill>
              </a:rPr>
              <a:t> (leaf), dan subtree (</a:t>
            </a:r>
            <a:r>
              <a:rPr lang="en-ID" sz="2000" dirty="0" err="1">
                <a:solidFill>
                  <a:schemeClr val="bg1"/>
                </a:solidFill>
              </a:rPr>
              <a:t>pohon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bagian</a:t>
            </a:r>
            <a:r>
              <a:rPr lang="en-ID" sz="2000" dirty="0">
                <a:solidFill>
                  <a:schemeClr val="bg1"/>
                </a:solidFill>
              </a:rPr>
              <a:t>).</a:t>
            </a:r>
          </a:p>
          <a:p>
            <a:r>
              <a:rPr lang="en-ID" sz="2000" dirty="0">
                <a:solidFill>
                  <a:schemeClr val="bg1"/>
                </a:solidFill>
              </a:rPr>
              <a:t>4. Tree </a:t>
            </a:r>
            <a:r>
              <a:rPr lang="en-ID" sz="2000" dirty="0" err="1">
                <a:solidFill>
                  <a:schemeClr val="bg1"/>
                </a:solidFill>
              </a:rPr>
              <a:t>dapat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diimplementasikan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data </a:t>
            </a:r>
            <a:r>
              <a:rPr lang="en-ID" sz="2000" dirty="0" err="1">
                <a:solidFill>
                  <a:schemeClr val="bg1"/>
                </a:solidFill>
              </a:rPr>
              <a:t>seperti</a:t>
            </a:r>
            <a:r>
              <a:rPr lang="en-ID" sz="2000" dirty="0">
                <a:solidFill>
                  <a:schemeClr val="bg1"/>
                </a:solidFill>
              </a:rPr>
              <a:t> array, linked list, </a:t>
            </a:r>
            <a:r>
              <a:rPr lang="en-ID" sz="2000" dirty="0" err="1">
                <a:solidFill>
                  <a:schemeClr val="bg1"/>
                </a:solidFill>
              </a:rPr>
              <a:t>atau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menggunakan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pendekatan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rekursif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r>
              <a:rPr lang="en-ID" sz="2000" dirty="0">
                <a:solidFill>
                  <a:schemeClr val="bg1"/>
                </a:solidFill>
              </a:rPr>
              <a:t>5. </a:t>
            </a:r>
            <a:r>
              <a:rPr lang="en-ID" sz="2000" dirty="0" err="1">
                <a:solidFill>
                  <a:schemeClr val="bg1"/>
                </a:solidFill>
              </a:rPr>
              <a:t>Keuntungan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penggunaan</a:t>
            </a:r>
            <a:r>
              <a:rPr lang="en-ID" sz="2000" dirty="0">
                <a:solidFill>
                  <a:schemeClr val="bg1"/>
                </a:solidFill>
              </a:rPr>
              <a:t> tree </a:t>
            </a:r>
            <a:r>
              <a:rPr lang="en-ID" sz="2000" dirty="0" err="1">
                <a:solidFill>
                  <a:schemeClr val="bg1"/>
                </a:solidFill>
              </a:rPr>
              <a:t>termasuk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efisiensi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mencari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menyimpan</a:t>
            </a:r>
            <a:r>
              <a:rPr lang="en-ID" sz="2000" dirty="0">
                <a:solidFill>
                  <a:schemeClr val="bg1"/>
                </a:solidFill>
              </a:rPr>
              <a:t>, dan </a:t>
            </a:r>
            <a:r>
              <a:rPr lang="en-ID" sz="2000" dirty="0" err="1">
                <a:solidFill>
                  <a:schemeClr val="bg1"/>
                </a:solidFill>
              </a:rPr>
              <a:t>menghapus</a:t>
            </a:r>
            <a:r>
              <a:rPr lang="en-ID" sz="2000" dirty="0">
                <a:solidFill>
                  <a:schemeClr val="bg1"/>
                </a:solidFill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</a:rPr>
              <a:t>terorganisir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secara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hierarkis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  <a:p>
            <a:r>
              <a:rPr lang="en-ID" sz="2000" dirty="0">
                <a:solidFill>
                  <a:schemeClr val="bg1"/>
                </a:solidFill>
              </a:rPr>
              <a:t>6. Tree </a:t>
            </a:r>
            <a:r>
              <a:rPr lang="en-ID" sz="2000" dirty="0" err="1">
                <a:solidFill>
                  <a:schemeClr val="bg1"/>
                </a:solidFill>
              </a:rPr>
              <a:t>adalah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struktur</a:t>
            </a:r>
            <a:r>
              <a:rPr lang="en-ID" sz="2000" dirty="0">
                <a:solidFill>
                  <a:schemeClr val="bg1"/>
                </a:solidFill>
              </a:rPr>
              <a:t> data yang </a:t>
            </a:r>
            <a:r>
              <a:rPr lang="en-ID" sz="2000" dirty="0" err="1">
                <a:solidFill>
                  <a:schemeClr val="bg1"/>
                </a:solidFill>
              </a:rPr>
              <a:t>penting</a:t>
            </a:r>
            <a:r>
              <a:rPr lang="en-ID" sz="2000" dirty="0">
                <a:solidFill>
                  <a:schemeClr val="bg1"/>
                </a:solidFill>
              </a:rPr>
              <a:t> dan </a:t>
            </a:r>
            <a:r>
              <a:rPr lang="en-ID" sz="2000" dirty="0" err="1">
                <a:solidFill>
                  <a:schemeClr val="bg1"/>
                </a:solidFill>
              </a:rPr>
              <a:t>digunakan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dalam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berbagai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aplikasi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termasuk</a:t>
            </a:r>
            <a:r>
              <a:rPr lang="en-ID" sz="2000" dirty="0">
                <a:solidFill>
                  <a:schemeClr val="bg1"/>
                </a:solidFill>
              </a:rPr>
              <a:t> database, </a:t>
            </a:r>
            <a:r>
              <a:rPr lang="en-ID" sz="2000" dirty="0" err="1">
                <a:solidFill>
                  <a:schemeClr val="bg1"/>
                </a:solidFill>
              </a:rPr>
              <a:t>sistem</a:t>
            </a:r>
            <a:r>
              <a:rPr lang="en-ID" sz="2000" dirty="0">
                <a:solidFill>
                  <a:schemeClr val="bg1"/>
                </a:solidFill>
              </a:rPr>
              <a:t> file, </a:t>
            </a:r>
            <a:r>
              <a:rPr lang="en-ID" sz="2000" dirty="0" err="1">
                <a:solidFill>
                  <a:schemeClr val="bg1"/>
                </a:solidFill>
              </a:rPr>
              <a:t>pemrosesan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bahasa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alami</a:t>
            </a:r>
            <a:r>
              <a:rPr lang="en-ID" sz="2000" dirty="0">
                <a:solidFill>
                  <a:schemeClr val="bg1"/>
                </a:solidFill>
              </a:rPr>
              <a:t>, dan </a:t>
            </a: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pemrograman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seperti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pencarian</a:t>
            </a:r>
            <a:r>
              <a:rPr lang="en-ID" sz="2000" dirty="0">
                <a:solidFill>
                  <a:schemeClr val="bg1"/>
                </a:solidFill>
              </a:rPr>
              <a:t>, </a:t>
            </a: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pengurutan</a:t>
            </a:r>
            <a:r>
              <a:rPr lang="en-ID" sz="2000" dirty="0">
                <a:solidFill>
                  <a:schemeClr val="bg1"/>
                </a:solidFill>
              </a:rPr>
              <a:t>, dan </a:t>
            </a:r>
            <a:r>
              <a:rPr lang="en-ID" sz="2000" dirty="0" err="1">
                <a:solidFill>
                  <a:schemeClr val="bg1"/>
                </a:solidFill>
              </a:rPr>
              <a:t>algoritma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pemrosesan</a:t>
            </a:r>
            <a:r>
              <a:rPr lang="en-ID" sz="2000" dirty="0">
                <a:solidFill>
                  <a:schemeClr val="bg1"/>
                </a:solidFill>
              </a:rPr>
              <a:t> </a:t>
            </a:r>
            <a:r>
              <a:rPr lang="en-ID" sz="2000" dirty="0" err="1">
                <a:solidFill>
                  <a:schemeClr val="bg1"/>
                </a:solidFill>
              </a:rPr>
              <a:t>graf</a:t>
            </a:r>
            <a:r>
              <a:rPr lang="en-ID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060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6BA100B-7765-C6D0-65BA-602B4FB66A3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C621CB5-CA4F-5819-D3F7-A0D1E049D18D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9B7923B-0DAB-138A-6442-D6C5E24248FB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2DDB64B-510D-EE49-36F0-8EF3FF71609C}"/>
              </a:ext>
            </a:extLst>
          </p:cNvPr>
          <p:cNvGrpSpPr/>
          <p:nvPr/>
        </p:nvGrpSpPr>
        <p:grpSpPr>
          <a:xfrm>
            <a:off x="537612" y="776998"/>
            <a:ext cx="5065745" cy="2738915"/>
            <a:chOff x="823796" y="901661"/>
            <a:chExt cx="4819701" cy="3767065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05381FE-D095-BEC9-004A-5D94EE6FD1A3}"/>
                </a:ext>
              </a:extLst>
            </p:cNvPr>
            <p:cNvSpPr/>
            <p:nvPr/>
          </p:nvSpPr>
          <p:spPr>
            <a:xfrm>
              <a:off x="992730" y="1459207"/>
              <a:ext cx="4650767" cy="320951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F42E069-B144-C546-A53E-FCDA5168A92A}"/>
                </a:ext>
              </a:extLst>
            </p:cNvPr>
            <p:cNvSpPr/>
            <p:nvPr/>
          </p:nvSpPr>
          <p:spPr>
            <a:xfrm>
              <a:off x="823796" y="901661"/>
              <a:ext cx="859265" cy="1093882"/>
            </a:xfrm>
            <a:custGeom>
              <a:avLst/>
              <a:gdLst>
                <a:gd name="connsiteX0" fmla="*/ 206524 w 859265"/>
                <a:gd name="connsiteY0" fmla="*/ 695047 h 1093882"/>
                <a:gd name="connsiteX1" fmla="*/ 31692 w 859265"/>
                <a:gd name="connsiteY1" fmla="*/ 762430 h 1093882"/>
                <a:gd name="connsiteX2" fmla="*/ 201060 w 859265"/>
                <a:gd name="connsiteY2" fmla="*/ 1021035 h 1093882"/>
                <a:gd name="connsiteX3" fmla="*/ 370429 w 859265"/>
                <a:gd name="connsiteY3" fmla="*/ 758787 h 1093882"/>
                <a:gd name="connsiteX4" fmla="*/ 206524 w 859265"/>
                <a:gd name="connsiteY4" fmla="*/ 695047 h 1093882"/>
                <a:gd name="connsiteX5" fmla="*/ 405031 w 859265"/>
                <a:gd name="connsiteY5" fmla="*/ 589419 h 1093882"/>
                <a:gd name="connsiteX6" fmla="*/ 357680 w 859265"/>
                <a:gd name="connsiteY6" fmla="*/ 616737 h 1093882"/>
                <a:gd name="connsiteX7" fmla="*/ 292119 w 859265"/>
                <a:gd name="connsiteY7" fmla="*/ 653160 h 1093882"/>
                <a:gd name="connsiteX8" fmla="*/ 388640 w 859265"/>
                <a:gd name="connsiteY8" fmla="*/ 689583 h 1093882"/>
                <a:gd name="connsiteX9" fmla="*/ 405031 w 859265"/>
                <a:gd name="connsiteY9" fmla="*/ 589419 h 1093882"/>
                <a:gd name="connsiteX10" fmla="*/ 632676 w 859265"/>
                <a:gd name="connsiteY10" fmla="*/ 420051 h 1093882"/>
                <a:gd name="connsiteX11" fmla="*/ 485162 w 859265"/>
                <a:gd name="connsiteY11" fmla="*/ 536605 h 1093882"/>
                <a:gd name="connsiteX12" fmla="*/ 459666 w 859265"/>
                <a:gd name="connsiteY12" fmla="*/ 709616 h 1093882"/>
                <a:gd name="connsiteX13" fmla="*/ 638140 w 859265"/>
                <a:gd name="connsiteY13" fmla="*/ 735112 h 1093882"/>
                <a:gd name="connsiteX14" fmla="*/ 769264 w 859265"/>
                <a:gd name="connsiteY14" fmla="*/ 693226 h 1093882"/>
                <a:gd name="connsiteX15" fmla="*/ 632676 w 859265"/>
                <a:gd name="connsiteY15" fmla="*/ 420051 h 1093882"/>
                <a:gd name="connsiteX16" fmla="*/ 490625 w 859265"/>
                <a:gd name="connsiteY16" fmla="*/ 296212 h 1093882"/>
                <a:gd name="connsiteX17" fmla="*/ 492447 w 859265"/>
                <a:gd name="connsiteY17" fmla="*/ 367237 h 1093882"/>
                <a:gd name="connsiteX18" fmla="*/ 490625 w 859265"/>
                <a:gd name="connsiteY18" fmla="*/ 443726 h 1093882"/>
                <a:gd name="connsiteX19" fmla="*/ 579863 w 859265"/>
                <a:gd name="connsiteY19" fmla="*/ 370879 h 1093882"/>
                <a:gd name="connsiteX20" fmla="*/ 490625 w 859265"/>
                <a:gd name="connsiteY20" fmla="*/ 296212 h 1093882"/>
                <a:gd name="connsiteX21" fmla="*/ 388640 w 859265"/>
                <a:gd name="connsiteY21" fmla="*/ 44891 h 1093882"/>
                <a:gd name="connsiteX22" fmla="*/ 290297 w 859265"/>
                <a:gd name="connsiteY22" fmla="*/ 81314 h 1093882"/>
                <a:gd name="connsiteX23" fmla="*/ 346753 w 859265"/>
                <a:gd name="connsiteY23" fmla="*/ 112274 h 1093882"/>
                <a:gd name="connsiteX24" fmla="*/ 406852 w 859265"/>
                <a:gd name="connsiteY24" fmla="*/ 148697 h 1093882"/>
                <a:gd name="connsiteX25" fmla="*/ 388640 w 859265"/>
                <a:gd name="connsiteY25" fmla="*/ 44891 h 1093882"/>
                <a:gd name="connsiteX26" fmla="*/ 345505 w 859265"/>
                <a:gd name="connsiteY26" fmla="*/ 0 h 1093882"/>
                <a:gd name="connsiteX27" fmla="*/ 591308 w 859265"/>
                <a:gd name="connsiteY27" fmla="*/ 0 h 1093882"/>
                <a:gd name="connsiteX28" fmla="*/ 558009 w 859265"/>
                <a:gd name="connsiteY28" fmla="*/ 2549 h 1093882"/>
                <a:gd name="connsiteX29" fmla="*/ 457844 w 859265"/>
                <a:gd name="connsiteY29" fmla="*/ 23037 h 1093882"/>
                <a:gd name="connsiteX30" fmla="*/ 485162 w 859265"/>
                <a:gd name="connsiteY30" fmla="*/ 201511 h 1093882"/>
                <a:gd name="connsiteX31" fmla="*/ 632676 w 859265"/>
                <a:gd name="connsiteY31" fmla="*/ 319887 h 1093882"/>
                <a:gd name="connsiteX32" fmla="*/ 778370 w 859265"/>
                <a:gd name="connsiteY32" fmla="*/ 37606 h 1093882"/>
                <a:gd name="connsiteX33" fmla="*/ 732613 w 859265"/>
                <a:gd name="connsiteY33" fmla="*/ 7102 h 1093882"/>
                <a:gd name="connsiteX34" fmla="*/ 679353 w 859265"/>
                <a:gd name="connsiteY34" fmla="*/ 0 h 1093882"/>
                <a:gd name="connsiteX35" fmla="*/ 841075 w 859265"/>
                <a:gd name="connsiteY35" fmla="*/ 0 h 1093882"/>
                <a:gd name="connsiteX36" fmla="*/ 842110 w 859265"/>
                <a:gd name="connsiteY36" fmla="*/ 1183 h 1093882"/>
                <a:gd name="connsiteX37" fmla="*/ 683669 w 859265"/>
                <a:gd name="connsiteY37" fmla="*/ 372701 h 1093882"/>
                <a:gd name="connsiteX38" fmla="*/ 831183 w 859265"/>
                <a:gd name="connsiteY38" fmla="*/ 731470 h 1093882"/>
                <a:gd name="connsiteX39" fmla="*/ 636319 w 859265"/>
                <a:gd name="connsiteY39" fmla="*/ 809780 h 1093882"/>
                <a:gd name="connsiteX40" fmla="*/ 439633 w 859265"/>
                <a:gd name="connsiteY40" fmla="*/ 780641 h 1093882"/>
                <a:gd name="connsiteX41" fmla="*/ 201060 w 859265"/>
                <a:gd name="connsiteY41" fmla="*/ 1093882 h 1093882"/>
                <a:gd name="connsiteX42" fmla="*/ 8216 w 859265"/>
                <a:gd name="connsiteY42" fmla="*/ 909489 h 1093882"/>
                <a:gd name="connsiteX43" fmla="*/ 0 w 859265"/>
                <a:gd name="connsiteY43" fmla="*/ 888901 h 1093882"/>
                <a:gd name="connsiteX44" fmla="*/ 0 w 859265"/>
                <a:gd name="connsiteY44" fmla="*/ 599595 h 1093882"/>
                <a:gd name="connsiteX45" fmla="*/ 15301 w 859265"/>
                <a:gd name="connsiteY45" fmla="*/ 691404 h 1093882"/>
                <a:gd name="connsiteX46" fmla="*/ 120929 w 859265"/>
                <a:gd name="connsiteY46" fmla="*/ 653160 h 1093882"/>
                <a:gd name="connsiteX47" fmla="*/ 57188 w 859265"/>
                <a:gd name="connsiteY47" fmla="*/ 618558 h 1093882"/>
                <a:gd name="connsiteX48" fmla="*/ 0 w 859265"/>
                <a:gd name="connsiteY48" fmla="*/ 583898 h 1093882"/>
                <a:gd name="connsiteX49" fmla="*/ 0 w 859265"/>
                <a:gd name="connsiteY49" fmla="*/ 497844 h 1093882"/>
                <a:gd name="connsiteX50" fmla="*/ 91790 w 859265"/>
                <a:gd name="connsiteY50" fmla="*/ 554817 h 1093882"/>
                <a:gd name="connsiteX51" fmla="*/ 206524 w 859265"/>
                <a:gd name="connsiteY51" fmla="*/ 614915 h 1093882"/>
                <a:gd name="connsiteX52" fmla="*/ 321257 w 859265"/>
                <a:gd name="connsiteY52" fmla="*/ 554817 h 1093882"/>
                <a:gd name="connsiteX53" fmla="*/ 414137 w 859265"/>
                <a:gd name="connsiteY53" fmla="*/ 496540 h 1093882"/>
                <a:gd name="connsiteX54" fmla="*/ 419600 w 859265"/>
                <a:gd name="connsiteY54" fmla="*/ 365416 h 1093882"/>
                <a:gd name="connsiteX55" fmla="*/ 415958 w 859265"/>
                <a:gd name="connsiteY55" fmla="*/ 241577 h 1093882"/>
                <a:gd name="connsiteX56" fmla="*/ 310330 w 859265"/>
                <a:gd name="connsiteY56" fmla="*/ 176015 h 1093882"/>
                <a:gd name="connsiteX57" fmla="*/ 206524 w 859265"/>
                <a:gd name="connsiteY57" fmla="*/ 121380 h 1093882"/>
                <a:gd name="connsiteX58" fmla="*/ 102717 w 859265"/>
                <a:gd name="connsiteY58" fmla="*/ 176015 h 1093882"/>
                <a:gd name="connsiteX59" fmla="*/ 22444 w 859265"/>
                <a:gd name="connsiteY59" fmla="*/ 226186 h 1093882"/>
                <a:gd name="connsiteX60" fmla="*/ 27152 w 859265"/>
                <a:gd name="connsiteY60" fmla="*/ 211019 h 1093882"/>
                <a:gd name="connsiteX61" fmla="*/ 152330 w 859265"/>
                <a:gd name="connsiteY61" fmla="*/ 59007 h 1093882"/>
                <a:gd name="connsiteX62" fmla="*/ 196394 w 859265"/>
                <a:gd name="connsiteY62" fmla="*/ 35090 h 1093882"/>
                <a:gd name="connsiteX63" fmla="*/ 206524 w 859265"/>
                <a:gd name="connsiteY63" fmla="*/ 39427 h 1093882"/>
                <a:gd name="connsiteX64" fmla="*/ 292741 w 859265"/>
                <a:gd name="connsiteY64" fmla="*/ 5319 h 109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859265" h="1093882">
                  <a:moveTo>
                    <a:pt x="206524" y="695047"/>
                  </a:moveTo>
                  <a:cubicBezTo>
                    <a:pt x="146425" y="722364"/>
                    <a:pt x="88148" y="744218"/>
                    <a:pt x="31692" y="762430"/>
                  </a:cubicBezTo>
                  <a:cubicBezTo>
                    <a:pt x="77221" y="926335"/>
                    <a:pt x="146425" y="1021035"/>
                    <a:pt x="201060" y="1021035"/>
                  </a:cubicBezTo>
                  <a:cubicBezTo>
                    <a:pt x="255695" y="1021035"/>
                    <a:pt x="324899" y="926335"/>
                    <a:pt x="370429" y="758787"/>
                  </a:cubicBezTo>
                  <a:cubicBezTo>
                    <a:pt x="317615" y="742397"/>
                    <a:pt x="262980" y="720543"/>
                    <a:pt x="206524" y="695047"/>
                  </a:cubicBezTo>
                  <a:close/>
                  <a:moveTo>
                    <a:pt x="405031" y="589419"/>
                  </a:moveTo>
                  <a:cubicBezTo>
                    <a:pt x="390461" y="598525"/>
                    <a:pt x="374071" y="607631"/>
                    <a:pt x="357680" y="616737"/>
                  </a:cubicBezTo>
                  <a:cubicBezTo>
                    <a:pt x="335826" y="629485"/>
                    <a:pt x="313973" y="642233"/>
                    <a:pt x="292119" y="653160"/>
                  </a:cubicBezTo>
                  <a:cubicBezTo>
                    <a:pt x="324899" y="667729"/>
                    <a:pt x="357680" y="678656"/>
                    <a:pt x="388640" y="689583"/>
                  </a:cubicBezTo>
                  <a:cubicBezTo>
                    <a:pt x="394104" y="658623"/>
                    <a:pt x="399567" y="624021"/>
                    <a:pt x="405031" y="589419"/>
                  </a:cubicBezTo>
                  <a:close/>
                  <a:moveTo>
                    <a:pt x="632676" y="420051"/>
                  </a:moveTo>
                  <a:cubicBezTo>
                    <a:pt x="588968" y="460116"/>
                    <a:pt x="539797" y="498361"/>
                    <a:pt x="485162" y="536605"/>
                  </a:cubicBezTo>
                  <a:cubicBezTo>
                    <a:pt x="479698" y="598525"/>
                    <a:pt x="470593" y="654981"/>
                    <a:pt x="459666" y="709616"/>
                  </a:cubicBezTo>
                  <a:cubicBezTo>
                    <a:pt x="523406" y="726007"/>
                    <a:pt x="585326" y="735112"/>
                    <a:pt x="638140" y="735112"/>
                  </a:cubicBezTo>
                  <a:cubicBezTo>
                    <a:pt x="705523" y="735112"/>
                    <a:pt x="752873" y="720543"/>
                    <a:pt x="769264" y="693226"/>
                  </a:cubicBezTo>
                  <a:cubicBezTo>
                    <a:pt x="796581" y="645875"/>
                    <a:pt x="749231" y="540248"/>
                    <a:pt x="632676" y="420051"/>
                  </a:cubicBezTo>
                  <a:close/>
                  <a:moveTo>
                    <a:pt x="490625" y="296212"/>
                  </a:moveTo>
                  <a:cubicBezTo>
                    <a:pt x="492447" y="318066"/>
                    <a:pt x="492447" y="341741"/>
                    <a:pt x="492447" y="367237"/>
                  </a:cubicBezTo>
                  <a:cubicBezTo>
                    <a:pt x="492447" y="392733"/>
                    <a:pt x="492447" y="418230"/>
                    <a:pt x="490625" y="443726"/>
                  </a:cubicBezTo>
                  <a:cubicBezTo>
                    <a:pt x="523406" y="420051"/>
                    <a:pt x="552545" y="394554"/>
                    <a:pt x="579863" y="370879"/>
                  </a:cubicBezTo>
                  <a:cubicBezTo>
                    <a:pt x="552545" y="345383"/>
                    <a:pt x="523406" y="321708"/>
                    <a:pt x="490625" y="296212"/>
                  </a:cubicBezTo>
                  <a:close/>
                  <a:moveTo>
                    <a:pt x="388640" y="44891"/>
                  </a:moveTo>
                  <a:cubicBezTo>
                    <a:pt x="355859" y="55818"/>
                    <a:pt x="323078" y="66745"/>
                    <a:pt x="290297" y="81314"/>
                  </a:cubicBezTo>
                  <a:cubicBezTo>
                    <a:pt x="310330" y="92241"/>
                    <a:pt x="328542" y="103168"/>
                    <a:pt x="346753" y="112274"/>
                  </a:cubicBezTo>
                  <a:cubicBezTo>
                    <a:pt x="368607" y="125022"/>
                    <a:pt x="386819" y="135949"/>
                    <a:pt x="406852" y="148697"/>
                  </a:cubicBezTo>
                  <a:cubicBezTo>
                    <a:pt x="401388" y="112274"/>
                    <a:pt x="395925" y="77672"/>
                    <a:pt x="388640" y="44891"/>
                  </a:cubicBezTo>
                  <a:close/>
                  <a:moveTo>
                    <a:pt x="345505" y="0"/>
                  </a:moveTo>
                  <a:lnTo>
                    <a:pt x="591308" y="0"/>
                  </a:lnTo>
                  <a:lnTo>
                    <a:pt x="558009" y="2549"/>
                  </a:lnTo>
                  <a:cubicBezTo>
                    <a:pt x="526138" y="7102"/>
                    <a:pt x="492447" y="13931"/>
                    <a:pt x="457844" y="23037"/>
                  </a:cubicBezTo>
                  <a:cubicBezTo>
                    <a:pt x="470593" y="79493"/>
                    <a:pt x="479698" y="139591"/>
                    <a:pt x="485162" y="201511"/>
                  </a:cubicBezTo>
                  <a:cubicBezTo>
                    <a:pt x="539797" y="239755"/>
                    <a:pt x="588968" y="279821"/>
                    <a:pt x="632676" y="319887"/>
                  </a:cubicBezTo>
                  <a:cubicBezTo>
                    <a:pt x="756515" y="196048"/>
                    <a:pt x="805687" y="84956"/>
                    <a:pt x="778370" y="37606"/>
                  </a:cubicBezTo>
                  <a:cubicBezTo>
                    <a:pt x="771085" y="24858"/>
                    <a:pt x="755150" y="14386"/>
                    <a:pt x="732613" y="7102"/>
                  </a:cubicBezTo>
                  <a:lnTo>
                    <a:pt x="679353" y="0"/>
                  </a:lnTo>
                  <a:lnTo>
                    <a:pt x="841075" y="0"/>
                  </a:lnTo>
                  <a:lnTo>
                    <a:pt x="842110" y="1183"/>
                  </a:lnTo>
                  <a:cubicBezTo>
                    <a:pt x="893103" y="88599"/>
                    <a:pt x="827541" y="228829"/>
                    <a:pt x="683669" y="372701"/>
                  </a:cubicBezTo>
                  <a:cubicBezTo>
                    <a:pt x="818435" y="511109"/>
                    <a:pt x="880355" y="645875"/>
                    <a:pt x="831183" y="731470"/>
                  </a:cubicBezTo>
                  <a:cubicBezTo>
                    <a:pt x="800223" y="784284"/>
                    <a:pt x="731019" y="809780"/>
                    <a:pt x="636319" y="809780"/>
                  </a:cubicBezTo>
                  <a:cubicBezTo>
                    <a:pt x="578041" y="809780"/>
                    <a:pt x="512479" y="798853"/>
                    <a:pt x="439633" y="780641"/>
                  </a:cubicBezTo>
                  <a:cubicBezTo>
                    <a:pt x="388640" y="970042"/>
                    <a:pt x="299403" y="1093882"/>
                    <a:pt x="201060" y="1093882"/>
                  </a:cubicBezTo>
                  <a:cubicBezTo>
                    <a:pt x="127303" y="1093882"/>
                    <a:pt x="59692" y="1024222"/>
                    <a:pt x="8216" y="909489"/>
                  </a:cubicBezTo>
                  <a:lnTo>
                    <a:pt x="0" y="888901"/>
                  </a:lnTo>
                  <a:lnTo>
                    <a:pt x="0" y="599595"/>
                  </a:lnTo>
                  <a:lnTo>
                    <a:pt x="15301" y="691404"/>
                  </a:lnTo>
                  <a:cubicBezTo>
                    <a:pt x="49904" y="680477"/>
                    <a:pt x="84506" y="667729"/>
                    <a:pt x="120929" y="653160"/>
                  </a:cubicBezTo>
                  <a:cubicBezTo>
                    <a:pt x="99075" y="642233"/>
                    <a:pt x="77221" y="629485"/>
                    <a:pt x="57188" y="618558"/>
                  </a:cubicBezTo>
                  <a:lnTo>
                    <a:pt x="0" y="583898"/>
                  </a:lnTo>
                  <a:lnTo>
                    <a:pt x="0" y="497844"/>
                  </a:lnTo>
                  <a:lnTo>
                    <a:pt x="91790" y="554817"/>
                  </a:lnTo>
                  <a:cubicBezTo>
                    <a:pt x="130035" y="576671"/>
                    <a:pt x="168279" y="596704"/>
                    <a:pt x="206524" y="614915"/>
                  </a:cubicBezTo>
                  <a:cubicBezTo>
                    <a:pt x="244768" y="596704"/>
                    <a:pt x="283013" y="576671"/>
                    <a:pt x="321257" y="554817"/>
                  </a:cubicBezTo>
                  <a:cubicBezTo>
                    <a:pt x="354038" y="534784"/>
                    <a:pt x="384998" y="516573"/>
                    <a:pt x="414137" y="496540"/>
                  </a:cubicBezTo>
                  <a:cubicBezTo>
                    <a:pt x="417779" y="454653"/>
                    <a:pt x="419600" y="410945"/>
                    <a:pt x="419600" y="365416"/>
                  </a:cubicBezTo>
                  <a:cubicBezTo>
                    <a:pt x="419600" y="321708"/>
                    <a:pt x="419600" y="281642"/>
                    <a:pt x="415958" y="241577"/>
                  </a:cubicBezTo>
                  <a:cubicBezTo>
                    <a:pt x="383177" y="219723"/>
                    <a:pt x="346753" y="197869"/>
                    <a:pt x="310330" y="176015"/>
                  </a:cubicBezTo>
                  <a:cubicBezTo>
                    <a:pt x="275728" y="155982"/>
                    <a:pt x="241126" y="137770"/>
                    <a:pt x="206524" y="121380"/>
                  </a:cubicBezTo>
                  <a:cubicBezTo>
                    <a:pt x="171922" y="137770"/>
                    <a:pt x="137320" y="155982"/>
                    <a:pt x="102717" y="176015"/>
                  </a:cubicBezTo>
                  <a:lnTo>
                    <a:pt x="22444" y="226186"/>
                  </a:lnTo>
                  <a:lnTo>
                    <a:pt x="27152" y="211019"/>
                  </a:lnTo>
                  <a:cubicBezTo>
                    <a:pt x="53377" y="149016"/>
                    <a:pt x="97187" y="96261"/>
                    <a:pt x="152330" y="59007"/>
                  </a:cubicBezTo>
                  <a:lnTo>
                    <a:pt x="196394" y="35090"/>
                  </a:lnTo>
                  <a:lnTo>
                    <a:pt x="206524" y="39427"/>
                  </a:lnTo>
                  <a:lnTo>
                    <a:pt x="292741" y="5319"/>
                  </a:lnTo>
                  <a:close/>
                </a:path>
              </a:pathLst>
            </a:custGeom>
            <a:solidFill>
              <a:srgbClr val="47CACE"/>
            </a:solidFill>
            <a:ln w="18157" cap="flat">
              <a:noFill/>
              <a:prstDash val="solid"/>
              <a:miter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2B6EC09-9AEE-FB5D-7CE5-5CA3279C6F2F}"/>
                </a:ext>
              </a:extLst>
            </p:cNvPr>
            <p:cNvSpPr txBox="1"/>
            <p:nvPr/>
          </p:nvSpPr>
          <p:spPr>
            <a:xfrm>
              <a:off x="1370245" y="2356081"/>
              <a:ext cx="3843670" cy="973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APA ITU TREE?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2" name="Graphic 51">
            <a:extLst>
              <a:ext uri="{FF2B5EF4-FFF2-40B4-BE49-F238E27FC236}">
                <a16:creationId xmlns:a16="http://schemas.microsoft.com/office/drawing/2014/main" id="{3AE4C7CE-EFAC-BA1A-EDBA-E6A587D673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77" t="5528" r="17880" b="8363"/>
          <a:stretch/>
        </p:blipFill>
        <p:spPr>
          <a:xfrm>
            <a:off x="1856831" y="3801972"/>
            <a:ext cx="2411289" cy="3056027"/>
          </a:xfrm>
          <a:prstGeom prst="rect">
            <a:avLst/>
          </a:prstGeom>
          <a:effectLst>
            <a:outerShdw blurRad="127000" sx="105000" sy="105000" algn="ctr" rotWithShape="0">
              <a:prstClr val="black">
                <a:alpha val="40000"/>
              </a:prstClr>
            </a:outerShdw>
          </a:effectLst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53DFA40-3C8B-6492-7541-B2FA006B3ADA}"/>
              </a:ext>
            </a:extLst>
          </p:cNvPr>
          <p:cNvSpPr/>
          <p:nvPr/>
        </p:nvSpPr>
        <p:spPr>
          <a:xfrm flipV="1">
            <a:off x="5603357" y="1551001"/>
            <a:ext cx="1004499" cy="1012514"/>
          </a:xfrm>
          <a:custGeom>
            <a:avLst/>
            <a:gdLst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18977 w 914400"/>
              <a:gd name="connsiteY2" fmla="*/ 212651 h 797488"/>
              <a:gd name="connsiteX3" fmla="*/ 382772 w 914400"/>
              <a:gd name="connsiteY3" fmla="*/ 340242 h 797488"/>
              <a:gd name="connsiteX4" fmla="*/ 457200 w 914400"/>
              <a:gd name="connsiteY4" fmla="*/ 510363 h 797488"/>
              <a:gd name="connsiteX5" fmla="*/ 723014 w 914400"/>
              <a:gd name="connsiteY5" fmla="*/ 786809 h 797488"/>
              <a:gd name="connsiteX6" fmla="*/ 914400 w 914400"/>
              <a:gd name="connsiteY6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457200 w 914400"/>
              <a:gd name="connsiteY3" fmla="*/ 510363 h 797488"/>
              <a:gd name="connsiteX4" fmla="*/ 723014 w 914400"/>
              <a:gd name="connsiteY4" fmla="*/ 786809 h 797488"/>
              <a:gd name="connsiteX5" fmla="*/ 914400 w 914400"/>
              <a:gd name="connsiteY5" fmla="*/ 797442 h 797488"/>
              <a:gd name="connsiteX0" fmla="*/ 0 w 914400"/>
              <a:gd name="connsiteY0" fmla="*/ 0 h 797488"/>
              <a:gd name="connsiteX1" fmla="*/ 223284 w 914400"/>
              <a:gd name="connsiteY1" fmla="*/ 116958 h 797488"/>
              <a:gd name="connsiteX2" fmla="*/ 382772 w 914400"/>
              <a:gd name="connsiteY2" fmla="*/ 340242 h 797488"/>
              <a:gd name="connsiteX3" fmla="*/ 723014 w 914400"/>
              <a:gd name="connsiteY3" fmla="*/ 786809 h 797488"/>
              <a:gd name="connsiteX4" fmla="*/ 914400 w 914400"/>
              <a:gd name="connsiteY4" fmla="*/ 797442 h 797488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742693 h 797442"/>
              <a:gd name="connsiteX4" fmla="*/ 914400 w 914400"/>
              <a:gd name="connsiteY4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566604 w 914400"/>
              <a:gd name="connsiteY3" fmla="*/ 674514 h 797442"/>
              <a:gd name="connsiteX4" fmla="*/ 914400 w 914400"/>
              <a:gd name="connsiteY4" fmla="*/ 797442 h 797442"/>
              <a:gd name="connsiteX0" fmla="*/ 0 w 914400"/>
              <a:gd name="connsiteY0" fmla="*/ 0 h 797544"/>
              <a:gd name="connsiteX1" fmla="*/ 223284 w 914400"/>
              <a:gd name="connsiteY1" fmla="*/ 116958 h 797544"/>
              <a:gd name="connsiteX2" fmla="*/ 382772 w 914400"/>
              <a:gd name="connsiteY2" fmla="*/ 340242 h 797544"/>
              <a:gd name="connsiteX3" fmla="*/ 566604 w 914400"/>
              <a:gd name="connsiteY3" fmla="*/ 674514 h 797544"/>
              <a:gd name="connsiteX4" fmla="*/ 914400 w 914400"/>
              <a:gd name="connsiteY4" fmla="*/ 797442 h 797544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340242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223284 w 914400"/>
              <a:gd name="connsiteY1" fmla="*/ 116958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0 h 797442"/>
              <a:gd name="connsiteX1" fmla="*/ 351621 w 914400"/>
              <a:gd name="connsiteY1" fmla="*/ 128989 h 797442"/>
              <a:gd name="connsiteX2" fmla="*/ 382772 w 914400"/>
              <a:gd name="connsiteY2" fmla="*/ 556810 h 797442"/>
              <a:gd name="connsiteX3" fmla="*/ 914400 w 914400"/>
              <a:gd name="connsiteY3" fmla="*/ 797442 h 797442"/>
              <a:gd name="connsiteX0" fmla="*/ 0 w 914400"/>
              <a:gd name="connsiteY0" fmla="*/ 730 h 798172"/>
              <a:gd name="connsiteX1" fmla="*/ 351621 w 914400"/>
              <a:gd name="connsiteY1" fmla="*/ 129719 h 798172"/>
              <a:gd name="connsiteX2" fmla="*/ 382772 w 914400"/>
              <a:gd name="connsiteY2" fmla="*/ 557540 h 798172"/>
              <a:gd name="connsiteX3" fmla="*/ 914400 w 914400"/>
              <a:gd name="connsiteY3" fmla="*/ 798172 h 798172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336"/>
              <a:gd name="connsiteX1" fmla="*/ 351621 w 914400"/>
              <a:gd name="connsiteY1" fmla="*/ 129883 h 798336"/>
              <a:gd name="connsiteX2" fmla="*/ 410845 w 914400"/>
              <a:gd name="connsiteY2" fmla="*/ 617862 h 798336"/>
              <a:gd name="connsiteX3" fmla="*/ 914400 w 914400"/>
              <a:gd name="connsiteY3" fmla="*/ 798336 h 798336"/>
              <a:gd name="connsiteX0" fmla="*/ 0 w 914400"/>
              <a:gd name="connsiteY0" fmla="*/ 894 h 798558"/>
              <a:gd name="connsiteX1" fmla="*/ 351621 w 914400"/>
              <a:gd name="connsiteY1" fmla="*/ 129883 h 798558"/>
              <a:gd name="connsiteX2" fmla="*/ 410845 w 914400"/>
              <a:gd name="connsiteY2" fmla="*/ 617862 h 798558"/>
              <a:gd name="connsiteX3" fmla="*/ 914400 w 914400"/>
              <a:gd name="connsiteY3" fmla="*/ 798336 h 798558"/>
              <a:gd name="connsiteX0" fmla="*/ 0 w 914400"/>
              <a:gd name="connsiteY0" fmla="*/ 994 h 798765"/>
              <a:gd name="connsiteX1" fmla="*/ 351621 w 914400"/>
              <a:gd name="connsiteY1" fmla="*/ 129983 h 798765"/>
              <a:gd name="connsiteX2" fmla="*/ 394803 w 914400"/>
              <a:gd name="connsiteY2" fmla="*/ 646036 h 798765"/>
              <a:gd name="connsiteX3" fmla="*/ 914400 w 914400"/>
              <a:gd name="connsiteY3" fmla="*/ 798436 h 79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798765">
                <a:moveTo>
                  <a:pt x="0" y="994"/>
                </a:moveTo>
                <a:cubicBezTo>
                  <a:pt x="191593" y="-5995"/>
                  <a:pt x="285821" y="22476"/>
                  <a:pt x="351621" y="129983"/>
                </a:cubicBezTo>
                <a:cubicBezTo>
                  <a:pt x="417421" y="237490"/>
                  <a:pt x="260902" y="506553"/>
                  <a:pt x="394803" y="646036"/>
                </a:cubicBezTo>
                <a:cubicBezTo>
                  <a:pt x="495659" y="751097"/>
                  <a:pt x="627180" y="803450"/>
                  <a:pt x="914400" y="7984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89E25D2-8DF6-A492-6B1F-25B92C21DF06}"/>
              </a:ext>
            </a:extLst>
          </p:cNvPr>
          <p:cNvSpPr/>
          <p:nvPr/>
        </p:nvSpPr>
        <p:spPr>
          <a:xfrm>
            <a:off x="10796340" y="1628893"/>
            <a:ext cx="1004499" cy="1685030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DA53BAE-4A9A-6193-F0D3-54ED7DED48C0}"/>
              </a:ext>
            </a:extLst>
          </p:cNvPr>
          <p:cNvSpPr/>
          <p:nvPr/>
        </p:nvSpPr>
        <p:spPr>
          <a:xfrm flipH="1">
            <a:off x="5395258" y="3587475"/>
            <a:ext cx="1242822" cy="1765738"/>
          </a:xfrm>
          <a:custGeom>
            <a:avLst/>
            <a:gdLst>
              <a:gd name="connsiteX0" fmla="*/ 0 w 515704"/>
              <a:gd name="connsiteY0" fmla="*/ 4423 h 1196179"/>
              <a:gd name="connsiteX1" fmla="*/ 151678 w 515704"/>
              <a:gd name="connsiteY1" fmla="*/ 8757 h 1196179"/>
              <a:gd name="connsiteX2" fmla="*/ 316356 w 515704"/>
              <a:gd name="connsiteY2" fmla="*/ 121432 h 1196179"/>
              <a:gd name="connsiteX3" fmla="*/ 429031 w 515704"/>
              <a:gd name="connsiteY3" fmla="*/ 273109 h 1196179"/>
              <a:gd name="connsiteX4" fmla="*/ 485369 w 515704"/>
              <a:gd name="connsiteY4" fmla="*/ 416120 h 1196179"/>
              <a:gd name="connsiteX5" fmla="*/ 515704 w 515704"/>
              <a:gd name="connsiteY5" fmla="*/ 611134 h 1196179"/>
              <a:gd name="connsiteX6" fmla="*/ 502703 w 515704"/>
              <a:gd name="connsiteY6" fmla="*/ 914489 h 1196179"/>
              <a:gd name="connsiteX7" fmla="*/ 455033 w 515704"/>
              <a:gd name="connsiteY7" fmla="*/ 1009830 h 1196179"/>
              <a:gd name="connsiteX8" fmla="*/ 329357 w 515704"/>
              <a:gd name="connsiteY8" fmla="*/ 1152840 h 1196179"/>
              <a:gd name="connsiteX9" fmla="*/ 286021 w 515704"/>
              <a:gd name="connsiteY9" fmla="*/ 1174508 h 1196179"/>
              <a:gd name="connsiteX10" fmla="*/ 182013 w 515704"/>
              <a:gd name="connsiteY10" fmla="*/ 1187509 h 1196179"/>
              <a:gd name="connsiteX11" fmla="*/ 160345 w 515704"/>
              <a:gd name="connsiteY11" fmla="*/ 1191843 h 1196179"/>
              <a:gd name="connsiteX12" fmla="*/ 130009 w 515704"/>
              <a:gd name="connsiteY12" fmla="*/ 1196177 h 1196179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485369 w 515704"/>
              <a:gd name="connsiteY3" fmla="*/ 411697 h 1191756"/>
              <a:gd name="connsiteX4" fmla="*/ 515704 w 515704"/>
              <a:gd name="connsiteY4" fmla="*/ 606711 h 1191756"/>
              <a:gd name="connsiteX5" fmla="*/ 502703 w 515704"/>
              <a:gd name="connsiteY5" fmla="*/ 910066 h 1191756"/>
              <a:gd name="connsiteX6" fmla="*/ 455033 w 515704"/>
              <a:gd name="connsiteY6" fmla="*/ 1005407 h 1191756"/>
              <a:gd name="connsiteX7" fmla="*/ 329357 w 515704"/>
              <a:gd name="connsiteY7" fmla="*/ 1148417 h 1191756"/>
              <a:gd name="connsiteX8" fmla="*/ 286021 w 515704"/>
              <a:gd name="connsiteY8" fmla="*/ 1170085 h 1191756"/>
              <a:gd name="connsiteX9" fmla="*/ 182013 w 515704"/>
              <a:gd name="connsiteY9" fmla="*/ 1183086 h 1191756"/>
              <a:gd name="connsiteX10" fmla="*/ 160345 w 515704"/>
              <a:gd name="connsiteY10" fmla="*/ 1187420 h 1191756"/>
              <a:gd name="connsiteX11" fmla="*/ 130009 w 515704"/>
              <a:gd name="connsiteY11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82013 w 515704"/>
              <a:gd name="connsiteY8" fmla="*/ 1183086 h 1191756"/>
              <a:gd name="connsiteX9" fmla="*/ 160345 w 515704"/>
              <a:gd name="connsiteY9" fmla="*/ 1187420 h 1191756"/>
              <a:gd name="connsiteX10" fmla="*/ 130009 w 515704"/>
              <a:gd name="connsiteY10" fmla="*/ 1191754 h 1191756"/>
              <a:gd name="connsiteX0" fmla="*/ 0 w 515704"/>
              <a:gd name="connsiteY0" fmla="*/ 0 h 1191756"/>
              <a:gd name="connsiteX1" fmla="*/ 316356 w 515704"/>
              <a:gd name="connsiteY1" fmla="*/ 117009 h 1191756"/>
              <a:gd name="connsiteX2" fmla="*/ 429031 w 515704"/>
              <a:gd name="connsiteY2" fmla="*/ 268686 h 1191756"/>
              <a:gd name="connsiteX3" fmla="*/ 515704 w 515704"/>
              <a:gd name="connsiteY3" fmla="*/ 606711 h 1191756"/>
              <a:gd name="connsiteX4" fmla="*/ 502703 w 515704"/>
              <a:gd name="connsiteY4" fmla="*/ 910066 h 1191756"/>
              <a:gd name="connsiteX5" fmla="*/ 455033 w 515704"/>
              <a:gd name="connsiteY5" fmla="*/ 1005407 h 1191756"/>
              <a:gd name="connsiteX6" fmla="*/ 329357 w 515704"/>
              <a:gd name="connsiteY6" fmla="*/ 1148417 h 1191756"/>
              <a:gd name="connsiteX7" fmla="*/ 286021 w 515704"/>
              <a:gd name="connsiteY7" fmla="*/ 1170085 h 1191756"/>
              <a:gd name="connsiteX8" fmla="*/ 160345 w 515704"/>
              <a:gd name="connsiteY8" fmla="*/ 1187420 h 1191756"/>
              <a:gd name="connsiteX9" fmla="*/ 130009 w 515704"/>
              <a:gd name="connsiteY9" fmla="*/ 1191754 h 1191756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286021 w 515704"/>
              <a:gd name="connsiteY7" fmla="*/ 1170085 h 1191754"/>
              <a:gd name="connsiteX8" fmla="*/ 130009 w 515704"/>
              <a:gd name="connsiteY8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329357 w 515704"/>
              <a:gd name="connsiteY6" fmla="*/ 1148417 h 1191754"/>
              <a:gd name="connsiteX7" fmla="*/ 130009 w 515704"/>
              <a:gd name="connsiteY7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502703 w 515704"/>
              <a:gd name="connsiteY4" fmla="*/ 910066 h 1191754"/>
              <a:gd name="connsiteX5" fmla="*/ 455033 w 515704"/>
              <a:gd name="connsiteY5" fmla="*/ 1005407 h 1191754"/>
              <a:gd name="connsiteX6" fmla="*/ 130009 w 515704"/>
              <a:gd name="connsiteY6" fmla="*/ 1191754 h 1191754"/>
              <a:gd name="connsiteX0" fmla="*/ 0 w 533924"/>
              <a:gd name="connsiteY0" fmla="*/ 0 h 1191754"/>
              <a:gd name="connsiteX1" fmla="*/ 316356 w 533924"/>
              <a:gd name="connsiteY1" fmla="*/ 117009 h 1191754"/>
              <a:gd name="connsiteX2" fmla="*/ 429031 w 533924"/>
              <a:gd name="connsiteY2" fmla="*/ 268686 h 1191754"/>
              <a:gd name="connsiteX3" fmla="*/ 515704 w 533924"/>
              <a:gd name="connsiteY3" fmla="*/ 606711 h 1191754"/>
              <a:gd name="connsiteX4" fmla="*/ 502703 w 533924"/>
              <a:gd name="connsiteY4" fmla="*/ 910066 h 1191754"/>
              <a:gd name="connsiteX5" fmla="*/ 130009 w 533924"/>
              <a:gd name="connsiteY5" fmla="*/ 1191754 h 1191754"/>
              <a:gd name="connsiteX0" fmla="*/ 0 w 515704"/>
              <a:gd name="connsiteY0" fmla="*/ 0 h 1191754"/>
              <a:gd name="connsiteX1" fmla="*/ 316356 w 515704"/>
              <a:gd name="connsiteY1" fmla="*/ 117009 h 1191754"/>
              <a:gd name="connsiteX2" fmla="*/ 429031 w 515704"/>
              <a:gd name="connsiteY2" fmla="*/ 268686 h 1191754"/>
              <a:gd name="connsiteX3" fmla="*/ 515704 w 515704"/>
              <a:gd name="connsiteY3" fmla="*/ 606711 h 1191754"/>
              <a:gd name="connsiteX4" fmla="*/ 130009 w 515704"/>
              <a:gd name="connsiteY4" fmla="*/ 1191754 h 1191754"/>
              <a:gd name="connsiteX0" fmla="*/ 0 w 515704"/>
              <a:gd name="connsiteY0" fmla="*/ 0 h 1192213"/>
              <a:gd name="connsiteX1" fmla="*/ 316356 w 515704"/>
              <a:gd name="connsiteY1" fmla="*/ 117009 h 1192213"/>
              <a:gd name="connsiteX2" fmla="*/ 429031 w 515704"/>
              <a:gd name="connsiteY2" fmla="*/ 268686 h 1192213"/>
              <a:gd name="connsiteX3" fmla="*/ 515704 w 515704"/>
              <a:gd name="connsiteY3" fmla="*/ 606711 h 1192213"/>
              <a:gd name="connsiteX4" fmla="*/ 130009 w 515704"/>
              <a:gd name="connsiteY4" fmla="*/ 1191754 h 1192213"/>
              <a:gd name="connsiteX0" fmla="*/ 0 w 436436"/>
              <a:gd name="connsiteY0" fmla="*/ 0 h 1191754"/>
              <a:gd name="connsiteX1" fmla="*/ 316356 w 436436"/>
              <a:gd name="connsiteY1" fmla="*/ 117009 h 1191754"/>
              <a:gd name="connsiteX2" fmla="*/ 429031 w 436436"/>
              <a:gd name="connsiteY2" fmla="*/ 268686 h 1191754"/>
              <a:gd name="connsiteX3" fmla="*/ 130009 w 436436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6937"/>
              <a:gd name="connsiteY0" fmla="*/ 0 h 1191754"/>
              <a:gd name="connsiteX1" fmla="*/ 316356 w 656937"/>
              <a:gd name="connsiteY1" fmla="*/ 117009 h 1191754"/>
              <a:gd name="connsiteX2" fmla="*/ 654381 w 656937"/>
              <a:gd name="connsiteY2" fmla="*/ 706385 h 1191754"/>
              <a:gd name="connsiteX3" fmla="*/ 130009 w 656937"/>
              <a:gd name="connsiteY3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55828"/>
              <a:gd name="connsiteY0" fmla="*/ 0 h 1191754"/>
              <a:gd name="connsiteX1" fmla="*/ 654381 w 655828"/>
              <a:gd name="connsiteY1" fmla="*/ 706385 h 1191754"/>
              <a:gd name="connsiteX2" fmla="*/ 130009 w 655828"/>
              <a:gd name="connsiteY2" fmla="*/ 1191754 h 1191754"/>
              <a:gd name="connsiteX0" fmla="*/ 0 w 642907"/>
              <a:gd name="connsiteY0" fmla="*/ 0 h 1191754"/>
              <a:gd name="connsiteX1" fmla="*/ 641380 w 642907"/>
              <a:gd name="connsiteY1" fmla="*/ 706385 h 1191754"/>
              <a:gd name="connsiteX2" fmla="*/ 130009 w 642907"/>
              <a:gd name="connsiteY2" fmla="*/ 1191754 h 1191754"/>
              <a:gd name="connsiteX0" fmla="*/ 0 w 591331"/>
              <a:gd name="connsiteY0" fmla="*/ 0 h 1191754"/>
              <a:gd name="connsiteX1" fmla="*/ 589376 w 591331"/>
              <a:gd name="connsiteY1" fmla="*/ 658715 h 1191754"/>
              <a:gd name="connsiteX2" fmla="*/ 130009 w 591331"/>
              <a:gd name="connsiteY2" fmla="*/ 1191754 h 1191754"/>
              <a:gd name="connsiteX0" fmla="*/ 0 w 544316"/>
              <a:gd name="connsiteY0" fmla="*/ 0 h 1191754"/>
              <a:gd name="connsiteX1" fmla="*/ 541705 w 544316"/>
              <a:gd name="connsiteY1" fmla="*/ 619712 h 1191754"/>
              <a:gd name="connsiteX2" fmla="*/ 130009 w 544316"/>
              <a:gd name="connsiteY2" fmla="*/ 1191754 h 1191754"/>
              <a:gd name="connsiteX0" fmla="*/ 0 w 541847"/>
              <a:gd name="connsiteY0" fmla="*/ 0 h 1191754"/>
              <a:gd name="connsiteX1" fmla="*/ 541705 w 541847"/>
              <a:gd name="connsiteY1" fmla="*/ 619712 h 1191754"/>
              <a:gd name="connsiteX2" fmla="*/ 130009 w 541847"/>
              <a:gd name="connsiteY2" fmla="*/ 1191754 h 1191754"/>
              <a:gd name="connsiteX0" fmla="*/ 0 w 541782"/>
              <a:gd name="connsiteY0" fmla="*/ 0 h 1205136"/>
              <a:gd name="connsiteX1" fmla="*/ 541705 w 541782"/>
              <a:gd name="connsiteY1" fmla="*/ 619712 h 1205136"/>
              <a:gd name="connsiteX2" fmla="*/ 27418 w 541782"/>
              <a:gd name="connsiteY2" fmla="*/ 1205136 h 1205136"/>
              <a:gd name="connsiteX0" fmla="*/ 0 w 541794"/>
              <a:gd name="connsiteY0" fmla="*/ 0 h 1205136"/>
              <a:gd name="connsiteX1" fmla="*/ 541705 w 541794"/>
              <a:gd name="connsiteY1" fmla="*/ 619712 h 1205136"/>
              <a:gd name="connsiteX2" fmla="*/ 27418 w 541794"/>
              <a:gd name="connsiteY2" fmla="*/ 1205136 h 1205136"/>
              <a:gd name="connsiteX0" fmla="*/ 0 w 541799"/>
              <a:gd name="connsiteY0" fmla="*/ 0 h 1205136"/>
              <a:gd name="connsiteX1" fmla="*/ 541705 w 541799"/>
              <a:gd name="connsiteY1" fmla="*/ 619712 h 1205136"/>
              <a:gd name="connsiteX2" fmla="*/ 27418 w 541799"/>
              <a:gd name="connsiteY2" fmla="*/ 1205136 h 120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799" h="1205136">
                <a:moveTo>
                  <a:pt x="0" y="0"/>
                </a:moveTo>
                <a:cubicBezTo>
                  <a:pt x="470020" y="-180"/>
                  <a:pt x="537135" y="418856"/>
                  <a:pt x="541705" y="619712"/>
                </a:cubicBezTo>
                <a:cubicBezTo>
                  <a:pt x="546275" y="820568"/>
                  <a:pt x="385417" y="1145904"/>
                  <a:pt x="27418" y="1205136"/>
                </a:cubicBezTo>
              </a:path>
            </a:pathLst>
          </a:cu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2" name="Graphic 91" descr="Arrow Slight curve">
            <a:hlinkClick r:id="" action="ppaction://noaction"/>
            <a:extLst>
              <a:ext uri="{FF2B5EF4-FFF2-40B4-BE49-F238E27FC236}">
                <a16:creationId xmlns:a16="http://schemas.microsoft.com/office/drawing/2014/main" id="{1A995246-DB6D-C6B2-0FC2-B77EF8CA95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02249" y="6291618"/>
            <a:ext cx="452482" cy="452482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EBDC6D6-A80B-ED84-C722-31466572CBA7}"/>
              </a:ext>
            </a:extLst>
          </p:cNvPr>
          <p:cNvGrpSpPr/>
          <p:nvPr/>
        </p:nvGrpSpPr>
        <p:grpSpPr>
          <a:xfrm>
            <a:off x="6683982" y="874149"/>
            <a:ext cx="4112358" cy="1465233"/>
            <a:chOff x="6719250" y="2137679"/>
            <a:chExt cx="4228129" cy="116829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B02694F-16FB-003E-E598-2BC9F7CBAF8D}"/>
                </a:ext>
              </a:extLst>
            </p:cNvPr>
            <p:cNvGrpSpPr/>
            <p:nvPr/>
          </p:nvGrpSpPr>
          <p:grpSpPr>
            <a:xfrm>
              <a:off x="6719251" y="2137679"/>
              <a:ext cx="4228128" cy="1168297"/>
              <a:chOff x="6482508" y="709136"/>
              <a:chExt cx="4228128" cy="1953728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5A4E399-5233-A0E7-1F7A-CAAE553756B4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8780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81D3C522-5EBE-C2F9-1932-5B62484EA7A7}"/>
                  </a:ext>
                </a:extLst>
              </p:cNvPr>
              <p:cNvSpPr/>
              <p:nvPr/>
            </p:nvSpPr>
            <p:spPr>
              <a:xfrm>
                <a:off x="6506297" y="709136"/>
                <a:ext cx="4204339" cy="1953728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FB5267-D7DC-77A8-99B6-1A732EB278C0}"/>
                </a:ext>
              </a:extLst>
            </p:cNvPr>
            <p:cNvSpPr txBox="1"/>
            <p:nvPr/>
          </p:nvSpPr>
          <p:spPr>
            <a:xfrm>
              <a:off x="6719250" y="2391803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7CACE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61BDB30-E7C1-FA82-4654-7BBC7E6986CB}"/>
                </a:ext>
              </a:extLst>
            </p:cNvPr>
            <p:cNvSpPr/>
            <p:nvPr/>
          </p:nvSpPr>
          <p:spPr>
            <a:xfrm>
              <a:off x="7521337" y="2146456"/>
              <a:ext cx="65051" cy="1123028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447E4AC-9F1C-34B9-2ED8-A23016E72988}"/>
                </a:ext>
              </a:extLst>
            </p:cNvPr>
            <p:cNvSpPr txBox="1"/>
            <p:nvPr/>
          </p:nvSpPr>
          <p:spPr>
            <a:xfrm>
              <a:off x="7675383" y="2422512"/>
              <a:ext cx="3159211" cy="377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Tree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adalah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struktur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data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hirarkis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terdiri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dari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simpul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(node) yang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saling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terhubung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.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12DBAE9-F27D-FEC9-1F97-9854A681C669}"/>
              </a:ext>
            </a:extLst>
          </p:cNvPr>
          <p:cNvGrpSpPr/>
          <p:nvPr/>
        </p:nvGrpSpPr>
        <p:grpSpPr>
          <a:xfrm>
            <a:off x="6675427" y="2755865"/>
            <a:ext cx="4175536" cy="1406004"/>
            <a:chOff x="6719249" y="3530054"/>
            <a:chExt cx="4204340" cy="1123028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7691533-8DC6-78A6-63D2-2E40D9E84005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1123028"/>
              <a:chOff x="6482507" y="723812"/>
              <a:chExt cx="4204340" cy="1878024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E37755A-25B7-2D8E-2C16-671E17B9B728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8780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23F86D7-FC5A-73BE-5570-BC10E246E354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8780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B859-1989-4647-0BA4-04AD75BD0ED2}"/>
                </a:ext>
              </a:extLst>
            </p:cNvPr>
            <p:cNvSpPr txBox="1"/>
            <p:nvPr/>
          </p:nvSpPr>
          <p:spPr>
            <a:xfrm>
              <a:off x="6719249" y="3785459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7CAC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DC1916F-54C4-0FCA-7657-60E287378601}"/>
                </a:ext>
              </a:extLst>
            </p:cNvPr>
            <p:cNvSpPr/>
            <p:nvPr/>
          </p:nvSpPr>
          <p:spPr>
            <a:xfrm>
              <a:off x="7521337" y="3530054"/>
              <a:ext cx="65051" cy="1123028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DCE91DE-9099-BA15-4AC3-9E1E089A6B80}"/>
                </a:ext>
              </a:extLst>
            </p:cNvPr>
            <p:cNvSpPr txBox="1"/>
            <p:nvPr/>
          </p:nvSpPr>
          <p:spPr>
            <a:xfrm>
              <a:off x="7661598" y="3700902"/>
              <a:ext cx="3083810" cy="813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</a:rPr>
                <a:t>Setia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node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dalam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tree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memiliki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satu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simpul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induk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atau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parent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kecuali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simpul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paling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atas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yang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tidak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memiliki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induk</a:t>
              </a:r>
              <a:endParaRPr lang="en-ID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DB609B8-2415-1A7E-B602-F793AFB47C5E}"/>
              </a:ext>
            </a:extLst>
          </p:cNvPr>
          <p:cNvGrpSpPr/>
          <p:nvPr/>
        </p:nvGrpSpPr>
        <p:grpSpPr>
          <a:xfrm>
            <a:off x="6663962" y="4790490"/>
            <a:ext cx="4175535" cy="1382962"/>
            <a:chOff x="6719248" y="4908656"/>
            <a:chExt cx="4204340" cy="112802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5B24048-BBDE-5ABB-D469-6A92A76C91AC}"/>
                </a:ext>
              </a:extLst>
            </p:cNvPr>
            <p:cNvGrpSpPr/>
            <p:nvPr/>
          </p:nvGrpSpPr>
          <p:grpSpPr>
            <a:xfrm>
              <a:off x="6719248" y="4913653"/>
              <a:ext cx="4204340" cy="1123028"/>
              <a:chOff x="6482507" y="723812"/>
              <a:chExt cx="4204340" cy="1878024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B8ECFDD-87C7-275D-EA44-164206F79DA6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8780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267E84-4067-31C3-925F-97FCC38A102C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8780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7D00585-F65F-2BC6-10E2-E4961AA7001B}"/>
                </a:ext>
              </a:extLst>
            </p:cNvPr>
            <p:cNvSpPr txBox="1"/>
            <p:nvPr/>
          </p:nvSpPr>
          <p:spPr>
            <a:xfrm>
              <a:off x="6719248" y="5197266"/>
              <a:ext cx="680998" cy="632333"/>
            </a:xfrm>
            <a:custGeom>
              <a:avLst/>
              <a:gdLst/>
              <a:ahLst/>
              <a:cxnLst/>
              <a:rect l="l" t="t" r="r" b="b"/>
              <a:pathLst>
                <a:path w="680998" h="632333">
                  <a:moveTo>
                    <a:pt x="475540" y="0"/>
                  </a:moveTo>
                  <a:cubicBezTo>
                    <a:pt x="524926" y="0"/>
                    <a:pt x="566332" y="15689"/>
                    <a:pt x="599756" y="47067"/>
                  </a:cubicBezTo>
                  <a:cubicBezTo>
                    <a:pt x="633180" y="78445"/>
                    <a:pt x="649892" y="115689"/>
                    <a:pt x="649892" y="158799"/>
                  </a:cubicBezTo>
                  <a:cubicBezTo>
                    <a:pt x="649892" y="185539"/>
                    <a:pt x="642594" y="209959"/>
                    <a:pt x="627996" y="232060"/>
                  </a:cubicBezTo>
                  <a:cubicBezTo>
                    <a:pt x="613399" y="254161"/>
                    <a:pt x="592184" y="272033"/>
                    <a:pt x="564354" y="285675"/>
                  </a:cubicBezTo>
                  <a:cubicBezTo>
                    <a:pt x="600916" y="296590"/>
                    <a:pt x="629497" y="315621"/>
                    <a:pt x="650097" y="342770"/>
                  </a:cubicBezTo>
                  <a:cubicBezTo>
                    <a:pt x="670698" y="369918"/>
                    <a:pt x="680998" y="401910"/>
                    <a:pt x="680998" y="438745"/>
                  </a:cubicBezTo>
                  <a:cubicBezTo>
                    <a:pt x="680998" y="492770"/>
                    <a:pt x="661080" y="538541"/>
                    <a:pt x="621243" y="576058"/>
                  </a:cubicBezTo>
                  <a:cubicBezTo>
                    <a:pt x="581407" y="613575"/>
                    <a:pt x="530656" y="632333"/>
                    <a:pt x="468992" y="632333"/>
                  </a:cubicBezTo>
                  <a:cubicBezTo>
                    <a:pt x="410602" y="632333"/>
                    <a:pt x="362989" y="614666"/>
                    <a:pt x="326154" y="579332"/>
                  </a:cubicBezTo>
                  <a:cubicBezTo>
                    <a:pt x="289319" y="543998"/>
                    <a:pt x="269128" y="495908"/>
                    <a:pt x="265581" y="435062"/>
                  </a:cubicBezTo>
                  <a:lnTo>
                    <a:pt x="378951" y="435062"/>
                  </a:lnTo>
                  <a:cubicBezTo>
                    <a:pt x="383862" y="466167"/>
                    <a:pt x="394708" y="489291"/>
                    <a:pt x="411488" y="504434"/>
                  </a:cubicBezTo>
                  <a:cubicBezTo>
                    <a:pt x="428269" y="519577"/>
                    <a:pt x="449483" y="527149"/>
                    <a:pt x="475131" y="527149"/>
                  </a:cubicBezTo>
                  <a:cubicBezTo>
                    <a:pt x="501871" y="527149"/>
                    <a:pt x="524040" y="518554"/>
                    <a:pt x="541639" y="501365"/>
                  </a:cubicBezTo>
                  <a:cubicBezTo>
                    <a:pt x="559238" y="484175"/>
                    <a:pt x="568037" y="463165"/>
                    <a:pt x="568037" y="438336"/>
                  </a:cubicBezTo>
                  <a:cubicBezTo>
                    <a:pt x="568037" y="411051"/>
                    <a:pt x="556168" y="387995"/>
                    <a:pt x="532430" y="369168"/>
                  </a:cubicBezTo>
                  <a:cubicBezTo>
                    <a:pt x="508692" y="350341"/>
                    <a:pt x="474449" y="340655"/>
                    <a:pt x="429701" y="340109"/>
                  </a:cubicBezTo>
                  <a:lnTo>
                    <a:pt x="429701" y="241883"/>
                  </a:lnTo>
                  <a:cubicBezTo>
                    <a:pt x="457259" y="239700"/>
                    <a:pt x="477791" y="235403"/>
                    <a:pt x="491298" y="228991"/>
                  </a:cubicBezTo>
                  <a:cubicBezTo>
                    <a:pt x="504804" y="222578"/>
                    <a:pt x="515308" y="213779"/>
                    <a:pt x="522812" y="202592"/>
                  </a:cubicBezTo>
                  <a:cubicBezTo>
                    <a:pt x="530315" y="191405"/>
                    <a:pt x="534067" y="179536"/>
                    <a:pt x="534067" y="166985"/>
                  </a:cubicBezTo>
                  <a:cubicBezTo>
                    <a:pt x="534067" y="150614"/>
                    <a:pt x="528337" y="137040"/>
                    <a:pt x="516877" y="126262"/>
                  </a:cubicBezTo>
                  <a:cubicBezTo>
                    <a:pt x="505418" y="115484"/>
                    <a:pt x="490411" y="110095"/>
                    <a:pt x="471857" y="110095"/>
                  </a:cubicBezTo>
                  <a:cubicBezTo>
                    <a:pt x="455486" y="110095"/>
                    <a:pt x="440615" y="115075"/>
                    <a:pt x="427246" y="125034"/>
                  </a:cubicBezTo>
                  <a:cubicBezTo>
                    <a:pt x="413876" y="134993"/>
                    <a:pt x="404735" y="147885"/>
                    <a:pt x="399824" y="163711"/>
                  </a:cubicBezTo>
                  <a:lnTo>
                    <a:pt x="289728" y="163711"/>
                  </a:lnTo>
                  <a:cubicBezTo>
                    <a:pt x="295458" y="119236"/>
                    <a:pt x="311420" y="83492"/>
                    <a:pt x="337614" y="56480"/>
                  </a:cubicBezTo>
                  <a:cubicBezTo>
                    <a:pt x="374176" y="18827"/>
                    <a:pt x="420151" y="0"/>
                    <a:pt x="475540" y="0"/>
                  </a:cubicBezTo>
                  <a:close/>
                  <a:moveTo>
                    <a:pt x="6769" y="0"/>
                  </a:moveTo>
                  <a:cubicBezTo>
                    <a:pt x="50698" y="0"/>
                    <a:pt x="88556" y="10777"/>
                    <a:pt x="120343" y="32333"/>
                  </a:cubicBezTo>
                  <a:cubicBezTo>
                    <a:pt x="152131" y="53888"/>
                    <a:pt x="176687" y="86835"/>
                    <a:pt x="194013" y="131173"/>
                  </a:cubicBezTo>
                  <a:cubicBezTo>
                    <a:pt x="211339" y="175512"/>
                    <a:pt x="220003" y="237244"/>
                    <a:pt x="220003" y="316371"/>
                  </a:cubicBezTo>
                  <a:cubicBezTo>
                    <a:pt x="220003" y="396317"/>
                    <a:pt x="211203" y="458527"/>
                    <a:pt x="193604" y="503002"/>
                  </a:cubicBezTo>
                  <a:cubicBezTo>
                    <a:pt x="176005" y="547477"/>
                    <a:pt x="152335" y="580151"/>
                    <a:pt x="122595" y="601024"/>
                  </a:cubicBezTo>
                  <a:cubicBezTo>
                    <a:pt x="92854" y="621897"/>
                    <a:pt x="55337" y="632333"/>
                    <a:pt x="10043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9" y="525921"/>
                  </a:lnTo>
                  <a:cubicBezTo>
                    <a:pt x="37201" y="525921"/>
                    <a:pt x="59255" y="512142"/>
                    <a:pt x="75592" y="484584"/>
                  </a:cubicBezTo>
                  <a:cubicBezTo>
                    <a:pt x="95467" y="451296"/>
                    <a:pt x="105405" y="395635"/>
                    <a:pt x="105405" y="317599"/>
                  </a:cubicBezTo>
                  <a:cubicBezTo>
                    <a:pt x="105405" y="238472"/>
                    <a:pt x="96488" y="183902"/>
                    <a:pt x="78655" y="153888"/>
                  </a:cubicBezTo>
                  <a:cubicBezTo>
                    <a:pt x="60821" y="123874"/>
                    <a:pt x="37746" y="108868"/>
                    <a:pt x="9429" y="108868"/>
                  </a:cubicBezTo>
                  <a:lnTo>
                    <a:pt x="0" y="110472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7CACE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33C3FA-C74F-8115-C66F-393EB1A9597A}"/>
                </a:ext>
              </a:extLst>
            </p:cNvPr>
            <p:cNvSpPr/>
            <p:nvPr/>
          </p:nvSpPr>
          <p:spPr>
            <a:xfrm>
              <a:off x="7521337" y="4908656"/>
              <a:ext cx="65051" cy="1123028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58DCC2A-5BEA-CDC7-49C7-11407C02EC58}"/>
                </a:ext>
              </a:extLst>
            </p:cNvPr>
            <p:cNvSpPr txBox="1"/>
            <p:nvPr/>
          </p:nvSpPr>
          <p:spPr>
            <a:xfrm>
              <a:off x="7661598" y="5054671"/>
              <a:ext cx="3083810" cy="6139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Setiap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node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dapat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memiliki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beberapa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simpul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anak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(child node),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tergantung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pada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tree yang 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digunakan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22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6" grpId="0" animBg="1"/>
      <p:bldP spid="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423048-55BD-C798-3D9D-AF50F2D9A2AE}"/>
              </a:ext>
            </a:extLst>
          </p:cNvPr>
          <p:cNvGrpSpPr/>
          <p:nvPr/>
        </p:nvGrpSpPr>
        <p:grpSpPr>
          <a:xfrm>
            <a:off x="524273" y="853718"/>
            <a:ext cx="10778135" cy="4494457"/>
            <a:chOff x="695158" y="906881"/>
            <a:chExt cx="5356798" cy="32330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5B8B50-961F-B6CA-ACDE-C3BC26FD63E4}"/>
                </a:ext>
              </a:extLst>
            </p:cNvPr>
            <p:cNvGrpSpPr/>
            <p:nvPr/>
          </p:nvGrpSpPr>
          <p:grpSpPr>
            <a:xfrm>
              <a:off x="695158" y="906881"/>
              <a:ext cx="5356798" cy="3233010"/>
              <a:chOff x="695158" y="906881"/>
              <a:chExt cx="5356798" cy="323301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FA2D195-DE64-27D5-24C9-EE194719F749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E8B51DD-9C6E-ACD4-E0E3-B61CB1CADD39}"/>
                  </a:ext>
                </a:extLst>
              </p:cNvPr>
              <p:cNvSpPr/>
              <p:nvPr/>
            </p:nvSpPr>
            <p:spPr>
              <a:xfrm>
                <a:off x="695158" y="968066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BAEBF8-0F10-D486-D4B1-AAC1E7512540}"/>
                  </a:ext>
                </a:extLst>
              </p:cNvPr>
              <p:cNvSpPr txBox="1"/>
              <p:nvPr/>
            </p:nvSpPr>
            <p:spPr>
              <a:xfrm>
                <a:off x="859481" y="1074619"/>
                <a:ext cx="4086445" cy="50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Beberapa</a:t>
                </a:r>
                <a:r>
                  <a:rPr lang="en-ID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Istilah</a:t>
                </a:r>
                <a:r>
                  <a:rPr lang="en-ID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</a:t>
                </a:r>
                <a:r>
                  <a:rPr lang="en-ID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Dalam</a:t>
                </a:r>
                <a:r>
                  <a:rPr lang="en-ID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Tree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A600A-D9C6-4970-C4FF-DCDE9B0F4D20}"/>
                  </a:ext>
                </a:extLst>
              </p:cNvPr>
              <p:cNvSpPr txBox="1"/>
              <p:nvPr/>
            </p:nvSpPr>
            <p:spPr>
              <a:xfrm>
                <a:off x="695158" y="1736878"/>
                <a:ext cx="4620096" cy="219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(Node):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elemen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dasar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struktur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tree.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Setiap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memiliki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nilai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data yang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terkait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dengannya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,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serta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satu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atau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terhubung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228600" indent="-228600">
                  <a:buAutoNum type="arabicPeriod"/>
                </a:pPr>
                <a:endParaRPr lang="en-ID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pPr marL="228600" indent="-228600">
                  <a:buAutoNum type="arabicPeriod"/>
                </a:pP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Akar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(Root):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Akar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pertama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dalam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Ini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tidak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memiliki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induk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di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atasnya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Setiap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pohon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hanya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memiliki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satu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akar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228600" indent="-228600">
                  <a:buAutoNum type="arabicPeriod"/>
                </a:pPr>
                <a:endParaRPr lang="en-ID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pPr marL="228600" indent="-228600">
                  <a:buAutoNum type="arabicPeriod"/>
                </a:pP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(Child):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terhubung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langsung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induk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berada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di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tingkat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lebih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rendah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dibandingkan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dengan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induknya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  <a:p>
                <a:pPr marL="228600" indent="-228600">
                  <a:buAutoNum type="arabicPeriod"/>
                </a:pPr>
                <a:endParaRPr lang="en-ID" sz="16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endParaRPr>
              </a:p>
              <a:p>
                <a:pPr marL="228600" indent="-228600">
                  <a:buAutoNum type="arabicPeriod"/>
                </a:pP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Induk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(Parent):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Induk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adalah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yang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memiliki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anak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terhubung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langsung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ke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simpul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 </a:t>
                </a:r>
                <a:r>
                  <a:rPr lang="en-ID" sz="1600" dirty="0" err="1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induknya</a:t>
                </a:r>
                <a:r>
                  <a:rPr lang="en-ID" sz="1600" dirty="0">
                    <a:solidFill>
                      <a:schemeClr val="bg1"/>
                    </a:solidFill>
                    <a:latin typeface="Century Gothic" panose="020B0502020202020204" pitchFamily="34" charset="0"/>
                    <a:cs typeface="Aharoni" panose="02010803020104030203" pitchFamily="2" charset="-79"/>
                  </a:rPr>
                  <a:t>.</a:t>
                </a:r>
              </a:p>
            </p:txBody>
          </p:sp>
        </p:grpSp>
        <p:pic>
          <p:nvPicPr>
            <p:cNvPr id="4" name="Graphic 66" descr="Bullseye">
              <a:extLst>
                <a:ext uri="{FF2B5EF4-FFF2-40B4-BE49-F238E27FC236}">
                  <a16:creationId xmlns:a16="http://schemas.microsoft.com/office/drawing/2014/main" id="{B1C5E840-48FE-90CA-6F29-6259C57C2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719" r="17623"/>
            <a:stretch>
              <a:fillRect/>
            </a:stretch>
          </p:blipFill>
          <p:spPr>
            <a:xfrm>
              <a:off x="4701527" y="906881"/>
              <a:ext cx="1350429" cy="1332464"/>
            </a:xfrm>
            <a:custGeom>
              <a:avLst/>
              <a:gdLst>
                <a:gd name="connsiteX0" fmla="*/ 0 w 1350429"/>
                <a:gd name="connsiteY0" fmla="*/ 0 h 1332464"/>
                <a:gd name="connsiteX1" fmla="*/ 1008982 w 1350429"/>
                <a:gd name="connsiteY1" fmla="*/ 0 h 1332464"/>
                <a:gd name="connsiteX2" fmla="*/ 1350429 w 1350429"/>
                <a:gd name="connsiteY2" fmla="*/ 341447 h 1332464"/>
                <a:gd name="connsiteX3" fmla="*/ 1350429 w 1350429"/>
                <a:gd name="connsiteY3" fmla="*/ 1332464 h 1332464"/>
                <a:gd name="connsiteX4" fmla="*/ 0 w 1350429"/>
                <a:gd name="connsiteY4" fmla="*/ 1332464 h 133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429" h="1332464">
                  <a:moveTo>
                    <a:pt x="0" y="0"/>
                  </a:moveTo>
                  <a:lnTo>
                    <a:pt x="1008982" y="0"/>
                  </a:lnTo>
                  <a:cubicBezTo>
                    <a:pt x="1197558" y="0"/>
                    <a:pt x="1350429" y="152871"/>
                    <a:pt x="1350429" y="341447"/>
                  </a:cubicBezTo>
                  <a:lnTo>
                    <a:pt x="1350429" y="1332464"/>
                  </a:lnTo>
                  <a:lnTo>
                    <a:pt x="0" y="1332464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656770652"/>
      </p:ext>
    </p:extLst>
  </p:cSld>
  <p:clrMapOvr>
    <a:masterClrMapping/>
  </p:clrMapOvr>
  <p:transition spd="slow" advClick="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772" y="800109"/>
            <a:ext cx="7235789" cy="546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3592"/>
      </p:ext>
    </p:extLst>
  </p:cSld>
  <p:clrMapOvr>
    <a:masterClrMapping/>
  </p:clrMapOvr>
  <p:transition spd="slow" advClick="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359279-2A61-F241-DCC1-1919F91A757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D15406C-99A1-1DFC-B94A-B2306748E211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AEF21E8-54F1-C5EB-B514-EC5BF987B4D8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6665D65-D65F-21E6-864C-A8041AC9E361}"/>
              </a:ext>
            </a:extLst>
          </p:cNvPr>
          <p:cNvGrpSpPr/>
          <p:nvPr/>
        </p:nvGrpSpPr>
        <p:grpSpPr>
          <a:xfrm>
            <a:off x="514671" y="53734"/>
            <a:ext cx="5320201" cy="1366617"/>
            <a:chOff x="821984" y="906881"/>
            <a:chExt cx="5330622" cy="4008738"/>
          </a:xfrm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58DBF2A-DF49-DC5E-514A-41022AA907C3}"/>
                </a:ext>
              </a:extLst>
            </p:cNvPr>
            <p:cNvSpPr/>
            <p:nvPr/>
          </p:nvSpPr>
          <p:spPr>
            <a:xfrm>
              <a:off x="821985" y="906881"/>
              <a:ext cx="5229971" cy="2707245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8315D38E-9DA8-7F70-32AE-DC048B68B748}"/>
                </a:ext>
              </a:extLst>
            </p:cNvPr>
            <p:cNvSpPr/>
            <p:nvPr/>
          </p:nvSpPr>
          <p:spPr>
            <a:xfrm>
              <a:off x="821984" y="906881"/>
              <a:ext cx="5330622" cy="4008738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3B7548B-7EBA-3415-B35D-95B69063A256}"/>
                </a:ext>
              </a:extLst>
            </p:cNvPr>
            <p:cNvSpPr txBox="1"/>
            <p:nvPr/>
          </p:nvSpPr>
          <p:spPr>
            <a:xfrm>
              <a:off x="1368402" y="1066800"/>
              <a:ext cx="4039353" cy="19729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40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  <a:r>
                <a: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40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jenis</a:t>
              </a:r>
              <a:r>
                <a: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Tree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B12297-EAA3-3B18-7DCD-8E2F4D8FD6EA}"/>
                </a:ext>
              </a:extLst>
            </p:cNvPr>
            <p:cNvSpPr/>
            <p:nvPr/>
          </p:nvSpPr>
          <p:spPr>
            <a:xfrm>
              <a:off x="5290980" y="2954508"/>
              <a:ext cx="760976" cy="680639"/>
            </a:xfrm>
            <a:custGeom>
              <a:avLst/>
              <a:gdLst>
                <a:gd name="connsiteX0" fmla="*/ 631453 w 760976"/>
                <a:gd name="connsiteY0" fmla="*/ 541246 h 680639"/>
                <a:gd name="connsiteX1" fmla="*/ 717121 w 760976"/>
                <a:gd name="connsiteY1" fmla="*/ 541246 h 680639"/>
                <a:gd name="connsiteX2" fmla="*/ 711203 w 760976"/>
                <a:gd name="connsiteY2" fmla="*/ 552148 h 680639"/>
                <a:gd name="connsiteX3" fmla="*/ 632485 w 760976"/>
                <a:gd name="connsiteY3" fmla="*/ 630867 h 680639"/>
                <a:gd name="connsiteX4" fmla="*/ 631453 w 760976"/>
                <a:gd name="connsiteY4" fmla="*/ 631427 h 680639"/>
                <a:gd name="connsiteX5" fmla="*/ 0 w 760976"/>
                <a:gd name="connsiteY5" fmla="*/ 541246 h 680639"/>
                <a:gd name="connsiteX6" fmla="*/ 360831 w 760976"/>
                <a:gd name="connsiteY6" fmla="*/ 541246 h 680639"/>
                <a:gd name="connsiteX7" fmla="*/ 360831 w 760976"/>
                <a:gd name="connsiteY7" fmla="*/ 631453 h 680639"/>
                <a:gd name="connsiteX8" fmla="*/ 90208 w 760976"/>
                <a:gd name="connsiteY8" fmla="*/ 631453 h 680639"/>
                <a:gd name="connsiteX9" fmla="*/ 90208 w 760976"/>
                <a:gd name="connsiteY9" fmla="*/ 680639 h 680639"/>
                <a:gd name="connsiteX10" fmla="*/ 0 w 760976"/>
                <a:gd name="connsiteY10" fmla="*/ 680639 h 680639"/>
                <a:gd name="connsiteX11" fmla="*/ 631453 w 760976"/>
                <a:gd name="connsiteY11" fmla="*/ 180415 h 680639"/>
                <a:gd name="connsiteX12" fmla="*/ 760976 w 760976"/>
                <a:gd name="connsiteY12" fmla="*/ 180415 h 680639"/>
                <a:gd name="connsiteX13" fmla="*/ 760976 w 760976"/>
                <a:gd name="connsiteY13" fmla="*/ 270623 h 680639"/>
                <a:gd name="connsiteX14" fmla="*/ 721661 w 760976"/>
                <a:gd name="connsiteY14" fmla="*/ 270623 h 680639"/>
                <a:gd name="connsiteX15" fmla="*/ 721661 w 760976"/>
                <a:gd name="connsiteY15" fmla="*/ 451038 h 680639"/>
                <a:gd name="connsiteX16" fmla="*/ 631453 w 760976"/>
                <a:gd name="connsiteY16" fmla="*/ 451038 h 680639"/>
                <a:gd name="connsiteX17" fmla="*/ 0 w 760976"/>
                <a:gd name="connsiteY17" fmla="*/ 0 h 680639"/>
                <a:gd name="connsiteX18" fmla="*/ 721661 w 760976"/>
                <a:gd name="connsiteY18" fmla="*/ 0 h 680639"/>
                <a:gd name="connsiteX19" fmla="*/ 721661 w 760976"/>
                <a:gd name="connsiteY19" fmla="*/ 90208 h 680639"/>
                <a:gd name="connsiteX20" fmla="*/ 541246 w 760976"/>
                <a:gd name="connsiteY20" fmla="*/ 90208 h 680639"/>
                <a:gd name="connsiteX21" fmla="*/ 541246 w 760976"/>
                <a:gd name="connsiteY21" fmla="*/ 270623 h 680639"/>
                <a:gd name="connsiteX22" fmla="*/ 360831 w 760976"/>
                <a:gd name="connsiteY22" fmla="*/ 270623 h 680639"/>
                <a:gd name="connsiteX23" fmla="*/ 360831 w 760976"/>
                <a:gd name="connsiteY23" fmla="*/ 180415 h 680639"/>
                <a:gd name="connsiteX24" fmla="*/ 451038 w 760976"/>
                <a:gd name="connsiteY24" fmla="*/ 180415 h 680639"/>
                <a:gd name="connsiteX25" fmla="*/ 451038 w 760976"/>
                <a:gd name="connsiteY25" fmla="*/ 90208 h 680639"/>
                <a:gd name="connsiteX26" fmla="*/ 270623 w 760976"/>
                <a:gd name="connsiteY26" fmla="*/ 90208 h 680639"/>
                <a:gd name="connsiteX27" fmla="*/ 270623 w 760976"/>
                <a:gd name="connsiteY27" fmla="*/ 360831 h 680639"/>
                <a:gd name="connsiteX28" fmla="*/ 541246 w 760976"/>
                <a:gd name="connsiteY28" fmla="*/ 360831 h 680639"/>
                <a:gd name="connsiteX29" fmla="*/ 541246 w 760976"/>
                <a:gd name="connsiteY29" fmla="*/ 670692 h 680639"/>
                <a:gd name="connsiteX30" fmla="*/ 528275 w 760976"/>
                <a:gd name="connsiteY30" fmla="*/ 674718 h 680639"/>
                <a:gd name="connsiteX31" fmla="*/ 469541 w 760976"/>
                <a:gd name="connsiteY31" fmla="*/ 680639 h 680639"/>
                <a:gd name="connsiteX32" fmla="*/ 451038 w 760976"/>
                <a:gd name="connsiteY32" fmla="*/ 680639 h 680639"/>
                <a:gd name="connsiteX33" fmla="*/ 451038 w 760976"/>
                <a:gd name="connsiteY33" fmla="*/ 451038 h 680639"/>
                <a:gd name="connsiteX34" fmla="*/ 180415 w 760976"/>
                <a:gd name="connsiteY34" fmla="*/ 451038 h 680639"/>
                <a:gd name="connsiteX35" fmla="*/ 180415 w 760976"/>
                <a:gd name="connsiteY35" fmla="*/ 90208 h 680639"/>
                <a:gd name="connsiteX36" fmla="*/ 90208 w 760976"/>
                <a:gd name="connsiteY36" fmla="*/ 90208 h 680639"/>
                <a:gd name="connsiteX37" fmla="*/ 90208 w 760976"/>
                <a:gd name="connsiteY37" fmla="*/ 451038 h 680639"/>
                <a:gd name="connsiteX38" fmla="*/ 0 w 760976"/>
                <a:gd name="connsiteY38" fmla="*/ 451038 h 68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760976" h="680639">
                  <a:moveTo>
                    <a:pt x="631453" y="541246"/>
                  </a:moveTo>
                  <a:lnTo>
                    <a:pt x="717121" y="541246"/>
                  </a:lnTo>
                  <a:lnTo>
                    <a:pt x="711203" y="552148"/>
                  </a:lnTo>
                  <a:cubicBezTo>
                    <a:pt x="690254" y="583157"/>
                    <a:pt x="663494" y="609917"/>
                    <a:pt x="632485" y="630867"/>
                  </a:cubicBezTo>
                  <a:lnTo>
                    <a:pt x="631453" y="631427"/>
                  </a:lnTo>
                  <a:close/>
                  <a:moveTo>
                    <a:pt x="0" y="541246"/>
                  </a:moveTo>
                  <a:lnTo>
                    <a:pt x="360831" y="541246"/>
                  </a:lnTo>
                  <a:lnTo>
                    <a:pt x="360831" y="631453"/>
                  </a:lnTo>
                  <a:lnTo>
                    <a:pt x="90208" y="631453"/>
                  </a:lnTo>
                  <a:lnTo>
                    <a:pt x="90208" y="680639"/>
                  </a:lnTo>
                  <a:lnTo>
                    <a:pt x="0" y="680639"/>
                  </a:lnTo>
                  <a:close/>
                  <a:moveTo>
                    <a:pt x="631453" y="180415"/>
                  </a:moveTo>
                  <a:lnTo>
                    <a:pt x="760976" y="180415"/>
                  </a:lnTo>
                  <a:lnTo>
                    <a:pt x="760976" y="270623"/>
                  </a:lnTo>
                  <a:lnTo>
                    <a:pt x="721661" y="270623"/>
                  </a:lnTo>
                  <a:lnTo>
                    <a:pt x="721661" y="451038"/>
                  </a:lnTo>
                  <a:lnTo>
                    <a:pt x="631453" y="451038"/>
                  </a:lnTo>
                  <a:close/>
                  <a:moveTo>
                    <a:pt x="0" y="0"/>
                  </a:moveTo>
                  <a:lnTo>
                    <a:pt x="721661" y="0"/>
                  </a:lnTo>
                  <a:lnTo>
                    <a:pt x="721661" y="90208"/>
                  </a:lnTo>
                  <a:lnTo>
                    <a:pt x="541246" y="90208"/>
                  </a:lnTo>
                  <a:lnTo>
                    <a:pt x="541246" y="270623"/>
                  </a:lnTo>
                  <a:lnTo>
                    <a:pt x="360831" y="270623"/>
                  </a:lnTo>
                  <a:lnTo>
                    <a:pt x="360831" y="180415"/>
                  </a:lnTo>
                  <a:lnTo>
                    <a:pt x="451038" y="180415"/>
                  </a:lnTo>
                  <a:lnTo>
                    <a:pt x="451038" y="90208"/>
                  </a:lnTo>
                  <a:lnTo>
                    <a:pt x="270623" y="90208"/>
                  </a:lnTo>
                  <a:lnTo>
                    <a:pt x="270623" y="360831"/>
                  </a:lnTo>
                  <a:lnTo>
                    <a:pt x="541246" y="360831"/>
                  </a:lnTo>
                  <a:lnTo>
                    <a:pt x="541246" y="670692"/>
                  </a:lnTo>
                  <a:lnTo>
                    <a:pt x="528275" y="674718"/>
                  </a:lnTo>
                  <a:cubicBezTo>
                    <a:pt x="509304" y="678600"/>
                    <a:pt x="489660" y="680639"/>
                    <a:pt x="469541" y="680639"/>
                  </a:cubicBezTo>
                  <a:lnTo>
                    <a:pt x="451038" y="680639"/>
                  </a:lnTo>
                  <a:lnTo>
                    <a:pt x="451038" y="451038"/>
                  </a:lnTo>
                  <a:lnTo>
                    <a:pt x="180415" y="451038"/>
                  </a:lnTo>
                  <a:lnTo>
                    <a:pt x="180415" y="90208"/>
                  </a:lnTo>
                  <a:lnTo>
                    <a:pt x="90208" y="90208"/>
                  </a:lnTo>
                  <a:lnTo>
                    <a:pt x="90208" y="451038"/>
                  </a:lnTo>
                  <a:lnTo>
                    <a:pt x="0" y="451038"/>
                  </a:lnTo>
                  <a:close/>
                </a:path>
              </a:pathLst>
            </a:custGeom>
            <a:solidFill>
              <a:srgbClr val="41D568"/>
            </a:solidFill>
            <a:ln w="14982" cap="flat">
              <a:noFill/>
              <a:prstDash val="solid"/>
              <a:miter/>
            </a:ln>
            <a:effectLst>
              <a:innerShdw blurRad="63500" dist="50800" dir="2700000">
                <a:prstClr val="black">
                  <a:alpha val="60000"/>
                </a:prstClr>
              </a:innerShdw>
            </a:effectLst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D502C0-82AE-95C8-3989-06890732DADD}"/>
              </a:ext>
            </a:extLst>
          </p:cNvPr>
          <p:cNvGrpSpPr/>
          <p:nvPr/>
        </p:nvGrpSpPr>
        <p:grpSpPr>
          <a:xfrm>
            <a:off x="144037" y="1733551"/>
            <a:ext cx="4091466" cy="1137766"/>
            <a:chOff x="6719249" y="2146456"/>
            <a:chExt cx="4204341" cy="9738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1E455E1-6497-3363-7E3D-83D9A9256B62}"/>
                </a:ext>
              </a:extLst>
            </p:cNvPr>
            <p:cNvGrpSpPr/>
            <p:nvPr/>
          </p:nvGrpSpPr>
          <p:grpSpPr>
            <a:xfrm>
              <a:off x="6719250" y="2146456"/>
              <a:ext cx="4204340" cy="973874"/>
              <a:chOff x="6482507" y="723812"/>
              <a:chExt cx="4204340" cy="1628596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FEBEE12C-61B2-9D46-C6CA-48CBCD862106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574ABF31-0154-15D6-5706-FE3ED4C8E956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27F785-873B-18E5-2F81-B8BC997A8E34}"/>
                </a:ext>
              </a:extLst>
            </p:cNvPr>
            <p:cNvSpPr txBox="1"/>
            <p:nvPr/>
          </p:nvSpPr>
          <p:spPr>
            <a:xfrm>
              <a:off x="6719249" y="2317227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FB8CF2D-5D76-64A6-0387-3F98E0EC0E86}"/>
                </a:ext>
              </a:extLst>
            </p:cNvPr>
            <p:cNvSpPr/>
            <p:nvPr/>
          </p:nvSpPr>
          <p:spPr>
            <a:xfrm>
              <a:off x="7521337" y="2146456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E46622-32CD-C3C0-E45A-B28A3F345C4B}"/>
                </a:ext>
              </a:extLst>
            </p:cNvPr>
            <p:cNvSpPr txBox="1"/>
            <p:nvPr/>
          </p:nvSpPr>
          <p:spPr>
            <a:xfrm>
              <a:off x="7743481" y="2174297"/>
              <a:ext cx="3083810" cy="869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 </a:t>
              </a:r>
              <a:r>
                <a:rPr lang="en-ID" sz="10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Pohon</a:t>
              </a:r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Biner</a:t>
              </a:r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(Binary Tree):</a:t>
              </a:r>
            </a:p>
            <a:p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Setiap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pohon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biner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memiliki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maksimal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dua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  <a:p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kiri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disebut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kiri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,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kanan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disebut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kanan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2AB1373-8F66-C128-F71C-C67FC4D91EC9}"/>
              </a:ext>
            </a:extLst>
          </p:cNvPr>
          <p:cNvGrpSpPr/>
          <p:nvPr/>
        </p:nvGrpSpPr>
        <p:grpSpPr>
          <a:xfrm>
            <a:off x="4374015" y="1720897"/>
            <a:ext cx="3605530" cy="1203224"/>
            <a:chOff x="6719249" y="3530054"/>
            <a:chExt cx="4204340" cy="9756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BC3670C-ECEE-28AC-6941-C360A2811E74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975600"/>
              <a:chOff x="6482507" y="723812"/>
              <a:chExt cx="4204340" cy="1631482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E2F6B440-3C07-2ADF-AE22-383CB13F4620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8596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8BCE8BB5-EFC7-412E-953D-2A653B340B11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A5908C-D659-AAFE-EB5C-9CEC07488364}"/>
                </a:ext>
              </a:extLst>
            </p:cNvPr>
            <p:cNvSpPr txBox="1"/>
            <p:nvPr/>
          </p:nvSpPr>
          <p:spPr>
            <a:xfrm>
              <a:off x="6719249" y="3702114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A4B63BA-AF88-FB68-37FC-CC464F3F11A8}"/>
                </a:ext>
              </a:extLst>
            </p:cNvPr>
            <p:cNvSpPr/>
            <p:nvPr/>
          </p:nvSpPr>
          <p:spPr>
            <a:xfrm>
              <a:off x="7521337" y="3530054"/>
              <a:ext cx="65051" cy="973874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1EA6230-A8F1-700B-2255-D2F98B47DD48}"/>
                </a:ext>
              </a:extLst>
            </p:cNvPr>
            <p:cNvSpPr txBox="1"/>
            <p:nvPr/>
          </p:nvSpPr>
          <p:spPr>
            <a:xfrm>
              <a:off x="7639505" y="3571726"/>
              <a:ext cx="3083810" cy="8235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 </a:t>
              </a:r>
              <a:r>
                <a:rPr lang="en-ID" sz="10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Pohon</a:t>
              </a:r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Penuh</a:t>
              </a:r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(Full Tree):</a:t>
              </a:r>
            </a:p>
            <a:p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Setiap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pohon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penuh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memiliki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nol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atau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dua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  <a:p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Semua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daun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(leaf node)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berada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di level yang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sama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1665DCD-0281-F4DA-75C4-429F7B24E87C}"/>
              </a:ext>
            </a:extLst>
          </p:cNvPr>
          <p:cNvGrpSpPr/>
          <p:nvPr/>
        </p:nvGrpSpPr>
        <p:grpSpPr>
          <a:xfrm>
            <a:off x="8087951" y="1720898"/>
            <a:ext cx="3530205" cy="1154206"/>
            <a:chOff x="6719248" y="4908656"/>
            <a:chExt cx="4204340" cy="98059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4AACDB8-508E-C84C-B824-008E57315052}"/>
                </a:ext>
              </a:extLst>
            </p:cNvPr>
            <p:cNvGrpSpPr/>
            <p:nvPr/>
          </p:nvGrpSpPr>
          <p:grpSpPr>
            <a:xfrm>
              <a:off x="6719248" y="4913653"/>
              <a:ext cx="4204340" cy="975600"/>
              <a:chOff x="6482507" y="723812"/>
              <a:chExt cx="4204340" cy="1631482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2E56C6BF-A179-F0DE-14ED-C511B5364D95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1625487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B5CCC505-E642-62BA-6669-ECE48CC35D99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163148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5E5E197-4E32-B47D-3AC1-DEF66F178D1A}"/>
                </a:ext>
              </a:extLst>
            </p:cNvPr>
            <p:cNvSpPr txBox="1"/>
            <p:nvPr/>
          </p:nvSpPr>
          <p:spPr>
            <a:xfrm>
              <a:off x="6719248" y="5085287"/>
              <a:ext cx="680998" cy="632333"/>
            </a:xfrm>
            <a:custGeom>
              <a:avLst/>
              <a:gdLst/>
              <a:ahLst/>
              <a:cxnLst/>
              <a:rect l="l" t="t" r="r" b="b"/>
              <a:pathLst>
                <a:path w="680998" h="632333">
                  <a:moveTo>
                    <a:pt x="475540" y="0"/>
                  </a:moveTo>
                  <a:cubicBezTo>
                    <a:pt x="524926" y="0"/>
                    <a:pt x="566332" y="15689"/>
                    <a:pt x="599756" y="47067"/>
                  </a:cubicBezTo>
                  <a:cubicBezTo>
                    <a:pt x="633180" y="78445"/>
                    <a:pt x="649892" y="115689"/>
                    <a:pt x="649892" y="158799"/>
                  </a:cubicBezTo>
                  <a:cubicBezTo>
                    <a:pt x="649892" y="185539"/>
                    <a:pt x="642594" y="209959"/>
                    <a:pt x="627996" y="232060"/>
                  </a:cubicBezTo>
                  <a:cubicBezTo>
                    <a:pt x="613399" y="254161"/>
                    <a:pt x="592184" y="272033"/>
                    <a:pt x="564354" y="285675"/>
                  </a:cubicBezTo>
                  <a:cubicBezTo>
                    <a:pt x="600916" y="296590"/>
                    <a:pt x="629497" y="315621"/>
                    <a:pt x="650097" y="342770"/>
                  </a:cubicBezTo>
                  <a:cubicBezTo>
                    <a:pt x="670698" y="369918"/>
                    <a:pt x="680998" y="401910"/>
                    <a:pt x="680998" y="438745"/>
                  </a:cubicBezTo>
                  <a:cubicBezTo>
                    <a:pt x="680998" y="492770"/>
                    <a:pt x="661080" y="538541"/>
                    <a:pt x="621243" y="576058"/>
                  </a:cubicBezTo>
                  <a:cubicBezTo>
                    <a:pt x="581407" y="613575"/>
                    <a:pt x="530656" y="632333"/>
                    <a:pt x="468992" y="632333"/>
                  </a:cubicBezTo>
                  <a:cubicBezTo>
                    <a:pt x="410602" y="632333"/>
                    <a:pt x="362989" y="614666"/>
                    <a:pt x="326154" y="579332"/>
                  </a:cubicBezTo>
                  <a:cubicBezTo>
                    <a:pt x="289319" y="543998"/>
                    <a:pt x="269128" y="495908"/>
                    <a:pt x="265581" y="435062"/>
                  </a:cubicBezTo>
                  <a:lnTo>
                    <a:pt x="378951" y="435062"/>
                  </a:lnTo>
                  <a:cubicBezTo>
                    <a:pt x="383862" y="466167"/>
                    <a:pt x="394708" y="489291"/>
                    <a:pt x="411488" y="504434"/>
                  </a:cubicBezTo>
                  <a:cubicBezTo>
                    <a:pt x="428269" y="519577"/>
                    <a:pt x="449483" y="527149"/>
                    <a:pt x="475131" y="527149"/>
                  </a:cubicBezTo>
                  <a:cubicBezTo>
                    <a:pt x="501871" y="527149"/>
                    <a:pt x="524040" y="518554"/>
                    <a:pt x="541639" y="501365"/>
                  </a:cubicBezTo>
                  <a:cubicBezTo>
                    <a:pt x="559238" y="484175"/>
                    <a:pt x="568037" y="463165"/>
                    <a:pt x="568037" y="438336"/>
                  </a:cubicBezTo>
                  <a:cubicBezTo>
                    <a:pt x="568037" y="411051"/>
                    <a:pt x="556168" y="387995"/>
                    <a:pt x="532430" y="369168"/>
                  </a:cubicBezTo>
                  <a:cubicBezTo>
                    <a:pt x="508692" y="350341"/>
                    <a:pt x="474449" y="340655"/>
                    <a:pt x="429701" y="340109"/>
                  </a:cubicBezTo>
                  <a:lnTo>
                    <a:pt x="429701" y="241883"/>
                  </a:lnTo>
                  <a:cubicBezTo>
                    <a:pt x="457259" y="239700"/>
                    <a:pt x="477791" y="235403"/>
                    <a:pt x="491298" y="228991"/>
                  </a:cubicBezTo>
                  <a:cubicBezTo>
                    <a:pt x="504804" y="222578"/>
                    <a:pt x="515308" y="213779"/>
                    <a:pt x="522812" y="202592"/>
                  </a:cubicBezTo>
                  <a:cubicBezTo>
                    <a:pt x="530315" y="191405"/>
                    <a:pt x="534067" y="179536"/>
                    <a:pt x="534067" y="166985"/>
                  </a:cubicBezTo>
                  <a:cubicBezTo>
                    <a:pt x="534067" y="150614"/>
                    <a:pt x="528337" y="137040"/>
                    <a:pt x="516877" y="126262"/>
                  </a:cubicBezTo>
                  <a:cubicBezTo>
                    <a:pt x="505418" y="115484"/>
                    <a:pt x="490411" y="110095"/>
                    <a:pt x="471857" y="110095"/>
                  </a:cubicBezTo>
                  <a:cubicBezTo>
                    <a:pt x="455486" y="110095"/>
                    <a:pt x="440615" y="115075"/>
                    <a:pt x="427246" y="125034"/>
                  </a:cubicBezTo>
                  <a:cubicBezTo>
                    <a:pt x="413876" y="134993"/>
                    <a:pt x="404735" y="147885"/>
                    <a:pt x="399824" y="163711"/>
                  </a:cubicBezTo>
                  <a:lnTo>
                    <a:pt x="289728" y="163711"/>
                  </a:lnTo>
                  <a:cubicBezTo>
                    <a:pt x="295458" y="119236"/>
                    <a:pt x="311420" y="83492"/>
                    <a:pt x="337614" y="56480"/>
                  </a:cubicBezTo>
                  <a:cubicBezTo>
                    <a:pt x="374176" y="18827"/>
                    <a:pt x="420151" y="0"/>
                    <a:pt x="475540" y="0"/>
                  </a:cubicBezTo>
                  <a:close/>
                  <a:moveTo>
                    <a:pt x="6769" y="0"/>
                  </a:moveTo>
                  <a:cubicBezTo>
                    <a:pt x="50698" y="0"/>
                    <a:pt x="88556" y="10777"/>
                    <a:pt x="120343" y="32333"/>
                  </a:cubicBezTo>
                  <a:cubicBezTo>
                    <a:pt x="152131" y="53888"/>
                    <a:pt x="176687" y="86835"/>
                    <a:pt x="194013" y="131173"/>
                  </a:cubicBezTo>
                  <a:cubicBezTo>
                    <a:pt x="211339" y="175512"/>
                    <a:pt x="220003" y="237244"/>
                    <a:pt x="220003" y="316371"/>
                  </a:cubicBezTo>
                  <a:cubicBezTo>
                    <a:pt x="220003" y="396317"/>
                    <a:pt x="211203" y="458527"/>
                    <a:pt x="193604" y="503002"/>
                  </a:cubicBezTo>
                  <a:cubicBezTo>
                    <a:pt x="176005" y="547477"/>
                    <a:pt x="152335" y="580151"/>
                    <a:pt x="122595" y="601024"/>
                  </a:cubicBezTo>
                  <a:cubicBezTo>
                    <a:pt x="92854" y="621897"/>
                    <a:pt x="55337" y="632333"/>
                    <a:pt x="10043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9" y="525921"/>
                  </a:lnTo>
                  <a:cubicBezTo>
                    <a:pt x="37201" y="525921"/>
                    <a:pt x="59255" y="512142"/>
                    <a:pt x="75592" y="484584"/>
                  </a:cubicBezTo>
                  <a:cubicBezTo>
                    <a:pt x="95467" y="451296"/>
                    <a:pt x="105405" y="395635"/>
                    <a:pt x="105405" y="317599"/>
                  </a:cubicBezTo>
                  <a:cubicBezTo>
                    <a:pt x="105405" y="238472"/>
                    <a:pt x="96488" y="183902"/>
                    <a:pt x="78655" y="153888"/>
                  </a:cubicBezTo>
                  <a:cubicBezTo>
                    <a:pt x="60821" y="123874"/>
                    <a:pt x="37746" y="108868"/>
                    <a:pt x="9429" y="108868"/>
                  </a:cubicBezTo>
                  <a:lnTo>
                    <a:pt x="0" y="110472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41D568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EAEF9AA-B066-B1CE-C7F2-367BE0237CD7}"/>
                </a:ext>
              </a:extLst>
            </p:cNvPr>
            <p:cNvSpPr/>
            <p:nvPr/>
          </p:nvSpPr>
          <p:spPr>
            <a:xfrm>
              <a:off x="7521337" y="4908656"/>
              <a:ext cx="65051" cy="980597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3149F3-7588-83B5-0630-DA334816F336}"/>
                </a:ext>
              </a:extLst>
            </p:cNvPr>
            <p:cNvSpPr txBox="1"/>
            <p:nvPr/>
          </p:nvSpPr>
          <p:spPr>
            <a:xfrm>
              <a:off x="7661598" y="4985955"/>
              <a:ext cx="3083810" cy="6701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 </a:t>
              </a:r>
              <a:r>
                <a:rPr lang="en-ID" sz="10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Pohon</a:t>
              </a:r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Seimbang</a:t>
              </a:r>
              <a:r>
                <a:rPr lang="en-ID" sz="1000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(Balanced Tree):</a:t>
              </a:r>
            </a:p>
            <a:p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endParaRPr>
            </a:p>
            <a:p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Pohon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di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mana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tinggi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dari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anak-anak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tidak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lebih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dari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1 </a:t>
              </a:r>
              <a:r>
                <a:rPr lang="en-ID" sz="10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beda</a:t>
              </a:r>
              <a:r>
                <a:rPr lang="en-ID" sz="10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</p:grpSp>
      <p:pic>
        <p:nvPicPr>
          <p:cNvPr id="46" name="Graphic 45" descr="Arrow Slight curve">
            <a:hlinkClick r:id="rId2" action="ppaction://hlinksldjump"/>
            <a:extLst>
              <a:ext uri="{FF2B5EF4-FFF2-40B4-BE49-F238E27FC236}">
                <a16:creationId xmlns:a16="http://schemas.microsoft.com/office/drawing/2014/main" id="{10976F32-2641-DFFF-FAC6-07CB915C2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95057" y="6291618"/>
            <a:ext cx="666869" cy="452482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>
          <a:xfrm>
            <a:off x="994354" y="3681146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213902" y="3707588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358904" y="4478497"/>
            <a:ext cx="461951" cy="3457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00581" y="4520379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589880" y="3017348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70512" y="4478497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4804858" y="3688858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044834" y="3700874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999674" y="4568691"/>
            <a:ext cx="461951" cy="3457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657284" y="4520379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454871" y="3092991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4235503" y="4554140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9008881" y="3662416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10228429" y="3688858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9373431" y="4459767"/>
            <a:ext cx="461951" cy="3457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9604407" y="2998618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8385039" y="4459767"/>
            <a:ext cx="461951" cy="3940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cxnSp>
        <p:nvCxnSpPr>
          <p:cNvPr id="56" name="Straight Connector 55"/>
          <p:cNvCxnSpPr>
            <a:stCxn id="111" idx="2"/>
            <a:endCxn id="80" idx="0"/>
          </p:cNvCxnSpPr>
          <p:nvPr/>
        </p:nvCxnSpPr>
        <p:spPr>
          <a:xfrm flipH="1">
            <a:off x="1225330" y="3411386"/>
            <a:ext cx="595526" cy="26976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  <a:endCxn id="82" idx="0"/>
          </p:cNvCxnSpPr>
          <p:nvPr/>
        </p:nvCxnSpPr>
        <p:spPr>
          <a:xfrm>
            <a:off x="1811258" y="3390534"/>
            <a:ext cx="633620" cy="317054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80" idx="2"/>
            <a:endCxn id="112" idx="0"/>
          </p:cNvCxnSpPr>
          <p:nvPr/>
        </p:nvCxnSpPr>
        <p:spPr>
          <a:xfrm flipH="1">
            <a:off x="601488" y="4075184"/>
            <a:ext cx="623842" cy="403313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80" idx="2"/>
            <a:endCxn id="83" idx="0"/>
          </p:cNvCxnSpPr>
          <p:nvPr/>
        </p:nvCxnSpPr>
        <p:spPr>
          <a:xfrm>
            <a:off x="1225330" y="4075184"/>
            <a:ext cx="364550" cy="403313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endCxn id="85" idx="0"/>
          </p:cNvCxnSpPr>
          <p:nvPr/>
        </p:nvCxnSpPr>
        <p:spPr>
          <a:xfrm>
            <a:off x="2428682" y="4090559"/>
            <a:ext cx="602875" cy="42982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6540844" y="4578296"/>
            <a:ext cx="461951" cy="34572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cxnSp>
        <p:nvCxnSpPr>
          <p:cNvPr id="136" name="Straight Connector 135"/>
          <p:cNvCxnSpPr>
            <a:stCxn id="117" idx="2"/>
          </p:cNvCxnSpPr>
          <p:nvPr/>
        </p:nvCxnSpPr>
        <p:spPr>
          <a:xfrm flipH="1">
            <a:off x="5142860" y="3487029"/>
            <a:ext cx="542987" cy="196197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cxnSpLocks/>
            <a:stCxn id="114" idx="0"/>
            <a:endCxn id="117" idx="2"/>
          </p:cNvCxnSpPr>
          <p:nvPr/>
        </p:nvCxnSpPr>
        <p:spPr>
          <a:xfrm flipH="1" flipV="1">
            <a:off x="5685847" y="3487029"/>
            <a:ext cx="589963" cy="213845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cxnSpLocks/>
            <a:stCxn id="113" idx="2"/>
            <a:endCxn id="118" idx="0"/>
          </p:cNvCxnSpPr>
          <p:nvPr/>
        </p:nvCxnSpPr>
        <p:spPr>
          <a:xfrm flipH="1">
            <a:off x="4466479" y="4082896"/>
            <a:ext cx="569355" cy="471244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13" idx="2"/>
            <a:endCxn id="115" idx="0"/>
          </p:cNvCxnSpPr>
          <p:nvPr/>
        </p:nvCxnSpPr>
        <p:spPr>
          <a:xfrm>
            <a:off x="5035834" y="4082896"/>
            <a:ext cx="194816" cy="485795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14" idx="2"/>
          </p:cNvCxnSpPr>
          <p:nvPr/>
        </p:nvCxnSpPr>
        <p:spPr>
          <a:xfrm flipH="1">
            <a:off x="5890658" y="4094912"/>
            <a:ext cx="385152" cy="433043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14" idx="2"/>
            <a:endCxn id="135" idx="0"/>
          </p:cNvCxnSpPr>
          <p:nvPr/>
        </p:nvCxnSpPr>
        <p:spPr>
          <a:xfrm>
            <a:off x="6275810" y="4094912"/>
            <a:ext cx="496010" cy="483384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endCxn id="129" idx="2"/>
          </p:cNvCxnSpPr>
          <p:nvPr/>
        </p:nvCxnSpPr>
        <p:spPr>
          <a:xfrm flipV="1">
            <a:off x="9266654" y="3392656"/>
            <a:ext cx="568729" cy="254368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26" idx="0"/>
            <a:endCxn id="129" idx="2"/>
          </p:cNvCxnSpPr>
          <p:nvPr/>
        </p:nvCxnSpPr>
        <p:spPr>
          <a:xfrm flipH="1" flipV="1">
            <a:off x="9835383" y="3392656"/>
            <a:ext cx="624022" cy="296202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stCxn id="130" idx="0"/>
            <a:endCxn id="125" idx="2"/>
          </p:cNvCxnSpPr>
          <p:nvPr/>
        </p:nvCxnSpPr>
        <p:spPr>
          <a:xfrm flipV="1">
            <a:off x="8616015" y="4056454"/>
            <a:ext cx="623842" cy="403313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127" idx="0"/>
            <a:endCxn id="125" idx="2"/>
          </p:cNvCxnSpPr>
          <p:nvPr/>
        </p:nvCxnSpPr>
        <p:spPr>
          <a:xfrm flipH="1" flipV="1">
            <a:off x="9239857" y="4056454"/>
            <a:ext cx="364550" cy="403313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805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98635EF-2C1E-A531-45B5-93FDA5047E5D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8DD2670-2F19-56D4-0FC3-86F76FC86799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14D0C44-B040-64DB-0413-F1FB4E7D36FF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39349BC-587E-3AF1-584A-952767FA33E3}"/>
              </a:ext>
            </a:extLst>
          </p:cNvPr>
          <p:cNvGrpSpPr/>
          <p:nvPr/>
        </p:nvGrpSpPr>
        <p:grpSpPr>
          <a:xfrm>
            <a:off x="998705" y="1142711"/>
            <a:ext cx="4473347" cy="2508797"/>
            <a:chOff x="821984" y="723501"/>
            <a:chExt cx="5253337" cy="33552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58F83A6-90B6-9C97-B67A-74E7DC96E08C}"/>
                </a:ext>
              </a:extLst>
            </p:cNvPr>
            <p:cNvGrpSpPr/>
            <p:nvPr/>
          </p:nvGrpSpPr>
          <p:grpSpPr>
            <a:xfrm>
              <a:off x="821984" y="906880"/>
              <a:ext cx="5229972" cy="3171825"/>
              <a:chOff x="821984" y="906880"/>
              <a:chExt cx="5229972" cy="317182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C2FC052-B489-A972-54C3-3ED6D8CA9C5D}"/>
                  </a:ext>
                </a:extLst>
              </p:cNvPr>
              <p:cNvSpPr/>
              <p:nvPr/>
            </p:nvSpPr>
            <p:spPr>
              <a:xfrm>
                <a:off x="821985" y="906881"/>
                <a:ext cx="5229971" cy="3171824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78F8FAD-9DED-6248-6FCB-3996B0C8BFB1}"/>
                  </a:ext>
                </a:extLst>
              </p:cNvPr>
              <p:cNvSpPr/>
              <p:nvPr/>
            </p:nvSpPr>
            <p:spPr>
              <a:xfrm>
                <a:off x="821984" y="906880"/>
                <a:ext cx="5229972" cy="3171825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2540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01BACB-AA52-76A1-785A-9EDBBAA73E07}"/>
                  </a:ext>
                </a:extLst>
              </p:cNvPr>
              <p:cNvSpPr txBox="1"/>
              <p:nvPr/>
            </p:nvSpPr>
            <p:spPr>
              <a:xfrm>
                <a:off x="1201301" y="1633978"/>
                <a:ext cx="4471335" cy="1769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4000" b="1" spc="300" dirty="0" err="1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Representasi</a:t>
                </a:r>
                <a:endParaRPr lang="en-ID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  <a:p>
                <a:r>
                  <a:rPr lang="en-ID" sz="4000" b="1" spc="300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Tree</a:t>
                </a:r>
              </a:p>
            </p:txBody>
          </p:sp>
        </p:grpSp>
        <p:pic>
          <p:nvPicPr>
            <p:cNvPr id="20" name="Graphic 19" descr="Fingerprint">
              <a:extLst>
                <a:ext uri="{FF2B5EF4-FFF2-40B4-BE49-F238E27FC236}">
                  <a16:creationId xmlns:a16="http://schemas.microsoft.com/office/drawing/2014/main" id="{ED525684-2303-3539-7C12-5E5D24D0E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807" r="22549"/>
            <a:stretch>
              <a:fillRect/>
            </a:stretch>
          </p:blipFill>
          <p:spPr>
            <a:xfrm rot="20503260">
              <a:off x="5105751" y="723501"/>
              <a:ext cx="969570" cy="1241754"/>
            </a:xfrm>
            <a:custGeom>
              <a:avLst/>
              <a:gdLst>
                <a:gd name="connsiteX0" fmla="*/ 0 w 969570"/>
                <a:gd name="connsiteY0" fmla="*/ 0 h 1241754"/>
                <a:gd name="connsiteX1" fmla="*/ 735124 w 969570"/>
                <a:gd name="connsiteY1" fmla="*/ 242820 h 1241754"/>
                <a:gd name="connsiteX2" fmla="*/ 952249 w 969570"/>
                <a:gd name="connsiteY2" fmla="*/ 674131 h 1241754"/>
                <a:gd name="connsiteX3" fmla="*/ 764756 w 969570"/>
                <a:gd name="connsiteY3" fmla="*/ 1241754 h 1241754"/>
                <a:gd name="connsiteX4" fmla="*/ 0 w 969570"/>
                <a:gd name="connsiteY4" fmla="*/ 1241754 h 1241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9570" h="1241754">
                  <a:moveTo>
                    <a:pt x="0" y="0"/>
                  </a:moveTo>
                  <a:lnTo>
                    <a:pt x="735124" y="242820"/>
                  </a:lnTo>
                  <a:cubicBezTo>
                    <a:pt x="914185" y="301966"/>
                    <a:pt x="1011395" y="495070"/>
                    <a:pt x="952249" y="674131"/>
                  </a:cubicBezTo>
                  <a:lnTo>
                    <a:pt x="764756" y="1241754"/>
                  </a:lnTo>
                  <a:lnTo>
                    <a:pt x="0" y="1241754"/>
                  </a:lnTo>
                  <a:close/>
                </a:path>
              </a:pathLst>
            </a:custGeom>
            <a:effectLst>
              <a:innerShdw blurRad="381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542CD9-A0C7-25FA-3AE6-7318445A50A4}"/>
              </a:ext>
            </a:extLst>
          </p:cNvPr>
          <p:cNvGrpSpPr/>
          <p:nvPr/>
        </p:nvGrpSpPr>
        <p:grpSpPr>
          <a:xfrm>
            <a:off x="6719249" y="906880"/>
            <a:ext cx="4204341" cy="2228400"/>
            <a:chOff x="6719249" y="2146455"/>
            <a:chExt cx="4204341" cy="22284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A60A5C3-FBDC-3E91-D744-D076F44629FA}"/>
                </a:ext>
              </a:extLst>
            </p:cNvPr>
            <p:cNvGrpSpPr/>
            <p:nvPr/>
          </p:nvGrpSpPr>
          <p:grpSpPr>
            <a:xfrm>
              <a:off x="6719250" y="2146455"/>
              <a:ext cx="4204340" cy="2228400"/>
              <a:chOff x="6482507" y="723810"/>
              <a:chExt cx="4204340" cy="3726522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5BB6F117-CD60-911E-1A0A-639D4DC11339}"/>
                  </a:ext>
                </a:extLst>
              </p:cNvPr>
              <p:cNvSpPr/>
              <p:nvPr/>
            </p:nvSpPr>
            <p:spPr>
              <a:xfrm>
                <a:off x="6482508" y="723810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A94AEFD4-B492-1D0B-ADE1-71F6FE4DB8A4}"/>
                  </a:ext>
                </a:extLst>
              </p:cNvPr>
              <p:cNvSpPr/>
              <p:nvPr/>
            </p:nvSpPr>
            <p:spPr>
              <a:xfrm>
                <a:off x="6482507" y="723810"/>
                <a:ext cx="4204339" cy="3726198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B3DF0D-B5FE-DB58-AAEC-CC410ECCA5EE}"/>
                </a:ext>
              </a:extLst>
            </p:cNvPr>
            <p:cNvSpPr txBox="1"/>
            <p:nvPr/>
          </p:nvSpPr>
          <p:spPr>
            <a:xfrm>
              <a:off x="6719249" y="2944392"/>
              <a:ext cx="550027" cy="632333"/>
            </a:xfrm>
            <a:custGeom>
              <a:avLst/>
              <a:gdLst/>
              <a:ahLst/>
              <a:cxnLst/>
              <a:rect l="l" t="t" r="r" b="b"/>
              <a:pathLst>
                <a:path w="550027" h="632333">
                  <a:moveTo>
                    <a:pt x="378540" y="15143"/>
                  </a:moveTo>
                  <a:lnTo>
                    <a:pt x="550027" y="15143"/>
                  </a:lnTo>
                  <a:lnTo>
                    <a:pt x="550027" y="617190"/>
                  </a:lnTo>
                  <a:lnTo>
                    <a:pt x="436248" y="617190"/>
                  </a:lnTo>
                  <a:lnTo>
                    <a:pt x="436248" y="122783"/>
                  </a:lnTo>
                  <a:lnTo>
                    <a:pt x="312237" y="122783"/>
                  </a:lnTo>
                  <a:close/>
                  <a:moveTo>
                    <a:pt x="6767" y="0"/>
                  </a:moveTo>
                  <a:cubicBezTo>
                    <a:pt x="50696" y="0"/>
                    <a:pt x="88554" y="10777"/>
                    <a:pt x="120341" y="32333"/>
                  </a:cubicBezTo>
                  <a:cubicBezTo>
                    <a:pt x="152129" y="53888"/>
                    <a:pt x="176685" y="86835"/>
                    <a:pt x="194011" y="131173"/>
                  </a:cubicBezTo>
                  <a:cubicBezTo>
                    <a:pt x="211337" y="175512"/>
                    <a:pt x="220001" y="237244"/>
                    <a:pt x="220001" y="316371"/>
                  </a:cubicBezTo>
                  <a:cubicBezTo>
                    <a:pt x="220001" y="396317"/>
                    <a:pt x="211201" y="458527"/>
                    <a:pt x="193602" y="503002"/>
                  </a:cubicBezTo>
                  <a:cubicBezTo>
                    <a:pt x="176003" y="547477"/>
                    <a:pt x="152333" y="580151"/>
                    <a:pt x="122593" y="601024"/>
                  </a:cubicBezTo>
                  <a:cubicBezTo>
                    <a:pt x="92852" y="621897"/>
                    <a:pt x="55335" y="632333"/>
                    <a:pt x="10041" y="632333"/>
                  </a:cubicBezTo>
                  <a:lnTo>
                    <a:pt x="0" y="631068"/>
                  </a:lnTo>
                  <a:lnTo>
                    <a:pt x="0" y="523305"/>
                  </a:lnTo>
                  <a:lnTo>
                    <a:pt x="9427" y="525921"/>
                  </a:lnTo>
                  <a:cubicBezTo>
                    <a:pt x="37199" y="525921"/>
                    <a:pt x="59253" y="512142"/>
                    <a:pt x="75590" y="484584"/>
                  </a:cubicBezTo>
                  <a:cubicBezTo>
                    <a:pt x="95465" y="451296"/>
                    <a:pt x="105403" y="395635"/>
                    <a:pt x="105403" y="317599"/>
                  </a:cubicBezTo>
                  <a:cubicBezTo>
                    <a:pt x="105403" y="238472"/>
                    <a:pt x="96486" y="183902"/>
                    <a:pt x="78653" y="153888"/>
                  </a:cubicBezTo>
                  <a:cubicBezTo>
                    <a:pt x="60819" y="123874"/>
                    <a:pt x="37744" y="108868"/>
                    <a:pt x="9427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D03F"/>
                </a:gs>
                <a:gs pos="5000">
                  <a:srgbClr val="262A36"/>
                </a:gs>
                <a:gs pos="0">
                  <a:srgbClr val="323748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690A81-F60C-F657-8BF4-3BC0DF6682CB}"/>
                </a:ext>
              </a:extLst>
            </p:cNvPr>
            <p:cNvSpPr/>
            <p:nvPr/>
          </p:nvSpPr>
          <p:spPr>
            <a:xfrm>
              <a:off x="7521337" y="2146456"/>
              <a:ext cx="65051" cy="2228206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DCF793E-2B8F-7BE5-07F3-1ACE63B4A297}"/>
                </a:ext>
              </a:extLst>
            </p:cNvPr>
            <p:cNvSpPr txBox="1"/>
            <p:nvPr/>
          </p:nvSpPr>
          <p:spPr>
            <a:xfrm>
              <a:off x="7661598" y="2475728"/>
              <a:ext cx="308381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Tree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dapat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dipresentasikan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menggunakan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struktur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data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seperti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array, linked list,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atau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kombinasi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keduanya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CA7132-E0E5-65FC-7DB6-B3B72073C11C}"/>
              </a:ext>
            </a:extLst>
          </p:cNvPr>
          <p:cNvGrpSpPr/>
          <p:nvPr/>
        </p:nvGrpSpPr>
        <p:grpSpPr>
          <a:xfrm>
            <a:off x="6719249" y="3764803"/>
            <a:ext cx="4204340" cy="2228401"/>
            <a:chOff x="6719249" y="3530053"/>
            <a:chExt cx="4204340" cy="222840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51E7B35-1380-81AA-BDE4-8543FEC5A061}"/>
                </a:ext>
              </a:extLst>
            </p:cNvPr>
            <p:cNvGrpSpPr/>
            <p:nvPr/>
          </p:nvGrpSpPr>
          <p:grpSpPr>
            <a:xfrm>
              <a:off x="6719249" y="3530054"/>
              <a:ext cx="4204340" cy="2228400"/>
              <a:chOff x="6482507" y="723812"/>
              <a:chExt cx="4204340" cy="372652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09B7740-D181-9D5C-5B8E-681008302A26}"/>
                  </a:ext>
                </a:extLst>
              </p:cNvPr>
              <p:cNvSpPr/>
              <p:nvPr/>
            </p:nvSpPr>
            <p:spPr>
              <a:xfrm>
                <a:off x="6482508" y="723812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outerShdw blurRad="889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5ED3CA1-A68C-77E7-FB39-D04442B805A3}"/>
                  </a:ext>
                </a:extLst>
              </p:cNvPr>
              <p:cNvSpPr/>
              <p:nvPr/>
            </p:nvSpPr>
            <p:spPr>
              <a:xfrm>
                <a:off x="6482507" y="723812"/>
                <a:ext cx="4204339" cy="3726522"/>
              </a:xfrm>
              <a:prstGeom prst="roundRect">
                <a:avLst>
                  <a:gd name="adj" fmla="val 10765"/>
                </a:avLst>
              </a:prstGeom>
              <a:gradFill>
                <a:gsLst>
                  <a:gs pos="33000">
                    <a:srgbClr val="43495F"/>
                  </a:gs>
                  <a:gs pos="0">
                    <a:srgbClr val="4F566F"/>
                  </a:gs>
                  <a:gs pos="83000">
                    <a:srgbClr val="323748"/>
                  </a:gs>
                </a:gsLst>
                <a:lin ang="6000000" scaled="0"/>
              </a:gradFill>
              <a:ln>
                <a:noFill/>
              </a:ln>
              <a:effectLst>
                <a:innerShdw blurRad="1016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4A7856-3BD7-F0F3-9A0E-792AABEEF482}"/>
                </a:ext>
              </a:extLst>
            </p:cNvPr>
            <p:cNvSpPr txBox="1"/>
            <p:nvPr/>
          </p:nvSpPr>
          <p:spPr>
            <a:xfrm>
              <a:off x="6719249" y="4328088"/>
              <a:ext cx="675676" cy="632333"/>
            </a:xfrm>
            <a:custGeom>
              <a:avLst/>
              <a:gdLst/>
              <a:ahLst/>
              <a:cxnLst/>
              <a:rect l="l" t="t" r="r" b="b"/>
              <a:pathLst>
                <a:path w="675676" h="632333">
                  <a:moveTo>
                    <a:pt x="481679" y="0"/>
                  </a:moveTo>
                  <a:cubicBezTo>
                    <a:pt x="518241" y="0"/>
                    <a:pt x="550505" y="7708"/>
                    <a:pt x="578473" y="23124"/>
                  </a:cubicBezTo>
                  <a:cubicBezTo>
                    <a:pt x="606440" y="38540"/>
                    <a:pt x="628814" y="60778"/>
                    <a:pt x="645594" y="89836"/>
                  </a:cubicBezTo>
                  <a:cubicBezTo>
                    <a:pt x="662374" y="118895"/>
                    <a:pt x="670765" y="148431"/>
                    <a:pt x="670765" y="178445"/>
                  </a:cubicBezTo>
                  <a:cubicBezTo>
                    <a:pt x="670765" y="214188"/>
                    <a:pt x="660596" y="252660"/>
                    <a:pt x="640257" y="293861"/>
                  </a:cubicBezTo>
                  <a:cubicBezTo>
                    <a:pt x="619919" y="335062"/>
                    <a:pt x="582725" y="383766"/>
                    <a:pt x="528675" y="439973"/>
                  </a:cubicBezTo>
                  <a:lnTo>
                    <a:pt x="461112" y="511187"/>
                  </a:lnTo>
                  <a:lnTo>
                    <a:pt x="675676" y="511187"/>
                  </a:lnTo>
                  <a:lnTo>
                    <a:pt x="675676" y="617190"/>
                  </a:lnTo>
                  <a:lnTo>
                    <a:pt x="258622" y="617190"/>
                  </a:lnTo>
                  <a:lnTo>
                    <a:pt x="258622" y="562347"/>
                  </a:lnTo>
                  <a:lnTo>
                    <a:pt x="444844" y="372442"/>
                  </a:lnTo>
                  <a:cubicBezTo>
                    <a:pt x="489864" y="326876"/>
                    <a:pt x="519810" y="290246"/>
                    <a:pt x="534680" y="262551"/>
                  </a:cubicBezTo>
                  <a:cubicBezTo>
                    <a:pt x="549550" y="234857"/>
                    <a:pt x="556986" y="209823"/>
                    <a:pt x="556986" y="187449"/>
                  </a:cubicBezTo>
                  <a:cubicBezTo>
                    <a:pt x="556986" y="164256"/>
                    <a:pt x="549277" y="145089"/>
                    <a:pt x="533861" y="129945"/>
                  </a:cubicBezTo>
                  <a:cubicBezTo>
                    <a:pt x="518445" y="114802"/>
                    <a:pt x="498595" y="107231"/>
                    <a:pt x="474312" y="107231"/>
                  </a:cubicBezTo>
                  <a:cubicBezTo>
                    <a:pt x="449755" y="107231"/>
                    <a:pt x="429291" y="116371"/>
                    <a:pt x="412920" y="134652"/>
                  </a:cubicBezTo>
                  <a:cubicBezTo>
                    <a:pt x="396549" y="152933"/>
                    <a:pt x="387818" y="177763"/>
                    <a:pt x="386726" y="209141"/>
                  </a:cubicBezTo>
                  <a:lnTo>
                    <a:pt x="274994" y="209141"/>
                  </a:lnTo>
                  <a:cubicBezTo>
                    <a:pt x="277995" y="144202"/>
                    <a:pt x="298391" y="93110"/>
                    <a:pt x="336180" y="55866"/>
                  </a:cubicBezTo>
                  <a:cubicBezTo>
                    <a:pt x="373970" y="18622"/>
                    <a:pt x="422470" y="0"/>
                    <a:pt x="481679" y="0"/>
                  </a:cubicBezTo>
                  <a:close/>
                  <a:moveTo>
                    <a:pt x="6768" y="0"/>
                  </a:moveTo>
                  <a:cubicBezTo>
                    <a:pt x="50697" y="0"/>
                    <a:pt x="88555" y="10777"/>
                    <a:pt x="120342" y="32333"/>
                  </a:cubicBezTo>
                  <a:cubicBezTo>
                    <a:pt x="152130" y="53888"/>
                    <a:pt x="176686" y="86835"/>
                    <a:pt x="194012" y="131173"/>
                  </a:cubicBezTo>
                  <a:cubicBezTo>
                    <a:pt x="211338" y="175512"/>
                    <a:pt x="220002" y="237244"/>
                    <a:pt x="220002" y="316371"/>
                  </a:cubicBezTo>
                  <a:cubicBezTo>
                    <a:pt x="220002" y="396317"/>
                    <a:pt x="211202" y="458527"/>
                    <a:pt x="193603" y="503002"/>
                  </a:cubicBezTo>
                  <a:cubicBezTo>
                    <a:pt x="176004" y="547477"/>
                    <a:pt x="152334" y="580151"/>
                    <a:pt x="122594" y="601024"/>
                  </a:cubicBezTo>
                  <a:cubicBezTo>
                    <a:pt x="92853" y="621897"/>
                    <a:pt x="55336" y="632333"/>
                    <a:pt x="10042" y="632333"/>
                  </a:cubicBezTo>
                  <a:lnTo>
                    <a:pt x="0" y="631068"/>
                  </a:lnTo>
                  <a:lnTo>
                    <a:pt x="0" y="523304"/>
                  </a:lnTo>
                  <a:lnTo>
                    <a:pt x="9428" y="525921"/>
                  </a:lnTo>
                  <a:cubicBezTo>
                    <a:pt x="37200" y="525921"/>
                    <a:pt x="59254" y="512142"/>
                    <a:pt x="75591" y="484584"/>
                  </a:cubicBezTo>
                  <a:cubicBezTo>
                    <a:pt x="95466" y="451296"/>
                    <a:pt x="105404" y="395635"/>
                    <a:pt x="105404" y="317599"/>
                  </a:cubicBezTo>
                  <a:cubicBezTo>
                    <a:pt x="105404" y="238472"/>
                    <a:pt x="96487" y="183902"/>
                    <a:pt x="78654" y="153888"/>
                  </a:cubicBezTo>
                  <a:cubicBezTo>
                    <a:pt x="60820" y="123874"/>
                    <a:pt x="37745" y="108868"/>
                    <a:pt x="9428" y="108868"/>
                  </a:cubicBezTo>
                  <a:lnTo>
                    <a:pt x="0" y="110471"/>
                  </a:lnTo>
                  <a:lnTo>
                    <a:pt x="0" y="722"/>
                  </a:lnTo>
                  <a:close/>
                </a:path>
              </a:pathLst>
            </a:custGeom>
            <a:gradFill>
              <a:gsLst>
                <a:gs pos="37000">
                  <a:srgbClr val="D7D03F"/>
                </a:gs>
                <a:gs pos="5000">
                  <a:srgbClr val="262A36"/>
                </a:gs>
                <a:gs pos="0">
                  <a:srgbClr val="262A36"/>
                </a:gs>
              </a:gsLst>
              <a:lin ang="0" scaled="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 sz="66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7C4036-6B75-5866-F646-51FFEC0CFB13}"/>
                </a:ext>
              </a:extLst>
            </p:cNvPr>
            <p:cNvSpPr/>
            <p:nvPr/>
          </p:nvSpPr>
          <p:spPr>
            <a:xfrm>
              <a:off x="7521337" y="3530053"/>
              <a:ext cx="65051" cy="2228400"/>
            </a:xfrm>
            <a:prstGeom prst="rect">
              <a:avLst/>
            </a:prstGeom>
            <a:gradFill>
              <a:gsLst>
                <a:gs pos="80000">
                  <a:schemeClr val="bg1"/>
                </a:gs>
                <a:gs pos="20000">
                  <a:schemeClr val="bg1"/>
                </a:gs>
                <a:gs pos="99000">
                  <a:srgbClr val="262A36"/>
                </a:gs>
                <a:gs pos="1000">
                  <a:srgbClr val="262A36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E250B7-04BF-D662-E759-E744E2508794}"/>
                </a:ext>
              </a:extLst>
            </p:cNvPr>
            <p:cNvSpPr txBox="1"/>
            <p:nvPr/>
          </p:nvSpPr>
          <p:spPr>
            <a:xfrm>
              <a:off x="7661598" y="3859424"/>
              <a:ext cx="3083810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Representasi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paling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umum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adalah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menggunakan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linked list,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dimana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setiap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node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memiliki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referensi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ke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simpul</a:t>
              </a:r>
              <a:r>
                <a:rPr lang="en-ID" sz="1400" b="0" i="0" dirty="0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sz="1400" b="0" i="0" dirty="0" err="1">
                  <a:solidFill>
                    <a:schemeClr val="bg1"/>
                  </a:solidFill>
                  <a:effectLst/>
                  <a:latin typeface="Century Gothic" panose="020B0502020202020204" pitchFamily="34" charset="0"/>
                  <a:cs typeface="Aharoni" panose="02010803020104030203" pitchFamily="2" charset="-79"/>
                </a:rPr>
                <a:t>anak</a:t>
              </a:r>
              <a:r>
                <a:rPr lang="en-ID" sz="1400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nya</a:t>
              </a:r>
              <a:r>
                <a:rPr lang="en-ID" sz="1400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  <a:endParaRPr lang="en-ID" sz="1400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cs typeface="Aharoni" panose="02010803020104030203" pitchFamily="2" charset="-79"/>
              </a:endParaRPr>
            </a:p>
          </p:txBody>
        </p:sp>
      </p:grpSp>
      <p:pic>
        <p:nvPicPr>
          <p:cNvPr id="49" name="Graphic 48" descr="Arrow Slight curve">
            <a:hlinkClick r:id="rId4" action="ppaction://hlinksldjump"/>
            <a:extLst>
              <a:ext uri="{FF2B5EF4-FFF2-40B4-BE49-F238E27FC236}">
                <a16:creationId xmlns:a16="http://schemas.microsoft.com/office/drawing/2014/main" id="{FEBAA77B-FC80-5C48-DC8F-548BAE4688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8575B796-2838-5850-96FA-2937A02788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129" t="29305" r="5200" b="14885"/>
          <a:stretch/>
        </p:blipFill>
        <p:spPr>
          <a:xfrm>
            <a:off x="1379250" y="3931086"/>
            <a:ext cx="3916081" cy="2926914"/>
          </a:xfrm>
          <a:prstGeom prst="rect">
            <a:avLst/>
          </a:prstGeom>
          <a:effectLst>
            <a:outerShdw blurRad="101600" sx="103000" sy="103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592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51EBD7D-D70E-5A8D-6D6B-ACDC2FAD5342}"/>
              </a:ext>
            </a:extLst>
          </p:cNvPr>
          <p:cNvSpPr txBox="1"/>
          <p:nvPr/>
        </p:nvSpPr>
        <p:spPr>
          <a:xfrm>
            <a:off x="2372876" y="904347"/>
            <a:ext cx="7446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D" sz="4000" b="1" spc="6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ALGORITMA TRAVERSAL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5898016-D8A8-B5F6-14DF-322CB4500944}"/>
              </a:ext>
            </a:extLst>
          </p:cNvPr>
          <p:cNvGrpSpPr/>
          <p:nvPr/>
        </p:nvGrpSpPr>
        <p:grpSpPr>
          <a:xfrm>
            <a:off x="1164943" y="2666129"/>
            <a:ext cx="2747217" cy="2393511"/>
            <a:chOff x="486597" y="3429000"/>
            <a:chExt cx="2042949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50" name="Freeform: Shap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F1529DC-81D6-A1C4-17A5-4EDDFB7C4036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30" name="Graphic 29" descr="Atom">
              <a:extLst>
                <a:ext uri="{FF2B5EF4-FFF2-40B4-BE49-F238E27FC236}">
                  <a16:creationId xmlns:a16="http://schemas.microsoft.com/office/drawing/2014/main" id="{663AE606-48BD-AC81-91C0-C558C4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4E047C-E51B-634A-1CDA-919808BFAC23}"/>
                </a:ext>
              </a:extLst>
            </p:cNvPr>
            <p:cNvSpPr txBox="1"/>
            <p:nvPr/>
          </p:nvSpPr>
          <p:spPr>
            <a:xfrm>
              <a:off x="653188" y="4630583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spc="300" dirty="0" err="1">
                  <a:solidFill>
                    <a:srgbClr val="47CACE"/>
                  </a:solidFill>
                  <a:latin typeface="Century Gothic" panose="020B0502020202020204" pitchFamily="34" charset="0"/>
                </a:rPr>
                <a:t>PreOrder</a:t>
              </a:r>
              <a:endParaRPr lang="en-ID" sz="20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83A38B9-7DA1-2C3E-CD20-81064B9933B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8A9BA2-17AB-414D-4B1E-D14730806A16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EFCAF3-72C3-AE66-C77F-A5659BD6FA21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84C373A-0B82-18AA-9CE3-A611203D9F6D}"/>
              </a:ext>
            </a:extLst>
          </p:cNvPr>
          <p:cNvGrpSpPr/>
          <p:nvPr/>
        </p:nvGrpSpPr>
        <p:grpSpPr>
          <a:xfrm>
            <a:off x="4893581" y="2540460"/>
            <a:ext cx="2450973" cy="2552070"/>
            <a:chOff x="2780082" y="3429000"/>
            <a:chExt cx="2042950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99" name="Freeform: Shape 98">
              <a:hlinkClick r:id="rId5" action="ppaction://hlinksldjump"/>
              <a:extLst>
                <a:ext uri="{FF2B5EF4-FFF2-40B4-BE49-F238E27FC236}">
                  <a16:creationId xmlns:a16="http://schemas.microsoft.com/office/drawing/2014/main" id="{227668DA-7334-0F0B-B756-FEE16444E05A}"/>
                </a:ext>
              </a:extLst>
            </p:cNvPr>
            <p:cNvSpPr/>
            <p:nvPr/>
          </p:nvSpPr>
          <p:spPr>
            <a:xfrm>
              <a:off x="2780083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700004" y="117749"/>
                  </a:moveTo>
                  <a:cubicBezTo>
                    <a:pt x="628012" y="117749"/>
                    <a:pt x="569041" y="140392"/>
                    <a:pt x="523092" y="185677"/>
                  </a:cubicBezTo>
                  <a:cubicBezTo>
                    <a:pt x="477143" y="230963"/>
                    <a:pt x="452344" y="293086"/>
                    <a:pt x="448694" y="372045"/>
                  </a:cubicBezTo>
                  <a:lnTo>
                    <a:pt x="584551" y="372045"/>
                  </a:lnTo>
                  <a:cubicBezTo>
                    <a:pt x="585878" y="333892"/>
                    <a:pt x="596495" y="303702"/>
                    <a:pt x="616400" y="281474"/>
                  </a:cubicBezTo>
                  <a:cubicBezTo>
                    <a:pt x="636306" y="259246"/>
                    <a:pt x="661188" y="248132"/>
                    <a:pt x="691047" y="248132"/>
                  </a:cubicBezTo>
                  <a:cubicBezTo>
                    <a:pt x="720574" y="248132"/>
                    <a:pt x="744709" y="257338"/>
                    <a:pt x="763454" y="275751"/>
                  </a:cubicBezTo>
                  <a:cubicBezTo>
                    <a:pt x="782199" y="294164"/>
                    <a:pt x="791571" y="317470"/>
                    <a:pt x="791571" y="345670"/>
                  </a:cubicBezTo>
                  <a:cubicBezTo>
                    <a:pt x="791571" y="372874"/>
                    <a:pt x="782530" y="403314"/>
                    <a:pt x="764449" y="436988"/>
                  </a:cubicBezTo>
                  <a:cubicBezTo>
                    <a:pt x="746368" y="470662"/>
                    <a:pt x="709957" y="515201"/>
                    <a:pt x="655217" y="570605"/>
                  </a:cubicBezTo>
                  <a:lnTo>
                    <a:pt x="428789" y="801512"/>
                  </a:lnTo>
                  <a:lnTo>
                    <a:pt x="428789" y="868196"/>
                  </a:lnTo>
                  <a:lnTo>
                    <a:pt x="935888" y="868196"/>
                  </a:lnTo>
                  <a:lnTo>
                    <a:pt x="935888" y="739306"/>
                  </a:lnTo>
                  <a:lnTo>
                    <a:pt x="674998" y="739306"/>
                  </a:lnTo>
                  <a:lnTo>
                    <a:pt x="757148" y="652716"/>
                  </a:lnTo>
                  <a:cubicBezTo>
                    <a:pt x="822868" y="584373"/>
                    <a:pt x="868093" y="525154"/>
                    <a:pt x="892822" y="475057"/>
                  </a:cubicBezTo>
                  <a:cubicBezTo>
                    <a:pt x="917551" y="424961"/>
                    <a:pt x="929916" y="378183"/>
                    <a:pt x="929916" y="334722"/>
                  </a:cubicBezTo>
                  <a:cubicBezTo>
                    <a:pt x="929916" y="298228"/>
                    <a:pt x="919714" y="262315"/>
                    <a:pt x="899311" y="226982"/>
                  </a:cubicBezTo>
                  <a:cubicBezTo>
                    <a:pt x="878907" y="191649"/>
                    <a:pt x="851703" y="164610"/>
                    <a:pt x="817697" y="145866"/>
                  </a:cubicBezTo>
                  <a:cubicBezTo>
                    <a:pt x="783692" y="127121"/>
                    <a:pt x="744461" y="117749"/>
                    <a:pt x="700004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pic>
          <p:nvPicPr>
            <p:cNvPr id="32" name="Graphic 31" descr="Maze">
              <a:extLst>
                <a:ext uri="{FF2B5EF4-FFF2-40B4-BE49-F238E27FC236}">
                  <a16:creationId xmlns:a16="http://schemas.microsoft.com/office/drawing/2014/main" id="{2112EDD9-A6CD-B509-0D15-73EEC0F58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28863" y="3673059"/>
              <a:ext cx="658352" cy="658352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5AC55D3-026A-C137-4C7A-5EFF5885D34E}"/>
                </a:ext>
              </a:extLst>
            </p:cNvPr>
            <p:cNvSpPr txBox="1"/>
            <p:nvPr/>
          </p:nvSpPr>
          <p:spPr>
            <a:xfrm>
              <a:off x="3221745" y="4762468"/>
              <a:ext cx="1160042" cy="333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000" b="1" spc="300" dirty="0" err="1">
                  <a:solidFill>
                    <a:srgbClr val="41D568"/>
                  </a:solidFill>
                  <a:latin typeface="Century Gothic" panose="020B0502020202020204" pitchFamily="34" charset="0"/>
                </a:rPr>
                <a:t>InOrder</a:t>
              </a:r>
              <a:endParaRPr lang="en-ID" sz="2000" b="1" spc="300" dirty="0">
                <a:solidFill>
                  <a:srgbClr val="41D56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3C2F13E-B696-5424-E4C6-917D434FA9D3}"/>
                </a:ext>
              </a:extLst>
            </p:cNvPr>
            <p:cNvSpPr txBox="1"/>
            <p:nvPr/>
          </p:nvSpPr>
          <p:spPr>
            <a:xfrm>
              <a:off x="2780082" y="4758954"/>
              <a:ext cx="20429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D" sz="10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39EE50-BE6B-819C-AE59-35A83BF633A3}"/>
                </a:ext>
              </a:extLst>
            </p:cNvPr>
            <p:cNvCxnSpPr/>
            <p:nvPr/>
          </p:nvCxnSpPr>
          <p:spPr>
            <a:xfrm>
              <a:off x="3287717" y="4714074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A0C19F0-850E-EC39-B7FF-66DD9A33F8DB}"/>
                </a:ext>
              </a:extLst>
            </p:cNvPr>
            <p:cNvSpPr/>
            <p:nvPr/>
          </p:nvSpPr>
          <p:spPr>
            <a:xfrm>
              <a:off x="3037180" y="4558953"/>
              <a:ext cx="153950" cy="15395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4896C1-72C5-4FC0-FE9C-225739EE2D43}"/>
                </a:ext>
              </a:extLst>
            </p:cNvPr>
            <p:cNvSpPr/>
            <p:nvPr/>
          </p:nvSpPr>
          <p:spPr>
            <a:xfrm>
              <a:off x="3115396" y="4610068"/>
              <a:ext cx="106349" cy="10634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0494C39-E42C-2F67-ABAC-DCED15C4A2D7}"/>
              </a:ext>
            </a:extLst>
          </p:cNvPr>
          <p:cNvGrpSpPr/>
          <p:nvPr/>
        </p:nvGrpSpPr>
        <p:grpSpPr>
          <a:xfrm>
            <a:off x="9087142" y="2680203"/>
            <a:ext cx="2658716" cy="2416716"/>
            <a:chOff x="5060608" y="3442080"/>
            <a:chExt cx="2505841" cy="224596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100" name="Freeform: Shape 99">
              <a:hlinkClick r:id="rId8" action="ppaction://hlinksldjump"/>
              <a:extLst>
                <a:ext uri="{FF2B5EF4-FFF2-40B4-BE49-F238E27FC236}">
                  <a16:creationId xmlns:a16="http://schemas.microsoft.com/office/drawing/2014/main" id="{02AE391B-8D4E-1011-9ABC-F445F3979157}"/>
                </a:ext>
              </a:extLst>
            </p:cNvPr>
            <p:cNvSpPr/>
            <p:nvPr/>
          </p:nvSpPr>
          <p:spPr>
            <a:xfrm>
              <a:off x="5060608" y="3442080"/>
              <a:ext cx="2505841" cy="224596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2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692540" y="117749"/>
                  </a:moveTo>
                  <a:cubicBezTo>
                    <a:pt x="625192" y="117749"/>
                    <a:pt x="569290" y="140641"/>
                    <a:pt x="524834" y="186424"/>
                  </a:cubicBezTo>
                  <a:cubicBezTo>
                    <a:pt x="492985" y="219268"/>
                    <a:pt x="473577" y="262729"/>
                    <a:pt x="466609" y="316807"/>
                  </a:cubicBezTo>
                  <a:lnTo>
                    <a:pt x="600476" y="316807"/>
                  </a:lnTo>
                  <a:cubicBezTo>
                    <a:pt x="606447" y="297564"/>
                    <a:pt x="617561" y="281889"/>
                    <a:pt x="633818" y="269779"/>
                  </a:cubicBezTo>
                  <a:cubicBezTo>
                    <a:pt x="650074" y="257670"/>
                    <a:pt x="668155" y="251615"/>
                    <a:pt x="688061" y="251615"/>
                  </a:cubicBezTo>
                  <a:cubicBezTo>
                    <a:pt x="710621" y="251615"/>
                    <a:pt x="728868" y="258167"/>
                    <a:pt x="742802" y="271272"/>
                  </a:cubicBezTo>
                  <a:cubicBezTo>
                    <a:pt x="756736" y="284377"/>
                    <a:pt x="763703" y="300882"/>
                    <a:pt x="763703" y="320788"/>
                  </a:cubicBezTo>
                  <a:cubicBezTo>
                    <a:pt x="763703" y="336049"/>
                    <a:pt x="759141" y="350480"/>
                    <a:pt x="750018" y="364083"/>
                  </a:cubicBezTo>
                  <a:cubicBezTo>
                    <a:pt x="740894" y="377685"/>
                    <a:pt x="728121" y="388384"/>
                    <a:pt x="711699" y="396181"/>
                  </a:cubicBezTo>
                  <a:cubicBezTo>
                    <a:pt x="695277" y="403977"/>
                    <a:pt x="670312" y="409202"/>
                    <a:pt x="636804" y="411857"/>
                  </a:cubicBezTo>
                  <a:lnTo>
                    <a:pt x="636804" y="531291"/>
                  </a:lnTo>
                  <a:cubicBezTo>
                    <a:pt x="691213" y="531955"/>
                    <a:pt x="732849" y="543732"/>
                    <a:pt x="761712" y="566624"/>
                  </a:cubicBezTo>
                  <a:cubicBezTo>
                    <a:pt x="790576" y="589516"/>
                    <a:pt x="805007" y="617549"/>
                    <a:pt x="805007" y="650726"/>
                  </a:cubicBezTo>
                  <a:cubicBezTo>
                    <a:pt x="805007" y="680916"/>
                    <a:pt x="794308" y="706462"/>
                    <a:pt x="772909" y="727363"/>
                  </a:cubicBezTo>
                  <a:cubicBezTo>
                    <a:pt x="751511" y="748264"/>
                    <a:pt x="724555" y="758714"/>
                    <a:pt x="692042" y="758714"/>
                  </a:cubicBezTo>
                  <a:cubicBezTo>
                    <a:pt x="660856" y="758714"/>
                    <a:pt x="635062" y="749508"/>
                    <a:pt x="614659" y="731095"/>
                  </a:cubicBezTo>
                  <a:cubicBezTo>
                    <a:pt x="594255" y="712682"/>
                    <a:pt x="581068" y="684566"/>
                    <a:pt x="575096" y="646745"/>
                  </a:cubicBezTo>
                  <a:lnTo>
                    <a:pt x="437249" y="646745"/>
                  </a:lnTo>
                  <a:cubicBezTo>
                    <a:pt x="441561" y="720728"/>
                    <a:pt x="466112" y="779201"/>
                    <a:pt x="510900" y="822164"/>
                  </a:cubicBezTo>
                  <a:cubicBezTo>
                    <a:pt x="555688" y="865127"/>
                    <a:pt x="613580" y="886609"/>
                    <a:pt x="684578" y="886609"/>
                  </a:cubicBezTo>
                  <a:cubicBezTo>
                    <a:pt x="759556" y="886609"/>
                    <a:pt x="821264" y="863800"/>
                    <a:pt x="869701" y="818183"/>
                  </a:cubicBezTo>
                  <a:cubicBezTo>
                    <a:pt x="918139" y="772566"/>
                    <a:pt x="942357" y="716912"/>
                    <a:pt x="942357" y="651223"/>
                  </a:cubicBezTo>
                  <a:cubicBezTo>
                    <a:pt x="942357" y="606435"/>
                    <a:pt x="929833" y="567536"/>
                    <a:pt x="904785" y="534526"/>
                  </a:cubicBezTo>
                  <a:cubicBezTo>
                    <a:pt x="879737" y="501515"/>
                    <a:pt x="844985" y="478375"/>
                    <a:pt x="800529" y="465105"/>
                  </a:cubicBezTo>
                  <a:cubicBezTo>
                    <a:pt x="834368" y="448516"/>
                    <a:pt x="860163" y="426786"/>
                    <a:pt x="877912" y="399913"/>
                  </a:cubicBezTo>
                  <a:cubicBezTo>
                    <a:pt x="895662" y="373040"/>
                    <a:pt x="904536" y="343348"/>
                    <a:pt x="904536" y="310835"/>
                  </a:cubicBezTo>
                  <a:cubicBezTo>
                    <a:pt x="904536" y="258416"/>
                    <a:pt x="884216" y="213131"/>
                    <a:pt x="843575" y="174978"/>
                  </a:cubicBezTo>
                  <a:cubicBezTo>
                    <a:pt x="802934" y="136825"/>
                    <a:pt x="752589" y="117749"/>
                    <a:pt x="692540" y="117749"/>
                  </a:cubicBez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7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8" y="130854"/>
                    <a:pt x="171965" y="117749"/>
                    <a:pt x="118552" y="117749"/>
                  </a:cubicBezTo>
                  <a:lnTo>
                    <a:pt x="81612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BACDB8-5E94-35E2-594E-F46257A4F5BD}"/>
                </a:ext>
              </a:extLst>
            </p:cNvPr>
            <p:cNvSpPr/>
            <p:nvPr/>
          </p:nvSpPr>
          <p:spPr>
            <a:xfrm>
              <a:off x="5310700" y="457268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A553454-599E-91D8-867B-6C3C2CB703BA}"/>
                </a:ext>
              </a:extLst>
            </p:cNvPr>
            <p:cNvSpPr txBox="1"/>
            <p:nvPr/>
          </p:nvSpPr>
          <p:spPr>
            <a:xfrm>
              <a:off x="5295697" y="4747370"/>
              <a:ext cx="1862250" cy="3718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2000" b="1" spc="300" dirty="0" err="1">
                  <a:solidFill>
                    <a:srgbClr val="D7D03F"/>
                  </a:solidFill>
                  <a:latin typeface="Century Gothic" panose="020B0502020202020204" pitchFamily="34" charset="0"/>
                </a:rPr>
                <a:t>PostOrder</a:t>
              </a:r>
              <a:endParaRPr lang="en-ID" sz="2000" b="1" spc="300" dirty="0">
                <a:solidFill>
                  <a:srgbClr val="D7D03F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0CB7313-2419-E9E3-554F-82B582D6C983}"/>
                </a:ext>
              </a:extLst>
            </p:cNvPr>
            <p:cNvCxnSpPr/>
            <p:nvPr/>
          </p:nvCxnSpPr>
          <p:spPr>
            <a:xfrm>
              <a:off x="5583119" y="4699299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Fingerprint">
              <a:extLst>
                <a:ext uri="{FF2B5EF4-FFF2-40B4-BE49-F238E27FC236}">
                  <a16:creationId xmlns:a16="http://schemas.microsoft.com/office/drawing/2014/main" id="{0A39B4B1-9CB9-158E-A17C-B11624C4D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222348" y="3659965"/>
              <a:ext cx="658352" cy="658352"/>
            </a:xfrm>
            <a:prstGeom prst="rect">
              <a:avLst/>
            </a:prstGeom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B097D80A-1CDD-5EEE-A71B-66D917C60959}"/>
                </a:ext>
              </a:extLst>
            </p:cNvPr>
            <p:cNvSpPr/>
            <p:nvPr/>
          </p:nvSpPr>
          <p:spPr>
            <a:xfrm>
              <a:off x="6021154" y="3864468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BC266D9-D7BA-02F9-E265-0F1FC87E293D}"/>
              </a:ext>
            </a:extLst>
          </p:cNvPr>
          <p:cNvCxnSpPr>
            <a:cxnSpLocks/>
          </p:cNvCxnSpPr>
          <p:nvPr/>
        </p:nvCxnSpPr>
        <p:spPr>
          <a:xfrm>
            <a:off x="10364105" y="519605"/>
            <a:ext cx="445285" cy="0"/>
          </a:xfrm>
          <a:prstGeom prst="line">
            <a:avLst/>
          </a:prstGeom>
          <a:ln w="190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7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2296F6-D0FE-833B-E4BA-EFB106F0DE48}"/>
              </a:ext>
            </a:extLst>
          </p:cNvPr>
          <p:cNvGrpSpPr/>
          <p:nvPr/>
        </p:nvGrpSpPr>
        <p:grpSpPr>
          <a:xfrm>
            <a:off x="11395056" y="6322748"/>
            <a:ext cx="666870" cy="392559"/>
            <a:chOff x="11395056" y="6322748"/>
            <a:chExt cx="666870" cy="39255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6FF952D-8D94-ECB7-A014-940C12FEA0C7}"/>
                </a:ext>
              </a:extLst>
            </p:cNvPr>
            <p:cNvSpPr/>
            <p:nvPr/>
          </p:nvSpPr>
          <p:spPr>
            <a:xfrm>
              <a:off x="11395056" y="6322748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2B4C40E-008B-16D3-3992-B6E750EFA98D}"/>
                </a:ext>
              </a:extLst>
            </p:cNvPr>
            <p:cNvSpPr/>
            <p:nvPr/>
          </p:nvSpPr>
          <p:spPr>
            <a:xfrm>
              <a:off x="11395056" y="6325085"/>
              <a:ext cx="666870" cy="390222"/>
            </a:xfrm>
            <a:prstGeom prst="roundRect">
              <a:avLst/>
            </a:prstGeom>
            <a:gradFill>
              <a:gsLst>
                <a:gs pos="24000">
                  <a:srgbClr val="262A36"/>
                </a:gs>
                <a:gs pos="100000">
                  <a:srgbClr val="323748"/>
                </a:gs>
              </a:gsLst>
              <a:lin ang="14400000" scaled="0"/>
            </a:gradFill>
            <a:ln>
              <a:noFill/>
            </a:ln>
            <a:effectLst>
              <a:innerShdw blurRad="76200" dist="50800" dir="27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22EED9-B9F5-63C5-4A5A-FB109192F038}"/>
              </a:ext>
            </a:extLst>
          </p:cNvPr>
          <p:cNvGrpSpPr/>
          <p:nvPr/>
        </p:nvGrpSpPr>
        <p:grpSpPr>
          <a:xfrm>
            <a:off x="4273358" y="717996"/>
            <a:ext cx="6228295" cy="4713813"/>
            <a:chOff x="-176339" y="717996"/>
            <a:chExt cx="6228295" cy="471381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F821F8-8C60-032D-7702-4A8D1B655592}"/>
                </a:ext>
              </a:extLst>
            </p:cNvPr>
            <p:cNvSpPr/>
            <p:nvPr/>
          </p:nvSpPr>
          <p:spPr>
            <a:xfrm>
              <a:off x="821985" y="906880"/>
              <a:ext cx="5229971" cy="4524929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outerShdw blurRad="889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A718B3-DDDB-1538-7AD2-6324F3569E14}"/>
                </a:ext>
              </a:extLst>
            </p:cNvPr>
            <p:cNvSpPr/>
            <p:nvPr/>
          </p:nvSpPr>
          <p:spPr>
            <a:xfrm>
              <a:off x="-176339" y="717996"/>
              <a:ext cx="5229972" cy="4525200"/>
            </a:xfrm>
            <a:prstGeom prst="roundRect">
              <a:avLst>
                <a:gd name="adj" fmla="val 10765"/>
              </a:avLst>
            </a:prstGeom>
            <a:gradFill>
              <a:gsLst>
                <a:gs pos="33000">
                  <a:srgbClr val="43495F"/>
                </a:gs>
                <a:gs pos="0">
                  <a:srgbClr val="4F566F"/>
                </a:gs>
                <a:gs pos="83000">
                  <a:srgbClr val="323748"/>
                </a:gs>
              </a:gsLst>
              <a:lin ang="6000000" scaled="0"/>
            </a:gradFill>
            <a:ln>
              <a:noFill/>
            </a:ln>
            <a:effectLst>
              <a:innerShdw blurRad="2540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83D92C-E615-2264-9A2C-328C610E57D6}"/>
                </a:ext>
              </a:extLst>
            </p:cNvPr>
            <p:cNvSpPr txBox="1"/>
            <p:nvPr/>
          </p:nvSpPr>
          <p:spPr>
            <a:xfrm>
              <a:off x="-176339" y="1041229"/>
              <a:ext cx="49407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spc="3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Definisi</a:t>
              </a:r>
              <a:r>
                <a:rPr lang="en-US" sz="4000" b="1" spc="3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Traversal</a:t>
              </a:r>
              <a:endParaRPr lang="en-ID" sz="4000" b="1" spc="3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8AA7D7-3468-4B8E-4601-151B3DCC5F9C}"/>
                </a:ext>
              </a:extLst>
            </p:cNvPr>
            <p:cNvSpPr txBox="1"/>
            <p:nvPr/>
          </p:nvSpPr>
          <p:spPr>
            <a:xfrm>
              <a:off x="271097" y="2304998"/>
              <a:ext cx="4620096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-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Adalah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teknik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menyusuri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tiap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node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dalam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sebuah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tree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secara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sistematis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sehingga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semua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 node </a:t>
              </a:r>
              <a:r>
                <a:rPr lang="en-ID" b="1" dirty="0" err="1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terkunjungi</a:t>
              </a:r>
              <a:r>
                <a:rPr lang="en-ID" b="1" dirty="0">
                  <a:solidFill>
                    <a:schemeClr val="bg1"/>
                  </a:solidFill>
                  <a:latin typeface="Century Gothic" panose="020B0502020202020204" pitchFamily="34" charset="0"/>
                  <a:cs typeface="Aharoni" panose="02010803020104030203" pitchFamily="2" charset="-79"/>
                </a:rPr>
                <a:t>.</a:t>
              </a:r>
            </a:p>
          </p:txBody>
        </p:sp>
        <p:pic>
          <p:nvPicPr>
            <p:cNvPr id="16" name="Graphic 15" descr="Splash">
              <a:extLst>
                <a:ext uri="{FF2B5EF4-FFF2-40B4-BE49-F238E27FC236}">
                  <a16:creationId xmlns:a16="http://schemas.microsoft.com/office/drawing/2014/main" id="{B4F5CF49-060C-0209-0FE2-84920278B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9157" r="17265"/>
            <a:stretch>
              <a:fillRect/>
            </a:stretch>
          </p:blipFill>
          <p:spPr>
            <a:xfrm>
              <a:off x="4479440" y="906881"/>
              <a:ext cx="1572516" cy="1536550"/>
            </a:xfrm>
            <a:custGeom>
              <a:avLst/>
              <a:gdLst>
                <a:gd name="connsiteX0" fmla="*/ 0 w 1572516"/>
                <a:gd name="connsiteY0" fmla="*/ 0 h 1536550"/>
                <a:gd name="connsiteX1" fmla="*/ 1231069 w 1572516"/>
                <a:gd name="connsiteY1" fmla="*/ 0 h 1536550"/>
                <a:gd name="connsiteX2" fmla="*/ 1572516 w 1572516"/>
                <a:gd name="connsiteY2" fmla="*/ 341447 h 1536550"/>
                <a:gd name="connsiteX3" fmla="*/ 1572516 w 1572516"/>
                <a:gd name="connsiteY3" fmla="*/ 1536550 h 1536550"/>
                <a:gd name="connsiteX4" fmla="*/ 0 w 1572516"/>
                <a:gd name="connsiteY4" fmla="*/ 1536550 h 15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516" h="1536550">
                  <a:moveTo>
                    <a:pt x="0" y="0"/>
                  </a:moveTo>
                  <a:lnTo>
                    <a:pt x="1231069" y="0"/>
                  </a:lnTo>
                  <a:cubicBezTo>
                    <a:pt x="1419645" y="0"/>
                    <a:pt x="1572516" y="152871"/>
                    <a:pt x="1572516" y="341447"/>
                  </a:cubicBezTo>
                  <a:lnTo>
                    <a:pt x="1572516" y="1536550"/>
                  </a:lnTo>
                  <a:lnTo>
                    <a:pt x="0" y="1536550"/>
                  </a:lnTo>
                  <a:close/>
                </a:path>
              </a:pathLst>
            </a:cu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143C8E4E-9B91-B54B-E1E4-4CB00617A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7794" t="9856" r="28517" b="36317"/>
          <a:stretch/>
        </p:blipFill>
        <p:spPr>
          <a:xfrm>
            <a:off x="504970" y="717997"/>
            <a:ext cx="4053385" cy="6140004"/>
          </a:xfrm>
          <a:prstGeom prst="rect">
            <a:avLst/>
          </a:prstGeom>
          <a:effectLst>
            <a:outerShdw blurRad="127000" sx="103000" sy="103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Graphic 9" descr="Arrow Slight curve">
            <a:hlinkClick r:id="" action="ppaction://noaction"/>
            <a:extLst>
              <a:ext uri="{FF2B5EF4-FFF2-40B4-BE49-F238E27FC236}">
                <a16:creationId xmlns:a16="http://schemas.microsoft.com/office/drawing/2014/main" id="{18337043-2087-D6C4-DDF4-DA944479D3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02714" y="6291618"/>
            <a:ext cx="452482" cy="4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1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898016-D8A8-B5F6-14DF-322CB4500944}"/>
              </a:ext>
            </a:extLst>
          </p:cNvPr>
          <p:cNvGrpSpPr/>
          <p:nvPr/>
        </p:nvGrpSpPr>
        <p:grpSpPr>
          <a:xfrm>
            <a:off x="1095468" y="999974"/>
            <a:ext cx="2357932" cy="2469736"/>
            <a:chOff x="486596" y="3429000"/>
            <a:chExt cx="2042950" cy="2129172"/>
          </a:xfrm>
          <a:effectLst>
            <a:reflection blurRad="6350" stA="50000" endA="300" endPos="55500" dist="50800" dir="5400000" sy="-100000" algn="bl" rotWithShape="0"/>
          </a:effectLst>
        </p:grpSpPr>
        <p:sp>
          <p:nvSpPr>
            <p:cNvPr id="3" name="Freeform: Shape 49">
              <a:hlinkClick r:id="rId2" action="ppaction://hlinksldjump"/>
              <a:extLst>
                <a:ext uri="{FF2B5EF4-FFF2-40B4-BE49-F238E27FC236}">
                  <a16:creationId xmlns:a16="http://schemas.microsoft.com/office/drawing/2014/main" id="{1F1529DC-81D6-A1C4-17A5-4EDDFB7C4036}"/>
                </a:ext>
              </a:extLst>
            </p:cNvPr>
            <p:cNvSpPr/>
            <p:nvPr/>
          </p:nvSpPr>
          <p:spPr>
            <a:xfrm>
              <a:off x="486597" y="3429000"/>
              <a:ext cx="2042949" cy="2129172"/>
            </a:xfrm>
            <a:custGeom>
              <a:avLst/>
              <a:gdLst/>
              <a:ahLst/>
              <a:cxnLst/>
              <a:rect l="l" t="t" r="r" b="b"/>
              <a:pathLst>
                <a:path w="2042949" h="2129172">
                  <a:moveTo>
                    <a:pt x="121786" y="250122"/>
                  </a:moveTo>
                  <a:cubicBezTo>
                    <a:pt x="156217" y="250122"/>
                    <a:pt x="184274" y="268369"/>
                    <a:pt x="205958" y="304863"/>
                  </a:cubicBezTo>
                  <a:cubicBezTo>
                    <a:pt x="227642" y="341357"/>
                    <a:pt x="238484" y="407710"/>
                    <a:pt x="238484" y="503921"/>
                  </a:cubicBezTo>
                  <a:cubicBezTo>
                    <a:pt x="238484" y="598805"/>
                    <a:pt x="226400" y="666484"/>
                    <a:pt x="202234" y="706960"/>
                  </a:cubicBezTo>
                  <a:cubicBezTo>
                    <a:pt x="182369" y="740467"/>
                    <a:pt x="155554" y="757222"/>
                    <a:pt x="121786" y="757222"/>
                  </a:cubicBezTo>
                  <a:cubicBezTo>
                    <a:pt x="86692" y="757222"/>
                    <a:pt x="58137" y="739555"/>
                    <a:pt x="36122" y="704222"/>
                  </a:cubicBezTo>
                  <a:cubicBezTo>
                    <a:pt x="14106" y="668890"/>
                    <a:pt x="3098" y="604942"/>
                    <a:pt x="3098" y="512381"/>
                  </a:cubicBezTo>
                  <a:cubicBezTo>
                    <a:pt x="3098" y="441383"/>
                    <a:pt x="7898" y="387472"/>
                    <a:pt x="17499" y="350646"/>
                  </a:cubicBezTo>
                  <a:cubicBezTo>
                    <a:pt x="27099" y="313821"/>
                    <a:pt x="41003" y="287860"/>
                    <a:pt x="59211" y="272765"/>
                  </a:cubicBezTo>
                  <a:cubicBezTo>
                    <a:pt x="77420" y="257670"/>
                    <a:pt x="98278" y="250122"/>
                    <a:pt x="121786" y="250122"/>
                  </a:cubicBezTo>
                  <a:close/>
                  <a:moveTo>
                    <a:pt x="574598" y="136162"/>
                  </a:moveTo>
                  <a:lnTo>
                    <a:pt x="493980" y="267042"/>
                  </a:lnTo>
                  <a:lnTo>
                    <a:pt x="644766" y="267042"/>
                  </a:lnTo>
                  <a:lnTo>
                    <a:pt x="644766" y="868196"/>
                  </a:lnTo>
                  <a:lnTo>
                    <a:pt x="783111" y="868196"/>
                  </a:lnTo>
                  <a:lnTo>
                    <a:pt x="783111" y="136162"/>
                  </a:lnTo>
                  <a:close/>
                  <a:moveTo>
                    <a:pt x="340498" y="0"/>
                  </a:moveTo>
                  <a:lnTo>
                    <a:pt x="1702451" y="0"/>
                  </a:lnTo>
                  <a:cubicBezTo>
                    <a:pt x="1890503" y="0"/>
                    <a:pt x="2042949" y="152446"/>
                    <a:pt x="2042949" y="340498"/>
                  </a:cubicBezTo>
                  <a:lnTo>
                    <a:pt x="2042949" y="1788674"/>
                  </a:lnTo>
                  <a:cubicBezTo>
                    <a:pt x="2042949" y="1976726"/>
                    <a:pt x="1890503" y="2129172"/>
                    <a:pt x="1702451" y="2129172"/>
                  </a:cubicBezTo>
                  <a:lnTo>
                    <a:pt x="340498" y="2129172"/>
                  </a:lnTo>
                  <a:cubicBezTo>
                    <a:pt x="152446" y="2129172"/>
                    <a:pt x="0" y="1976726"/>
                    <a:pt x="0" y="1788674"/>
                  </a:cubicBezTo>
                  <a:lnTo>
                    <a:pt x="0" y="855751"/>
                  </a:lnTo>
                  <a:lnTo>
                    <a:pt x="46518" y="877030"/>
                  </a:lnTo>
                  <a:cubicBezTo>
                    <a:pt x="69658" y="883416"/>
                    <a:pt x="94996" y="886609"/>
                    <a:pt x="122533" y="886609"/>
                  </a:cubicBezTo>
                  <a:cubicBezTo>
                    <a:pt x="177605" y="886609"/>
                    <a:pt x="223223" y="873919"/>
                    <a:pt x="259385" y="848539"/>
                  </a:cubicBezTo>
                  <a:cubicBezTo>
                    <a:pt x="295547" y="823159"/>
                    <a:pt x="324327" y="783431"/>
                    <a:pt x="345726" y="729353"/>
                  </a:cubicBezTo>
                  <a:cubicBezTo>
                    <a:pt x="367125" y="675276"/>
                    <a:pt x="377824" y="599634"/>
                    <a:pt x="377824" y="502428"/>
                  </a:cubicBezTo>
                  <a:cubicBezTo>
                    <a:pt x="377824" y="406217"/>
                    <a:pt x="367291" y="331155"/>
                    <a:pt x="346224" y="277244"/>
                  </a:cubicBezTo>
                  <a:cubicBezTo>
                    <a:pt x="325157" y="223332"/>
                    <a:pt x="295298" y="183272"/>
                    <a:pt x="256648" y="157063"/>
                  </a:cubicBezTo>
                  <a:cubicBezTo>
                    <a:pt x="217997" y="130854"/>
                    <a:pt x="171965" y="117749"/>
                    <a:pt x="118552" y="117749"/>
                  </a:cubicBezTo>
                  <a:lnTo>
                    <a:pt x="81611" y="121689"/>
                  </a:lnTo>
                  <a:lnTo>
                    <a:pt x="99730" y="99730"/>
                  </a:lnTo>
                  <a:cubicBezTo>
                    <a:pt x="161348" y="38112"/>
                    <a:pt x="246472" y="0"/>
                    <a:pt x="340498" y="0"/>
                  </a:cubicBezTo>
                  <a:close/>
                </a:path>
              </a:pathLst>
            </a:custGeom>
            <a:gradFill>
              <a:gsLst>
                <a:gs pos="0">
                  <a:srgbClr val="4F566F"/>
                </a:gs>
                <a:gs pos="34000">
                  <a:srgbClr val="43495F"/>
                </a:gs>
                <a:gs pos="75000">
                  <a:srgbClr val="323748"/>
                </a:gs>
              </a:gsLst>
              <a:lin ang="2400000" scaled="0"/>
            </a:gradFill>
            <a:ln>
              <a:noFill/>
            </a:ln>
            <a:effectLst>
              <a:outerShdw blurRad="1016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D" dirty="0"/>
            </a:p>
          </p:txBody>
        </p:sp>
        <p:pic>
          <p:nvPicPr>
            <p:cNvPr id="4" name="Graphic 29" descr="Atom">
              <a:extLst>
                <a:ext uri="{FF2B5EF4-FFF2-40B4-BE49-F238E27FC236}">
                  <a16:creationId xmlns:a16="http://schemas.microsoft.com/office/drawing/2014/main" id="{663AE606-48BD-AC81-91C0-C558C411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15540" y="3700401"/>
              <a:ext cx="658352" cy="6583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4E047C-E51B-634A-1CDA-919808BFAC23}"/>
                </a:ext>
              </a:extLst>
            </p:cNvPr>
            <p:cNvSpPr txBox="1"/>
            <p:nvPr/>
          </p:nvSpPr>
          <p:spPr>
            <a:xfrm>
              <a:off x="947204" y="4239457"/>
              <a:ext cx="1380812" cy="3449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spc="300" dirty="0" err="1">
                  <a:solidFill>
                    <a:srgbClr val="47CACE"/>
                  </a:solidFill>
                  <a:latin typeface="Century Gothic" panose="020B0502020202020204" pitchFamily="34" charset="0"/>
                </a:rPr>
                <a:t>PreOrder</a:t>
              </a:r>
              <a:endParaRPr lang="en-ID" sz="2000" b="1" spc="300" dirty="0">
                <a:solidFill>
                  <a:srgbClr val="47CACE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6A07B5-C503-2858-6C3B-34FB4DBC8CD3}"/>
                </a:ext>
              </a:extLst>
            </p:cNvPr>
            <p:cNvSpPr txBox="1"/>
            <p:nvPr/>
          </p:nvSpPr>
          <p:spPr>
            <a:xfrm>
              <a:off x="486596" y="4654948"/>
              <a:ext cx="2042949" cy="557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Kunjungi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rootnya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Kunjungi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subtree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kiri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  <a:p>
              <a:pPr marL="228600" indent="-228600">
                <a:buAutoNum type="arabicPeriod"/>
              </a:pP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Kunjungi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subtree</a:t>
              </a:r>
              <a:r>
                <a:rPr lang="en-ID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Century Gothic" panose="020B0502020202020204" pitchFamily="34" charset="0"/>
                </a:rPr>
                <a:t>kanan</a:t>
              </a:r>
              <a:endParaRPr lang="en-ID" sz="12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3A38B9-7DA1-2C3E-CD20-81064B9933B8}"/>
                </a:ext>
              </a:extLst>
            </p:cNvPr>
            <p:cNvCxnSpPr/>
            <p:nvPr/>
          </p:nvCxnSpPr>
          <p:spPr>
            <a:xfrm>
              <a:off x="994231" y="4610068"/>
              <a:ext cx="135967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8A9BA2-17AB-414D-4B1E-D14730806A16}"/>
                </a:ext>
              </a:extLst>
            </p:cNvPr>
            <p:cNvSpPr/>
            <p:nvPr/>
          </p:nvSpPr>
          <p:spPr>
            <a:xfrm>
              <a:off x="811135" y="4256679"/>
              <a:ext cx="93289" cy="93289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EFCAF3-72C3-AE66-C77F-A5659BD6FA21}"/>
                </a:ext>
              </a:extLst>
            </p:cNvPr>
            <p:cNvSpPr/>
            <p:nvPr/>
          </p:nvSpPr>
          <p:spPr>
            <a:xfrm>
              <a:off x="2107035" y="3597061"/>
              <a:ext cx="157112" cy="15711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6151682" y="158023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78522" y="137669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56537" y="1494462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08534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32535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73501" y="2524211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58738" y="3778266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4575" y="375751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95942" y="4910310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664217" y="4904154"/>
            <a:ext cx="552893" cy="4855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cxnSp>
        <p:nvCxnSpPr>
          <p:cNvPr id="23" name="Straight Connector 22"/>
          <p:cNvCxnSpPr>
            <a:endCxn id="14" idx="0"/>
          </p:cNvCxnSpPr>
          <p:nvPr/>
        </p:nvCxnSpPr>
        <p:spPr>
          <a:xfrm>
            <a:off x="6429061" y="643621"/>
            <a:ext cx="1103923" cy="85084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5387069" y="631436"/>
            <a:ext cx="1041992" cy="73538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2"/>
            <a:endCxn id="17" idx="0"/>
          </p:cNvCxnSpPr>
          <p:nvPr/>
        </p:nvCxnSpPr>
        <p:spPr>
          <a:xfrm flipH="1">
            <a:off x="7049948" y="1980060"/>
            <a:ext cx="483036" cy="544151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5" idx="0"/>
          </p:cNvCxnSpPr>
          <p:nvPr/>
        </p:nvCxnSpPr>
        <p:spPr>
          <a:xfrm flipH="1">
            <a:off x="4484981" y="1883921"/>
            <a:ext cx="817681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16" idx="0"/>
          </p:cNvCxnSpPr>
          <p:nvPr/>
        </p:nvCxnSpPr>
        <p:spPr>
          <a:xfrm>
            <a:off x="5354969" y="1862289"/>
            <a:ext cx="654013" cy="66192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6" idx="2"/>
            <a:endCxn id="18" idx="0"/>
          </p:cNvCxnSpPr>
          <p:nvPr/>
        </p:nvCxnSpPr>
        <p:spPr>
          <a:xfrm flipH="1">
            <a:off x="5335185" y="3009809"/>
            <a:ext cx="673797" cy="768457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20" idx="0"/>
          </p:cNvCxnSpPr>
          <p:nvPr/>
        </p:nvCxnSpPr>
        <p:spPr>
          <a:xfrm flipH="1">
            <a:off x="4472389" y="4285496"/>
            <a:ext cx="784825" cy="624814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1" idx="0"/>
            <a:endCxn id="18" idx="2"/>
          </p:cNvCxnSpPr>
          <p:nvPr/>
        </p:nvCxnSpPr>
        <p:spPr>
          <a:xfrm flipH="1" flipV="1">
            <a:off x="5335185" y="4263864"/>
            <a:ext cx="605479" cy="64029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6" idx="2"/>
            <a:endCxn id="19" idx="0"/>
          </p:cNvCxnSpPr>
          <p:nvPr/>
        </p:nvCxnSpPr>
        <p:spPr>
          <a:xfrm>
            <a:off x="6008982" y="3009809"/>
            <a:ext cx="972040" cy="747705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5AB41DA-AF1E-3BDD-7818-11AF4FA5A909}"/>
              </a:ext>
            </a:extLst>
          </p:cNvPr>
          <p:cNvSpPr txBox="1"/>
          <p:nvPr/>
        </p:nvSpPr>
        <p:spPr>
          <a:xfrm>
            <a:off x="7809430" y="4597903"/>
            <a:ext cx="52579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PreOrder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 = A,B,D,E,G,I,J,H,C,F</a:t>
            </a:r>
          </a:p>
        </p:txBody>
      </p:sp>
    </p:spTree>
    <p:extLst>
      <p:ext uri="{BB962C8B-B14F-4D97-AF65-F5344CB8AC3E}">
        <p14:creationId xmlns:p14="http://schemas.microsoft.com/office/powerpoint/2010/main" val="1669576694"/>
      </p:ext>
    </p:extLst>
  </p:cSld>
  <p:clrMapOvr>
    <a:masterClrMapping/>
  </p:clrMapOvr>
  <p:transition spd="slow" advClick="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1320</Words>
  <Application>Microsoft Office PowerPoint</Application>
  <PresentationFormat>Widescreen</PresentationFormat>
  <Paragraphs>169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Yu Gothic UI Semilight</vt:lpstr>
      <vt:lpstr>Arial</vt:lpstr>
      <vt:lpstr>Arial Rounded MT Bold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Muhamad Erdi</dc:creator>
  <cp:lastModifiedBy>robby herdiyana</cp:lastModifiedBy>
  <cp:revision>89</cp:revision>
  <dcterms:created xsi:type="dcterms:W3CDTF">2023-02-22T02:08:07Z</dcterms:created>
  <dcterms:modified xsi:type="dcterms:W3CDTF">2023-05-31T04:04:02Z</dcterms:modified>
</cp:coreProperties>
</file>