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18288000" cy="10287000"/>
  <p:notesSz cx="6858000" cy="9144000"/>
  <p:embeddedFontLst>
    <p:embeddedFont>
      <p:font typeface="Abril Fatface" charset="1" panose="02000503000000020003"/>
      <p:regular r:id="rId37"/>
    </p:embeddedFont>
    <p:embeddedFont>
      <p:font typeface="Anton" charset="1" panose="00000500000000000000"/>
      <p:regular r:id="rId38"/>
    </p:embeddedFont>
    <p:embeddedFont>
      <p:font typeface="Alice" charset="1" panose="00000500000000000000"/>
      <p:regular r:id="rId39"/>
    </p:embeddedFont>
    <p:embeddedFont>
      <p:font typeface="Open Sans Bold" charset="1" panose="020B0806030504020204"/>
      <p:regular r:id="rId40"/>
    </p:embeddedFont>
    <p:embeddedFont>
      <p:font typeface="Alice Bold" charset="1" panose="00000500000000000000"/>
      <p:regular r:id="rId41"/>
    </p:embeddedFont>
    <p:embeddedFont>
      <p:font typeface="Alatsi" charset="1" panose="00000500000000000000"/>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 Id="rId6" Target="../media/image19.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0.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2.png" Type="http://schemas.openxmlformats.org/officeDocument/2006/relationships/image"/><Relationship Id="rId5" Target="../media/image23.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colab.research.google.com/drive/1PBhKL3FYB7sVLA4Ef97GIR3BbZKCXZk1?usp=sharing"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707C81"/>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87CDEA"/>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B7B6B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5824707" y="1972849"/>
            <a:ext cx="8534002" cy="2479675"/>
          </a:xfrm>
          <a:prstGeom prst="rect">
            <a:avLst/>
          </a:prstGeom>
        </p:spPr>
        <p:txBody>
          <a:bodyPr anchor="t" rtlCol="false" tIns="0" lIns="0" bIns="0" rIns="0">
            <a:spAutoFit/>
          </a:bodyPr>
          <a:lstStyle/>
          <a:p>
            <a:pPr algn="ctr">
              <a:lnSpc>
                <a:spcPts val="4850"/>
              </a:lnSpc>
            </a:pPr>
            <a:r>
              <a:rPr lang="en-US" sz="5000">
                <a:solidFill>
                  <a:srgbClr val="000000"/>
                </a:solidFill>
                <a:latin typeface="Abril Fatface"/>
                <a:ea typeface="Abril Fatface"/>
                <a:cs typeface="Abril Fatface"/>
                <a:sym typeface="Abril Fatface"/>
              </a:rPr>
              <a:t>UNDERSTANDING THE BARRIERS TO VOTING AND CRAFTING A PATH FORWARD</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3779033" y="8297863"/>
            <a:ext cx="12625348" cy="1844675"/>
          </a:xfrm>
          <a:prstGeom prst="rect">
            <a:avLst/>
          </a:prstGeom>
        </p:spPr>
        <p:txBody>
          <a:bodyPr anchor="t" rtlCol="false" tIns="0" lIns="0" bIns="0" rIns="0">
            <a:spAutoFit/>
          </a:bodyPr>
          <a:lstStyle/>
          <a:p>
            <a:pPr algn="ctr">
              <a:lnSpc>
                <a:spcPts val="4900"/>
              </a:lnSpc>
            </a:pPr>
            <a:r>
              <a:rPr lang="en-US" sz="3500">
                <a:solidFill>
                  <a:srgbClr val="000000"/>
                </a:solidFill>
                <a:latin typeface="Anton"/>
                <a:ea typeface="Anton"/>
                <a:cs typeface="Anton"/>
                <a:sym typeface="Anton"/>
              </a:rPr>
              <a:t>Presented By :</a:t>
            </a:r>
          </a:p>
          <a:p>
            <a:pPr algn="ctr">
              <a:lnSpc>
                <a:spcPts val="4900"/>
              </a:lnSpc>
            </a:pPr>
            <a:r>
              <a:rPr lang="en-US" sz="3500">
                <a:solidFill>
                  <a:srgbClr val="000000"/>
                </a:solidFill>
                <a:latin typeface="Anton"/>
                <a:ea typeface="Anton"/>
                <a:cs typeface="Anton"/>
                <a:sym typeface="Anton"/>
              </a:rPr>
              <a:t>IRSHAD </a:t>
            </a:r>
          </a:p>
          <a:p>
            <a:pPr algn="ctr">
              <a:lnSpc>
                <a:spcPts val="4900"/>
              </a:lnSpc>
            </a:pPr>
            <a:r>
              <a:rPr lang="en-US" sz="3500">
                <a:solidFill>
                  <a:srgbClr val="000000"/>
                </a:solidFill>
                <a:latin typeface="Anton"/>
                <a:ea typeface="Anton"/>
                <a:cs typeface="Anton"/>
                <a:sym typeface="Anton"/>
              </a:rPr>
              <a:t>K.INDUMATHI</a:t>
            </a:r>
          </a:p>
        </p:txBody>
      </p:sp>
      <p:sp>
        <p:nvSpPr>
          <p:cNvPr name="Freeform 15" id="15"/>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3779033" y="5462174"/>
            <a:ext cx="14508967" cy="1787194"/>
          </a:xfrm>
          <a:prstGeom prst="rect">
            <a:avLst/>
          </a:prstGeom>
        </p:spPr>
        <p:txBody>
          <a:bodyPr anchor="t" rtlCol="false" tIns="0" lIns="0" bIns="0" rIns="0">
            <a:spAutoFit/>
          </a:bodyPr>
          <a:lstStyle/>
          <a:p>
            <a:pPr algn="l" marL="1101518" indent="-550759" lvl="1">
              <a:lnSpc>
                <a:spcPts val="7142"/>
              </a:lnSpc>
              <a:buFont typeface="Arial"/>
              <a:buChar char="•"/>
            </a:pPr>
            <a:r>
              <a:rPr lang="en-US" sz="5101">
                <a:solidFill>
                  <a:srgbClr val="000000"/>
                </a:solidFill>
                <a:latin typeface="Alice"/>
                <a:ea typeface="Alice"/>
                <a:cs typeface="Alice"/>
                <a:sym typeface="Alice"/>
              </a:rPr>
              <a:t>An Analysis for Voting Behavior.</a:t>
            </a:r>
          </a:p>
          <a:p>
            <a:pPr algn="l" marL="1101518" indent="-550759" lvl="1">
              <a:lnSpc>
                <a:spcPts val="7142"/>
              </a:lnSpc>
              <a:buFont typeface="Arial"/>
              <a:buChar char="•"/>
            </a:pPr>
            <a:r>
              <a:rPr lang="en-US" sz="5101">
                <a:solidFill>
                  <a:srgbClr val="000000"/>
                </a:solidFill>
                <a:latin typeface="Alice"/>
                <a:ea typeface="Alice"/>
                <a:cs typeface="Alice"/>
                <a:sym typeface="Alice"/>
              </a:rPr>
              <a:t>Recommendations for Increased Participation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3" id="3"/>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262878" y="-142304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506064" y="2570914"/>
            <a:ext cx="8781936" cy="6490353"/>
          </a:xfrm>
          <a:custGeom>
            <a:avLst/>
            <a:gdLst/>
            <a:ahLst/>
            <a:cxnLst/>
            <a:rect r="r" b="b" t="t" l="l"/>
            <a:pathLst>
              <a:path h="6490353" w="8781936">
                <a:moveTo>
                  <a:pt x="0" y="0"/>
                </a:moveTo>
                <a:lnTo>
                  <a:pt x="8781936" y="0"/>
                </a:lnTo>
                <a:lnTo>
                  <a:pt x="8781936" y="6490353"/>
                </a:lnTo>
                <a:lnTo>
                  <a:pt x="0" y="6490353"/>
                </a:lnTo>
                <a:lnTo>
                  <a:pt x="0" y="0"/>
                </a:lnTo>
                <a:close/>
              </a:path>
            </a:pathLst>
          </a:custGeom>
          <a:blipFill>
            <a:blip r:embed="rId4"/>
            <a:stretch>
              <a:fillRect l="0" t="0" r="0" b="0"/>
            </a:stretch>
          </a:blipFill>
        </p:spPr>
      </p:sp>
      <p:sp>
        <p:nvSpPr>
          <p:cNvPr name="TextBox 6" id="6"/>
          <p:cNvSpPr txBox="true"/>
          <p:nvPr/>
        </p:nvSpPr>
        <p:spPr>
          <a:xfrm rot="0">
            <a:off x="1708050" y="605589"/>
            <a:ext cx="14871899" cy="1374775"/>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Abril Fatface"/>
                <a:ea typeface="Abril Fatface"/>
                <a:cs typeface="Abril Fatface"/>
                <a:sym typeface="Abril Fatface"/>
              </a:rPr>
              <a:t>The Disconnect Between the Workers and the company Leaders</a:t>
            </a:r>
          </a:p>
          <a:p>
            <a:pPr algn="ctr">
              <a:lnSpc>
                <a:spcPts val="5599"/>
              </a:lnSpc>
              <a:spcBef>
                <a:spcPct val="0"/>
              </a:spcBef>
            </a:pPr>
          </a:p>
        </p:txBody>
      </p:sp>
      <p:sp>
        <p:nvSpPr>
          <p:cNvPr name="TextBox 7" id="7"/>
          <p:cNvSpPr txBox="true"/>
          <p:nvPr/>
        </p:nvSpPr>
        <p:spPr>
          <a:xfrm rot="0">
            <a:off x="1028700" y="1923214"/>
            <a:ext cx="8477364" cy="3060700"/>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00000"/>
                </a:solidFill>
                <a:latin typeface="Alice Bold"/>
                <a:ea typeface="Alice Bold"/>
                <a:cs typeface="Alice Bold"/>
                <a:sym typeface="Alice Bold"/>
              </a:rPr>
              <a:t>Workers’ Perception:</a:t>
            </a:r>
            <a:r>
              <a:rPr lang="en-US" sz="2499">
                <a:solidFill>
                  <a:srgbClr val="000000"/>
                </a:solidFill>
                <a:latin typeface="Alice"/>
                <a:ea typeface="Alice"/>
                <a:cs typeface="Alice"/>
                <a:sym typeface="Alice"/>
              </a:rPr>
              <a:t> Nearly 47% of workers somewhat agree that company leaders do not care about them. </a:t>
            </a:r>
          </a:p>
          <a:p>
            <a:pPr algn="l">
              <a:lnSpc>
                <a:spcPts val="3499"/>
              </a:lnSpc>
            </a:pPr>
          </a:p>
          <a:p>
            <a:pPr algn="l" marL="539749" indent="-269875" lvl="1">
              <a:lnSpc>
                <a:spcPts val="3499"/>
              </a:lnSpc>
              <a:buFont typeface="Arial"/>
              <a:buChar char="•"/>
            </a:pPr>
            <a:r>
              <a:rPr lang="en-US" sz="2499">
                <a:solidFill>
                  <a:srgbClr val="000000"/>
                </a:solidFill>
                <a:latin typeface="Alice"/>
                <a:ea typeface="Alice"/>
                <a:cs typeface="Alice"/>
                <a:sym typeface="Alice"/>
              </a:rPr>
              <a:t>This perception is particularly strong among those who rarely or never vote, who overwhelmingly believe that the company not only disregards their concerns but also indirectly prevents them from voting.</a:t>
            </a:r>
          </a:p>
        </p:txBody>
      </p:sp>
      <p:sp>
        <p:nvSpPr>
          <p:cNvPr name="TextBox 8" id="8"/>
          <p:cNvSpPr txBox="true"/>
          <p:nvPr/>
        </p:nvSpPr>
        <p:spPr>
          <a:xfrm rot="0">
            <a:off x="1028700" y="5389374"/>
            <a:ext cx="8477364" cy="4375150"/>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00000"/>
                </a:solidFill>
                <a:latin typeface="Alice Bold"/>
                <a:ea typeface="Alice Bold"/>
                <a:cs typeface="Alice Bold"/>
                <a:sym typeface="Alice Bold"/>
              </a:rPr>
              <a:t>Leadership's Role:</a:t>
            </a:r>
            <a:r>
              <a:rPr lang="en-US" sz="2499">
                <a:solidFill>
                  <a:srgbClr val="000000"/>
                </a:solidFill>
                <a:latin typeface="Alice"/>
                <a:ea typeface="Alice"/>
                <a:cs typeface="Alice"/>
                <a:sym typeface="Alice"/>
              </a:rPr>
              <a:t> Just as the disconnect between union leaders and workers affects voter turnout, the company's leadership must recognize that their relationship with the worker community directly impacts workers’ motivation to vote.</a:t>
            </a:r>
          </a:p>
          <a:p>
            <a:pPr algn="l">
              <a:lnSpc>
                <a:spcPts val="3499"/>
              </a:lnSpc>
            </a:pPr>
          </a:p>
          <a:p>
            <a:pPr algn="l" marL="539749" indent="-269875" lvl="1">
              <a:lnSpc>
                <a:spcPts val="3499"/>
              </a:lnSpc>
              <a:buFont typeface="Arial"/>
              <a:buChar char="•"/>
            </a:pPr>
            <a:r>
              <a:rPr lang="en-US" sz="2499">
                <a:solidFill>
                  <a:srgbClr val="000000"/>
                </a:solidFill>
                <a:latin typeface="Alice"/>
                <a:ea typeface="Alice"/>
                <a:cs typeface="Alice"/>
                <a:sym typeface="Alice"/>
              </a:rPr>
              <a:t> Fostering genuine connections and showing a commitment to addressing worker concerns is crucial to overcoming this barrier and encouraging greater voter participation."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572231" y="86102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657600" y="-12388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832519" y="209550"/>
            <a:ext cx="10693287" cy="1562100"/>
          </a:xfrm>
          <a:prstGeom prst="rect">
            <a:avLst/>
          </a:prstGeom>
        </p:spPr>
        <p:txBody>
          <a:bodyPr anchor="t" rtlCol="false" tIns="0" lIns="0" bIns="0" rIns="0">
            <a:spAutoFit/>
          </a:bodyPr>
          <a:lstStyle/>
          <a:p>
            <a:pPr algn="ctr">
              <a:lnSpc>
                <a:spcPts val="6299"/>
              </a:lnSpc>
              <a:spcBef>
                <a:spcPct val="0"/>
              </a:spcBef>
            </a:pPr>
            <a:r>
              <a:rPr lang="en-US" sz="4500">
                <a:solidFill>
                  <a:srgbClr val="000000"/>
                </a:solidFill>
                <a:latin typeface="Abril Fatface"/>
                <a:ea typeface="Abril Fatface"/>
                <a:cs typeface="Abril Fatface"/>
                <a:sym typeface="Abril Fatface"/>
              </a:rPr>
              <a:t>Why this Disconnect matters and how it influences voting behavior</a:t>
            </a:r>
          </a:p>
        </p:txBody>
      </p:sp>
      <p:sp>
        <p:nvSpPr>
          <p:cNvPr name="TextBox 5" id="5"/>
          <p:cNvSpPr txBox="true"/>
          <p:nvPr/>
        </p:nvSpPr>
        <p:spPr>
          <a:xfrm rot="0">
            <a:off x="549512" y="2249494"/>
            <a:ext cx="17738488" cy="7599680"/>
          </a:xfrm>
          <a:prstGeom prst="rect">
            <a:avLst/>
          </a:prstGeom>
        </p:spPr>
        <p:txBody>
          <a:bodyPr anchor="t" rtlCol="false" tIns="0" lIns="0" bIns="0" rIns="0">
            <a:spAutoFit/>
          </a:bodyPr>
          <a:lstStyle/>
          <a:p>
            <a:pPr algn="l">
              <a:lnSpc>
                <a:spcPts val="3220"/>
              </a:lnSpc>
            </a:pPr>
            <a:r>
              <a:rPr lang="en-US" sz="2300">
                <a:solidFill>
                  <a:srgbClr val="000000"/>
                </a:solidFill>
                <a:latin typeface="Alice Bold"/>
                <a:ea typeface="Alice Bold"/>
                <a:cs typeface="Alice Bold"/>
                <a:sym typeface="Alice Bold"/>
              </a:rPr>
              <a:t>1.</a:t>
            </a:r>
            <a:r>
              <a:rPr lang="en-US" sz="2300">
                <a:solidFill>
                  <a:srgbClr val="000000"/>
                </a:solidFill>
                <a:latin typeface="Alice Bold"/>
                <a:ea typeface="Alice Bold"/>
                <a:cs typeface="Alice Bold"/>
                <a:sym typeface="Alice Bold"/>
              </a:rPr>
              <a:t>Erosion of Trust and Engagement:</a:t>
            </a:r>
          </a:p>
          <a:p>
            <a:pPr algn="l">
              <a:lnSpc>
                <a:spcPts val="3220"/>
              </a:lnSpc>
            </a:pPr>
          </a:p>
          <a:p>
            <a:pPr algn="l" marL="496571" indent="-248285" lvl="1">
              <a:lnSpc>
                <a:spcPts val="3220"/>
              </a:lnSpc>
              <a:buFont typeface="Arial"/>
              <a:buChar char="•"/>
            </a:pPr>
            <a:r>
              <a:rPr lang="en-US" sz="2300">
                <a:solidFill>
                  <a:srgbClr val="000000"/>
                </a:solidFill>
                <a:latin typeface="Alice"/>
                <a:ea typeface="Alice"/>
                <a:cs typeface="Alice"/>
                <a:sym typeface="Alice"/>
              </a:rPr>
              <a:t>Trust Deficit: Nearly 47% of workers feel that company leaders do not care about them. This perception undermines trust in leadership and can extend to union leaders. When workers believe that leadership is indifferent, they are less likely to see value in engaging with or supporting leaders who are perceived as part of the same system of disregard.</a:t>
            </a:r>
          </a:p>
          <a:p>
            <a:pPr algn="l">
              <a:lnSpc>
                <a:spcPts val="3220"/>
              </a:lnSpc>
            </a:pPr>
          </a:p>
          <a:p>
            <a:pPr algn="l" marL="496571" indent="-248285" lvl="1">
              <a:lnSpc>
                <a:spcPts val="3220"/>
              </a:lnSpc>
              <a:buFont typeface="Arial"/>
              <a:buChar char="•"/>
            </a:pPr>
            <a:r>
              <a:rPr lang="en-US" sz="2300">
                <a:solidFill>
                  <a:srgbClr val="000000"/>
                </a:solidFill>
                <a:latin typeface="Alice"/>
                <a:ea typeface="Alice"/>
                <a:cs typeface="Alice"/>
                <a:sym typeface="Alice"/>
              </a:rPr>
              <a:t>Voter Apathy: Workers who feel neglected are more likely to disengage from voting altogether. If they believe that their vote will not result in meaningful change or that leaders are indifferent to their concerns, they may abstain from voting, including in union elections.</a:t>
            </a:r>
          </a:p>
          <a:p>
            <a:pPr algn="l">
              <a:lnSpc>
                <a:spcPts val="3220"/>
              </a:lnSpc>
            </a:pPr>
          </a:p>
          <a:p>
            <a:pPr algn="l">
              <a:lnSpc>
                <a:spcPts val="3220"/>
              </a:lnSpc>
            </a:pPr>
            <a:r>
              <a:rPr lang="en-US" sz="2300">
                <a:solidFill>
                  <a:srgbClr val="000000"/>
                </a:solidFill>
                <a:latin typeface="Alice Bold"/>
                <a:ea typeface="Alice Bold"/>
                <a:cs typeface="Alice Bold"/>
                <a:sym typeface="Alice Bold"/>
              </a:rPr>
              <a:t>2. Impact on Union Election Outcomes:</a:t>
            </a:r>
          </a:p>
          <a:p>
            <a:pPr algn="l">
              <a:lnSpc>
                <a:spcPts val="3220"/>
              </a:lnSpc>
            </a:pPr>
          </a:p>
          <a:p>
            <a:pPr algn="l" marL="496571" indent="-248285" lvl="1">
              <a:lnSpc>
                <a:spcPts val="3220"/>
              </a:lnSpc>
              <a:buFont typeface="Arial"/>
              <a:buChar char="•"/>
            </a:pPr>
            <a:r>
              <a:rPr lang="en-US" sz="2300">
                <a:solidFill>
                  <a:srgbClr val="000000"/>
                </a:solidFill>
                <a:latin typeface="Alice"/>
                <a:ea typeface="Alice"/>
                <a:cs typeface="Alice"/>
                <a:sym typeface="Alice"/>
              </a:rPr>
              <a:t>Perception of Union Leaders: The same distrust affecting company leadership can be projected onto union leaders, especially if there is a perceived alignment between the two. Workers may see union leaders as ineffective or as part of a system that fails to address their needs, further discouraging participation in elections.</a:t>
            </a:r>
          </a:p>
          <a:p>
            <a:pPr algn="l">
              <a:lnSpc>
                <a:spcPts val="3220"/>
              </a:lnSpc>
            </a:pPr>
          </a:p>
          <a:p>
            <a:pPr algn="l" marL="496571" indent="-248285" lvl="1">
              <a:lnSpc>
                <a:spcPts val="3220"/>
              </a:lnSpc>
              <a:buFont typeface="Arial"/>
              <a:buChar char="•"/>
            </a:pPr>
            <a:r>
              <a:rPr lang="en-US" sz="2300">
                <a:solidFill>
                  <a:srgbClr val="000000"/>
                </a:solidFill>
                <a:latin typeface="Alice"/>
                <a:ea typeface="Alice"/>
                <a:cs typeface="Alice"/>
                <a:sym typeface="Alice"/>
              </a:rPr>
              <a:t>Reluctance to Support Change: Workers who feel disconnected from leadership may be reluctant to support new or reformist union leaders if they perceive no real difference in addressing their concerns. This reluctance can skew election results and perpetuate a cycle of disengagement.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6679307" y="940435"/>
            <a:ext cx="4929386" cy="209550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Abril Fatface"/>
                <a:ea typeface="Abril Fatface"/>
                <a:cs typeface="Abril Fatface"/>
                <a:sym typeface="Abril Fatface"/>
              </a:rPr>
              <a:t>Path Forward</a:t>
            </a:r>
          </a:p>
          <a:p>
            <a:pPr algn="ctr">
              <a:lnSpc>
                <a:spcPts val="8400"/>
              </a:lnSpc>
              <a:spcBef>
                <a:spcPct val="0"/>
              </a:spcBef>
            </a:pPr>
          </a:p>
        </p:txBody>
      </p:sp>
      <p:sp>
        <p:nvSpPr>
          <p:cNvPr name="TextBox 7" id="7"/>
          <p:cNvSpPr txBox="true"/>
          <p:nvPr/>
        </p:nvSpPr>
        <p:spPr>
          <a:xfrm rot="0">
            <a:off x="739527" y="2543405"/>
            <a:ext cx="17548473" cy="5689600"/>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00000"/>
                </a:solidFill>
                <a:latin typeface="Alice Bold"/>
                <a:ea typeface="Alice Bold"/>
                <a:cs typeface="Alice Bold"/>
                <a:sym typeface="Alice Bold"/>
              </a:rPr>
              <a:t>Enhanced Communication: </a:t>
            </a:r>
            <a:r>
              <a:rPr lang="en-US" sz="2499">
                <a:solidFill>
                  <a:srgbClr val="000000"/>
                </a:solidFill>
                <a:latin typeface="Alice"/>
                <a:ea typeface="Alice"/>
                <a:cs typeface="Alice"/>
                <a:sym typeface="Alice"/>
              </a:rPr>
              <a:t>Implement regular, transparent communication channels between leadership and workers.</a:t>
            </a:r>
          </a:p>
          <a:p>
            <a:pPr algn="l">
              <a:lnSpc>
                <a:spcPts val="3499"/>
              </a:lnSpc>
            </a:pPr>
          </a:p>
          <a:p>
            <a:pPr algn="l" marL="539749" indent="-269875" lvl="1">
              <a:lnSpc>
                <a:spcPts val="3499"/>
              </a:lnSpc>
              <a:buFont typeface="Arial"/>
              <a:buChar char="•"/>
            </a:pPr>
            <a:r>
              <a:rPr lang="en-US" sz="2499">
                <a:solidFill>
                  <a:srgbClr val="000000"/>
                </a:solidFill>
                <a:latin typeface="Alice"/>
                <a:ea typeface="Alice"/>
                <a:cs typeface="Alice"/>
                <a:sym typeface="Alice"/>
              </a:rPr>
              <a:t> This can include town hall meetings, feedback surveys, and open-door policies</a:t>
            </a:r>
          </a:p>
          <a:p>
            <a:pPr algn="l">
              <a:lnSpc>
                <a:spcPts val="3499"/>
              </a:lnSpc>
            </a:pPr>
          </a:p>
          <a:p>
            <a:pPr algn="l" marL="539749" indent="-269875" lvl="1">
              <a:lnSpc>
                <a:spcPts val="3499"/>
              </a:lnSpc>
              <a:buFont typeface="Arial"/>
              <a:buChar char="•"/>
            </a:pPr>
            <a:r>
              <a:rPr lang="en-US" sz="2499">
                <a:solidFill>
                  <a:srgbClr val="000000"/>
                </a:solidFill>
                <a:latin typeface="Alice"/>
                <a:ea typeface="Alice"/>
                <a:cs typeface="Alice"/>
                <a:sym typeface="Alice"/>
              </a:rPr>
              <a:t>Address Worker Concerns: Develop and execute action plans based on feedback from workers. </a:t>
            </a:r>
          </a:p>
          <a:p>
            <a:pPr algn="l">
              <a:lnSpc>
                <a:spcPts val="3499"/>
              </a:lnSpc>
            </a:pPr>
          </a:p>
          <a:p>
            <a:pPr algn="l" marL="539749" indent="-269875" lvl="1">
              <a:lnSpc>
                <a:spcPts val="3499"/>
              </a:lnSpc>
              <a:buFont typeface="Arial"/>
              <a:buChar char="•"/>
            </a:pPr>
            <a:r>
              <a:rPr lang="en-US" sz="2499">
                <a:solidFill>
                  <a:srgbClr val="000000"/>
                </a:solidFill>
                <a:latin typeface="Alice"/>
                <a:ea typeface="Alice"/>
                <a:cs typeface="Alice"/>
                <a:sym typeface="Alice"/>
              </a:rPr>
              <a:t>Showing tangible improvements in areas of concern can help rebuild trust.</a:t>
            </a:r>
          </a:p>
          <a:p>
            <a:pPr algn="l">
              <a:lnSpc>
                <a:spcPts val="3499"/>
              </a:lnSpc>
            </a:pPr>
          </a:p>
          <a:p>
            <a:pPr algn="l" marL="539749" indent="-269875" lvl="1">
              <a:lnSpc>
                <a:spcPts val="3499"/>
              </a:lnSpc>
              <a:buFont typeface="Arial"/>
              <a:buChar char="•"/>
            </a:pPr>
            <a:r>
              <a:rPr lang="en-US" sz="2499">
                <a:solidFill>
                  <a:srgbClr val="000000"/>
                </a:solidFill>
                <a:latin typeface="Alice Bold"/>
                <a:ea typeface="Alice Bold"/>
                <a:cs typeface="Alice Bold"/>
                <a:sym typeface="Alice Bold"/>
              </a:rPr>
              <a:t>Collaborative Initiatives: </a:t>
            </a:r>
            <a:r>
              <a:rPr lang="en-US" sz="2499">
                <a:solidFill>
                  <a:srgbClr val="000000"/>
                </a:solidFill>
                <a:latin typeface="Alice"/>
                <a:ea typeface="Alice"/>
                <a:cs typeface="Alice"/>
                <a:sym typeface="Alice"/>
              </a:rPr>
              <a:t>Foster collaborative efforts where both union and company leadership work together to address worker issues.</a:t>
            </a:r>
          </a:p>
          <a:p>
            <a:pPr algn="l">
              <a:lnSpc>
                <a:spcPts val="3499"/>
              </a:lnSpc>
            </a:pPr>
          </a:p>
          <a:p>
            <a:pPr algn="l" marL="539749" indent="-269875" lvl="1">
              <a:lnSpc>
                <a:spcPts val="3499"/>
              </a:lnSpc>
              <a:buFont typeface="Arial"/>
              <a:buChar char="•"/>
            </a:pPr>
            <a:r>
              <a:rPr lang="en-US" sz="2499">
                <a:solidFill>
                  <a:srgbClr val="000000"/>
                </a:solidFill>
                <a:latin typeface="Alice"/>
                <a:ea typeface="Alice"/>
                <a:cs typeface="Alice"/>
                <a:sym typeface="Alice"/>
              </a:rPr>
              <a:t>This can help bridge the gap between workers and leadership and demonstrate a united front in addressing worker needs.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490718" y="2218828"/>
            <a:ext cx="10568572" cy="6548932"/>
          </a:xfrm>
          <a:custGeom>
            <a:avLst/>
            <a:gdLst/>
            <a:ahLst/>
            <a:cxnLst/>
            <a:rect r="r" b="b" t="t" l="l"/>
            <a:pathLst>
              <a:path h="6548932" w="10568572">
                <a:moveTo>
                  <a:pt x="0" y="0"/>
                </a:moveTo>
                <a:lnTo>
                  <a:pt x="10568572" y="0"/>
                </a:lnTo>
                <a:lnTo>
                  <a:pt x="10568572" y="6548932"/>
                </a:lnTo>
                <a:lnTo>
                  <a:pt x="0" y="6548932"/>
                </a:lnTo>
                <a:lnTo>
                  <a:pt x="0" y="0"/>
                </a:lnTo>
                <a:close/>
              </a:path>
            </a:pathLst>
          </a:custGeom>
          <a:blipFill>
            <a:blip r:embed="rId4"/>
            <a:stretch>
              <a:fillRect l="0" t="0" r="0" b="0"/>
            </a:stretch>
          </a:blipFill>
        </p:spPr>
      </p:sp>
      <p:sp>
        <p:nvSpPr>
          <p:cNvPr name="TextBox 7" id="7"/>
          <p:cNvSpPr txBox="true"/>
          <p:nvPr/>
        </p:nvSpPr>
        <p:spPr>
          <a:xfrm rot="0">
            <a:off x="1028700" y="705492"/>
            <a:ext cx="15919153" cy="1562100"/>
          </a:xfrm>
          <a:prstGeom prst="rect">
            <a:avLst/>
          </a:prstGeom>
        </p:spPr>
        <p:txBody>
          <a:bodyPr anchor="t" rtlCol="false" tIns="0" lIns="0" bIns="0" rIns="0">
            <a:spAutoFit/>
          </a:bodyPr>
          <a:lstStyle/>
          <a:p>
            <a:pPr algn="ctr">
              <a:lnSpc>
                <a:spcPts val="6299"/>
              </a:lnSpc>
              <a:spcBef>
                <a:spcPct val="0"/>
              </a:spcBef>
            </a:pPr>
            <a:r>
              <a:rPr lang="en-US" sz="4500">
                <a:solidFill>
                  <a:srgbClr val="000000"/>
                </a:solidFill>
                <a:latin typeface="Abril Fatface"/>
                <a:ea typeface="Abril Fatface"/>
                <a:cs typeface="Abril Fatface"/>
                <a:sym typeface="Abril Fatface"/>
              </a:rPr>
              <a:t>The Disconnect Between the Workers and the Union Leaders</a:t>
            </a:r>
          </a:p>
          <a:p>
            <a:pPr algn="ctr">
              <a:lnSpc>
                <a:spcPts val="6299"/>
              </a:lnSpc>
              <a:spcBef>
                <a:spcPct val="0"/>
              </a:spcBef>
            </a:pPr>
          </a:p>
        </p:txBody>
      </p:sp>
      <p:sp>
        <p:nvSpPr>
          <p:cNvPr name="TextBox 8" id="8"/>
          <p:cNvSpPr txBox="true"/>
          <p:nvPr/>
        </p:nvSpPr>
        <p:spPr>
          <a:xfrm rot="0">
            <a:off x="1028700" y="2057217"/>
            <a:ext cx="6049652" cy="6565900"/>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00000"/>
                </a:solidFill>
                <a:latin typeface="Alice"/>
                <a:ea typeface="Alice"/>
                <a:cs typeface="Alice"/>
                <a:sym typeface="Alice"/>
              </a:rPr>
              <a:t>As we shift our focus to the union leadership, it's crucial to acknowledge another significant barrier to voting— the disconnect between workers and those who are supposed to represent them.</a:t>
            </a:r>
          </a:p>
          <a:p>
            <a:pPr algn="l">
              <a:lnSpc>
                <a:spcPts val="3499"/>
              </a:lnSpc>
            </a:pPr>
          </a:p>
          <a:p>
            <a:pPr algn="l" marL="539749" indent="-269875" lvl="1">
              <a:lnSpc>
                <a:spcPts val="3499"/>
              </a:lnSpc>
              <a:buFont typeface="Arial"/>
              <a:buChar char="•"/>
            </a:pPr>
            <a:r>
              <a:rPr lang="en-US" sz="2499">
                <a:solidFill>
                  <a:srgbClr val="000000"/>
                </a:solidFill>
                <a:latin typeface="Alice Bold"/>
                <a:ea typeface="Alice Bold"/>
                <a:cs typeface="Alice Bold"/>
                <a:sym typeface="Alice Bold"/>
              </a:rPr>
              <a:t>Perception of Indifference:</a:t>
            </a:r>
            <a:r>
              <a:rPr lang="en-US" sz="2499">
                <a:solidFill>
                  <a:srgbClr val="000000"/>
                </a:solidFill>
                <a:latin typeface="Alice"/>
                <a:ea typeface="Alice"/>
                <a:cs typeface="Alice"/>
                <a:sym typeface="Alice"/>
              </a:rPr>
              <a:t> A large proportion of workers who rarely or never vote believe that union leaders do not want their votes. </a:t>
            </a:r>
          </a:p>
          <a:p>
            <a:pPr algn="l">
              <a:lnSpc>
                <a:spcPts val="3499"/>
              </a:lnSpc>
            </a:pPr>
          </a:p>
          <a:p>
            <a:pPr algn="l" marL="539749" indent="-269875" lvl="1">
              <a:lnSpc>
                <a:spcPts val="3499"/>
              </a:lnSpc>
              <a:buFont typeface="Arial"/>
              <a:buChar char="•"/>
            </a:pPr>
            <a:r>
              <a:rPr lang="en-US" sz="2499">
                <a:solidFill>
                  <a:srgbClr val="000000"/>
                </a:solidFill>
                <a:latin typeface="Alice"/>
                <a:ea typeface="Alice"/>
                <a:cs typeface="Alice"/>
                <a:sym typeface="Alice"/>
              </a:rPr>
              <a:t>This perception is particularly strong among those who are disengaged from the voting process.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839574" y="2267592"/>
            <a:ext cx="8448426" cy="6511719"/>
          </a:xfrm>
          <a:custGeom>
            <a:avLst/>
            <a:gdLst/>
            <a:ahLst/>
            <a:cxnLst/>
            <a:rect r="r" b="b" t="t" l="l"/>
            <a:pathLst>
              <a:path h="6511719" w="8448426">
                <a:moveTo>
                  <a:pt x="0" y="0"/>
                </a:moveTo>
                <a:lnTo>
                  <a:pt x="8448426" y="0"/>
                </a:lnTo>
                <a:lnTo>
                  <a:pt x="8448426" y="6511719"/>
                </a:lnTo>
                <a:lnTo>
                  <a:pt x="0" y="6511719"/>
                </a:lnTo>
                <a:lnTo>
                  <a:pt x="0" y="0"/>
                </a:lnTo>
                <a:close/>
              </a:path>
            </a:pathLst>
          </a:custGeom>
          <a:blipFill>
            <a:blip r:embed="rId4"/>
            <a:stretch>
              <a:fillRect l="0" t="0" r="0" b="0"/>
            </a:stretch>
          </a:blipFill>
        </p:spPr>
      </p:sp>
      <p:sp>
        <p:nvSpPr>
          <p:cNvPr name="TextBox 7" id="7"/>
          <p:cNvSpPr txBox="true"/>
          <p:nvPr/>
        </p:nvSpPr>
        <p:spPr>
          <a:xfrm rot="0">
            <a:off x="1340147" y="705492"/>
            <a:ext cx="15919153" cy="1562100"/>
          </a:xfrm>
          <a:prstGeom prst="rect">
            <a:avLst/>
          </a:prstGeom>
        </p:spPr>
        <p:txBody>
          <a:bodyPr anchor="t" rtlCol="false" tIns="0" lIns="0" bIns="0" rIns="0">
            <a:spAutoFit/>
          </a:bodyPr>
          <a:lstStyle/>
          <a:p>
            <a:pPr algn="ctr">
              <a:lnSpc>
                <a:spcPts val="6299"/>
              </a:lnSpc>
              <a:spcBef>
                <a:spcPct val="0"/>
              </a:spcBef>
            </a:pPr>
            <a:r>
              <a:rPr lang="en-US" sz="4500">
                <a:solidFill>
                  <a:srgbClr val="000000"/>
                </a:solidFill>
                <a:latin typeface="Abril Fatface"/>
                <a:ea typeface="Abril Fatface"/>
                <a:cs typeface="Abril Fatface"/>
                <a:sym typeface="Abril Fatface"/>
              </a:rPr>
              <a:t>The Disconnect Between the Workers and the Union Leaders</a:t>
            </a:r>
          </a:p>
          <a:p>
            <a:pPr algn="ctr">
              <a:lnSpc>
                <a:spcPts val="6299"/>
              </a:lnSpc>
              <a:spcBef>
                <a:spcPct val="0"/>
              </a:spcBef>
            </a:pPr>
          </a:p>
        </p:txBody>
      </p:sp>
      <p:sp>
        <p:nvSpPr>
          <p:cNvPr name="TextBox 8" id="8"/>
          <p:cNvSpPr txBox="true"/>
          <p:nvPr/>
        </p:nvSpPr>
        <p:spPr>
          <a:xfrm rot="0">
            <a:off x="932773" y="2007790"/>
            <a:ext cx="8366950" cy="6565900"/>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00000"/>
                </a:solidFill>
                <a:latin typeface="Alice Bold"/>
                <a:ea typeface="Alice Bold"/>
                <a:cs typeface="Alice Bold"/>
                <a:sym typeface="Alice Bold"/>
              </a:rPr>
              <a:t>Lack of Representation:</a:t>
            </a:r>
            <a:r>
              <a:rPr lang="en-US" sz="2499">
                <a:solidFill>
                  <a:srgbClr val="000000"/>
                </a:solidFill>
                <a:latin typeface="Alice"/>
                <a:ea typeface="Alice"/>
                <a:cs typeface="Alice"/>
                <a:sym typeface="Alice"/>
              </a:rPr>
              <a:t> Additionally, a significant number of these workers feel that there are very few leaders within the union who are like them. </a:t>
            </a:r>
          </a:p>
          <a:p>
            <a:pPr algn="l">
              <a:lnSpc>
                <a:spcPts val="3499"/>
              </a:lnSpc>
            </a:pPr>
          </a:p>
          <a:p>
            <a:pPr algn="l" marL="539749" indent="-269875" lvl="1">
              <a:lnSpc>
                <a:spcPts val="3499"/>
              </a:lnSpc>
              <a:buFont typeface="Arial"/>
              <a:buChar char="•"/>
            </a:pPr>
            <a:r>
              <a:rPr lang="en-US" sz="2499">
                <a:solidFill>
                  <a:srgbClr val="000000"/>
                </a:solidFill>
                <a:latin typeface="Alice"/>
                <a:ea typeface="Alice"/>
                <a:cs typeface="Alice"/>
                <a:sym typeface="Alice"/>
              </a:rPr>
              <a:t>This sense of alienation suggests that they do not feel understood or represented by the current leadership.</a:t>
            </a:r>
          </a:p>
          <a:p>
            <a:pPr algn="l">
              <a:lnSpc>
                <a:spcPts val="3499"/>
              </a:lnSpc>
            </a:pPr>
          </a:p>
          <a:p>
            <a:pPr algn="l" marL="539749" indent="-269875" lvl="1">
              <a:lnSpc>
                <a:spcPts val="3499"/>
              </a:lnSpc>
              <a:buFont typeface="Arial"/>
              <a:buChar char="•"/>
            </a:pPr>
            <a:r>
              <a:rPr lang="en-US" sz="2499">
                <a:solidFill>
                  <a:srgbClr val="000000"/>
                </a:solidFill>
                <a:latin typeface="Alice Bold"/>
                <a:ea typeface="Alice Bold"/>
                <a:cs typeface="Alice Bold"/>
                <a:sym typeface="Alice Bold"/>
              </a:rPr>
              <a:t>Implications for Voting Behavior: </a:t>
            </a:r>
            <a:r>
              <a:rPr lang="en-US" sz="2499">
                <a:solidFill>
                  <a:srgbClr val="000000"/>
                </a:solidFill>
                <a:latin typeface="Alice"/>
                <a:ea typeface="Alice"/>
                <a:cs typeface="Alice"/>
                <a:sym typeface="Alice"/>
              </a:rPr>
              <a:t>These feelings of being overlooked and misunderstood contribute to a sense of futility among workers. </a:t>
            </a:r>
          </a:p>
          <a:p>
            <a:pPr algn="l">
              <a:lnSpc>
                <a:spcPts val="3499"/>
              </a:lnSpc>
            </a:pPr>
          </a:p>
          <a:p>
            <a:pPr algn="l" marL="539749" indent="-269875" lvl="1">
              <a:lnSpc>
                <a:spcPts val="3499"/>
              </a:lnSpc>
              <a:buFont typeface="Arial"/>
              <a:buChar char="•"/>
            </a:pPr>
            <a:r>
              <a:rPr lang="en-US" sz="2499">
                <a:solidFill>
                  <a:srgbClr val="000000"/>
                </a:solidFill>
                <a:latin typeface="Alice"/>
                <a:ea typeface="Alice"/>
                <a:cs typeface="Alice"/>
                <a:sym typeface="Alice"/>
              </a:rPr>
              <a:t>They may believe that even if they participate in the voting process, electing someone will not lead to meaningful change or solutions to their problems.</a:t>
            </a:r>
          </a:p>
          <a:p>
            <a:pPr algn="l">
              <a:lnSpc>
                <a:spcPts val="3499"/>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490105" y="8725514"/>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402482" y="368942"/>
            <a:ext cx="4518224" cy="1898650"/>
          </a:xfrm>
          <a:prstGeom prst="rect">
            <a:avLst/>
          </a:prstGeom>
        </p:spPr>
        <p:txBody>
          <a:bodyPr anchor="t" rtlCol="false" tIns="0" lIns="0" bIns="0" rIns="0">
            <a:spAutoFit/>
          </a:bodyPr>
          <a:lstStyle/>
          <a:p>
            <a:pPr algn="ctr">
              <a:lnSpc>
                <a:spcPts val="7699"/>
              </a:lnSpc>
              <a:spcBef>
                <a:spcPct val="0"/>
              </a:spcBef>
            </a:pPr>
            <a:r>
              <a:rPr lang="en-US" sz="5499">
                <a:solidFill>
                  <a:srgbClr val="000000"/>
                </a:solidFill>
                <a:latin typeface="Abril Fatface"/>
                <a:ea typeface="Abril Fatface"/>
                <a:cs typeface="Abril Fatface"/>
                <a:sym typeface="Abril Fatface"/>
              </a:rPr>
              <a:t>Path Forward</a:t>
            </a:r>
          </a:p>
          <a:p>
            <a:pPr algn="ctr">
              <a:lnSpc>
                <a:spcPts val="7699"/>
              </a:lnSpc>
              <a:spcBef>
                <a:spcPct val="0"/>
              </a:spcBef>
            </a:pPr>
          </a:p>
        </p:txBody>
      </p:sp>
      <p:sp>
        <p:nvSpPr>
          <p:cNvPr name="TextBox 5" id="5"/>
          <p:cNvSpPr txBox="true"/>
          <p:nvPr/>
        </p:nvSpPr>
        <p:spPr>
          <a:xfrm rot="0">
            <a:off x="462010" y="1635125"/>
            <a:ext cx="6741017" cy="8329280"/>
          </a:xfrm>
          <a:prstGeom prst="rect">
            <a:avLst/>
          </a:prstGeom>
        </p:spPr>
        <p:txBody>
          <a:bodyPr anchor="t" rtlCol="false" tIns="0" lIns="0" bIns="0" rIns="0">
            <a:spAutoFit/>
          </a:bodyPr>
          <a:lstStyle/>
          <a:p>
            <a:pPr algn="l" marL="395039" indent="-197520" lvl="1">
              <a:lnSpc>
                <a:spcPts val="2561"/>
              </a:lnSpc>
              <a:buFont typeface="Arial"/>
              <a:buChar char="•"/>
            </a:pPr>
            <a:r>
              <a:rPr lang="en-US" sz="1829">
                <a:solidFill>
                  <a:srgbClr val="000000"/>
                </a:solidFill>
                <a:latin typeface="Alice"/>
                <a:ea typeface="Alice"/>
                <a:cs typeface="Alice"/>
                <a:sym typeface="Alice"/>
              </a:rPr>
              <a:t>Regular Updates: Implement consistent and transparent communication channels, such as newsletters, social media updates, and town hall meetings.</a:t>
            </a:r>
          </a:p>
          <a:p>
            <a:pPr algn="l">
              <a:lnSpc>
                <a:spcPts val="2561"/>
              </a:lnSpc>
            </a:pPr>
          </a:p>
          <a:p>
            <a:pPr algn="l" marL="395039" indent="-197520" lvl="1">
              <a:lnSpc>
                <a:spcPts val="2561"/>
              </a:lnSpc>
              <a:buFont typeface="Arial"/>
              <a:buChar char="•"/>
            </a:pPr>
            <a:r>
              <a:rPr lang="en-US" sz="1829">
                <a:solidFill>
                  <a:srgbClr val="000000"/>
                </a:solidFill>
                <a:latin typeface="Alice"/>
                <a:ea typeface="Alice"/>
                <a:cs typeface="Alice"/>
                <a:sym typeface="Alice"/>
              </a:rPr>
              <a:t> Ensure these platforms are accessible and provide regular updates on union activities, decisions, and how worker concerns are being addressed.</a:t>
            </a:r>
          </a:p>
          <a:p>
            <a:pPr algn="l">
              <a:lnSpc>
                <a:spcPts val="2561"/>
              </a:lnSpc>
            </a:pPr>
          </a:p>
          <a:p>
            <a:pPr algn="l" marL="395039" indent="-197520" lvl="1">
              <a:lnSpc>
                <a:spcPts val="2561"/>
              </a:lnSpc>
              <a:buFont typeface="Arial"/>
              <a:buChar char="•"/>
            </a:pPr>
            <a:r>
              <a:rPr lang="en-US" sz="1829">
                <a:solidFill>
                  <a:srgbClr val="000000"/>
                </a:solidFill>
                <a:latin typeface="Alice"/>
                <a:ea typeface="Alice"/>
                <a:cs typeface="Alice"/>
                <a:sym typeface="Alice"/>
              </a:rPr>
              <a:t>Feedback Mechanisms: Create multiple avenues for workers to voice their concerns and suggestions. </a:t>
            </a:r>
          </a:p>
          <a:p>
            <a:pPr algn="l">
              <a:lnSpc>
                <a:spcPts val="2561"/>
              </a:lnSpc>
            </a:pPr>
          </a:p>
          <a:p>
            <a:pPr algn="l" marL="395039" indent="-197520" lvl="1">
              <a:lnSpc>
                <a:spcPts val="2561"/>
              </a:lnSpc>
              <a:buFont typeface="Arial"/>
              <a:buChar char="•"/>
            </a:pPr>
            <a:r>
              <a:rPr lang="en-US" sz="1829">
                <a:solidFill>
                  <a:srgbClr val="000000"/>
                </a:solidFill>
                <a:latin typeface="Alice"/>
                <a:ea typeface="Alice"/>
                <a:cs typeface="Alice"/>
                <a:sym typeface="Alice"/>
              </a:rPr>
              <a:t>This can include anonymous surveys, suggestion boxes, and regular listening sessions with union leaders.</a:t>
            </a:r>
          </a:p>
          <a:p>
            <a:pPr algn="l">
              <a:lnSpc>
                <a:spcPts val="2561"/>
              </a:lnSpc>
            </a:pPr>
          </a:p>
          <a:p>
            <a:pPr algn="l" marL="395039" indent="-197520" lvl="1">
              <a:lnSpc>
                <a:spcPts val="2561"/>
              </a:lnSpc>
              <a:buFont typeface="Arial"/>
              <a:buChar char="•"/>
            </a:pPr>
            <a:r>
              <a:rPr lang="en-US" sz="1829">
                <a:solidFill>
                  <a:srgbClr val="000000"/>
                </a:solidFill>
                <a:latin typeface="Alice"/>
                <a:ea typeface="Alice"/>
                <a:cs typeface="Alice"/>
                <a:sym typeface="Alice"/>
              </a:rPr>
              <a:t>Inclusive Representation: Actively seek and promote leaders within the union who reflect the diversity and concerns of the worker base.</a:t>
            </a:r>
          </a:p>
          <a:p>
            <a:pPr algn="l">
              <a:lnSpc>
                <a:spcPts val="2561"/>
              </a:lnSpc>
            </a:pPr>
          </a:p>
          <a:p>
            <a:pPr algn="l" marL="395039" indent="-197520" lvl="1">
              <a:lnSpc>
                <a:spcPts val="2561"/>
              </a:lnSpc>
              <a:buFont typeface="Arial"/>
              <a:buChar char="•"/>
            </a:pPr>
            <a:r>
              <a:rPr lang="en-US" sz="1829">
                <a:solidFill>
                  <a:srgbClr val="000000"/>
                </a:solidFill>
                <a:latin typeface="Alice"/>
                <a:ea typeface="Alice"/>
                <a:cs typeface="Alice"/>
                <a:sym typeface="Alice"/>
              </a:rPr>
              <a:t> Ensure that union leadership includes representatives from various worker demographics to enhance relatability and understanding.</a:t>
            </a:r>
          </a:p>
          <a:p>
            <a:pPr algn="l">
              <a:lnSpc>
                <a:spcPts val="2561"/>
              </a:lnSpc>
            </a:pPr>
          </a:p>
          <a:p>
            <a:pPr algn="l" marL="395039" indent="-197520" lvl="1">
              <a:lnSpc>
                <a:spcPts val="2561"/>
              </a:lnSpc>
              <a:buFont typeface="Arial"/>
              <a:buChar char="•"/>
            </a:pPr>
            <a:r>
              <a:rPr lang="en-US" sz="1829">
                <a:solidFill>
                  <a:srgbClr val="000000"/>
                </a:solidFill>
                <a:latin typeface="Alice"/>
                <a:ea typeface="Alice"/>
                <a:cs typeface="Alice"/>
                <a:sym typeface="Alice"/>
              </a:rPr>
              <a:t>Engagement Initiatives: Launch initiatives aimed at increasing worker engagement, such as workshops, focus groups, and community events where workers can interact with union leaders and discuss their concerns in person.</a:t>
            </a:r>
          </a:p>
        </p:txBody>
      </p:sp>
      <p:pic>
        <p:nvPicPr>
          <p:cNvPr name="Picture 6" id="6"/>
          <p:cNvPicPr>
            <a:picLocks noChangeAspect="true"/>
          </p:cNvPicPr>
          <p:nvPr/>
        </p:nvPicPr>
        <p:blipFill>
          <a:blip r:embed="rId4"/>
          <a:stretch>
            <a:fillRect/>
          </a:stretch>
        </p:blipFill>
        <p:spPr>
          <a:xfrm rot="0">
            <a:off x="6733471" y="1588082"/>
            <a:ext cx="12340910" cy="8698627"/>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501057" y="2326842"/>
            <a:ext cx="9767634" cy="6516616"/>
          </a:xfrm>
          <a:custGeom>
            <a:avLst/>
            <a:gdLst/>
            <a:ahLst/>
            <a:cxnLst/>
            <a:rect r="r" b="b" t="t" l="l"/>
            <a:pathLst>
              <a:path h="6516616" w="9767634">
                <a:moveTo>
                  <a:pt x="0" y="0"/>
                </a:moveTo>
                <a:lnTo>
                  <a:pt x="9767634" y="0"/>
                </a:lnTo>
                <a:lnTo>
                  <a:pt x="9767634" y="6516615"/>
                </a:lnTo>
                <a:lnTo>
                  <a:pt x="0" y="6516615"/>
                </a:lnTo>
                <a:lnTo>
                  <a:pt x="0" y="0"/>
                </a:lnTo>
                <a:close/>
              </a:path>
            </a:pathLst>
          </a:custGeom>
          <a:blipFill>
            <a:blip r:embed="rId4"/>
            <a:stretch>
              <a:fillRect l="0" t="0" r="0" b="0"/>
            </a:stretch>
          </a:blipFill>
        </p:spPr>
      </p:sp>
      <p:sp>
        <p:nvSpPr>
          <p:cNvPr name="TextBox 7" id="7"/>
          <p:cNvSpPr txBox="true"/>
          <p:nvPr/>
        </p:nvSpPr>
        <p:spPr>
          <a:xfrm rot="0">
            <a:off x="1472624" y="602817"/>
            <a:ext cx="15457984" cy="1562100"/>
          </a:xfrm>
          <a:prstGeom prst="rect">
            <a:avLst/>
          </a:prstGeom>
        </p:spPr>
        <p:txBody>
          <a:bodyPr anchor="t" rtlCol="false" tIns="0" lIns="0" bIns="0" rIns="0">
            <a:spAutoFit/>
          </a:bodyPr>
          <a:lstStyle/>
          <a:p>
            <a:pPr algn="ctr">
              <a:lnSpc>
                <a:spcPts val="6299"/>
              </a:lnSpc>
            </a:pPr>
            <a:r>
              <a:rPr lang="en-US" sz="4500">
                <a:solidFill>
                  <a:srgbClr val="000000"/>
                </a:solidFill>
                <a:latin typeface="Abril Fatface"/>
                <a:ea typeface="Abril Fatface"/>
                <a:cs typeface="Abril Fatface"/>
                <a:sym typeface="Abril Fatface"/>
              </a:rPr>
              <a:t>The Power of Community and the Barriers to Participation</a:t>
            </a:r>
          </a:p>
          <a:p>
            <a:pPr algn="ctr">
              <a:lnSpc>
                <a:spcPts val="6299"/>
              </a:lnSpc>
              <a:spcBef>
                <a:spcPct val="0"/>
              </a:spcBef>
            </a:pPr>
          </a:p>
        </p:txBody>
      </p:sp>
      <p:sp>
        <p:nvSpPr>
          <p:cNvPr name="TextBox 8" id="8"/>
          <p:cNvSpPr txBox="true"/>
          <p:nvPr/>
        </p:nvSpPr>
        <p:spPr>
          <a:xfrm rot="0">
            <a:off x="1472624" y="2556834"/>
            <a:ext cx="6045568" cy="5999480"/>
          </a:xfrm>
          <a:prstGeom prst="rect">
            <a:avLst/>
          </a:prstGeom>
        </p:spPr>
        <p:txBody>
          <a:bodyPr anchor="t" rtlCol="false" tIns="0" lIns="0" bIns="0" rIns="0">
            <a:spAutoFit/>
          </a:bodyPr>
          <a:lstStyle/>
          <a:p>
            <a:pPr algn="l">
              <a:lnSpc>
                <a:spcPts val="3219"/>
              </a:lnSpc>
            </a:pPr>
            <a:r>
              <a:rPr lang="en-US" sz="2299">
                <a:solidFill>
                  <a:srgbClr val="000000"/>
                </a:solidFill>
                <a:latin typeface="Alice"/>
                <a:ea typeface="Alice"/>
                <a:cs typeface="Alice"/>
                <a:sym typeface="Alice"/>
              </a:rPr>
              <a:t>•</a:t>
            </a:r>
            <a:r>
              <a:rPr lang="en-US" sz="2299">
                <a:solidFill>
                  <a:srgbClr val="000000"/>
                </a:solidFill>
                <a:latin typeface="Alice Bold"/>
                <a:ea typeface="Alice Bold"/>
                <a:cs typeface="Alice Bold"/>
                <a:sym typeface="Alice Bold"/>
              </a:rPr>
              <a:t>Fostering a Sense of Belonging:</a:t>
            </a:r>
          </a:p>
          <a:p>
            <a:pPr algn="l">
              <a:lnSpc>
                <a:spcPts val="3219"/>
              </a:lnSpc>
            </a:pPr>
            <a:r>
              <a:rPr lang="en-US" sz="2299">
                <a:solidFill>
                  <a:srgbClr val="000000"/>
                </a:solidFill>
                <a:latin typeface="Alice"/>
                <a:ea typeface="Alice"/>
                <a:cs typeface="Alice"/>
                <a:sym typeface="Alice"/>
              </a:rPr>
              <a:t> "Community activities are vital in creating a sense of belonging and fostering engagement among workers. </a:t>
            </a:r>
          </a:p>
          <a:p>
            <a:pPr algn="l">
              <a:lnSpc>
                <a:spcPts val="3219"/>
              </a:lnSpc>
            </a:pPr>
          </a:p>
          <a:p>
            <a:pPr algn="l">
              <a:lnSpc>
                <a:spcPts val="3219"/>
              </a:lnSpc>
            </a:pPr>
            <a:r>
              <a:rPr lang="en-US" sz="2299">
                <a:solidFill>
                  <a:srgbClr val="000000"/>
                </a:solidFill>
                <a:latin typeface="Alice"/>
                <a:ea typeface="Alice"/>
                <a:cs typeface="Alice"/>
                <a:sym typeface="Alice"/>
              </a:rPr>
              <a:t>•These events bring individuals together, strengthening their connection to the union and the broader worker community.</a:t>
            </a:r>
          </a:p>
          <a:p>
            <a:pPr algn="l">
              <a:lnSpc>
                <a:spcPts val="3219"/>
              </a:lnSpc>
            </a:pPr>
          </a:p>
          <a:p>
            <a:pPr algn="l">
              <a:lnSpc>
                <a:spcPts val="3219"/>
              </a:lnSpc>
            </a:pPr>
            <a:r>
              <a:rPr lang="en-US" sz="2299">
                <a:solidFill>
                  <a:srgbClr val="000000"/>
                </a:solidFill>
                <a:latin typeface="Alice"/>
                <a:ea typeface="Alice"/>
                <a:cs typeface="Alice"/>
                <a:sym typeface="Alice"/>
              </a:rPr>
              <a:t>• Our analysis shows that workers who actively participate in community meetings are more likely to vote, highlighting the positive impact of these activities on voter turnout."</a:t>
            </a:r>
          </a:p>
          <a:p>
            <a:pPr algn="l">
              <a:lnSpc>
                <a:spcPts val="3219"/>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3" id="3"/>
          <p:cNvSpPr/>
          <p:nvPr/>
        </p:nvSpPr>
        <p:spPr>
          <a:xfrm flipH="false" flipV="false" rot="0">
            <a:off x="13215392" y="8498840"/>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657600" y="-12388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487336" y="1238892"/>
            <a:ext cx="12995172" cy="7259948"/>
          </a:xfrm>
          <a:custGeom>
            <a:avLst/>
            <a:gdLst/>
            <a:ahLst/>
            <a:cxnLst/>
            <a:rect r="r" b="b" t="t" l="l"/>
            <a:pathLst>
              <a:path h="7259948" w="12995172">
                <a:moveTo>
                  <a:pt x="0" y="0"/>
                </a:moveTo>
                <a:lnTo>
                  <a:pt x="12995173" y="0"/>
                </a:lnTo>
                <a:lnTo>
                  <a:pt x="12995173" y="7259948"/>
                </a:lnTo>
                <a:lnTo>
                  <a:pt x="0" y="7259948"/>
                </a:lnTo>
                <a:lnTo>
                  <a:pt x="0" y="0"/>
                </a:lnTo>
                <a:close/>
              </a:path>
            </a:pathLst>
          </a:custGeom>
          <a:blipFill>
            <a:blip r:embed="rId4"/>
            <a:stretch>
              <a:fillRect l="0" t="-1833" r="0" b="-1833"/>
            </a:stretch>
          </a:blipFill>
        </p:spPr>
      </p:sp>
      <p:sp>
        <p:nvSpPr>
          <p:cNvPr name="TextBox 6" id="6"/>
          <p:cNvSpPr txBox="true"/>
          <p:nvPr/>
        </p:nvSpPr>
        <p:spPr>
          <a:xfrm rot="0">
            <a:off x="1415008" y="115394"/>
            <a:ext cx="15457984" cy="1562100"/>
          </a:xfrm>
          <a:prstGeom prst="rect">
            <a:avLst/>
          </a:prstGeom>
        </p:spPr>
        <p:txBody>
          <a:bodyPr anchor="t" rtlCol="false" tIns="0" lIns="0" bIns="0" rIns="0">
            <a:spAutoFit/>
          </a:bodyPr>
          <a:lstStyle/>
          <a:p>
            <a:pPr algn="ctr">
              <a:lnSpc>
                <a:spcPts val="6299"/>
              </a:lnSpc>
            </a:pPr>
            <a:r>
              <a:rPr lang="en-US" sz="4500">
                <a:solidFill>
                  <a:srgbClr val="000000"/>
                </a:solidFill>
                <a:latin typeface="Abril Fatface"/>
                <a:ea typeface="Abril Fatface"/>
                <a:cs typeface="Abril Fatface"/>
                <a:sym typeface="Abril Fatface"/>
              </a:rPr>
              <a:t>The Power of Community and the Barriers to Participation</a:t>
            </a:r>
          </a:p>
          <a:p>
            <a:pPr algn="ctr">
              <a:lnSpc>
                <a:spcPts val="6299"/>
              </a:lnSpc>
              <a:spcBef>
                <a:spcPct val="0"/>
              </a:spcBef>
            </a:pPr>
          </a:p>
        </p:txBody>
      </p:sp>
      <p:sp>
        <p:nvSpPr>
          <p:cNvPr name="TextBox 7" id="7"/>
          <p:cNvSpPr txBox="true"/>
          <p:nvPr/>
        </p:nvSpPr>
        <p:spPr>
          <a:xfrm rot="0">
            <a:off x="3304349" y="9118417"/>
            <a:ext cx="13336112" cy="821122"/>
          </a:xfrm>
          <a:prstGeom prst="rect">
            <a:avLst/>
          </a:prstGeom>
        </p:spPr>
        <p:txBody>
          <a:bodyPr anchor="t" rtlCol="false" tIns="0" lIns="0" bIns="0" rIns="0">
            <a:spAutoFit/>
          </a:bodyPr>
          <a:lstStyle/>
          <a:p>
            <a:pPr algn="just">
              <a:lnSpc>
                <a:spcPts val="3043"/>
              </a:lnSpc>
            </a:pPr>
            <a:r>
              <a:rPr lang="en-US" sz="3170">
                <a:solidFill>
                  <a:srgbClr val="000000"/>
                </a:solidFill>
                <a:latin typeface="Alice"/>
                <a:ea typeface="Alice"/>
                <a:cs typeface="Alice"/>
                <a:sym typeface="Alice"/>
              </a:rPr>
              <a:t>•</a:t>
            </a:r>
            <a:r>
              <a:rPr lang="en-US" sz="3170">
                <a:solidFill>
                  <a:srgbClr val="000000"/>
                </a:solidFill>
                <a:latin typeface="Alice Bold"/>
                <a:ea typeface="Alice Bold"/>
                <a:cs typeface="Alice Bold"/>
                <a:sym typeface="Alice Bold"/>
              </a:rPr>
              <a:t>Challenges to Participation:                                 </a:t>
            </a:r>
            <a:r>
              <a:rPr lang="en-US" sz="3170">
                <a:solidFill>
                  <a:srgbClr val="000000"/>
                </a:solidFill>
                <a:latin typeface="Alice"/>
                <a:ea typeface="Alice"/>
                <a:cs typeface="Alice"/>
                <a:sym typeface="Alice"/>
              </a:rPr>
              <a:t>All are excuses</a:t>
            </a:r>
          </a:p>
          <a:p>
            <a:pPr algn="just">
              <a:lnSpc>
                <a:spcPts val="3833"/>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838053" y="3289208"/>
            <a:ext cx="10289615" cy="5551580"/>
          </a:xfrm>
          <a:custGeom>
            <a:avLst/>
            <a:gdLst/>
            <a:ahLst/>
            <a:cxnLst/>
            <a:rect r="r" b="b" t="t" l="l"/>
            <a:pathLst>
              <a:path h="5551580" w="10289615">
                <a:moveTo>
                  <a:pt x="0" y="0"/>
                </a:moveTo>
                <a:lnTo>
                  <a:pt x="10289616" y="0"/>
                </a:lnTo>
                <a:lnTo>
                  <a:pt x="10289616" y="5551580"/>
                </a:lnTo>
                <a:lnTo>
                  <a:pt x="0" y="5551580"/>
                </a:lnTo>
                <a:lnTo>
                  <a:pt x="0" y="0"/>
                </a:lnTo>
                <a:close/>
              </a:path>
            </a:pathLst>
          </a:custGeom>
          <a:blipFill>
            <a:blip r:embed="rId4"/>
            <a:stretch>
              <a:fillRect l="0" t="0" r="0" b="0"/>
            </a:stretch>
          </a:blipFill>
        </p:spPr>
      </p:sp>
      <p:sp>
        <p:nvSpPr>
          <p:cNvPr name="TextBox 7" id="7"/>
          <p:cNvSpPr txBox="true"/>
          <p:nvPr/>
        </p:nvSpPr>
        <p:spPr>
          <a:xfrm rot="0">
            <a:off x="1132204" y="1287780"/>
            <a:ext cx="15457984" cy="1562100"/>
          </a:xfrm>
          <a:prstGeom prst="rect">
            <a:avLst/>
          </a:prstGeom>
        </p:spPr>
        <p:txBody>
          <a:bodyPr anchor="t" rtlCol="false" tIns="0" lIns="0" bIns="0" rIns="0">
            <a:spAutoFit/>
          </a:bodyPr>
          <a:lstStyle/>
          <a:p>
            <a:pPr algn="ctr">
              <a:lnSpc>
                <a:spcPts val="6299"/>
              </a:lnSpc>
            </a:pPr>
            <a:r>
              <a:rPr lang="en-US" sz="4500">
                <a:solidFill>
                  <a:srgbClr val="000000"/>
                </a:solidFill>
                <a:latin typeface="Abril Fatface"/>
                <a:ea typeface="Abril Fatface"/>
                <a:cs typeface="Abril Fatface"/>
                <a:sym typeface="Abril Fatface"/>
              </a:rPr>
              <a:t>The Power of Community and the Barriers to Participation</a:t>
            </a:r>
          </a:p>
          <a:p>
            <a:pPr algn="ctr">
              <a:lnSpc>
                <a:spcPts val="6299"/>
              </a:lnSpc>
              <a:spcBef>
                <a:spcPct val="0"/>
              </a:spcBef>
            </a:pPr>
          </a:p>
        </p:txBody>
      </p:sp>
      <p:sp>
        <p:nvSpPr>
          <p:cNvPr name="TextBox 8" id="8"/>
          <p:cNvSpPr txBox="true"/>
          <p:nvPr/>
        </p:nvSpPr>
        <p:spPr>
          <a:xfrm rot="0">
            <a:off x="1028700" y="2914967"/>
            <a:ext cx="6045568" cy="5925820"/>
          </a:xfrm>
          <a:prstGeom prst="rect">
            <a:avLst/>
          </a:prstGeom>
        </p:spPr>
        <p:txBody>
          <a:bodyPr anchor="t" rtlCol="false" tIns="0" lIns="0" bIns="0" rIns="0">
            <a:spAutoFit/>
          </a:bodyPr>
          <a:lstStyle/>
          <a:p>
            <a:pPr algn="l">
              <a:lnSpc>
                <a:spcPts val="3499"/>
              </a:lnSpc>
            </a:pPr>
            <a:r>
              <a:rPr lang="en-US" sz="2499">
                <a:solidFill>
                  <a:srgbClr val="000000"/>
                </a:solidFill>
                <a:latin typeface="Alice"/>
                <a:ea typeface="Alice"/>
                <a:cs typeface="Alice"/>
                <a:sym typeface="Alice"/>
              </a:rPr>
              <a:t>•</a:t>
            </a:r>
            <a:r>
              <a:rPr lang="en-US" sz="2499">
                <a:solidFill>
                  <a:srgbClr val="000000"/>
                </a:solidFill>
                <a:latin typeface="Alice Bold"/>
                <a:ea typeface="Alice Bold"/>
                <a:cs typeface="Alice Bold"/>
                <a:sym typeface="Alice Bold"/>
              </a:rPr>
              <a:t>Implications for Voter Engagement:</a:t>
            </a:r>
          </a:p>
          <a:p>
            <a:pPr algn="l">
              <a:lnSpc>
                <a:spcPts val="3499"/>
              </a:lnSpc>
            </a:pPr>
          </a:p>
          <a:p>
            <a:pPr algn="l">
              <a:lnSpc>
                <a:spcPts val="3499"/>
              </a:lnSpc>
            </a:pPr>
            <a:r>
              <a:rPr lang="en-US" sz="2499">
                <a:solidFill>
                  <a:srgbClr val="000000"/>
                </a:solidFill>
                <a:latin typeface="Alice"/>
                <a:ea typeface="Alice"/>
                <a:cs typeface="Alice"/>
                <a:sym typeface="Alice"/>
              </a:rPr>
              <a:t> To increase voter turnout, it's essential to make community involvement more accessible to all workers. </a:t>
            </a:r>
          </a:p>
          <a:p>
            <a:pPr algn="l">
              <a:lnSpc>
                <a:spcPts val="3499"/>
              </a:lnSpc>
            </a:pPr>
          </a:p>
          <a:p>
            <a:pPr algn="l">
              <a:lnSpc>
                <a:spcPts val="3499"/>
              </a:lnSpc>
            </a:pPr>
            <a:r>
              <a:rPr lang="en-US" sz="2499">
                <a:solidFill>
                  <a:srgbClr val="000000"/>
                </a:solidFill>
                <a:latin typeface="Alice"/>
                <a:ea typeface="Alice"/>
                <a:cs typeface="Alice"/>
                <a:sym typeface="Alice"/>
              </a:rPr>
              <a:t>•By addressing these challenges—whether through flexible scheduling, remote participation options, or other innovative solutions—we can ensure that more workers feel connected, engaged, and motivated to participate in elections.</a:t>
            </a:r>
          </a:p>
          <a:p>
            <a:pPr algn="just">
              <a:lnSpc>
                <a:spcPts val="2659"/>
              </a:lnSpc>
            </a:pPr>
          </a:p>
          <a:p>
            <a:pPr algn="ctr">
              <a:lnSpc>
                <a:spcPts val="2659"/>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427130" y="-111380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843812" y="581025"/>
            <a:ext cx="4600377" cy="953136"/>
          </a:xfrm>
          <a:prstGeom prst="rect">
            <a:avLst/>
          </a:prstGeom>
        </p:spPr>
        <p:txBody>
          <a:bodyPr anchor="t" rtlCol="false" tIns="0" lIns="0" bIns="0" rIns="0">
            <a:spAutoFit/>
          </a:bodyPr>
          <a:lstStyle/>
          <a:p>
            <a:pPr algn="ctr">
              <a:lnSpc>
                <a:spcPts val="7839"/>
              </a:lnSpc>
              <a:spcBef>
                <a:spcPct val="0"/>
              </a:spcBef>
            </a:pPr>
            <a:r>
              <a:rPr lang="en-US" sz="5599">
                <a:solidFill>
                  <a:srgbClr val="000000"/>
                </a:solidFill>
                <a:latin typeface="Abril Fatface"/>
                <a:ea typeface="Abril Fatface"/>
                <a:cs typeface="Abril Fatface"/>
                <a:sym typeface="Abril Fatface"/>
              </a:rPr>
              <a:t>Path Forward</a:t>
            </a:r>
          </a:p>
        </p:txBody>
      </p:sp>
      <p:sp>
        <p:nvSpPr>
          <p:cNvPr name="TextBox 5" id="5"/>
          <p:cNvSpPr txBox="true"/>
          <p:nvPr/>
        </p:nvSpPr>
        <p:spPr>
          <a:xfrm rot="0">
            <a:off x="618070" y="2019300"/>
            <a:ext cx="7096938" cy="7324090"/>
          </a:xfrm>
          <a:prstGeom prst="rect">
            <a:avLst/>
          </a:prstGeom>
        </p:spPr>
        <p:txBody>
          <a:bodyPr anchor="t" rtlCol="false" tIns="0" lIns="0" bIns="0" rIns="0">
            <a:spAutoFit/>
          </a:bodyPr>
          <a:lstStyle/>
          <a:p>
            <a:pPr algn="l">
              <a:lnSpc>
                <a:spcPts val="2659"/>
              </a:lnSpc>
            </a:pPr>
            <a:r>
              <a:rPr lang="en-US" sz="1899">
                <a:solidFill>
                  <a:srgbClr val="000000"/>
                </a:solidFill>
                <a:latin typeface="Alice"/>
                <a:ea typeface="Alice"/>
                <a:cs typeface="Alice"/>
                <a:sym typeface="Alice"/>
              </a:rPr>
              <a:t>•</a:t>
            </a:r>
            <a:r>
              <a:rPr lang="en-US" sz="1899">
                <a:solidFill>
                  <a:srgbClr val="000000"/>
                </a:solidFill>
                <a:latin typeface="Alice Bold"/>
                <a:ea typeface="Alice Bold"/>
                <a:cs typeface="Alice Bold"/>
                <a:sym typeface="Alice Bold"/>
              </a:rPr>
              <a:t>Targeted Outreach:</a:t>
            </a:r>
            <a:r>
              <a:rPr lang="en-US" sz="1899">
                <a:solidFill>
                  <a:srgbClr val="000000"/>
                </a:solidFill>
                <a:latin typeface="Alice"/>
                <a:ea typeface="Alice"/>
                <a:cs typeface="Alice"/>
                <a:sym typeface="Alice"/>
              </a:rPr>
              <a:t> Focus on increasing outreach to ordinary residents through community organizers and officials. Given that those who engage rarely or never in voting show lower outreach, targeted efforts to these groups can improve participation.</a:t>
            </a:r>
          </a:p>
          <a:p>
            <a:pPr algn="l">
              <a:lnSpc>
                <a:spcPts val="2659"/>
              </a:lnSpc>
            </a:pPr>
            <a:r>
              <a:rPr lang="en-US" sz="1899">
                <a:solidFill>
                  <a:srgbClr val="000000"/>
                </a:solidFill>
                <a:latin typeface="Alice"/>
                <a:ea typeface="Alice"/>
                <a:cs typeface="Alice"/>
                <a:sym typeface="Alice"/>
              </a:rPr>
              <a:t>•</a:t>
            </a:r>
            <a:r>
              <a:rPr lang="en-US" sz="1899">
                <a:solidFill>
                  <a:srgbClr val="000000"/>
                </a:solidFill>
                <a:latin typeface="Alice Bold"/>
                <a:ea typeface="Alice Bold"/>
                <a:cs typeface="Alice Bold"/>
                <a:sym typeface="Alice Bold"/>
              </a:rPr>
              <a:t>Information Dissemination:</a:t>
            </a:r>
            <a:r>
              <a:rPr lang="en-US" sz="1899">
                <a:solidFill>
                  <a:srgbClr val="000000"/>
                </a:solidFill>
                <a:latin typeface="Alice"/>
                <a:ea typeface="Alice"/>
                <a:cs typeface="Alice"/>
                <a:sym typeface="Alice"/>
              </a:rPr>
              <a:t> Ensure that information about activities and voting processes is distributed through unbiased and credible sources. Given that those who engage always in voting show a higher reliance on unbiased information, make sure all communications are clear and objective.</a:t>
            </a:r>
          </a:p>
          <a:p>
            <a:pPr algn="l">
              <a:lnSpc>
                <a:spcPts val="2659"/>
              </a:lnSpc>
            </a:pPr>
            <a:r>
              <a:rPr lang="en-US" sz="1899">
                <a:solidFill>
                  <a:srgbClr val="000000"/>
                </a:solidFill>
                <a:latin typeface="Alice"/>
                <a:ea typeface="Alice"/>
                <a:cs typeface="Alice"/>
                <a:sym typeface="Alice"/>
              </a:rPr>
              <a:t>•</a:t>
            </a:r>
            <a:r>
              <a:rPr lang="en-US" sz="1899">
                <a:solidFill>
                  <a:srgbClr val="000000"/>
                </a:solidFill>
                <a:latin typeface="Alice Bold"/>
                <a:ea typeface="Alice Bold"/>
                <a:cs typeface="Alice Bold"/>
                <a:sym typeface="Alice Bold"/>
              </a:rPr>
              <a:t>Local Holiday Implementation:</a:t>
            </a:r>
            <a:r>
              <a:rPr lang="en-US" sz="1899">
                <a:solidFill>
                  <a:srgbClr val="000000"/>
                </a:solidFill>
                <a:latin typeface="Alice"/>
                <a:ea typeface="Alice"/>
                <a:cs typeface="Alice"/>
                <a:sym typeface="Alice"/>
              </a:rPr>
              <a:t> Advocate for making election days or key community events local holidays. This could increase participation rates, as evidenced by the higher turnout among those who always vote when event days are holidays.</a:t>
            </a:r>
          </a:p>
          <a:p>
            <a:pPr algn="l">
              <a:lnSpc>
                <a:spcPts val="2659"/>
              </a:lnSpc>
            </a:pPr>
            <a:r>
              <a:rPr lang="en-US" sz="1899">
                <a:solidFill>
                  <a:srgbClr val="000000"/>
                </a:solidFill>
                <a:latin typeface="Alice"/>
                <a:ea typeface="Alice"/>
                <a:cs typeface="Alice"/>
                <a:sym typeface="Alice"/>
              </a:rPr>
              <a:t>•</a:t>
            </a:r>
            <a:r>
              <a:rPr lang="en-US" sz="1899">
                <a:solidFill>
                  <a:srgbClr val="000000"/>
                </a:solidFill>
                <a:latin typeface="Alice Bold"/>
                <a:ea typeface="Alice Bold"/>
                <a:cs typeface="Alice Bold"/>
                <a:sym typeface="Alice Bold"/>
              </a:rPr>
              <a:t>Activity Variety:</a:t>
            </a:r>
            <a:r>
              <a:rPr lang="en-US" sz="1899">
                <a:solidFill>
                  <a:srgbClr val="000000"/>
                </a:solidFill>
                <a:latin typeface="Alice"/>
                <a:ea typeface="Alice"/>
                <a:cs typeface="Alice"/>
                <a:sym typeface="Alice"/>
              </a:rPr>
              <a:t> Provide a range of community activities to cater to different interests and age groups. As seen from the data, having more activities to choose from can help increase engagement.</a:t>
            </a:r>
          </a:p>
          <a:p>
            <a:pPr algn="l">
              <a:lnSpc>
                <a:spcPts val="2659"/>
              </a:lnSpc>
            </a:pPr>
            <a:r>
              <a:rPr lang="en-US" sz="1899">
                <a:solidFill>
                  <a:srgbClr val="000000"/>
                </a:solidFill>
                <a:latin typeface="Alice"/>
                <a:ea typeface="Alice"/>
                <a:cs typeface="Alice"/>
                <a:sym typeface="Alice"/>
              </a:rPr>
              <a:t>•</a:t>
            </a:r>
            <a:r>
              <a:rPr lang="en-US" sz="1899">
                <a:solidFill>
                  <a:srgbClr val="000000"/>
                </a:solidFill>
                <a:latin typeface="Alice Bold"/>
                <a:ea typeface="Alice Bold"/>
                <a:cs typeface="Alice Bold"/>
                <a:sym typeface="Alice Bold"/>
              </a:rPr>
              <a:t>Enhanced Community Engagement:</a:t>
            </a:r>
            <a:r>
              <a:rPr lang="en-US" sz="1899">
                <a:solidFill>
                  <a:srgbClr val="000000"/>
                </a:solidFill>
                <a:latin typeface="Alice"/>
                <a:ea typeface="Alice"/>
                <a:cs typeface="Alice"/>
                <a:sym typeface="Alice"/>
              </a:rPr>
              <a:t> By fostering a more inclusive and interactive environment, community engagement can be improved, which in turn supports higher voter involvement.</a:t>
            </a:r>
          </a:p>
          <a:p>
            <a:pPr algn="l">
              <a:lnSpc>
                <a:spcPts val="2659"/>
              </a:lnSpc>
              <a:spcBef>
                <a:spcPct val="0"/>
              </a:spcBef>
            </a:pPr>
          </a:p>
        </p:txBody>
      </p:sp>
      <p:pic>
        <p:nvPicPr>
          <p:cNvPr name="Picture 6" id="6"/>
          <p:cNvPicPr>
            <a:picLocks noChangeAspect="true"/>
          </p:cNvPicPr>
          <p:nvPr/>
        </p:nvPicPr>
        <p:blipFill>
          <a:blip r:embed="rId4"/>
          <a:stretch>
            <a:fillRect/>
          </a:stretch>
        </p:blipFill>
        <p:spPr>
          <a:xfrm rot="0">
            <a:off x="7248689" y="1658600"/>
            <a:ext cx="11468346" cy="8083591"/>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553980" y="282392"/>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bril Fatface"/>
                <a:ea typeface="Abril Fatface"/>
                <a:cs typeface="Abril Fatface"/>
                <a:sym typeface="Abril Fatface"/>
              </a:rPr>
              <a:t>OVERVIEW</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5" id="5"/>
          <p:cNvGrpSpPr/>
          <p:nvPr/>
        </p:nvGrpSpPr>
        <p:grpSpPr>
          <a:xfrm rot="0">
            <a:off x="0"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a:t>
              </a:r>
            </a:p>
          </p:txBody>
        </p:sp>
      </p:grpSp>
      <p:sp>
        <p:nvSpPr>
          <p:cNvPr name="Freeform 10" id="10"/>
          <p:cNvSpPr/>
          <p:nvPr/>
        </p:nvSpPr>
        <p:spPr>
          <a:xfrm flipH="false" flipV="false" rot="0">
            <a:off x="13601700" y="614206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1562612" y="2038167"/>
            <a:ext cx="11903273" cy="631825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Alice"/>
                <a:ea typeface="Alice"/>
                <a:cs typeface="Alice"/>
                <a:sym typeface="Alice"/>
              </a:rPr>
              <a:t>Purpose</a:t>
            </a:r>
          </a:p>
          <a:p>
            <a:pPr algn="l" marL="863599" indent="-431800" lvl="1">
              <a:lnSpc>
                <a:spcPts val="5599"/>
              </a:lnSpc>
              <a:buFont typeface="Arial"/>
              <a:buChar char="•"/>
            </a:pPr>
            <a:r>
              <a:rPr lang="en-US" sz="3999">
                <a:solidFill>
                  <a:srgbClr val="000000"/>
                </a:solidFill>
                <a:latin typeface="Alice"/>
                <a:ea typeface="Alice"/>
                <a:cs typeface="Alice"/>
                <a:sym typeface="Alice"/>
              </a:rPr>
              <a:t>Methodology</a:t>
            </a:r>
          </a:p>
          <a:p>
            <a:pPr algn="l" marL="863599" indent="-431800" lvl="1">
              <a:lnSpc>
                <a:spcPts val="5599"/>
              </a:lnSpc>
              <a:buFont typeface="Arial"/>
              <a:buChar char="•"/>
            </a:pPr>
            <a:r>
              <a:rPr lang="en-US" sz="3999">
                <a:solidFill>
                  <a:srgbClr val="000000"/>
                </a:solidFill>
                <a:latin typeface="Alice"/>
                <a:ea typeface="Alice"/>
                <a:cs typeface="Alice"/>
                <a:sym typeface="Alice"/>
              </a:rPr>
              <a:t>A Troubling Trend</a:t>
            </a:r>
          </a:p>
          <a:p>
            <a:pPr algn="l" marL="863599" indent="-431800" lvl="1">
              <a:lnSpc>
                <a:spcPts val="5599"/>
              </a:lnSpc>
              <a:buFont typeface="Arial"/>
              <a:buChar char="•"/>
            </a:pPr>
            <a:r>
              <a:rPr lang="en-US" sz="3999">
                <a:solidFill>
                  <a:srgbClr val="000000"/>
                </a:solidFill>
                <a:latin typeface="Alice"/>
                <a:ea typeface="Alice"/>
                <a:cs typeface="Alice"/>
                <a:sym typeface="Alice"/>
              </a:rPr>
              <a:t>Barrier #1 : Racism</a:t>
            </a:r>
          </a:p>
          <a:p>
            <a:pPr algn="l" marL="863599" indent="-431800" lvl="1">
              <a:lnSpc>
                <a:spcPts val="5599"/>
              </a:lnSpc>
              <a:buFont typeface="Arial"/>
              <a:buChar char="•"/>
            </a:pPr>
            <a:r>
              <a:rPr lang="en-US" sz="3999">
                <a:solidFill>
                  <a:srgbClr val="000000"/>
                </a:solidFill>
                <a:latin typeface="Alice"/>
                <a:ea typeface="Alice"/>
                <a:cs typeface="Alice"/>
                <a:sym typeface="Alice"/>
              </a:rPr>
              <a:t>Barrier #2 : Disconnect</a:t>
            </a:r>
          </a:p>
          <a:p>
            <a:pPr algn="l" marL="863599" indent="-431800" lvl="1">
              <a:lnSpc>
                <a:spcPts val="5599"/>
              </a:lnSpc>
              <a:buFont typeface="Arial"/>
              <a:buChar char="•"/>
            </a:pPr>
            <a:r>
              <a:rPr lang="en-US" sz="3999">
                <a:solidFill>
                  <a:srgbClr val="000000"/>
                </a:solidFill>
                <a:latin typeface="Alice"/>
                <a:ea typeface="Alice"/>
                <a:cs typeface="Alice"/>
                <a:sym typeface="Alice"/>
              </a:rPr>
              <a:t>Barrier #3 : Barriers to Community Participation</a:t>
            </a:r>
          </a:p>
          <a:p>
            <a:pPr algn="l" marL="863599" indent="-431800" lvl="1">
              <a:lnSpc>
                <a:spcPts val="5599"/>
              </a:lnSpc>
              <a:buFont typeface="Arial"/>
              <a:buChar char="•"/>
            </a:pPr>
            <a:r>
              <a:rPr lang="en-US" sz="3999">
                <a:solidFill>
                  <a:srgbClr val="000000"/>
                </a:solidFill>
                <a:latin typeface="Alice"/>
                <a:ea typeface="Alice"/>
                <a:cs typeface="Alice"/>
                <a:sym typeface="Alice"/>
              </a:rPr>
              <a:t>Barrier #4 : Voting Process: Personal Issues</a:t>
            </a:r>
          </a:p>
          <a:p>
            <a:pPr algn="l" marL="863599" indent="-431800" lvl="1">
              <a:lnSpc>
                <a:spcPts val="5599"/>
              </a:lnSpc>
              <a:buFont typeface="Arial"/>
              <a:buChar char="•"/>
            </a:pPr>
            <a:r>
              <a:rPr lang="en-US" sz="3999">
                <a:solidFill>
                  <a:srgbClr val="000000"/>
                </a:solidFill>
                <a:latin typeface="Alice"/>
                <a:ea typeface="Alice"/>
                <a:cs typeface="Alice"/>
                <a:sym typeface="Alice"/>
              </a:rPr>
              <a:t>Barrier #5 : Confidence in voting method</a:t>
            </a:r>
          </a:p>
          <a:p>
            <a:pPr algn="l" marL="863599" indent="-431800" lvl="1">
              <a:lnSpc>
                <a:spcPts val="5599"/>
              </a:lnSpc>
              <a:buFont typeface="Arial"/>
              <a:buChar char="•"/>
            </a:pPr>
            <a:r>
              <a:rPr lang="en-US" sz="3999">
                <a:solidFill>
                  <a:srgbClr val="000000"/>
                </a:solidFill>
                <a:latin typeface="Alice"/>
                <a:ea typeface="Alice"/>
                <a:cs typeface="Alice"/>
                <a:sym typeface="Alice"/>
              </a:rPr>
              <a:t>Technical Appendix</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3" id="3"/>
          <p:cNvSpPr/>
          <p:nvPr/>
        </p:nvSpPr>
        <p:spPr>
          <a:xfrm flipH="false" flipV="false" rot="0">
            <a:off x="12818609" y="864338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098626" y="-12388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547224" y="2674902"/>
            <a:ext cx="8412272" cy="5522680"/>
          </a:xfrm>
          <a:custGeom>
            <a:avLst/>
            <a:gdLst/>
            <a:ahLst/>
            <a:cxnLst/>
            <a:rect r="r" b="b" t="t" l="l"/>
            <a:pathLst>
              <a:path h="5522680" w="8412272">
                <a:moveTo>
                  <a:pt x="0" y="0"/>
                </a:moveTo>
                <a:lnTo>
                  <a:pt x="8412272" y="0"/>
                </a:lnTo>
                <a:lnTo>
                  <a:pt x="8412272" y="5522680"/>
                </a:lnTo>
                <a:lnTo>
                  <a:pt x="0" y="5522680"/>
                </a:lnTo>
                <a:lnTo>
                  <a:pt x="0" y="0"/>
                </a:lnTo>
                <a:close/>
              </a:path>
            </a:pathLst>
          </a:custGeom>
          <a:blipFill>
            <a:blip r:embed="rId4"/>
            <a:stretch>
              <a:fillRect l="0" t="0" r="0" b="0"/>
            </a:stretch>
          </a:blipFill>
        </p:spPr>
      </p:sp>
      <p:sp>
        <p:nvSpPr>
          <p:cNvPr name="TextBox 6" id="6"/>
          <p:cNvSpPr txBox="true"/>
          <p:nvPr/>
        </p:nvSpPr>
        <p:spPr>
          <a:xfrm rot="0">
            <a:off x="2964359" y="209550"/>
            <a:ext cx="12359283" cy="1562100"/>
          </a:xfrm>
          <a:prstGeom prst="rect">
            <a:avLst/>
          </a:prstGeom>
        </p:spPr>
        <p:txBody>
          <a:bodyPr anchor="t" rtlCol="false" tIns="0" lIns="0" bIns="0" rIns="0">
            <a:spAutoFit/>
          </a:bodyPr>
          <a:lstStyle/>
          <a:p>
            <a:pPr algn="ctr">
              <a:lnSpc>
                <a:spcPts val="6299"/>
              </a:lnSpc>
              <a:spcBef>
                <a:spcPct val="0"/>
              </a:spcBef>
            </a:pPr>
            <a:r>
              <a:rPr lang="en-US" sz="4500">
                <a:solidFill>
                  <a:srgbClr val="000000"/>
                </a:solidFill>
                <a:latin typeface="Abril Fatface"/>
                <a:ea typeface="Abril Fatface"/>
                <a:cs typeface="Abril Fatface"/>
                <a:sym typeface="Abril Fatface"/>
              </a:rPr>
              <a:t>The Challenge of voting with Personal Barriers</a:t>
            </a:r>
          </a:p>
          <a:p>
            <a:pPr algn="ctr">
              <a:lnSpc>
                <a:spcPts val="6299"/>
              </a:lnSpc>
              <a:spcBef>
                <a:spcPct val="0"/>
              </a:spcBef>
            </a:pPr>
          </a:p>
        </p:txBody>
      </p:sp>
      <p:sp>
        <p:nvSpPr>
          <p:cNvPr name="TextBox 7" id="7"/>
          <p:cNvSpPr txBox="true"/>
          <p:nvPr/>
        </p:nvSpPr>
        <p:spPr>
          <a:xfrm rot="0">
            <a:off x="1028700" y="1467492"/>
            <a:ext cx="8847028" cy="7880350"/>
          </a:xfrm>
          <a:prstGeom prst="rect">
            <a:avLst/>
          </a:prstGeom>
        </p:spPr>
        <p:txBody>
          <a:bodyPr anchor="t" rtlCol="false" tIns="0" lIns="0" bIns="0" rIns="0">
            <a:spAutoFit/>
          </a:bodyPr>
          <a:lstStyle/>
          <a:p>
            <a:pPr algn="l" marL="539746" indent="-269873" lvl="1">
              <a:lnSpc>
                <a:spcPts val="3499"/>
              </a:lnSpc>
              <a:buFont typeface="Arial"/>
              <a:buChar char="•"/>
            </a:pPr>
            <a:r>
              <a:rPr lang="en-US" sz="2499">
                <a:solidFill>
                  <a:srgbClr val="000000"/>
                </a:solidFill>
                <a:latin typeface="Alice"/>
                <a:ea typeface="Alice"/>
                <a:cs typeface="Alice"/>
                <a:sym typeface="Alice"/>
              </a:rPr>
              <a:t> Voting is a fundamental right and a critical way for individuals to shape the future of their communities. </a:t>
            </a:r>
          </a:p>
          <a:p>
            <a:pPr algn="l">
              <a:lnSpc>
                <a:spcPts val="3499"/>
              </a:lnSpc>
            </a:pPr>
          </a:p>
          <a:p>
            <a:pPr algn="l" marL="539746" indent="-269873" lvl="1">
              <a:lnSpc>
                <a:spcPts val="3499"/>
              </a:lnSpc>
              <a:buFont typeface="Arial"/>
              <a:buChar char="•"/>
            </a:pPr>
            <a:r>
              <a:rPr lang="en-US" sz="2499">
                <a:solidFill>
                  <a:srgbClr val="000000"/>
                </a:solidFill>
                <a:latin typeface="Alice"/>
                <a:ea typeface="Alice"/>
                <a:cs typeface="Alice"/>
                <a:sym typeface="Alice"/>
              </a:rPr>
              <a:t>However, not everyone has equal access to this right.</a:t>
            </a:r>
          </a:p>
          <a:p>
            <a:pPr algn="l">
              <a:lnSpc>
                <a:spcPts val="3499"/>
              </a:lnSpc>
            </a:pPr>
          </a:p>
          <a:p>
            <a:pPr algn="l" marL="539746" indent="-269873" lvl="1">
              <a:lnSpc>
                <a:spcPts val="3499"/>
              </a:lnSpc>
              <a:buFont typeface="Arial"/>
              <a:buChar char="•"/>
            </a:pPr>
            <a:r>
              <a:rPr lang="en-US" sz="2499">
                <a:solidFill>
                  <a:srgbClr val="000000"/>
                </a:solidFill>
                <a:latin typeface="Alice"/>
                <a:ea typeface="Alice"/>
                <a:cs typeface="Alice"/>
                <a:sym typeface="Alice"/>
              </a:rPr>
              <a:t>Our analysis shows that most of the people with these challenges can and do vote, demonstrating that participation is possible even under difficult circumstances.</a:t>
            </a:r>
          </a:p>
          <a:p>
            <a:pPr algn="l">
              <a:lnSpc>
                <a:spcPts val="3499"/>
              </a:lnSpc>
            </a:pPr>
          </a:p>
          <a:p>
            <a:pPr algn="l" marL="539746" indent="-269873" lvl="1">
              <a:lnSpc>
                <a:spcPts val="3499"/>
              </a:lnSpc>
              <a:buFont typeface="Arial"/>
              <a:buChar char="•"/>
            </a:pPr>
            <a:r>
              <a:rPr lang="en-US" sz="2499">
                <a:solidFill>
                  <a:srgbClr val="000000"/>
                </a:solidFill>
                <a:latin typeface="Alice"/>
                <a:ea typeface="Alice"/>
                <a:cs typeface="Alice"/>
                <a:sym typeface="Alice"/>
              </a:rPr>
              <a:t>Critical Concern: However, there remains a t portion of this population for whom voting is either extremely difficult or entirely impossible due to their personal circumstances.</a:t>
            </a:r>
          </a:p>
          <a:p>
            <a:pPr algn="l">
              <a:lnSpc>
                <a:spcPts val="3499"/>
              </a:lnSpc>
            </a:pPr>
          </a:p>
          <a:p>
            <a:pPr algn="l" marL="539746" indent="-269873" lvl="1">
              <a:lnSpc>
                <a:spcPts val="3499"/>
              </a:lnSpc>
              <a:buFont typeface="Arial"/>
              <a:buChar char="•"/>
            </a:pPr>
            <a:r>
              <a:rPr lang="en-US" sz="2499">
                <a:solidFill>
                  <a:srgbClr val="000000"/>
                </a:solidFill>
                <a:latin typeface="Alice"/>
                <a:ea typeface="Alice"/>
                <a:cs typeface="Alice"/>
                <a:sym typeface="Alice"/>
              </a:rPr>
              <a:t>Vision: We should aim to eliminate any barriers that prevent people from voting due to solvable problems.</a:t>
            </a:r>
          </a:p>
          <a:p>
            <a:pPr algn="l">
              <a:lnSpc>
                <a:spcPts val="3499"/>
              </a:lnSpc>
            </a:pPr>
          </a:p>
        </p:txBody>
      </p:sp>
      <p:sp>
        <p:nvSpPr>
          <p:cNvPr name="Freeform 8" id="8"/>
          <p:cNvSpPr/>
          <p:nvPr/>
        </p:nvSpPr>
        <p:spPr>
          <a:xfrm flipH="false" flipV="false" rot="0">
            <a:off x="-3946226" y="-10864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3" id="3"/>
          <p:cNvSpPr/>
          <p:nvPr/>
        </p:nvSpPr>
        <p:spPr>
          <a:xfrm flipH="false" flipV="false" rot="0">
            <a:off x="13601700" y="848657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657600" y="-55626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6500782" y="568325"/>
            <a:ext cx="4929386" cy="209550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Abril Fatface"/>
                <a:ea typeface="Abril Fatface"/>
                <a:cs typeface="Abril Fatface"/>
                <a:sym typeface="Abril Fatface"/>
              </a:rPr>
              <a:t>Path Forward</a:t>
            </a:r>
          </a:p>
          <a:p>
            <a:pPr algn="ctr">
              <a:lnSpc>
                <a:spcPts val="8400"/>
              </a:lnSpc>
              <a:spcBef>
                <a:spcPct val="0"/>
              </a:spcBef>
            </a:pPr>
          </a:p>
        </p:txBody>
      </p:sp>
      <p:sp>
        <p:nvSpPr>
          <p:cNvPr name="TextBox 6" id="6"/>
          <p:cNvSpPr txBox="true"/>
          <p:nvPr/>
        </p:nvSpPr>
        <p:spPr>
          <a:xfrm rot="0">
            <a:off x="1428001" y="1864367"/>
            <a:ext cx="15431997" cy="7004050"/>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00000"/>
                </a:solidFill>
                <a:latin typeface="Alice Bold"/>
                <a:ea typeface="Alice Bold"/>
                <a:cs typeface="Alice Bold"/>
                <a:sym typeface="Alice Bold"/>
              </a:rPr>
              <a:t>Conduct Research:</a:t>
            </a:r>
            <a:r>
              <a:rPr lang="en-US" sz="2499">
                <a:solidFill>
                  <a:srgbClr val="000000"/>
                </a:solidFill>
                <a:latin typeface="Alice"/>
                <a:ea typeface="Alice"/>
                <a:cs typeface="Alice"/>
                <a:sym typeface="Alice"/>
              </a:rPr>
              <a:t> Perform detailed research to identify specific barriers faced by different populations. </a:t>
            </a:r>
          </a:p>
          <a:p>
            <a:pPr algn="l">
              <a:lnSpc>
                <a:spcPts val="3499"/>
              </a:lnSpc>
            </a:pPr>
          </a:p>
          <a:p>
            <a:pPr algn="l" marL="539749" indent="-269875" lvl="1">
              <a:lnSpc>
                <a:spcPts val="3499"/>
              </a:lnSpc>
              <a:buFont typeface="Arial"/>
              <a:buChar char="•"/>
            </a:pPr>
            <a:r>
              <a:rPr lang="en-US" sz="2499">
                <a:solidFill>
                  <a:srgbClr val="000000"/>
                </a:solidFill>
                <a:latin typeface="Alice"/>
                <a:ea typeface="Alice"/>
                <a:cs typeface="Alice"/>
                <a:sym typeface="Alice"/>
              </a:rPr>
              <a:t>This can include surveys, interviews, and data analysis to understand the unique challenges individuals face.</a:t>
            </a:r>
          </a:p>
          <a:p>
            <a:pPr algn="l">
              <a:lnSpc>
                <a:spcPts val="3499"/>
              </a:lnSpc>
            </a:pPr>
          </a:p>
          <a:p>
            <a:pPr algn="l" marL="539749" indent="-269875" lvl="1">
              <a:lnSpc>
                <a:spcPts val="3499"/>
              </a:lnSpc>
              <a:buFont typeface="Arial"/>
              <a:buChar char="•"/>
            </a:pPr>
            <a:r>
              <a:rPr lang="en-US" sz="2499">
                <a:solidFill>
                  <a:srgbClr val="000000"/>
                </a:solidFill>
                <a:latin typeface="Alice Bold"/>
                <a:ea typeface="Alice Bold"/>
                <a:cs typeface="Alice Bold"/>
                <a:sym typeface="Alice Bold"/>
              </a:rPr>
              <a:t>Categorize Barriers: </a:t>
            </a:r>
            <a:r>
              <a:rPr lang="en-US" sz="2499">
                <a:solidFill>
                  <a:srgbClr val="000000"/>
                </a:solidFill>
                <a:latin typeface="Alice"/>
                <a:ea typeface="Alice"/>
                <a:cs typeface="Alice"/>
                <a:sym typeface="Alice"/>
              </a:rPr>
              <a:t>Classify barriers into categories such as physical access, logistical issues, financial constraints, or socio-political obstacles.</a:t>
            </a:r>
          </a:p>
          <a:p>
            <a:pPr algn="l">
              <a:lnSpc>
                <a:spcPts val="3499"/>
              </a:lnSpc>
            </a:pPr>
          </a:p>
          <a:p>
            <a:pPr algn="l" marL="539749" indent="-269875" lvl="1">
              <a:lnSpc>
                <a:spcPts val="3499"/>
              </a:lnSpc>
              <a:buFont typeface="Arial"/>
              <a:buChar char="•"/>
            </a:pPr>
            <a:r>
              <a:rPr lang="en-US" sz="2499">
                <a:solidFill>
                  <a:srgbClr val="000000"/>
                </a:solidFill>
                <a:latin typeface="Alice Bold"/>
                <a:ea typeface="Alice Bold"/>
                <a:cs typeface="Alice Bold"/>
                <a:sym typeface="Alice Bold"/>
              </a:rPr>
              <a:t>Improve Polling Locations:</a:t>
            </a:r>
            <a:r>
              <a:rPr lang="en-US" sz="2499">
                <a:solidFill>
                  <a:srgbClr val="000000"/>
                </a:solidFill>
                <a:latin typeface="Alice"/>
                <a:ea typeface="Alice"/>
                <a:cs typeface="Alice"/>
                <a:sym typeface="Alice"/>
              </a:rPr>
              <a:t> Ensure that polling stations are accessible to individuals with disabilities, including those with mobility challenges. </a:t>
            </a:r>
          </a:p>
          <a:p>
            <a:pPr algn="l">
              <a:lnSpc>
                <a:spcPts val="3499"/>
              </a:lnSpc>
            </a:pPr>
          </a:p>
          <a:p>
            <a:pPr algn="l" marL="539749" indent="-269875" lvl="1">
              <a:lnSpc>
                <a:spcPts val="3499"/>
              </a:lnSpc>
              <a:buFont typeface="Arial"/>
              <a:buChar char="•"/>
            </a:pPr>
            <a:r>
              <a:rPr lang="en-US" sz="2499">
                <a:solidFill>
                  <a:srgbClr val="000000"/>
                </a:solidFill>
                <a:latin typeface="Alice"/>
                <a:ea typeface="Alice"/>
                <a:cs typeface="Alice"/>
                <a:sym typeface="Alice"/>
              </a:rPr>
              <a:t>This includes providing ramps, accessible voting machines, and assistance on-site.</a:t>
            </a:r>
          </a:p>
          <a:p>
            <a:pPr algn="l">
              <a:lnSpc>
                <a:spcPts val="3499"/>
              </a:lnSpc>
            </a:pPr>
          </a:p>
          <a:p>
            <a:pPr algn="l" marL="539749" indent="-269875" lvl="1">
              <a:lnSpc>
                <a:spcPts val="3499"/>
              </a:lnSpc>
              <a:buFont typeface="Arial"/>
              <a:buChar char="•"/>
            </a:pPr>
            <a:r>
              <a:rPr lang="en-US" sz="2499">
                <a:solidFill>
                  <a:srgbClr val="000000"/>
                </a:solidFill>
                <a:latin typeface="Alice Bold"/>
                <a:ea typeface="Alice Bold"/>
                <a:cs typeface="Alice Bold"/>
                <a:sym typeface="Alice Bold"/>
              </a:rPr>
              <a:t>Expand Early Voting and Mail-In Options:</a:t>
            </a:r>
            <a:r>
              <a:rPr lang="en-US" sz="2499">
                <a:solidFill>
                  <a:srgbClr val="000000"/>
                </a:solidFill>
                <a:latin typeface="Alice"/>
                <a:ea typeface="Alice"/>
                <a:cs typeface="Alice"/>
                <a:sym typeface="Alice"/>
              </a:rPr>
              <a:t> Offer early voting and mail-in ballot options to accommodate those who may have difficulties voting on the designated day, such as people with health issues or work commitments.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052723" y="2826115"/>
            <a:ext cx="9235277" cy="6214231"/>
          </a:xfrm>
          <a:custGeom>
            <a:avLst/>
            <a:gdLst/>
            <a:ahLst/>
            <a:cxnLst/>
            <a:rect r="r" b="b" t="t" l="l"/>
            <a:pathLst>
              <a:path h="6214231" w="9235277">
                <a:moveTo>
                  <a:pt x="0" y="0"/>
                </a:moveTo>
                <a:lnTo>
                  <a:pt x="9235277" y="0"/>
                </a:lnTo>
                <a:lnTo>
                  <a:pt x="9235277" y="6214232"/>
                </a:lnTo>
                <a:lnTo>
                  <a:pt x="0" y="6214232"/>
                </a:lnTo>
                <a:lnTo>
                  <a:pt x="0" y="0"/>
                </a:lnTo>
                <a:close/>
              </a:path>
            </a:pathLst>
          </a:custGeom>
          <a:blipFill>
            <a:blip r:embed="rId4"/>
            <a:stretch>
              <a:fillRect l="0" t="0" r="0" b="0"/>
            </a:stretch>
          </a:blipFill>
        </p:spPr>
      </p:sp>
      <p:sp>
        <p:nvSpPr>
          <p:cNvPr name="TextBox 7" id="7"/>
          <p:cNvSpPr txBox="true"/>
          <p:nvPr/>
        </p:nvSpPr>
        <p:spPr>
          <a:xfrm rot="0">
            <a:off x="4958369" y="1249680"/>
            <a:ext cx="7664252" cy="209550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Abril Fatface"/>
                <a:ea typeface="Abril Fatface"/>
                <a:cs typeface="Abril Fatface"/>
                <a:sym typeface="Abril Fatface"/>
              </a:rPr>
              <a:t>Impact of the Election</a:t>
            </a:r>
          </a:p>
          <a:p>
            <a:pPr algn="ctr">
              <a:lnSpc>
                <a:spcPts val="8400"/>
              </a:lnSpc>
              <a:spcBef>
                <a:spcPct val="0"/>
              </a:spcBef>
            </a:pPr>
          </a:p>
        </p:txBody>
      </p:sp>
      <p:sp>
        <p:nvSpPr>
          <p:cNvPr name="TextBox 8" id="8"/>
          <p:cNvSpPr txBox="true"/>
          <p:nvPr/>
        </p:nvSpPr>
        <p:spPr>
          <a:xfrm rot="0">
            <a:off x="1316141" y="3286355"/>
            <a:ext cx="6685768" cy="4641850"/>
          </a:xfrm>
          <a:prstGeom prst="rect">
            <a:avLst/>
          </a:prstGeom>
        </p:spPr>
        <p:txBody>
          <a:bodyPr anchor="t" rtlCol="false" tIns="0" lIns="0" bIns="0" rIns="0">
            <a:spAutoFit/>
          </a:bodyPr>
          <a:lstStyle/>
          <a:p>
            <a:pPr algn="ctr" marL="539749" indent="-269875" lvl="1">
              <a:lnSpc>
                <a:spcPts val="3499"/>
              </a:lnSpc>
              <a:buFont typeface="Arial"/>
              <a:buChar char="•"/>
            </a:pPr>
            <a:r>
              <a:rPr lang="en-US" sz="2499">
                <a:solidFill>
                  <a:srgbClr val="000000"/>
                </a:solidFill>
                <a:latin typeface="Alice"/>
                <a:ea typeface="Alice"/>
                <a:cs typeface="Alice"/>
                <a:sym typeface="Alice"/>
              </a:rPr>
              <a:t>Across different voter categories—whether they "always," "sometimes," "rarely," or "never" vote—there is a shared belief that the outcome of elections truly matters.</a:t>
            </a:r>
          </a:p>
          <a:p>
            <a:pPr algn="ctr">
              <a:lnSpc>
                <a:spcPts val="5599"/>
              </a:lnSpc>
            </a:pPr>
          </a:p>
          <a:p>
            <a:pPr algn="ctr" marL="539749" indent="-269875" lvl="1">
              <a:lnSpc>
                <a:spcPts val="3499"/>
              </a:lnSpc>
              <a:buFont typeface="Arial"/>
              <a:buChar char="•"/>
            </a:pPr>
            <a:r>
              <a:rPr lang="en-US" sz="2499">
                <a:solidFill>
                  <a:srgbClr val="000000"/>
                </a:solidFill>
                <a:latin typeface="Alice Bold"/>
                <a:ea typeface="Alice Bold"/>
                <a:cs typeface="Alice Bold"/>
                <a:sym typeface="Alice Bold"/>
              </a:rPr>
              <a:t>Insight:</a:t>
            </a:r>
            <a:r>
              <a:rPr lang="en-US" sz="2499">
                <a:solidFill>
                  <a:srgbClr val="000000"/>
                </a:solidFill>
                <a:latin typeface="Alice"/>
                <a:ea typeface="Alice"/>
                <a:cs typeface="Alice"/>
                <a:sym typeface="Alice"/>
              </a:rPr>
              <a:t> This suggests that regardless of how often people vote, there is a general consensus that the results of an election have a significant impact on their lives and the broader community.</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764167" y="904810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03941" y="-12388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216310" y="1673225"/>
            <a:ext cx="9095714" cy="3675244"/>
          </a:xfrm>
          <a:custGeom>
            <a:avLst/>
            <a:gdLst/>
            <a:ahLst/>
            <a:cxnLst/>
            <a:rect r="r" b="b" t="t" l="l"/>
            <a:pathLst>
              <a:path h="3675244" w="9095714">
                <a:moveTo>
                  <a:pt x="0" y="0"/>
                </a:moveTo>
                <a:lnTo>
                  <a:pt x="9095714" y="0"/>
                </a:lnTo>
                <a:lnTo>
                  <a:pt x="9095714" y="3675244"/>
                </a:lnTo>
                <a:lnTo>
                  <a:pt x="0" y="3675244"/>
                </a:lnTo>
                <a:lnTo>
                  <a:pt x="0" y="0"/>
                </a:lnTo>
                <a:close/>
              </a:path>
            </a:pathLst>
          </a:custGeom>
          <a:blipFill>
            <a:blip r:embed="rId4"/>
            <a:stretch>
              <a:fillRect l="0" t="0" r="0" b="0"/>
            </a:stretch>
          </a:blipFill>
        </p:spPr>
      </p:sp>
      <p:sp>
        <p:nvSpPr>
          <p:cNvPr name="Freeform 5" id="5"/>
          <p:cNvSpPr/>
          <p:nvPr/>
        </p:nvSpPr>
        <p:spPr>
          <a:xfrm flipH="false" flipV="false" rot="0">
            <a:off x="671796" y="5233748"/>
            <a:ext cx="8520490" cy="3917767"/>
          </a:xfrm>
          <a:custGeom>
            <a:avLst/>
            <a:gdLst/>
            <a:ahLst/>
            <a:cxnLst/>
            <a:rect r="r" b="b" t="t" l="l"/>
            <a:pathLst>
              <a:path h="3917767" w="8520490">
                <a:moveTo>
                  <a:pt x="0" y="0"/>
                </a:moveTo>
                <a:lnTo>
                  <a:pt x="8520490" y="0"/>
                </a:lnTo>
                <a:lnTo>
                  <a:pt x="8520490" y="3917767"/>
                </a:lnTo>
                <a:lnTo>
                  <a:pt x="0" y="3917767"/>
                </a:lnTo>
                <a:lnTo>
                  <a:pt x="0" y="0"/>
                </a:lnTo>
                <a:close/>
              </a:path>
            </a:pathLst>
          </a:custGeom>
          <a:blipFill>
            <a:blip r:embed="rId5"/>
            <a:stretch>
              <a:fillRect l="0" t="0" r="0" b="0"/>
            </a:stretch>
          </a:blipFill>
        </p:spPr>
      </p:sp>
      <p:sp>
        <p:nvSpPr>
          <p:cNvPr name="Freeform 6" id="6"/>
          <p:cNvSpPr/>
          <p:nvPr/>
        </p:nvSpPr>
        <p:spPr>
          <a:xfrm flipH="false" flipV="false" rot="0">
            <a:off x="10339090" y="5337154"/>
            <a:ext cx="7788207" cy="3710954"/>
          </a:xfrm>
          <a:custGeom>
            <a:avLst/>
            <a:gdLst/>
            <a:ahLst/>
            <a:cxnLst/>
            <a:rect r="r" b="b" t="t" l="l"/>
            <a:pathLst>
              <a:path h="3710954" w="7788207">
                <a:moveTo>
                  <a:pt x="0" y="0"/>
                </a:moveTo>
                <a:lnTo>
                  <a:pt x="7788206" y="0"/>
                </a:lnTo>
                <a:lnTo>
                  <a:pt x="7788206" y="3710954"/>
                </a:lnTo>
                <a:lnTo>
                  <a:pt x="0" y="3710954"/>
                </a:lnTo>
                <a:lnTo>
                  <a:pt x="0" y="0"/>
                </a:lnTo>
                <a:close/>
              </a:path>
            </a:pathLst>
          </a:custGeom>
          <a:blipFill>
            <a:blip r:embed="rId6"/>
            <a:stretch>
              <a:fillRect l="0" t="0" r="0" b="0"/>
            </a:stretch>
          </a:blipFill>
        </p:spPr>
      </p:sp>
      <p:sp>
        <p:nvSpPr>
          <p:cNvPr name="TextBox 7" id="7"/>
          <p:cNvSpPr txBox="true"/>
          <p:nvPr/>
        </p:nvSpPr>
        <p:spPr>
          <a:xfrm rot="0">
            <a:off x="5311874" y="579755"/>
            <a:ext cx="7664252" cy="102870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Abril Fatface"/>
                <a:ea typeface="Abril Fatface"/>
                <a:cs typeface="Abril Fatface"/>
                <a:sym typeface="Abril Fatface"/>
              </a:rPr>
              <a:t>Impact of the Election</a:t>
            </a:r>
          </a:p>
        </p:txBody>
      </p:sp>
      <p:sp>
        <p:nvSpPr>
          <p:cNvPr name="TextBox 8" id="8"/>
          <p:cNvSpPr txBox="true"/>
          <p:nvPr/>
        </p:nvSpPr>
        <p:spPr>
          <a:xfrm rot="0">
            <a:off x="625522" y="2151947"/>
            <a:ext cx="8518478" cy="2334895"/>
          </a:xfrm>
          <a:prstGeom prst="rect">
            <a:avLst/>
          </a:prstGeom>
        </p:spPr>
        <p:txBody>
          <a:bodyPr anchor="t" rtlCol="false" tIns="0" lIns="0" bIns="0" rIns="0">
            <a:spAutoFit/>
          </a:bodyPr>
          <a:lstStyle/>
          <a:p>
            <a:pPr algn="l">
              <a:lnSpc>
                <a:spcPts val="3079"/>
              </a:lnSpc>
              <a:spcBef>
                <a:spcPct val="0"/>
              </a:spcBef>
            </a:pPr>
            <a:r>
              <a:rPr lang="en-US" sz="2199">
                <a:solidFill>
                  <a:srgbClr val="000000"/>
                </a:solidFill>
                <a:latin typeface="Alice Bold"/>
                <a:ea typeface="Alice Bold"/>
                <a:cs typeface="Alice Bold"/>
                <a:sym typeface="Alice Bold"/>
              </a:rPr>
              <a:t>Puzzling Trend:</a:t>
            </a:r>
            <a:r>
              <a:rPr lang="en-US" sz="2199">
                <a:solidFill>
                  <a:srgbClr val="000000"/>
                </a:solidFill>
                <a:latin typeface="Alice"/>
                <a:ea typeface="Alice"/>
                <a:cs typeface="Alice"/>
                <a:sym typeface="Alice"/>
              </a:rPr>
              <a:t> If most voters believe that the outcome of elections is important, then why do we still see low voter turnout, especially among certain demographics?</a:t>
            </a:r>
          </a:p>
          <a:p>
            <a:pPr algn="l">
              <a:lnSpc>
                <a:spcPts val="3079"/>
              </a:lnSpc>
              <a:spcBef>
                <a:spcPct val="0"/>
              </a:spcBef>
            </a:pPr>
          </a:p>
          <a:p>
            <a:pPr algn="l">
              <a:lnSpc>
                <a:spcPts val="3079"/>
              </a:lnSpc>
              <a:spcBef>
                <a:spcPct val="0"/>
              </a:spcBef>
            </a:pPr>
            <a:r>
              <a:rPr lang="en-US" sz="2199">
                <a:solidFill>
                  <a:srgbClr val="000000"/>
                </a:solidFill>
                <a:latin typeface="Alice Bold"/>
                <a:ea typeface="Alice Bold"/>
                <a:cs typeface="Alice Bold"/>
                <a:sym typeface="Alice Bold"/>
              </a:rPr>
              <a:t>Possible Explanation:</a:t>
            </a:r>
            <a:r>
              <a:rPr lang="en-US" sz="2199">
                <a:solidFill>
                  <a:srgbClr val="000000"/>
                </a:solidFill>
                <a:latin typeface="Alice"/>
                <a:ea typeface="Alice"/>
                <a:cs typeface="Alice"/>
                <a:sym typeface="Alice"/>
              </a:rPr>
              <a:t> Could it be that different demographic groups do not trust the voting process?</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874068" y="923925"/>
            <a:ext cx="16539865" cy="863600"/>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Abril Fatface"/>
                <a:ea typeface="Abril Fatface"/>
                <a:cs typeface="Abril Fatface"/>
                <a:sym typeface="Abril Fatface"/>
              </a:rPr>
              <a:t>Confidence in Voting Methods and the Role of Perception</a:t>
            </a:r>
          </a:p>
        </p:txBody>
      </p:sp>
      <p:sp>
        <p:nvSpPr>
          <p:cNvPr name="TextBox 7" id="7"/>
          <p:cNvSpPr txBox="true"/>
          <p:nvPr/>
        </p:nvSpPr>
        <p:spPr>
          <a:xfrm rot="0">
            <a:off x="1028700" y="2941296"/>
            <a:ext cx="7187212" cy="4390710"/>
          </a:xfrm>
          <a:prstGeom prst="rect">
            <a:avLst/>
          </a:prstGeom>
        </p:spPr>
        <p:txBody>
          <a:bodyPr anchor="t" rtlCol="false" tIns="0" lIns="0" bIns="0" rIns="0">
            <a:spAutoFit/>
          </a:bodyPr>
          <a:lstStyle/>
          <a:p>
            <a:pPr algn="l">
              <a:lnSpc>
                <a:spcPts val="3167"/>
              </a:lnSpc>
              <a:spcBef>
                <a:spcPct val="0"/>
              </a:spcBef>
            </a:pPr>
            <a:r>
              <a:rPr lang="en-US" sz="2262">
                <a:solidFill>
                  <a:srgbClr val="000000"/>
                </a:solidFill>
                <a:latin typeface="Alice"/>
                <a:ea typeface="Alice"/>
                <a:cs typeface="Alice"/>
                <a:sym typeface="Alice"/>
              </a:rPr>
              <a:t>Voter trust in the integrity and reliability of voting </a:t>
            </a:r>
            <a:r>
              <a:rPr lang="en-US" sz="2262">
                <a:solidFill>
                  <a:srgbClr val="000000"/>
                </a:solidFill>
                <a:latin typeface="Alice"/>
                <a:ea typeface="Alice"/>
                <a:cs typeface="Alice"/>
                <a:sym typeface="Alice"/>
              </a:rPr>
              <a:t>methods is crucial for participation in elections.</a:t>
            </a:r>
          </a:p>
          <a:p>
            <a:pPr algn="l">
              <a:lnSpc>
                <a:spcPts val="3167"/>
              </a:lnSpc>
              <a:spcBef>
                <a:spcPct val="0"/>
              </a:spcBef>
            </a:pPr>
          </a:p>
          <a:p>
            <a:pPr algn="l">
              <a:lnSpc>
                <a:spcPts val="3167"/>
              </a:lnSpc>
              <a:spcBef>
                <a:spcPct val="0"/>
              </a:spcBef>
            </a:pPr>
            <a:r>
              <a:rPr lang="en-US" sz="2262">
                <a:solidFill>
                  <a:srgbClr val="000000"/>
                </a:solidFill>
                <a:latin typeface="Alice Bold"/>
                <a:ea typeface="Alice Bold"/>
                <a:cs typeface="Alice Bold"/>
                <a:sym typeface="Alice Bold"/>
              </a:rPr>
              <a:t>Challenge: </a:t>
            </a:r>
            <a:r>
              <a:rPr lang="en-US" sz="2262">
                <a:solidFill>
                  <a:srgbClr val="000000"/>
                </a:solidFill>
                <a:latin typeface="Alice"/>
                <a:ea typeface="Alice"/>
                <a:cs typeface="Alice"/>
                <a:sym typeface="Alice"/>
              </a:rPr>
              <a:t>While there are four different voting methods available, not all of them are trusted equally by the electorate.</a:t>
            </a:r>
          </a:p>
          <a:p>
            <a:pPr algn="l">
              <a:lnSpc>
                <a:spcPts val="3167"/>
              </a:lnSpc>
              <a:spcBef>
                <a:spcPct val="0"/>
              </a:spcBef>
            </a:pPr>
          </a:p>
          <a:p>
            <a:pPr algn="l">
              <a:lnSpc>
                <a:spcPts val="3167"/>
              </a:lnSpc>
              <a:spcBef>
                <a:spcPct val="0"/>
              </a:spcBef>
            </a:pPr>
            <a:r>
              <a:rPr lang="en-US" sz="2262">
                <a:solidFill>
                  <a:srgbClr val="000000"/>
                </a:solidFill>
                <a:latin typeface="Alice"/>
                <a:ea typeface="Alice"/>
                <a:cs typeface="Alice"/>
                <a:sym typeface="Alice"/>
              </a:rPr>
              <a:t> This disparity in trust can significantly impact voter turnout, as individuals may choose not to vote if they lack confidence in the selected method.</a:t>
            </a:r>
          </a:p>
          <a:p>
            <a:pPr algn="l">
              <a:lnSpc>
                <a:spcPts val="3167"/>
              </a:lnSpc>
              <a:spcBef>
                <a:spcPct val="0"/>
              </a:spcBef>
            </a:pPr>
          </a:p>
        </p:txBody>
      </p:sp>
      <p:sp>
        <p:nvSpPr>
          <p:cNvPr name="Freeform 8" id="8"/>
          <p:cNvSpPr/>
          <p:nvPr/>
        </p:nvSpPr>
        <p:spPr>
          <a:xfrm flipH="false" flipV="false" rot="0">
            <a:off x="9221672" y="2531732"/>
            <a:ext cx="8037628" cy="5806076"/>
          </a:xfrm>
          <a:custGeom>
            <a:avLst/>
            <a:gdLst/>
            <a:ahLst/>
            <a:cxnLst/>
            <a:rect r="r" b="b" t="t" l="l"/>
            <a:pathLst>
              <a:path h="5806076" w="8037628">
                <a:moveTo>
                  <a:pt x="0" y="0"/>
                </a:moveTo>
                <a:lnTo>
                  <a:pt x="8037628" y="0"/>
                </a:lnTo>
                <a:lnTo>
                  <a:pt x="8037628" y="5806075"/>
                </a:lnTo>
                <a:lnTo>
                  <a:pt x="0" y="5806075"/>
                </a:lnTo>
                <a:lnTo>
                  <a:pt x="0" y="0"/>
                </a:lnTo>
                <a:close/>
              </a:path>
            </a:pathLst>
          </a:custGeom>
          <a:blipFill>
            <a:blip r:embed="rId4"/>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982861" y="943274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657600"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755144" y="2561383"/>
            <a:ext cx="8879184" cy="5746772"/>
          </a:xfrm>
          <a:custGeom>
            <a:avLst/>
            <a:gdLst/>
            <a:ahLst/>
            <a:cxnLst/>
            <a:rect r="r" b="b" t="t" l="l"/>
            <a:pathLst>
              <a:path h="5746772" w="8879184">
                <a:moveTo>
                  <a:pt x="0" y="0"/>
                </a:moveTo>
                <a:lnTo>
                  <a:pt x="8879185" y="0"/>
                </a:lnTo>
                <a:lnTo>
                  <a:pt x="8879185" y="5746772"/>
                </a:lnTo>
                <a:lnTo>
                  <a:pt x="0" y="5746772"/>
                </a:lnTo>
                <a:lnTo>
                  <a:pt x="0" y="0"/>
                </a:lnTo>
                <a:close/>
              </a:path>
            </a:pathLst>
          </a:custGeom>
          <a:blipFill>
            <a:blip r:embed="rId4"/>
            <a:stretch>
              <a:fillRect l="0" t="0" r="0" b="0"/>
            </a:stretch>
          </a:blipFill>
        </p:spPr>
      </p:sp>
      <p:sp>
        <p:nvSpPr>
          <p:cNvPr name="TextBox 5" id="5"/>
          <p:cNvSpPr txBox="true"/>
          <p:nvPr/>
        </p:nvSpPr>
        <p:spPr>
          <a:xfrm rot="0">
            <a:off x="1754572" y="705492"/>
            <a:ext cx="14885889" cy="1562100"/>
          </a:xfrm>
          <a:prstGeom prst="rect">
            <a:avLst/>
          </a:prstGeom>
        </p:spPr>
        <p:txBody>
          <a:bodyPr anchor="t" rtlCol="false" tIns="0" lIns="0" bIns="0" rIns="0">
            <a:spAutoFit/>
          </a:bodyPr>
          <a:lstStyle/>
          <a:p>
            <a:pPr algn="ctr">
              <a:lnSpc>
                <a:spcPts val="6299"/>
              </a:lnSpc>
              <a:spcBef>
                <a:spcPct val="0"/>
              </a:spcBef>
            </a:pPr>
            <a:r>
              <a:rPr lang="en-US" sz="4500">
                <a:solidFill>
                  <a:srgbClr val="000000"/>
                </a:solidFill>
                <a:latin typeface="Abril Fatface"/>
                <a:ea typeface="Abril Fatface"/>
                <a:cs typeface="Abril Fatface"/>
                <a:sym typeface="Abril Fatface"/>
              </a:rPr>
              <a:t>Confidence in Voting Methods and the Role of Perception</a:t>
            </a:r>
          </a:p>
          <a:p>
            <a:pPr algn="ctr">
              <a:lnSpc>
                <a:spcPts val="6299"/>
              </a:lnSpc>
              <a:spcBef>
                <a:spcPct val="0"/>
              </a:spcBef>
            </a:pPr>
          </a:p>
        </p:txBody>
      </p:sp>
      <p:sp>
        <p:nvSpPr>
          <p:cNvPr name="TextBox 6" id="6"/>
          <p:cNvSpPr txBox="true"/>
          <p:nvPr/>
        </p:nvSpPr>
        <p:spPr>
          <a:xfrm rot="0">
            <a:off x="1498136" y="2420424"/>
            <a:ext cx="7257008" cy="5990590"/>
          </a:xfrm>
          <a:prstGeom prst="rect">
            <a:avLst/>
          </a:prstGeom>
        </p:spPr>
        <p:txBody>
          <a:bodyPr anchor="t" rtlCol="false" tIns="0" lIns="0" bIns="0" rIns="0">
            <a:spAutoFit/>
          </a:bodyPr>
          <a:lstStyle/>
          <a:p>
            <a:pPr algn="l" marL="410209" indent="-205105" lvl="1">
              <a:lnSpc>
                <a:spcPts val="2659"/>
              </a:lnSpc>
              <a:buFont typeface="Arial"/>
              <a:buChar char="•"/>
            </a:pPr>
            <a:r>
              <a:rPr lang="en-US" sz="1899">
                <a:solidFill>
                  <a:srgbClr val="000000"/>
                </a:solidFill>
                <a:latin typeface="Alice Bold"/>
                <a:ea typeface="Alice Bold"/>
                <a:cs typeface="Alice Bold"/>
                <a:sym typeface="Alice Bold"/>
              </a:rPr>
              <a:t>Voting Methods Overview:</a:t>
            </a:r>
            <a:r>
              <a:rPr lang="en-US" sz="1899">
                <a:solidFill>
                  <a:srgbClr val="000000"/>
                </a:solidFill>
                <a:latin typeface="Alice"/>
                <a:ea typeface="Alice"/>
                <a:cs typeface="Alice"/>
                <a:sym typeface="Alice"/>
              </a:rPr>
              <a:t> The four available voting methods include in-person voting machines, paper ballots, mail-in voting, and electronic voting.</a:t>
            </a:r>
          </a:p>
          <a:p>
            <a:pPr algn="l">
              <a:lnSpc>
                <a:spcPts val="2659"/>
              </a:lnSpc>
            </a:pPr>
          </a:p>
          <a:p>
            <a:pPr algn="l" marL="410209" indent="-205105" lvl="1">
              <a:lnSpc>
                <a:spcPts val="2659"/>
              </a:lnSpc>
              <a:buFont typeface="Arial"/>
              <a:buChar char="•"/>
            </a:pPr>
            <a:r>
              <a:rPr lang="en-US" sz="1899">
                <a:solidFill>
                  <a:srgbClr val="000000"/>
                </a:solidFill>
                <a:latin typeface="Alice Bold"/>
                <a:ea typeface="Alice Bold"/>
                <a:cs typeface="Alice Bold"/>
                <a:sym typeface="Alice Bold"/>
              </a:rPr>
              <a:t>Disparity in Trust: </a:t>
            </a:r>
            <a:r>
              <a:rPr lang="en-US" sz="1899">
                <a:solidFill>
                  <a:srgbClr val="000000"/>
                </a:solidFill>
                <a:latin typeface="Alice"/>
                <a:ea typeface="Alice"/>
                <a:cs typeface="Alice"/>
                <a:sym typeface="Alice"/>
              </a:rPr>
              <a:t>Our data shows that voters have varying levels of trust in these methods:</a:t>
            </a:r>
          </a:p>
          <a:p>
            <a:pPr algn="l">
              <a:lnSpc>
                <a:spcPts val="2659"/>
              </a:lnSpc>
            </a:pPr>
          </a:p>
          <a:p>
            <a:pPr algn="l" marL="410209" indent="-205105" lvl="1">
              <a:lnSpc>
                <a:spcPts val="2659"/>
              </a:lnSpc>
              <a:buFont typeface="Arial"/>
              <a:buChar char="•"/>
            </a:pPr>
            <a:r>
              <a:rPr lang="en-US" sz="1899">
                <a:solidFill>
                  <a:srgbClr val="000000"/>
                </a:solidFill>
                <a:latin typeface="Alice Bold"/>
                <a:ea typeface="Alice Bold"/>
                <a:cs typeface="Alice Bold"/>
                <a:sym typeface="Alice Bold"/>
              </a:rPr>
              <a:t>In-Person Voting Machines: </a:t>
            </a:r>
            <a:r>
              <a:rPr lang="en-US" sz="1899">
                <a:solidFill>
                  <a:srgbClr val="000000"/>
                </a:solidFill>
                <a:latin typeface="Alice"/>
                <a:ea typeface="Alice"/>
                <a:cs typeface="Alice"/>
                <a:sym typeface="Alice"/>
              </a:rPr>
              <a:t>Generally trusted, especially by those who “sporadically" vote.</a:t>
            </a:r>
          </a:p>
          <a:p>
            <a:pPr algn="l">
              <a:lnSpc>
                <a:spcPts val="2659"/>
              </a:lnSpc>
            </a:pPr>
          </a:p>
          <a:p>
            <a:pPr algn="l" marL="410209" indent="-205105" lvl="1">
              <a:lnSpc>
                <a:spcPts val="2659"/>
              </a:lnSpc>
              <a:buFont typeface="Arial"/>
              <a:buChar char="•"/>
            </a:pPr>
            <a:r>
              <a:rPr lang="en-US" sz="1899">
                <a:solidFill>
                  <a:srgbClr val="000000"/>
                </a:solidFill>
                <a:latin typeface="Alice Bold"/>
                <a:ea typeface="Alice Bold"/>
                <a:cs typeface="Alice Bold"/>
                <a:sym typeface="Alice Bold"/>
              </a:rPr>
              <a:t>Paper Ballots:</a:t>
            </a:r>
            <a:r>
              <a:rPr lang="en-US" sz="1899">
                <a:solidFill>
                  <a:srgbClr val="000000"/>
                </a:solidFill>
                <a:latin typeface="Alice"/>
                <a:ea typeface="Alice"/>
                <a:cs typeface="Alice"/>
                <a:sym typeface="Alice"/>
              </a:rPr>
              <a:t> Also trusted, often seen as reliable by a broad range of voters.</a:t>
            </a:r>
          </a:p>
          <a:p>
            <a:pPr algn="l">
              <a:lnSpc>
                <a:spcPts val="2659"/>
              </a:lnSpc>
            </a:pPr>
          </a:p>
          <a:p>
            <a:pPr algn="l" marL="410209" indent="-205105" lvl="1">
              <a:lnSpc>
                <a:spcPts val="2659"/>
              </a:lnSpc>
              <a:buFont typeface="Arial"/>
              <a:buChar char="•"/>
            </a:pPr>
            <a:r>
              <a:rPr lang="en-US" sz="1899">
                <a:solidFill>
                  <a:srgbClr val="000000"/>
                </a:solidFill>
                <a:latin typeface="Alice Bold"/>
                <a:ea typeface="Alice Bold"/>
                <a:cs typeface="Alice Bold"/>
                <a:sym typeface="Alice Bold"/>
              </a:rPr>
              <a:t>Mail-In Voting:</a:t>
            </a:r>
            <a:r>
              <a:rPr lang="en-US" sz="1899">
                <a:solidFill>
                  <a:srgbClr val="000000"/>
                </a:solidFill>
                <a:latin typeface="Alice"/>
                <a:ea typeface="Alice"/>
                <a:cs typeface="Alice"/>
                <a:sym typeface="Alice"/>
              </a:rPr>
              <a:t> Trust varies, might with some concerns about security and fraud.</a:t>
            </a:r>
          </a:p>
          <a:p>
            <a:pPr algn="l">
              <a:lnSpc>
                <a:spcPts val="2659"/>
              </a:lnSpc>
            </a:pPr>
          </a:p>
          <a:p>
            <a:pPr algn="l" marL="410209" indent="-205105" lvl="1">
              <a:lnSpc>
                <a:spcPts val="2659"/>
              </a:lnSpc>
              <a:buFont typeface="Arial"/>
              <a:buChar char="•"/>
            </a:pPr>
            <a:r>
              <a:rPr lang="en-US" sz="1899">
                <a:solidFill>
                  <a:srgbClr val="000000"/>
                </a:solidFill>
                <a:latin typeface="Alice Bold"/>
                <a:ea typeface="Alice Bold"/>
                <a:cs typeface="Alice Bold"/>
                <a:sym typeface="Alice Bold"/>
              </a:rPr>
              <a:t>Electronic Voting:</a:t>
            </a:r>
            <a:r>
              <a:rPr lang="en-US" sz="1899">
                <a:solidFill>
                  <a:srgbClr val="000000"/>
                </a:solidFill>
                <a:latin typeface="Alice"/>
                <a:ea typeface="Alice"/>
                <a:cs typeface="Alice"/>
                <a:sym typeface="Alice"/>
              </a:rPr>
              <a:t> Faces the least skepticism, particularly among who rarely vote.</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654357" y="904810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482681" y="-12388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pic>
        <p:nvPicPr>
          <p:cNvPr name="Picture 6" id="6"/>
          <p:cNvPicPr>
            <a:picLocks noChangeAspect="true"/>
          </p:cNvPicPr>
          <p:nvPr/>
        </p:nvPicPr>
        <p:blipFill>
          <a:blip r:embed="rId4"/>
          <a:stretch>
            <a:fillRect/>
          </a:stretch>
        </p:blipFill>
        <p:spPr>
          <a:xfrm rot="0">
            <a:off x="-692791" y="1711524"/>
            <a:ext cx="10412521" cy="7339381"/>
          </a:xfrm>
          <a:prstGeom prst="rect">
            <a:avLst/>
          </a:prstGeom>
        </p:spPr>
      </p:pic>
      <p:sp>
        <p:nvSpPr>
          <p:cNvPr name="Freeform 7" id="7"/>
          <p:cNvSpPr/>
          <p:nvPr/>
        </p:nvSpPr>
        <p:spPr>
          <a:xfrm flipH="false" flipV="false" rot="0">
            <a:off x="10351216" y="2514600"/>
            <a:ext cx="7936784" cy="5733230"/>
          </a:xfrm>
          <a:custGeom>
            <a:avLst/>
            <a:gdLst/>
            <a:ahLst/>
            <a:cxnLst/>
            <a:rect r="r" b="b" t="t" l="l"/>
            <a:pathLst>
              <a:path h="5733230" w="7936784">
                <a:moveTo>
                  <a:pt x="0" y="0"/>
                </a:moveTo>
                <a:lnTo>
                  <a:pt x="7936784" y="0"/>
                </a:lnTo>
                <a:lnTo>
                  <a:pt x="7936784" y="5733230"/>
                </a:lnTo>
                <a:lnTo>
                  <a:pt x="0" y="5733230"/>
                </a:lnTo>
                <a:lnTo>
                  <a:pt x="0" y="0"/>
                </a:lnTo>
                <a:close/>
              </a:path>
            </a:pathLst>
          </a:custGeom>
          <a:blipFill>
            <a:blip r:embed="rId5"/>
            <a:stretch>
              <a:fillRect l="0" t="0" r="0" b="0"/>
            </a:stretch>
          </a:blipFill>
        </p:spPr>
      </p:sp>
      <p:sp>
        <p:nvSpPr>
          <p:cNvPr name="TextBox 8" id="8"/>
          <p:cNvSpPr txBox="true"/>
          <p:nvPr/>
        </p:nvSpPr>
        <p:spPr>
          <a:xfrm rot="0">
            <a:off x="1701068" y="952500"/>
            <a:ext cx="14885863" cy="1562100"/>
          </a:xfrm>
          <a:prstGeom prst="rect">
            <a:avLst/>
          </a:prstGeom>
        </p:spPr>
        <p:txBody>
          <a:bodyPr anchor="t" rtlCol="false" tIns="0" lIns="0" bIns="0" rIns="0">
            <a:spAutoFit/>
          </a:bodyPr>
          <a:lstStyle/>
          <a:p>
            <a:pPr algn="ctr">
              <a:lnSpc>
                <a:spcPts val="6299"/>
              </a:lnSpc>
              <a:spcBef>
                <a:spcPct val="0"/>
              </a:spcBef>
            </a:pPr>
            <a:r>
              <a:rPr lang="en-US" sz="4500">
                <a:solidFill>
                  <a:srgbClr val="000000"/>
                </a:solidFill>
                <a:latin typeface="Abril Fatface"/>
                <a:ea typeface="Abril Fatface"/>
                <a:cs typeface="Abril Fatface"/>
                <a:sym typeface="Abril Fatface"/>
              </a:rPr>
              <a:t>Confidence in Voting Methods and the Role of Perception</a:t>
            </a:r>
          </a:p>
          <a:p>
            <a:pPr algn="ctr">
              <a:lnSpc>
                <a:spcPts val="6299"/>
              </a:lnSpc>
              <a:spcBef>
                <a:spcPct val="0"/>
              </a:spcBef>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01628" y="858873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378061" y="959485"/>
            <a:ext cx="17531879" cy="894080"/>
          </a:xfrm>
          <a:prstGeom prst="rect">
            <a:avLst/>
          </a:prstGeom>
        </p:spPr>
        <p:txBody>
          <a:bodyPr anchor="t" rtlCol="false" tIns="0" lIns="0" bIns="0" rIns="0">
            <a:spAutoFit/>
          </a:bodyPr>
          <a:lstStyle/>
          <a:p>
            <a:pPr algn="ctr">
              <a:lnSpc>
                <a:spcPts val="7419"/>
              </a:lnSpc>
              <a:spcBef>
                <a:spcPct val="0"/>
              </a:spcBef>
            </a:pPr>
            <a:r>
              <a:rPr lang="en-US" sz="5299">
                <a:solidFill>
                  <a:srgbClr val="000000"/>
                </a:solidFill>
                <a:latin typeface="Abril Fatface"/>
                <a:ea typeface="Abril Fatface"/>
                <a:cs typeface="Abril Fatface"/>
                <a:sym typeface="Abril Fatface"/>
              </a:rPr>
              <a:t>Confidence in Voting Methods and the Role of Perception</a:t>
            </a:r>
          </a:p>
        </p:txBody>
      </p:sp>
      <p:sp>
        <p:nvSpPr>
          <p:cNvPr name="TextBox 7" id="7"/>
          <p:cNvSpPr txBox="true"/>
          <p:nvPr/>
        </p:nvSpPr>
        <p:spPr>
          <a:xfrm rot="0">
            <a:off x="1728772" y="2702028"/>
            <a:ext cx="14830455" cy="5886704"/>
          </a:xfrm>
          <a:prstGeom prst="rect">
            <a:avLst/>
          </a:prstGeom>
        </p:spPr>
        <p:txBody>
          <a:bodyPr anchor="t" rtlCol="false" tIns="0" lIns="0" bIns="0" rIns="0">
            <a:spAutoFit/>
          </a:bodyPr>
          <a:lstStyle/>
          <a:p>
            <a:pPr algn="l">
              <a:lnSpc>
                <a:spcPts val="3102"/>
              </a:lnSpc>
            </a:pPr>
            <a:r>
              <a:rPr lang="en-US" sz="2899">
                <a:solidFill>
                  <a:srgbClr val="000000"/>
                </a:solidFill>
                <a:latin typeface="Alice"/>
                <a:ea typeface="Alice"/>
                <a:cs typeface="Alice"/>
                <a:sym typeface="Alice"/>
              </a:rPr>
              <a:t>Our analysis reveals a significant trend in voting method confidence:</a:t>
            </a:r>
          </a:p>
          <a:p>
            <a:pPr algn="l">
              <a:lnSpc>
                <a:spcPts val="3102"/>
              </a:lnSpc>
            </a:pPr>
          </a:p>
          <a:p>
            <a:pPr algn="l" marL="626104" indent="-313052" lvl="1">
              <a:lnSpc>
                <a:spcPts val="3102"/>
              </a:lnSpc>
              <a:buFont typeface="Arial"/>
              <a:buChar char="•"/>
            </a:pPr>
            <a:r>
              <a:rPr lang="en-US" sz="2899">
                <a:solidFill>
                  <a:srgbClr val="000000"/>
                </a:solidFill>
                <a:latin typeface="Alice Bold"/>
                <a:ea typeface="Alice Bold"/>
                <a:cs typeface="Alice Bold"/>
                <a:sym typeface="Alice Bold"/>
              </a:rPr>
              <a:t>Highly Educated Individuals: </a:t>
            </a:r>
            <a:r>
              <a:rPr lang="en-US" sz="2899">
                <a:solidFill>
                  <a:srgbClr val="000000"/>
                </a:solidFill>
                <a:latin typeface="Alice"/>
                <a:ea typeface="Alice"/>
                <a:cs typeface="Alice"/>
                <a:sym typeface="Alice"/>
              </a:rPr>
              <a:t>Demonstrate the lowest confidence in in-person voting methods.</a:t>
            </a:r>
          </a:p>
          <a:p>
            <a:pPr algn="l">
              <a:lnSpc>
                <a:spcPts val="3102"/>
              </a:lnSpc>
            </a:pPr>
          </a:p>
          <a:p>
            <a:pPr algn="l" marL="626104" indent="-313052" lvl="1">
              <a:lnSpc>
                <a:spcPts val="3102"/>
              </a:lnSpc>
              <a:buFont typeface="Arial"/>
              <a:buChar char="•"/>
            </a:pPr>
            <a:r>
              <a:rPr lang="en-US" sz="2899">
                <a:solidFill>
                  <a:srgbClr val="000000"/>
                </a:solidFill>
                <a:latin typeface="Alice Bold"/>
                <a:ea typeface="Alice Bold"/>
                <a:cs typeface="Alice Bold"/>
                <a:sym typeface="Alice Bold"/>
              </a:rPr>
              <a:t>Younger Population:  </a:t>
            </a:r>
            <a:r>
              <a:rPr lang="en-US" sz="2899">
                <a:solidFill>
                  <a:srgbClr val="000000"/>
                </a:solidFill>
                <a:latin typeface="Alice"/>
                <a:ea typeface="Alice"/>
                <a:cs typeface="Alice"/>
                <a:sym typeface="Alice"/>
              </a:rPr>
              <a:t>shows high skepticism towards in-person voting.</a:t>
            </a:r>
          </a:p>
          <a:p>
            <a:pPr algn="l">
              <a:lnSpc>
                <a:spcPts val="3102"/>
              </a:lnSpc>
            </a:pPr>
            <a:r>
              <a:rPr lang="en-US" sz="2899">
                <a:solidFill>
                  <a:srgbClr val="000000"/>
                </a:solidFill>
                <a:latin typeface="Alice"/>
                <a:ea typeface="Alice"/>
                <a:cs typeface="Alice"/>
                <a:sym typeface="Alice"/>
              </a:rPr>
              <a:t>        </a:t>
            </a:r>
          </a:p>
          <a:p>
            <a:pPr algn="l" marL="626104" indent="-313052" lvl="1">
              <a:lnSpc>
                <a:spcPts val="3102"/>
              </a:lnSpc>
              <a:buFont typeface="Arial"/>
              <a:buChar char="•"/>
            </a:pPr>
            <a:r>
              <a:rPr lang="en-US" sz="2899">
                <a:solidFill>
                  <a:srgbClr val="000000"/>
                </a:solidFill>
                <a:latin typeface="Alice"/>
                <a:ea typeface="Alice"/>
                <a:cs typeface="Alice"/>
                <a:sym typeface="Alice"/>
              </a:rPr>
              <a:t>This might be a plausible reason for them  not to vote</a:t>
            </a:r>
          </a:p>
          <a:p>
            <a:pPr algn="l">
              <a:lnSpc>
                <a:spcPts val="3102"/>
              </a:lnSpc>
            </a:pPr>
          </a:p>
          <a:p>
            <a:pPr algn="l" marL="626104" indent="-313052" lvl="1">
              <a:lnSpc>
                <a:spcPts val="3102"/>
              </a:lnSpc>
              <a:buFont typeface="Arial"/>
              <a:buChar char="•"/>
            </a:pPr>
            <a:r>
              <a:rPr lang="en-US" sz="2899">
                <a:solidFill>
                  <a:srgbClr val="000000"/>
                </a:solidFill>
                <a:latin typeface="Alice"/>
                <a:ea typeface="Alice"/>
                <a:cs typeface="Alice"/>
                <a:sym typeface="Alice"/>
              </a:rPr>
              <a:t>This pattern highlights a critical issue with in-person voting methods, particularly among those who are more informed and educated.</a:t>
            </a:r>
          </a:p>
          <a:p>
            <a:pPr algn="l">
              <a:lnSpc>
                <a:spcPts val="3102"/>
              </a:lnSpc>
            </a:pPr>
          </a:p>
          <a:p>
            <a:pPr algn="l" marL="626104" indent="-313052" lvl="1">
              <a:lnSpc>
                <a:spcPts val="3102"/>
              </a:lnSpc>
              <a:buFont typeface="Arial"/>
              <a:buChar char="•"/>
            </a:pPr>
            <a:r>
              <a:rPr lang="en-US" sz="2899">
                <a:solidFill>
                  <a:srgbClr val="000000"/>
                </a:solidFill>
                <a:latin typeface="Alice"/>
                <a:ea typeface="Alice"/>
                <a:cs typeface="Alice"/>
                <a:sym typeface="Alice"/>
              </a:rPr>
              <a:t> Their skepticism underscores potential problems with the current in-person voting processes and suggests a need for reform to address the concerns of these key demographics.</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064987" y="972822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09729"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884888" y="31750"/>
            <a:ext cx="4518224" cy="1898650"/>
          </a:xfrm>
          <a:prstGeom prst="rect">
            <a:avLst/>
          </a:prstGeom>
        </p:spPr>
        <p:txBody>
          <a:bodyPr anchor="t" rtlCol="false" tIns="0" lIns="0" bIns="0" rIns="0">
            <a:spAutoFit/>
          </a:bodyPr>
          <a:lstStyle/>
          <a:p>
            <a:pPr algn="ctr">
              <a:lnSpc>
                <a:spcPts val="7699"/>
              </a:lnSpc>
              <a:spcBef>
                <a:spcPct val="0"/>
              </a:spcBef>
            </a:pPr>
            <a:r>
              <a:rPr lang="en-US" sz="5499">
                <a:solidFill>
                  <a:srgbClr val="000000"/>
                </a:solidFill>
                <a:latin typeface="Abril Fatface"/>
                <a:ea typeface="Abril Fatface"/>
                <a:cs typeface="Abril Fatface"/>
                <a:sym typeface="Abril Fatface"/>
              </a:rPr>
              <a:t>Path Forward</a:t>
            </a:r>
          </a:p>
          <a:p>
            <a:pPr algn="ctr">
              <a:lnSpc>
                <a:spcPts val="7699"/>
              </a:lnSpc>
              <a:spcBef>
                <a:spcPct val="0"/>
              </a:spcBef>
            </a:pPr>
          </a:p>
        </p:txBody>
      </p:sp>
      <p:sp>
        <p:nvSpPr>
          <p:cNvPr name="TextBox 5" id="5"/>
          <p:cNvSpPr txBox="true"/>
          <p:nvPr/>
        </p:nvSpPr>
        <p:spPr>
          <a:xfrm rot="0">
            <a:off x="786593" y="1258991"/>
            <a:ext cx="17207570" cy="8756679"/>
          </a:xfrm>
          <a:prstGeom prst="rect">
            <a:avLst/>
          </a:prstGeom>
        </p:spPr>
        <p:txBody>
          <a:bodyPr anchor="t" rtlCol="false" tIns="0" lIns="0" bIns="0" rIns="0">
            <a:spAutoFit/>
          </a:bodyPr>
          <a:lstStyle/>
          <a:p>
            <a:pPr algn="l" marL="539500" indent="-269750" lvl="1">
              <a:lnSpc>
                <a:spcPts val="3498"/>
              </a:lnSpc>
              <a:buFont typeface="Arial"/>
              <a:buChar char="•"/>
            </a:pPr>
            <a:r>
              <a:rPr lang="en-US" sz="2498">
                <a:solidFill>
                  <a:srgbClr val="000000"/>
                </a:solidFill>
                <a:latin typeface="Alice Bold"/>
                <a:ea typeface="Alice Bold"/>
                <a:cs typeface="Alice Bold"/>
                <a:sym typeface="Alice Bold"/>
              </a:rPr>
              <a:t>I</a:t>
            </a:r>
            <a:r>
              <a:rPr lang="en-US" sz="2498">
                <a:solidFill>
                  <a:srgbClr val="000000"/>
                </a:solidFill>
                <a:latin typeface="Alice Bold"/>
                <a:ea typeface="Alice Bold"/>
                <a:cs typeface="Alice Bold"/>
                <a:sym typeface="Alice Bold"/>
              </a:rPr>
              <a:t>dentify Key Issues:</a:t>
            </a:r>
            <a:r>
              <a:rPr lang="en-US" sz="2498">
                <a:solidFill>
                  <a:srgbClr val="000000"/>
                </a:solidFill>
                <a:latin typeface="Alice"/>
                <a:ea typeface="Alice"/>
                <a:cs typeface="Alice"/>
                <a:sym typeface="Alice"/>
              </a:rPr>
              <a:t> Determine the root causes of mistrust, such as concerns about security, fraud, or the accuracy of vote counting.</a:t>
            </a:r>
          </a:p>
          <a:p>
            <a:pPr algn="l">
              <a:lnSpc>
                <a:spcPts val="3498"/>
              </a:lnSpc>
            </a:pPr>
          </a:p>
          <a:p>
            <a:pPr algn="l" marL="539500" indent="-269750" lvl="1">
              <a:lnSpc>
                <a:spcPts val="3498"/>
              </a:lnSpc>
              <a:buFont typeface="Arial"/>
              <a:buChar char="•"/>
            </a:pPr>
            <a:r>
              <a:rPr lang="en-US" sz="2498">
                <a:solidFill>
                  <a:srgbClr val="000000"/>
                </a:solidFill>
                <a:latin typeface="Alice Bold"/>
                <a:ea typeface="Alice Bold"/>
                <a:cs typeface="Alice Bold"/>
                <a:sym typeface="Alice Bold"/>
              </a:rPr>
              <a:t>Improve In-Person Voting Processes:</a:t>
            </a:r>
            <a:r>
              <a:rPr lang="en-US" sz="2498">
                <a:solidFill>
                  <a:srgbClr val="000000"/>
                </a:solidFill>
                <a:latin typeface="Alice"/>
                <a:ea typeface="Alice"/>
                <a:cs typeface="Alice"/>
                <a:sym typeface="Alice"/>
              </a:rPr>
              <a:t> Upgrade and maintain voting machines to ensure they are secure and reliable. </a:t>
            </a:r>
          </a:p>
          <a:p>
            <a:pPr algn="l">
              <a:lnSpc>
                <a:spcPts val="3498"/>
              </a:lnSpc>
            </a:pPr>
          </a:p>
          <a:p>
            <a:pPr algn="l" marL="539500" indent="-269750" lvl="1">
              <a:lnSpc>
                <a:spcPts val="3498"/>
              </a:lnSpc>
              <a:buFont typeface="Arial"/>
              <a:buChar char="•"/>
            </a:pPr>
            <a:r>
              <a:rPr lang="en-US" sz="2498">
                <a:solidFill>
                  <a:srgbClr val="000000"/>
                </a:solidFill>
                <a:latin typeface="Alice"/>
                <a:ea typeface="Alice"/>
                <a:cs typeface="Alice"/>
                <a:sym typeface="Alice"/>
              </a:rPr>
              <a:t>Conduct regular audits and tests to verify their accuracy.</a:t>
            </a:r>
          </a:p>
          <a:p>
            <a:pPr algn="l">
              <a:lnSpc>
                <a:spcPts val="3498"/>
              </a:lnSpc>
            </a:pPr>
          </a:p>
          <a:p>
            <a:pPr algn="l" marL="539500" indent="-269750" lvl="1">
              <a:lnSpc>
                <a:spcPts val="3498"/>
              </a:lnSpc>
              <a:buFont typeface="Arial"/>
              <a:buChar char="•"/>
            </a:pPr>
            <a:r>
              <a:rPr lang="en-US" sz="2498">
                <a:solidFill>
                  <a:srgbClr val="000000"/>
                </a:solidFill>
                <a:latin typeface="Alice Bold"/>
                <a:ea typeface="Alice Bold"/>
                <a:cs typeface="Alice Bold"/>
                <a:sym typeface="Alice Bold"/>
              </a:rPr>
              <a:t>Strengthen Mail-In Voting Procedures:</a:t>
            </a:r>
            <a:r>
              <a:rPr lang="en-US" sz="2498">
                <a:solidFill>
                  <a:srgbClr val="000000"/>
                </a:solidFill>
                <a:latin typeface="Alice"/>
                <a:ea typeface="Alice"/>
                <a:cs typeface="Alice"/>
                <a:sym typeface="Alice"/>
              </a:rPr>
              <a:t> Implement measures to improve the security and reliability of mail-in voting, such as better tracking systems, secure ballot processing, and clear instructions for voters.</a:t>
            </a:r>
          </a:p>
          <a:p>
            <a:pPr algn="l">
              <a:lnSpc>
                <a:spcPts val="3498"/>
              </a:lnSpc>
            </a:pPr>
          </a:p>
          <a:p>
            <a:pPr algn="l" marL="539500" indent="-269750" lvl="1">
              <a:lnSpc>
                <a:spcPts val="3498"/>
              </a:lnSpc>
              <a:buFont typeface="Arial"/>
              <a:buChar char="•"/>
            </a:pPr>
            <a:r>
              <a:rPr lang="en-US" sz="2498">
                <a:solidFill>
                  <a:srgbClr val="000000"/>
                </a:solidFill>
                <a:latin typeface="Alice Bold"/>
                <a:ea typeface="Alice Bold"/>
                <a:cs typeface="Alice Bold"/>
                <a:sym typeface="Alice Bold"/>
              </a:rPr>
              <a:t>Secure Electronic Voting Systems: </a:t>
            </a:r>
            <a:r>
              <a:rPr lang="en-US" sz="2498">
                <a:solidFill>
                  <a:srgbClr val="000000"/>
                </a:solidFill>
                <a:latin typeface="Alice"/>
                <a:ea typeface="Alice"/>
                <a:cs typeface="Alice"/>
                <a:sym typeface="Alice"/>
              </a:rPr>
              <a:t>Invest in advanced cybersecurity measures and conduct regular security assessments to protect electronic voting systems from potential breaches.</a:t>
            </a:r>
          </a:p>
          <a:p>
            <a:pPr algn="l">
              <a:lnSpc>
                <a:spcPts val="3498"/>
              </a:lnSpc>
            </a:pPr>
          </a:p>
          <a:p>
            <a:pPr algn="l" marL="539500" indent="-269750" lvl="1">
              <a:lnSpc>
                <a:spcPts val="3498"/>
              </a:lnSpc>
              <a:buFont typeface="Arial"/>
              <a:buChar char="•"/>
            </a:pPr>
            <a:r>
              <a:rPr lang="en-US" sz="2498">
                <a:solidFill>
                  <a:srgbClr val="000000"/>
                </a:solidFill>
                <a:latin typeface="Alice Bold"/>
                <a:ea typeface="Alice Bold"/>
                <a:cs typeface="Alice Bold"/>
                <a:sym typeface="Alice Bold"/>
              </a:rPr>
              <a:t>Transparency Campaigns:</a:t>
            </a:r>
            <a:r>
              <a:rPr lang="en-US" sz="2498">
                <a:solidFill>
                  <a:srgbClr val="000000"/>
                </a:solidFill>
                <a:latin typeface="Alice"/>
                <a:ea typeface="Alice"/>
                <a:cs typeface="Alice"/>
                <a:sym typeface="Alice"/>
              </a:rPr>
              <a:t> Launch educational campaigns to inform voters about the integrity and security of different voting methods. Provide clear, factual information on how each method works and the measures in place to ensure a secure voting process.</a:t>
            </a:r>
          </a:p>
          <a:p>
            <a:pPr algn="l">
              <a:lnSpc>
                <a:spcPts val="3498"/>
              </a:lnSpc>
            </a:pPr>
          </a:p>
          <a:p>
            <a:pPr algn="l" marL="539500" indent="-269750" lvl="1">
              <a:lnSpc>
                <a:spcPts val="3498"/>
              </a:lnSpc>
              <a:buFont typeface="Arial"/>
              <a:buChar char="•"/>
            </a:pPr>
            <a:r>
              <a:rPr lang="en-US" sz="2498">
                <a:solidFill>
                  <a:srgbClr val="000000"/>
                </a:solidFill>
                <a:latin typeface="Alice Bold"/>
                <a:ea typeface="Alice Bold"/>
                <a:cs typeface="Alice Bold"/>
                <a:sym typeface="Alice Bold"/>
              </a:rPr>
              <a:t>Targeted Outreach: </a:t>
            </a:r>
            <a:r>
              <a:rPr lang="en-US" sz="2498">
                <a:solidFill>
                  <a:srgbClr val="000000"/>
                </a:solidFill>
                <a:latin typeface="Alice"/>
                <a:ea typeface="Alice"/>
                <a:cs typeface="Alice"/>
                <a:sym typeface="Alice"/>
              </a:rPr>
              <a:t>Focus on highly educated individuals and younger populations to address their specific concerns about in-person voting methods. Tailor communication strategies to these groups to rebuild confidence.</a:t>
            </a:r>
          </a:p>
          <a:p>
            <a:pPr algn="l">
              <a:lnSpc>
                <a:spcPts val="3498"/>
              </a:lnSpc>
            </a:pP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a:t>
              </a:r>
            </a:p>
          </p:txBody>
        </p:sp>
      </p:grpSp>
      <p:sp>
        <p:nvSpPr>
          <p:cNvPr name="Freeform 10" id="10"/>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5723625" y="4256403"/>
            <a:ext cx="6115720" cy="887097"/>
          </a:xfrm>
          <a:prstGeom prst="rect">
            <a:avLst/>
          </a:prstGeom>
        </p:spPr>
        <p:txBody>
          <a:bodyPr anchor="t" rtlCol="false" tIns="0" lIns="0" bIns="0" rIns="0">
            <a:spAutoFit/>
          </a:bodyPr>
          <a:lstStyle/>
          <a:p>
            <a:pPr algn="ctr">
              <a:lnSpc>
                <a:spcPts val="7279"/>
              </a:lnSpc>
              <a:spcBef>
                <a:spcPct val="0"/>
              </a:spcBef>
            </a:pPr>
            <a:r>
              <a:rPr lang="en-US" sz="5199" u="sng">
                <a:solidFill>
                  <a:srgbClr val="000000"/>
                </a:solidFill>
                <a:latin typeface="Abril Fatface"/>
                <a:ea typeface="Abril Fatface"/>
                <a:cs typeface="Abril Fatface"/>
                <a:sym typeface="Abril Fatface"/>
                <a:hlinkClick r:id="rId4" tooltip="https://colab.research.google.com/drive/1PBhKL3FYB7sVLA4Ef97GIR3BbZKCXZk1?usp=sharing"/>
              </a:rPr>
              <a:t>Technical Appendix</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4804922" y="914400"/>
            <a:ext cx="8152706" cy="209550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Abril Fatface"/>
                <a:ea typeface="Abril Fatface"/>
                <a:cs typeface="Abril Fatface"/>
                <a:sym typeface="Abril Fatface"/>
              </a:rPr>
              <a:t>Purpose of the Analysis</a:t>
            </a:r>
          </a:p>
          <a:p>
            <a:pPr algn="ctr">
              <a:lnSpc>
                <a:spcPts val="8400"/>
              </a:lnSpc>
              <a:spcBef>
                <a:spcPct val="0"/>
              </a:spcBef>
            </a:pPr>
          </a:p>
        </p:txBody>
      </p:sp>
      <p:sp>
        <p:nvSpPr>
          <p:cNvPr name="TextBox 7" id="7"/>
          <p:cNvSpPr txBox="true"/>
          <p:nvPr/>
        </p:nvSpPr>
        <p:spPr>
          <a:xfrm rot="0">
            <a:off x="765975" y="2624455"/>
            <a:ext cx="17522025" cy="561340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Alice"/>
                <a:ea typeface="Alice"/>
                <a:cs typeface="Alice"/>
                <a:sym typeface="Alice"/>
              </a:rPr>
              <a:t>Analyze barriers to voting among workers to develop strategies for increased participation.</a:t>
            </a:r>
          </a:p>
          <a:p>
            <a:pPr algn="l">
              <a:lnSpc>
                <a:spcPts val="5599"/>
              </a:lnSpc>
            </a:pPr>
          </a:p>
          <a:p>
            <a:pPr algn="l" marL="863599" indent="-431800" lvl="1">
              <a:lnSpc>
                <a:spcPts val="5599"/>
              </a:lnSpc>
              <a:buFont typeface="Arial"/>
              <a:buChar char="•"/>
            </a:pPr>
            <a:r>
              <a:rPr lang="en-US" sz="3999">
                <a:solidFill>
                  <a:srgbClr val="000000"/>
                </a:solidFill>
                <a:latin typeface="Alice"/>
                <a:ea typeface="Alice"/>
                <a:cs typeface="Alice"/>
                <a:sym typeface="Alice"/>
              </a:rPr>
              <a:t>Many workers face challenges that prevent them from voting, including systemic issues and disconnects with leadership.</a:t>
            </a:r>
          </a:p>
          <a:p>
            <a:pPr algn="l">
              <a:lnSpc>
                <a:spcPts val="5599"/>
              </a:lnSpc>
            </a:pPr>
          </a:p>
          <a:p>
            <a:pPr algn="l" marL="863599" indent="-431800" lvl="1">
              <a:lnSpc>
                <a:spcPts val="5599"/>
              </a:lnSpc>
              <a:buFont typeface="Arial"/>
              <a:buChar char="•"/>
            </a:pPr>
            <a:r>
              <a:rPr lang="en-US" sz="3999">
                <a:solidFill>
                  <a:srgbClr val="000000"/>
                </a:solidFill>
                <a:latin typeface="Alice"/>
                <a:ea typeface="Alice"/>
                <a:cs typeface="Alice"/>
                <a:sym typeface="Alice"/>
              </a:rPr>
              <a:t>Imagine workers eager to shape their future, yet held back by obstacles. Our goal is to uncover these barriers and find a path forward.</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554977" y="3748035"/>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a:ea typeface="Alatsi"/>
                <a:cs typeface="Alatsi"/>
                <a:sym typeface="Alatsi"/>
              </a:rPr>
              <a:t>Q&amp;A</a:t>
            </a:r>
          </a:p>
        </p:txBody>
      </p:sp>
      <p:grpSp>
        <p:nvGrpSpPr>
          <p:cNvPr name="Group 3" id="3"/>
          <p:cNvGrpSpPr/>
          <p:nvPr/>
        </p:nvGrpSpPr>
        <p:grpSpPr>
          <a:xfrm rot="0">
            <a:off x="-31071" y="0"/>
            <a:ext cx="4239083" cy="10287000"/>
            <a:chOff x="0" y="0"/>
            <a:chExt cx="5652111" cy="13716000"/>
          </a:xfrm>
        </p:grpSpPr>
        <p:grpSp>
          <p:nvGrpSpPr>
            <p:cNvPr name="Group 4" id="4"/>
            <p:cNvGrpSpPr/>
            <p:nvPr/>
          </p:nvGrpSpPr>
          <p:grpSpPr>
            <a:xfrm rot="0">
              <a:off x="2826056" y="0"/>
              <a:ext cx="2826056" cy="13716000"/>
              <a:chOff x="0" y="0"/>
              <a:chExt cx="558233" cy="2709333"/>
            </a:xfrm>
          </p:grpSpPr>
          <p:sp>
            <p:nvSpPr>
              <p:cNvPr name="Freeform 5" id="5"/>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757777"/>
              </a:solidFill>
            </p:spPr>
          </p:sp>
          <p:sp>
            <p:nvSpPr>
              <p:cNvPr name="TextBox 6" id="6"/>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413028" y="0"/>
              <a:ext cx="2826056" cy="13716000"/>
              <a:chOff x="0" y="0"/>
              <a:chExt cx="558233" cy="2709333"/>
            </a:xfrm>
          </p:grpSpPr>
          <p:sp>
            <p:nvSpPr>
              <p:cNvPr name="Freeform 8" id="8"/>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87CDEA"/>
              </a:solidFill>
            </p:spPr>
          </p:sp>
          <p:sp>
            <p:nvSpPr>
              <p:cNvPr name="TextBox 9" id="9"/>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2826056" cy="13716000"/>
              <a:chOff x="0" y="0"/>
              <a:chExt cx="558233" cy="2709333"/>
            </a:xfrm>
          </p:grpSpPr>
          <p:sp>
            <p:nvSpPr>
              <p:cNvPr name="Freeform 11" id="11"/>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C4C3C3"/>
              </a:solidFill>
            </p:spPr>
          </p:sp>
          <p:sp>
            <p:nvSpPr>
              <p:cNvPr name="TextBox 12" id="12"/>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554977" y="3748035"/>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a:ea typeface="Alatsi"/>
                <a:cs typeface="Alatsi"/>
                <a:sym typeface="Alatsi"/>
              </a:rPr>
              <a:t>THANK YOU</a:t>
            </a:r>
          </a:p>
        </p:txBody>
      </p:sp>
      <p:grpSp>
        <p:nvGrpSpPr>
          <p:cNvPr name="Group 3" id="3"/>
          <p:cNvGrpSpPr/>
          <p:nvPr/>
        </p:nvGrpSpPr>
        <p:grpSpPr>
          <a:xfrm rot="0">
            <a:off x="-31071" y="0"/>
            <a:ext cx="4239083" cy="10287000"/>
            <a:chOff x="0" y="0"/>
            <a:chExt cx="5652111" cy="13716000"/>
          </a:xfrm>
        </p:grpSpPr>
        <p:grpSp>
          <p:nvGrpSpPr>
            <p:cNvPr name="Group 4" id="4"/>
            <p:cNvGrpSpPr/>
            <p:nvPr/>
          </p:nvGrpSpPr>
          <p:grpSpPr>
            <a:xfrm rot="0">
              <a:off x="2826056" y="0"/>
              <a:ext cx="2826056" cy="13716000"/>
              <a:chOff x="0" y="0"/>
              <a:chExt cx="558233" cy="2709333"/>
            </a:xfrm>
          </p:grpSpPr>
          <p:sp>
            <p:nvSpPr>
              <p:cNvPr name="Freeform 5" id="5"/>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757777"/>
              </a:solidFill>
            </p:spPr>
          </p:sp>
          <p:sp>
            <p:nvSpPr>
              <p:cNvPr name="TextBox 6" id="6"/>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413028" y="0"/>
              <a:ext cx="2826056" cy="13716000"/>
              <a:chOff x="0" y="0"/>
              <a:chExt cx="558233" cy="2709333"/>
            </a:xfrm>
          </p:grpSpPr>
          <p:sp>
            <p:nvSpPr>
              <p:cNvPr name="Freeform 8" id="8"/>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87CDEA"/>
              </a:solidFill>
            </p:spPr>
          </p:sp>
          <p:sp>
            <p:nvSpPr>
              <p:cNvPr name="TextBox 9" id="9"/>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2826056" cy="13716000"/>
              <a:chOff x="0" y="0"/>
              <a:chExt cx="558233" cy="2709333"/>
            </a:xfrm>
          </p:grpSpPr>
          <p:sp>
            <p:nvSpPr>
              <p:cNvPr name="Freeform 11" id="11"/>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C4C3C3"/>
              </a:solidFill>
            </p:spPr>
          </p:sp>
          <p:sp>
            <p:nvSpPr>
              <p:cNvPr name="TextBox 12" id="12"/>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6592176" y="568325"/>
            <a:ext cx="4536281" cy="209550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Abril Fatface"/>
                <a:ea typeface="Abril Fatface"/>
                <a:cs typeface="Abril Fatface"/>
                <a:sym typeface="Abril Fatface"/>
              </a:rPr>
              <a:t>Methodology</a:t>
            </a:r>
          </a:p>
          <a:p>
            <a:pPr algn="ctr">
              <a:lnSpc>
                <a:spcPts val="8400"/>
              </a:lnSpc>
              <a:spcBef>
                <a:spcPct val="0"/>
              </a:spcBef>
            </a:pPr>
          </a:p>
        </p:txBody>
      </p:sp>
      <p:sp>
        <p:nvSpPr>
          <p:cNvPr name="TextBox 7" id="7"/>
          <p:cNvSpPr txBox="true"/>
          <p:nvPr/>
        </p:nvSpPr>
        <p:spPr>
          <a:xfrm rot="0">
            <a:off x="1861477" y="1854200"/>
            <a:ext cx="13997678" cy="843280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Alice"/>
                <a:ea typeface="Alice"/>
                <a:cs typeface="Alice"/>
                <a:sym typeface="Alice"/>
              </a:rPr>
              <a:t>Statistical analysis to identify correlations between voting behavior and factors such as:</a:t>
            </a:r>
          </a:p>
          <a:p>
            <a:pPr algn="l">
              <a:lnSpc>
                <a:spcPts val="5599"/>
              </a:lnSpc>
              <a:spcBef>
                <a:spcPct val="0"/>
              </a:spcBef>
            </a:pPr>
          </a:p>
          <a:p>
            <a:pPr algn="l" marL="863599" indent="-431800" lvl="1">
              <a:lnSpc>
                <a:spcPts val="5599"/>
              </a:lnSpc>
              <a:spcBef>
                <a:spcPct val="0"/>
              </a:spcBef>
              <a:buFont typeface="Arial"/>
              <a:buChar char="•"/>
            </a:pPr>
            <a:r>
              <a:rPr lang="en-US" sz="3999">
                <a:solidFill>
                  <a:srgbClr val="000000"/>
                </a:solidFill>
                <a:latin typeface="Alice"/>
                <a:ea typeface="Alice"/>
                <a:cs typeface="Alice"/>
                <a:sym typeface="Alice"/>
              </a:rPr>
              <a:t>Perceptions of racism</a:t>
            </a:r>
          </a:p>
          <a:p>
            <a:pPr algn="l" marL="863599" indent="-431800" lvl="1">
              <a:lnSpc>
                <a:spcPts val="5599"/>
              </a:lnSpc>
              <a:spcBef>
                <a:spcPct val="0"/>
              </a:spcBef>
              <a:buFont typeface="Arial"/>
              <a:buChar char="•"/>
            </a:pPr>
            <a:r>
              <a:rPr lang="en-US" sz="3999">
                <a:solidFill>
                  <a:srgbClr val="000000"/>
                </a:solidFill>
                <a:latin typeface="Alice"/>
                <a:ea typeface="Alice"/>
                <a:cs typeface="Alice"/>
                <a:sym typeface="Alice"/>
              </a:rPr>
              <a:t>Leadership engagement</a:t>
            </a:r>
          </a:p>
          <a:p>
            <a:pPr algn="l" marL="863599" indent="-431800" lvl="1">
              <a:lnSpc>
                <a:spcPts val="5599"/>
              </a:lnSpc>
              <a:spcBef>
                <a:spcPct val="0"/>
              </a:spcBef>
              <a:buFont typeface="Arial"/>
              <a:buChar char="•"/>
            </a:pPr>
            <a:r>
              <a:rPr lang="en-US" sz="3999">
                <a:solidFill>
                  <a:srgbClr val="000000"/>
                </a:solidFill>
                <a:latin typeface="Alice"/>
                <a:ea typeface="Alice"/>
                <a:cs typeface="Alice"/>
                <a:sym typeface="Alice"/>
              </a:rPr>
              <a:t>Community involvement</a:t>
            </a:r>
          </a:p>
          <a:p>
            <a:pPr algn="l" marL="863599" indent="-431800" lvl="1">
              <a:lnSpc>
                <a:spcPts val="5599"/>
              </a:lnSpc>
              <a:spcBef>
                <a:spcPct val="0"/>
              </a:spcBef>
              <a:buFont typeface="Arial"/>
              <a:buChar char="•"/>
            </a:pPr>
            <a:r>
              <a:rPr lang="en-US" sz="3999">
                <a:solidFill>
                  <a:srgbClr val="000000"/>
                </a:solidFill>
                <a:latin typeface="Alice"/>
                <a:ea typeface="Alice"/>
                <a:cs typeface="Alice"/>
                <a:sym typeface="Alice"/>
              </a:rPr>
              <a:t>C</a:t>
            </a:r>
            <a:r>
              <a:rPr lang="en-US" sz="3999">
                <a:solidFill>
                  <a:srgbClr val="000000"/>
                </a:solidFill>
                <a:latin typeface="Alice"/>
                <a:ea typeface="Alice"/>
                <a:cs typeface="Alice"/>
                <a:sym typeface="Alice"/>
              </a:rPr>
              <a:t>onfidence in voting methods</a:t>
            </a:r>
          </a:p>
          <a:p>
            <a:pPr algn="l">
              <a:lnSpc>
                <a:spcPts val="5599"/>
              </a:lnSpc>
              <a:spcBef>
                <a:spcPct val="0"/>
              </a:spcBef>
            </a:pPr>
          </a:p>
          <a:p>
            <a:pPr algn="l">
              <a:lnSpc>
                <a:spcPts val="5599"/>
              </a:lnSpc>
              <a:spcBef>
                <a:spcPct val="0"/>
              </a:spcBef>
            </a:pPr>
            <a:r>
              <a:rPr lang="en-US" sz="3999">
                <a:solidFill>
                  <a:srgbClr val="000000"/>
                </a:solidFill>
                <a:latin typeface="Alice"/>
                <a:ea typeface="Alice"/>
                <a:cs typeface="Alice"/>
                <a:sym typeface="Alice"/>
              </a:rPr>
              <a:t>Data analysis and visualization conducted with python and flourish</a:t>
            </a:r>
          </a:p>
          <a:p>
            <a:pPr algn="l">
              <a:lnSpc>
                <a:spcPts val="5599"/>
              </a:lnSpc>
              <a:spcBef>
                <a:spcPct val="0"/>
              </a:spcBef>
            </a:pPr>
          </a:p>
          <a:p>
            <a:pPr algn="l">
              <a:lnSpc>
                <a:spcPts val="559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3" id="3"/>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657600" y="-8045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352813" y="2533438"/>
            <a:ext cx="7906487" cy="5057328"/>
          </a:xfrm>
          <a:custGeom>
            <a:avLst/>
            <a:gdLst/>
            <a:ahLst/>
            <a:cxnLst/>
            <a:rect r="r" b="b" t="t" l="l"/>
            <a:pathLst>
              <a:path h="5057328" w="7906487">
                <a:moveTo>
                  <a:pt x="0" y="0"/>
                </a:moveTo>
                <a:lnTo>
                  <a:pt x="7906487" y="0"/>
                </a:lnTo>
                <a:lnTo>
                  <a:pt x="7906487" y="5057328"/>
                </a:lnTo>
                <a:lnTo>
                  <a:pt x="0" y="5057328"/>
                </a:lnTo>
                <a:lnTo>
                  <a:pt x="0" y="0"/>
                </a:lnTo>
                <a:close/>
              </a:path>
            </a:pathLst>
          </a:custGeom>
          <a:blipFill>
            <a:blip r:embed="rId4"/>
            <a:stretch>
              <a:fillRect l="-257" t="0" r="-257" b="0"/>
            </a:stretch>
          </a:blipFill>
        </p:spPr>
      </p:sp>
      <p:sp>
        <p:nvSpPr>
          <p:cNvPr name="TextBox 6" id="6"/>
          <p:cNvSpPr txBox="true"/>
          <p:nvPr/>
        </p:nvSpPr>
        <p:spPr>
          <a:xfrm rot="0">
            <a:off x="5401650" y="172092"/>
            <a:ext cx="6581477" cy="209550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Abril Fatface"/>
                <a:ea typeface="Abril Fatface"/>
                <a:cs typeface="Abril Fatface"/>
                <a:sym typeface="Abril Fatface"/>
              </a:rPr>
              <a:t>A Troubling Trend</a:t>
            </a:r>
          </a:p>
          <a:p>
            <a:pPr algn="ctr">
              <a:lnSpc>
                <a:spcPts val="8400"/>
              </a:lnSpc>
              <a:spcBef>
                <a:spcPct val="0"/>
              </a:spcBef>
            </a:pPr>
          </a:p>
        </p:txBody>
      </p:sp>
      <p:sp>
        <p:nvSpPr>
          <p:cNvPr name="TextBox 7" id="7"/>
          <p:cNvSpPr txBox="true"/>
          <p:nvPr/>
        </p:nvSpPr>
        <p:spPr>
          <a:xfrm rot="0">
            <a:off x="1028700" y="1219842"/>
            <a:ext cx="7903244" cy="8379228"/>
          </a:xfrm>
          <a:prstGeom prst="rect">
            <a:avLst/>
          </a:prstGeom>
        </p:spPr>
        <p:txBody>
          <a:bodyPr anchor="t" rtlCol="false" tIns="0" lIns="0" bIns="0" rIns="0">
            <a:spAutoFit/>
          </a:bodyPr>
          <a:lstStyle/>
          <a:p>
            <a:pPr algn="l" marL="509335" indent="-254668" lvl="1">
              <a:lnSpc>
                <a:spcPts val="3302"/>
              </a:lnSpc>
              <a:buFont typeface="Arial"/>
              <a:buChar char="•"/>
            </a:pPr>
            <a:r>
              <a:rPr lang="en-US" sz="2359">
                <a:solidFill>
                  <a:srgbClr val="000000"/>
                </a:solidFill>
                <a:latin typeface="Alice"/>
                <a:ea typeface="Alice"/>
                <a:cs typeface="Alice"/>
                <a:sym typeface="Alice"/>
              </a:rPr>
              <a:t>Over the past several years, we've witnessed a troubling decline in voter turnout. </a:t>
            </a:r>
          </a:p>
          <a:p>
            <a:pPr algn="l">
              <a:lnSpc>
                <a:spcPts val="3302"/>
              </a:lnSpc>
            </a:pPr>
          </a:p>
          <a:p>
            <a:pPr algn="l" marL="509335" indent="-254668" lvl="1">
              <a:lnSpc>
                <a:spcPts val="3302"/>
              </a:lnSpc>
              <a:buFont typeface="Arial"/>
              <a:buChar char="•"/>
            </a:pPr>
            <a:r>
              <a:rPr lang="en-US" sz="2359">
                <a:solidFill>
                  <a:srgbClr val="000000"/>
                </a:solidFill>
                <a:latin typeface="Alice"/>
                <a:ea typeface="Alice"/>
                <a:cs typeface="Alice"/>
                <a:sym typeface="Alice"/>
              </a:rPr>
              <a:t>The trend represents a steady erosion of engagement among our workers—a clear signal that something is deeply wrong.</a:t>
            </a:r>
          </a:p>
          <a:p>
            <a:pPr algn="l">
              <a:lnSpc>
                <a:spcPts val="3302"/>
              </a:lnSpc>
            </a:pPr>
          </a:p>
          <a:p>
            <a:pPr algn="l" marL="509335" indent="-254668" lvl="1">
              <a:lnSpc>
                <a:spcPts val="3302"/>
              </a:lnSpc>
              <a:buFont typeface="Arial"/>
              <a:buChar char="•"/>
            </a:pPr>
            <a:r>
              <a:rPr lang="en-US" sz="2359">
                <a:solidFill>
                  <a:srgbClr val="000000"/>
                </a:solidFill>
                <a:latin typeface="Alice"/>
                <a:ea typeface="Alice"/>
                <a:cs typeface="Alice"/>
                <a:sym typeface="Alice"/>
              </a:rPr>
              <a:t>Each drop in this curve signifies the silenced voices of workers whose dreams, struggles, and aspirations were left unheard. These are the voices that should have shaped the direction of their future, but instead, their concerns went unaddressed, and the opportunities for change were missed due to the</a:t>
            </a:r>
            <a:r>
              <a:rPr lang="en-US" sz="2359">
                <a:solidFill>
                  <a:srgbClr val="000000"/>
                </a:solidFill>
                <a:latin typeface="Alice Bold"/>
                <a:ea typeface="Alice Bold"/>
                <a:cs typeface="Alice Bold"/>
                <a:sym typeface="Alice Bold"/>
              </a:rPr>
              <a:t> insurmountable barriers they faced</a:t>
            </a:r>
          </a:p>
          <a:p>
            <a:pPr algn="l">
              <a:lnSpc>
                <a:spcPts val="3302"/>
              </a:lnSpc>
            </a:pPr>
          </a:p>
          <a:p>
            <a:pPr algn="l" marL="509335" indent="-254668" lvl="1">
              <a:lnSpc>
                <a:spcPts val="3302"/>
              </a:lnSpc>
              <a:buFont typeface="Arial"/>
              <a:buChar char="•"/>
            </a:pPr>
            <a:r>
              <a:rPr lang="en-US" sz="2359">
                <a:solidFill>
                  <a:srgbClr val="000000"/>
                </a:solidFill>
                <a:latin typeface="Alice"/>
                <a:ea typeface="Alice"/>
                <a:cs typeface="Alice"/>
                <a:sym typeface="Alice"/>
              </a:rPr>
              <a:t>As we move forward, this graph serves as a stark reminder that we must act now to reverse this trend. We must understand and address the barriers that are keeping our workers from the polls, for the health of our democracy depends on it.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3" id="3"/>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657600" y="-8045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987495" y="172092"/>
            <a:ext cx="13409786" cy="102870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Abril Fatface"/>
                <a:ea typeface="Abril Fatface"/>
                <a:cs typeface="Abril Fatface"/>
                <a:sym typeface="Abril Fatface"/>
              </a:rPr>
              <a:t>Understanding to What Truly Matters </a:t>
            </a:r>
          </a:p>
        </p:txBody>
      </p:sp>
      <p:sp>
        <p:nvSpPr>
          <p:cNvPr name="TextBox 6" id="6"/>
          <p:cNvSpPr txBox="true"/>
          <p:nvPr/>
        </p:nvSpPr>
        <p:spPr>
          <a:xfrm rot="0">
            <a:off x="1028700" y="2778673"/>
            <a:ext cx="7903244" cy="6702828"/>
          </a:xfrm>
          <a:prstGeom prst="rect">
            <a:avLst/>
          </a:prstGeom>
        </p:spPr>
        <p:txBody>
          <a:bodyPr anchor="t" rtlCol="false" tIns="0" lIns="0" bIns="0" rIns="0">
            <a:spAutoFit/>
          </a:bodyPr>
          <a:lstStyle/>
          <a:p>
            <a:pPr algn="l" marL="509335" indent="-254668" lvl="1">
              <a:lnSpc>
                <a:spcPts val="3302"/>
              </a:lnSpc>
              <a:buFont typeface="Arial"/>
              <a:buChar char="•"/>
            </a:pPr>
            <a:r>
              <a:rPr lang="en-US" sz="2359">
                <a:solidFill>
                  <a:srgbClr val="000000"/>
                </a:solidFill>
                <a:latin typeface="Alice"/>
                <a:ea typeface="Alice"/>
                <a:cs typeface="Alice"/>
                <a:sym typeface="Alice"/>
              </a:rPr>
              <a:t>To truly break down the barriers, we need to delve deeper into the heart of our community and understand the values that resonate with our workers.</a:t>
            </a:r>
          </a:p>
          <a:p>
            <a:pPr algn="l" marL="509335" indent="-254668" lvl="1">
              <a:lnSpc>
                <a:spcPts val="3302"/>
              </a:lnSpc>
              <a:buFont typeface="Arial"/>
              <a:buChar char="•"/>
            </a:pPr>
            <a:r>
              <a:rPr lang="en-US" sz="2359">
                <a:solidFill>
                  <a:srgbClr val="000000"/>
                </a:solidFill>
                <a:latin typeface="Alice"/>
                <a:ea typeface="Alice"/>
                <a:cs typeface="Alice"/>
                <a:sym typeface="Alice"/>
              </a:rPr>
              <a:t>This is not just about statistics or trends; it's about the essence of what it means to be part of a collective—a community where every voice, every choice, should matter.</a:t>
            </a:r>
          </a:p>
          <a:p>
            <a:pPr algn="l" marL="509335" indent="-254668" lvl="1">
              <a:lnSpc>
                <a:spcPts val="3302"/>
              </a:lnSpc>
              <a:buFont typeface="Arial"/>
              <a:buChar char="•"/>
            </a:pPr>
            <a:r>
              <a:rPr lang="en-US" sz="2359">
                <a:solidFill>
                  <a:srgbClr val="000000"/>
                </a:solidFill>
                <a:latin typeface="Alice"/>
                <a:ea typeface="Alice"/>
                <a:cs typeface="Alice"/>
                <a:sym typeface="Alice"/>
              </a:rPr>
              <a:t>So with every step forward, we must constantly remind ourselves of what truly matters to each union worker.</a:t>
            </a:r>
          </a:p>
          <a:p>
            <a:pPr algn="l" marL="509335" indent="-254668" lvl="1">
              <a:lnSpc>
                <a:spcPts val="3302"/>
              </a:lnSpc>
              <a:buFont typeface="Arial"/>
              <a:buChar char="•"/>
            </a:pPr>
            <a:r>
              <a:rPr lang="en-US" sz="2359">
                <a:solidFill>
                  <a:srgbClr val="000000"/>
                </a:solidFill>
                <a:latin typeface="Alice"/>
                <a:ea typeface="Alice"/>
                <a:cs typeface="Alice"/>
                <a:sym typeface="Alice"/>
              </a:rPr>
              <a:t>With this graph we try to uncover how different groups of voters perceive the importance of various community activities.</a:t>
            </a:r>
          </a:p>
          <a:p>
            <a:pPr algn="l" marL="509335" indent="-254668" lvl="1">
              <a:lnSpc>
                <a:spcPts val="3302"/>
              </a:lnSpc>
              <a:buFont typeface="Arial"/>
              <a:buChar char="•"/>
            </a:pPr>
            <a:r>
              <a:rPr lang="en-US" sz="2359">
                <a:solidFill>
                  <a:srgbClr val="000000"/>
                </a:solidFill>
                <a:latin typeface="Alice"/>
                <a:ea typeface="Alice"/>
                <a:cs typeface="Alice"/>
                <a:sym typeface="Alice"/>
              </a:rPr>
              <a:t>These insights are not just numbers on a chart; they reveal the underlying motivations that either draw  workers closer or push them away.</a:t>
            </a:r>
          </a:p>
        </p:txBody>
      </p:sp>
      <p:pic>
        <p:nvPicPr>
          <p:cNvPr name="Picture 7" id="7"/>
          <p:cNvPicPr>
            <a:picLocks noChangeAspect="true"/>
          </p:cNvPicPr>
          <p:nvPr/>
        </p:nvPicPr>
        <p:blipFill>
          <a:blip r:embed="rId4"/>
          <a:stretch>
            <a:fillRect/>
          </a:stretch>
        </p:blipFill>
        <p:spPr>
          <a:xfrm rot="0">
            <a:off x="8805714" y="1591300"/>
            <a:ext cx="9962686" cy="702231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3" id="3"/>
          <p:cNvSpPr/>
          <p:nvPr/>
        </p:nvSpPr>
        <p:spPr>
          <a:xfrm flipH="false" flipV="false" rot="0">
            <a:off x="12894542" y="784142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960949" y="-12388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579958" y="3839228"/>
            <a:ext cx="8338475" cy="4188006"/>
          </a:xfrm>
          <a:custGeom>
            <a:avLst/>
            <a:gdLst/>
            <a:ahLst/>
            <a:cxnLst/>
            <a:rect r="r" b="b" t="t" l="l"/>
            <a:pathLst>
              <a:path h="4188006" w="8338475">
                <a:moveTo>
                  <a:pt x="0" y="0"/>
                </a:moveTo>
                <a:lnTo>
                  <a:pt x="8338475" y="0"/>
                </a:lnTo>
                <a:lnTo>
                  <a:pt x="8338475" y="4188006"/>
                </a:lnTo>
                <a:lnTo>
                  <a:pt x="0" y="4188006"/>
                </a:lnTo>
                <a:lnTo>
                  <a:pt x="0" y="0"/>
                </a:lnTo>
                <a:close/>
              </a:path>
            </a:pathLst>
          </a:custGeom>
          <a:blipFill>
            <a:blip r:embed="rId4"/>
            <a:stretch>
              <a:fillRect l="-779" t="0" r="-779" b="0"/>
            </a:stretch>
          </a:blipFill>
        </p:spPr>
      </p:sp>
      <p:sp>
        <p:nvSpPr>
          <p:cNvPr name="TextBox 6" id="6"/>
          <p:cNvSpPr txBox="true"/>
          <p:nvPr/>
        </p:nvSpPr>
        <p:spPr>
          <a:xfrm rot="0">
            <a:off x="958147" y="242570"/>
            <a:ext cx="15593995" cy="1828800"/>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Abril Fatface"/>
                <a:ea typeface="Abril Fatface"/>
                <a:cs typeface="Abril Fatface"/>
                <a:sym typeface="Abril Fatface"/>
              </a:rPr>
              <a:t>The Urgency of Addressing Racism and Sensitivity</a:t>
            </a:r>
          </a:p>
          <a:p>
            <a:pPr algn="ctr">
              <a:lnSpc>
                <a:spcPts val="7699"/>
              </a:lnSpc>
              <a:spcBef>
                <a:spcPct val="0"/>
              </a:spcBef>
            </a:pPr>
          </a:p>
        </p:txBody>
      </p:sp>
      <p:sp>
        <p:nvSpPr>
          <p:cNvPr name="TextBox 7" id="7"/>
          <p:cNvSpPr txBox="true"/>
          <p:nvPr/>
        </p:nvSpPr>
        <p:spPr>
          <a:xfrm rot="0">
            <a:off x="397021" y="1625600"/>
            <a:ext cx="9182938" cy="8455025"/>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Alice"/>
                <a:ea typeface="Alice"/>
                <a:cs typeface="Alice"/>
                <a:sym typeface="Alice"/>
              </a:rPr>
              <a:t>As we delve deeper into the barriers that hinder voter participation, one significant factor stands out: systemic racism.</a:t>
            </a:r>
          </a:p>
          <a:p>
            <a:pPr algn="l">
              <a:lnSpc>
                <a:spcPts val="2800"/>
              </a:lnSpc>
              <a:spcBef>
                <a:spcPct val="0"/>
              </a:spcBef>
            </a:pPr>
          </a:p>
          <a:p>
            <a:pPr algn="l">
              <a:lnSpc>
                <a:spcPts val="2800"/>
              </a:lnSpc>
              <a:spcBef>
                <a:spcPct val="0"/>
              </a:spcBef>
            </a:pPr>
            <a:r>
              <a:rPr lang="en-US" sz="2000">
                <a:solidFill>
                  <a:srgbClr val="000000"/>
                </a:solidFill>
                <a:latin typeface="Alice"/>
                <a:ea typeface="Alice"/>
                <a:cs typeface="Alice"/>
                <a:sym typeface="Alice"/>
              </a:rPr>
              <a:t> Our journey reveals how this pervasive issue casts a long shadow over voter engagement.</a:t>
            </a:r>
          </a:p>
          <a:p>
            <a:pPr algn="l">
              <a:lnSpc>
                <a:spcPts val="2800"/>
              </a:lnSpc>
              <a:spcBef>
                <a:spcPct val="0"/>
              </a:spcBef>
            </a:pPr>
          </a:p>
          <a:p>
            <a:pPr algn="l">
              <a:lnSpc>
                <a:spcPts val="2800"/>
              </a:lnSpc>
              <a:spcBef>
                <a:spcPct val="0"/>
              </a:spcBef>
            </a:pPr>
            <a:r>
              <a:rPr lang="en-US" sz="2000">
                <a:solidFill>
                  <a:srgbClr val="000000"/>
                </a:solidFill>
                <a:latin typeface="Alice"/>
                <a:ea typeface="Alice"/>
                <a:cs typeface="Alice"/>
                <a:sym typeface="Alice"/>
              </a:rPr>
              <a:t>Low voter turnout reflects the profound impact of these unequal experiences within our society.</a:t>
            </a:r>
          </a:p>
          <a:p>
            <a:pPr algn="l">
              <a:lnSpc>
                <a:spcPts val="2800"/>
              </a:lnSpc>
              <a:spcBef>
                <a:spcPct val="0"/>
              </a:spcBef>
            </a:pPr>
          </a:p>
          <a:p>
            <a:pPr algn="l">
              <a:lnSpc>
                <a:spcPts val="2800"/>
              </a:lnSpc>
              <a:spcBef>
                <a:spcPct val="0"/>
              </a:spcBef>
            </a:pPr>
            <a:r>
              <a:rPr lang="en-US" sz="2000">
                <a:solidFill>
                  <a:srgbClr val="000000"/>
                </a:solidFill>
                <a:latin typeface="Alice Bold"/>
                <a:ea typeface="Alice Bold"/>
                <a:cs typeface="Alice Bold"/>
                <a:sym typeface="Alice Bold"/>
              </a:rPr>
              <a:t>Systemic Racism:</a:t>
            </a:r>
            <a:r>
              <a:rPr lang="en-US" sz="2000">
                <a:solidFill>
                  <a:srgbClr val="000000"/>
                </a:solidFill>
                <a:latin typeface="Alice"/>
                <a:ea typeface="Alice"/>
                <a:cs typeface="Alice"/>
                <a:sym typeface="Alice"/>
              </a:rPr>
              <a:t> A trend highlighting voters' strong agreement that systemic racism is a significant issue, revealing a deep-seated concern that is being overlooked.</a:t>
            </a:r>
          </a:p>
          <a:p>
            <a:pPr algn="l">
              <a:lnSpc>
                <a:spcPts val="2800"/>
              </a:lnSpc>
              <a:spcBef>
                <a:spcPct val="0"/>
              </a:spcBef>
            </a:pPr>
          </a:p>
          <a:p>
            <a:pPr algn="l">
              <a:lnSpc>
                <a:spcPts val="2800"/>
              </a:lnSpc>
              <a:spcBef>
                <a:spcPct val="0"/>
              </a:spcBef>
            </a:pPr>
            <a:r>
              <a:rPr lang="en-US" sz="2000">
                <a:solidFill>
                  <a:srgbClr val="000000"/>
                </a:solidFill>
                <a:latin typeface="Alice Bold"/>
                <a:ea typeface="Alice Bold"/>
                <a:cs typeface="Alice Bold"/>
                <a:sym typeface="Alice Bold"/>
              </a:rPr>
              <a:t>Need for Sensitivity:</a:t>
            </a:r>
            <a:r>
              <a:rPr lang="en-US" sz="2000">
                <a:solidFill>
                  <a:srgbClr val="000000"/>
                </a:solidFill>
                <a:latin typeface="Alice"/>
                <a:ea typeface="Alice"/>
                <a:cs typeface="Alice"/>
                <a:sym typeface="Alice"/>
              </a:rPr>
              <a:t> Additionally, these voters express a critical need for more sensitivity towards people from different backgrounds, suggesting that both union and company leadership are not adequately addressing these concerns.</a:t>
            </a:r>
          </a:p>
          <a:p>
            <a:pPr algn="l">
              <a:lnSpc>
                <a:spcPts val="2800"/>
              </a:lnSpc>
              <a:spcBef>
                <a:spcPct val="0"/>
              </a:spcBef>
            </a:pPr>
          </a:p>
          <a:p>
            <a:pPr algn="l">
              <a:lnSpc>
                <a:spcPts val="2800"/>
              </a:lnSpc>
              <a:spcBef>
                <a:spcPct val="0"/>
              </a:spcBef>
            </a:pPr>
            <a:r>
              <a:rPr lang="en-US" sz="2000">
                <a:solidFill>
                  <a:srgbClr val="000000"/>
                </a:solidFill>
                <a:latin typeface="Alice"/>
                <a:ea typeface="Alice"/>
                <a:cs typeface="Alice"/>
                <a:sym typeface="Alice"/>
              </a:rPr>
              <a:t>I</a:t>
            </a:r>
            <a:r>
              <a:rPr lang="en-US" sz="2000">
                <a:solidFill>
                  <a:srgbClr val="000000"/>
                </a:solidFill>
                <a:latin typeface="Alice Bold"/>
                <a:ea typeface="Alice Bold"/>
                <a:cs typeface="Alice Bold"/>
                <a:sym typeface="Alice Bold"/>
              </a:rPr>
              <a:t>mplications for Union Leaders:</a:t>
            </a:r>
          </a:p>
          <a:p>
            <a:pPr algn="l">
              <a:lnSpc>
                <a:spcPts val="2800"/>
              </a:lnSpc>
              <a:spcBef>
                <a:spcPct val="0"/>
              </a:spcBef>
            </a:pPr>
          </a:p>
          <a:p>
            <a:pPr algn="l">
              <a:lnSpc>
                <a:spcPts val="2800"/>
              </a:lnSpc>
              <a:spcBef>
                <a:spcPct val="0"/>
              </a:spcBef>
            </a:pPr>
            <a:r>
              <a:rPr lang="en-US" sz="2000">
                <a:solidFill>
                  <a:srgbClr val="000000"/>
                </a:solidFill>
                <a:latin typeface="Alice Bold"/>
                <a:ea typeface="Alice Bold"/>
                <a:cs typeface="Alice Bold"/>
                <a:sym typeface="Alice Bold"/>
              </a:rPr>
              <a:t>Failure to Act:</a:t>
            </a:r>
            <a:r>
              <a:rPr lang="en-US" sz="2000">
                <a:solidFill>
                  <a:srgbClr val="000000"/>
                </a:solidFill>
                <a:latin typeface="Alice"/>
                <a:ea typeface="Alice"/>
                <a:cs typeface="Alice"/>
                <a:sym typeface="Alice"/>
              </a:rPr>
              <a:t> Union leaders are failing to address the pressing issues of racism and sensitivity.</a:t>
            </a:r>
          </a:p>
          <a:p>
            <a:pPr algn="l">
              <a:lnSpc>
                <a:spcPts val="2800"/>
              </a:lnSpc>
              <a:spcBef>
                <a:spcPct val="0"/>
              </a:spcBef>
            </a:pPr>
            <a:r>
              <a:rPr lang="en-US" sz="2000">
                <a:solidFill>
                  <a:srgbClr val="000000"/>
                </a:solidFill>
                <a:latin typeface="Alice Bold"/>
                <a:ea typeface="Alice Bold"/>
                <a:cs typeface="Alice Bold"/>
                <a:sym typeface="Alice Bold"/>
              </a:rPr>
              <a:t>Urgency:</a:t>
            </a:r>
            <a:r>
              <a:rPr lang="en-US" sz="2000">
                <a:solidFill>
                  <a:srgbClr val="000000"/>
                </a:solidFill>
                <a:latin typeface="Alice"/>
                <a:ea typeface="Alice"/>
                <a:cs typeface="Alice"/>
                <a:sym typeface="Alice"/>
              </a:rPr>
              <a:t> With 44% of voters being sporadic, this is an urgent issue that must be tackled to break down these barriers and foster greater engagement."</a:t>
            </a:r>
          </a:p>
          <a:p>
            <a:pPr algn="l">
              <a:lnSpc>
                <a:spcPts val="280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572231" y="87553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657600" y="-8045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500782" y="172092"/>
            <a:ext cx="4929386" cy="209550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Abril Fatface"/>
                <a:ea typeface="Abril Fatface"/>
                <a:cs typeface="Abril Fatface"/>
                <a:sym typeface="Abril Fatface"/>
              </a:rPr>
              <a:t>Path Forward</a:t>
            </a:r>
          </a:p>
          <a:p>
            <a:pPr algn="ctr">
              <a:lnSpc>
                <a:spcPts val="8400"/>
              </a:lnSpc>
              <a:spcBef>
                <a:spcPct val="0"/>
              </a:spcBef>
            </a:pPr>
          </a:p>
        </p:txBody>
      </p:sp>
      <p:sp>
        <p:nvSpPr>
          <p:cNvPr name="TextBox 5" id="5"/>
          <p:cNvSpPr txBox="true"/>
          <p:nvPr/>
        </p:nvSpPr>
        <p:spPr>
          <a:xfrm rot="0">
            <a:off x="642735" y="1616075"/>
            <a:ext cx="16645481" cy="837819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00000"/>
                </a:solidFill>
                <a:latin typeface="Alice"/>
                <a:ea typeface="Alice"/>
                <a:cs typeface="Alice"/>
                <a:sym typeface="Alice"/>
              </a:rPr>
              <a:t>Recognition of Systemic Racism: Acknowledge that systemic racism is a significant barrier to voter participation. </a:t>
            </a:r>
          </a:p>
          <a:p>
            <a:pPr algn="l">
              <a:lnSpc>
                <a:spcPts val="3359"/>
              </a:lnSpc>
            </a:pPr>
          </a:p>
          <a:p>
            <a:pPr algn="l" marL="518160" indent="-259080" lvl="1">
              <a:lnSpc>
                <a:spcPts val="3359"/>
              </a:lnSpc>
              <a:buFont typeface="Arial"/>
              <a:buChar char="•"/>
            </a:pPr>
            <a:r>
              <a:rPr lang="en-US" sz="2400">
                <a:solidFill>
                  <a:srgbClr val="000000"/>
                </a:solidFill>
                <a:latin typeface="Alice"/>
                <a:ea typeface="Alice"/>
                <a:cs typeface="Alice"/>
                <a:sym typeface="Alice"/>
              </a:rPr>
              <a:t>The data indicates that voters are highly concerned about systemic racism and believe it is a critical issue that needs to be addressed.</a:t>
            </a:r>
          </a:p>
          <a:p>
            <a:pPr algn="l">
              <a:lnSpc>
                <a:spcPts val="3359"/>
              </a:lnSpc>
            </a:pPr>
          </a:p>
          <a:p>
            <a:pPr algn="l" marL="518160" indent="-259080" lvl="1">
              <a:lnSpc>
                <a:spcPts val="3359"/>
              </a:lnSpc>
              <a:buFont typeface="Arial"/>
              <a:buChar char="•"/>
            </a:pPr>
            <a:r>
              <a:rPr lang="en-US" sz="2400">
                <a:solidFill>
                  <a:srgbClr val="000000"/>
                </a:solidFill>
                <a:latin typeface="Alice"/>
                <a:ea typeface="Alice"/>
                <a:cs typeface="Alice"/>
                <a:sym typeface="Alice"/>
              </a:rPr>
              <a:t>Need for Increased Sensitivity: There is a strong demand for more sensitivity towards diverse backgrounds. The lack of appropriate responses from union and company leadership suggests a gap in addressing these concerns effectively.</a:t>
            </a:r>
          </a:p>
          <a:p>
            <a:pPr algn="ctr">
              <a:lnSpc>
                <a:spcPts val="3359"/>
              </a:lnSpc>
              <a:spcBef>
                <a:spcPct val="0"/>
              </a:spcBef>
            </a:pPr>
          </a:p>
          <a:p>
            <a:pPr algn="l">
              <a:lnSpc>
                <a:spcPts val="3359"/>
              </a:lnSpc>
              <a:spcBef>
                <a:spcPct val="0"/>
              </a:spcBef>
            </a:pPr>
            <a:r>
              <a:rPr lang="en-US" sz="2400">
                <a:solidFill>
                  <a:srgbClr val="000000"/>
                </a:solidFill>
                <a:latin typeface="Alice Bold"/>
                <a:ea typeface="Alice Bold"/>
                <a:cs typeface="Alice Bold"/>
                <a:sym typeface="Alice Bold"/>
              </a:rPr>
              <a:t>Actionable Steps for Council Leaders:</a:t>
            </a:r>
          </a:p>
          <a:p>
            <a:pPr algn="l">
              <a:lnSpc>
                <a:spcPts val="3359"/>
              </a:lnSpc>
              <a:spcBef>
                <a:spcPct val="0"/>
              </a:spcBef>
            </a:pPr>
          </a:p>
          <a:p>
            <a:pPr algn="l">
              <a:lnSpc>
                <a:spcPts val="3359"/>
              </a:lnSpc>
              <a:spcBef>
                <a:spcPct val="0"/>
              </a:spcBef>
            </a:pPr>
            <a:r>
              <a:rPr lang="en-US" sz="2400">
                <a:solidFill>
                  <a:srgbClr val="000000"/>
                </a:solidFill>
                <a:latin typeface="Alice Bold"/>
                <a:ea typeface="Alice Bold"/>
                <a:cs typeface="Alice Bold"/>
                <a:sym typeface="Alice Bold"/>
              </a:rPr>
              <a:t>1.Implement Anti-Racism Training:</a:t>
            </a:r>
          </a:p>
          <a:p>
            <a:pPr algn="l">
              <a:lnSpc>
                <a:spcPts val="3359"/>
              </a:lnSpc>
              <a:spcBef>
                <a:spcPct val="0"/>
              </a:spcBef>
            </a:pPr>
            <a:r>
              <a:rPr lang="en-US" sz="2400">
                <a:solidFill>
                  <a:srgbClr val="000000"/>
                </a:solidFill>
                <a:latin typeface="Alice"/>
                <a:ea typeface="Alice"/>
                <a:cs typeface="Alice"/>
                <a:sym typeface="Alice"/>
              </a:rPr>
              <a:t>Develop and Mandate Training Programs: Introduce comprehensive anti-racism and cultural sensitivity training for all council members and staff.</a:t>
            </a:r>
          </a:p>
          <a:p>
            <a:pPr algn="l">
              <a:lnSpc>
                <a:spcPts val="3359"/>
              </a:lnSpc>
              <a:spcBef>
                <a:spcPct val="0"/>
              </a:spcBef>
            </a:pPr>
          </a:p>
          <a:p>
            <a:pPr algn="l">
              <a:lnSpc>
                <a:spcPts val="3359"/>
              </a:lnSpc>
              <a:spcBef>
                <a:spcPct val="0"/>
              </a:spcBef>
            </a:pPr>
          </a:p>
          <a:p>
            <a:pPr algn="l">
              <a:lnSpc>
                <a:spcPts val="3359"/>
              </a:lnSpc>
              <a:spcBef>
                <a:spcPct val="0"/>
              </a:spcBef>
            </a:pPr>
            <a:r>
              <a:rPr lang="en-US" sz="2400">
                <a:solidFill>
                  <a:srgbClr val="000000"/>
                </a:solidFill>
                <a:latin typeface="Alice Bold"/>
                <a:ea typeface="Alice Bold"/>
                <a:cs typeface="Alice Bold"/>
                <a:sym typeface="Alice Bold"/>
              </a:rPr>
              <a:t>2. Enhance Engagement with Diverse Communities:</a:t>
            </a:r>
          </a:p>
          <a:p>
            <a:pPr algn="l">
              <a:lnSpc>
                <a:spcPts val="3359"/>
              </a:lnSpc>
              <a:spcBef>
                <a:spcPct val="0"/>
              </a:spcBef>
            </a:pPr>
            <a:r>
              <a:rPr lang="en-US" sz="2400">
                <a:solidFill>
                  <a:srgbClr val="000000"/>
                </a:solidFill>
                <a:latin typeface="Alice"/>
                <a:ea typeface="Alice"/>
                <a:cs typeface="Alice"/>
                <a:sym typeface="Alice"/>
              </a:rPr>
              <a:t>       Establish Outreach Initiatives: Create targeted outreach programs to engage with underrepresented and marginalized communities. </a:t>
            </a:r>
          </a:p>
          <a:p>
            <a:pPr algn="l">
              <a:lnSpc>
                <a:spcPts val="3359"/>
              </a:lnSpc>
              <a:spcBef>
                <a:spcPct val="0"/>
              </a:spcBef>
            </a:pPr>
            <a:r>
              <a:rPr lang="en-US" sz="2400">
                <a:solidFill>
                  <a:srgbClr val="000000"/>
                </a:solidFill>
                <a:latin typeface="Alice"/>
                <a:ea typeface="Alice"/>
                <a:cs typeface="Alice"/>
                <a:sym typeface="Alice"/>
              </a:rPr>
              <a:t>       Work to understand their specific barriers to voting and address them directly.</a:t>
            </a:r>
          </a:p>
          <a:p>
            <a:pPr algn="ctr">
              <a:lnSpc>
                <a:spcPts val="3359"/>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3" id="3"/>
          <p:cNvSpPr/>
          <p:nvPr/>
        </p:nvSpPr>
        <p:spPr>
          <a:xfrm flipH="false" flipV="false" rot="0">
            <a:off x="12366916" y="784142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18199"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990174" y="2267592"/>
            <a:ext cx="7269126" cy="6482071"/>
          </a:xfrm>
          <a:custGeom>
            <a:avLst/>
            <a:gdLst/>
            <a:ahLst/>
            <a:cxnLst/>
            <a:rect r="r" b="b" t="t" l="l"/>
            <a:pathLst>
              <a:path h="6482071" w="7269126">
                <a:moveTo>
                  <a:pt x="0" y="0"/>
                </a:moveTo>
                <a:lnTo>
                  <a:pt x="7269126" y="0"/>
                </a:lnTo>
                <a:lnTo>
                  <a:pt x="7269126" y="6482070"/>
                </a:lnTo>
                <a:lnTo>
                  <a:pt x="0" y="6482070"/>
                </a:lnTo>
                <a:lnTo>
                  <a:pt x="0" y="0"/>
                </a:lnTo>
                <a:close/>
              </a:path>
            </a:pathLst>
          </a:custGeom>
          <a:blipFill>
            <a:blip r:embed="rId4"/>
            <a:stretch>
              <a:fillRect l="0" t="0" r="0" b="0"/>
            </a:stretch>
          </a:blipFill>
        </p:spPr>
      </p:sp>
      <p:sp>
        <p:nvSpPr>
          <p:cNvPr name="TextBox 6" id="6"/>
          <p:cNvSpPr txBox="true"/>
          <p:nvPr/>
        </p:nvSpPr>
        <p:spPr>
          <a:xfrm rot="0">
            <a:off x="718356" y="1003819"/>
            <a:ext cx="16851288" cy="1562100"/>
          </a:xfrm>
          <a:prstGeom prst="rect">
            <a:avLst/>
          </a:prstGeom>
        </p:spPr>
        <p:txBody>
          <a:bodyPr anchor="t" rtlCol="false" tIns="0" lIns="0" bIns="0" rIns="0">
            <a:spAutoFit/>
          </a:bodyPr>
          <a:lstStyle/>
          <a:p>
            <a:pPr algn="ctr">
              <a:lnSpc>
                <a:spcPts val="6299"/>
              </a:lnSpc>
              <a:spcBef>
                <a:spcPct val="0"/>
              </a:spcBef>
            </a:pPr>
            <a:r>
              <a:rPr lang="en-US" sz="4500">
                <a:solidFill>
                  <a:srgbClr val="000000"/>
                </a:solidFill>
                <a:latin typeface="Abril Fatface"/>
                <a:ea typeface="Abril Fatface"/>
                <a:cs typeface="Abril Fatface"/>
                <a:sym typeface="Abril Fatface"/>
              </a:rPr>
              <a:t>The Disconnect Between the Workers and the Company Leaders</a:t>
            </a:r>
          </a:p>
          <a:p>
            <a:pPr algn="ctr">
              <a:lnSpc>
                <a:spcPts val="6299"/>
              </a:lnSpc>
              <a:spcBef>
                <a:spcPct val="0"/>
              </a:spcBef>
            </a:pPr>
          </a:p>
        </p:txBody>
      </p:sp>
      <p:sp>
        <p:nvSpPr>
          <p:cNvPr name="TextBox 7" id="7"/>
          <p:cNvSpPr txBox="true"/>
          <p:nvPr/>
        </p:nvSpPr>
        <p:spPr>
          <a:xfrm rot="0">
            <a:off x="1028700" y="2296167"/>
            <a:ext cx="5566886" cy="1917700"/>
          </a:xfrm>
          <a:prstGeom prst="rect">
            <a:avLst/>
          </a:prstGeom>
        </p:spPr>
        <p:txBody>
          <a:bodyPr anchor="t" rtlCol="false" tIns="0" lIns="0" bIns="0" rIns="0">
            <a:spAutoFit/>
          </a:bodyPr>
          <a:lstStyle/>
          <a:p>
            <a:pPr algn="l" marL="539749" indent="-269875" lvl="1">
              <a:lnSpc>
                <a:spcPts val="2524"/>
              </a:lnSpc>
              <a:buFont typeface="Arial"/>
              <a:buChar char="•"/>
            </a:pPr>
            <a:r>
              <a:rPr lang="en-US" sz="2499">
                <a:solidFill>
                  <a:srgbClr val="000000"/>
                </a:solidFill>
                <a:latin typeface="Alice"/>
                <a:ea typeface="Alice"/>
                <a:cs typeface="Alice"/>
                <a:sym typeface="Alice"/>
              </a:rPr>
              <a:t>As we continue to explore the barriers to voting, another critical issue comes to light:</a:t>
            </a:r>
          </a:p>
          <a:p>
            <a:pPr algn="l">
              <a:lnSpc>
                <a:spcPts val="2524"/>
              </a:lnSpc>
            </a:pPr>
          </a:p>
          <a:p>
            <a:pPr algn="l" marL="539749" indent="-269875" lvl="1">
              <a:lnSpc>
                <a:spcPts val="2524"/>
              </a:lnSpc>
              <a:buFont typeface="Arial"/>
              <a:buChar char="•"/>
            </a:pPr>
            <a:r>
              <a:rPr lang="en-US" sz="2499">
                <a:solidFill>
                  <a:srgbClr val="000000"/>
                </a:solidFill>
                <a:latin typeface="Alice"/>
                <a:ea typeface="Alice"/>
                <a:cs typeface="Alice"/>
                <a:sym typeface="Alice"/>
              </a:rPr>
              <a:t> the perceived disconnect between  workers and their leaders.</a:t>
            </a:r>
          </a:p>
        </p:txBody>
      </p:sp>
      <p:sp>
        <p:nvSpPr>
          <p:cNvPr name="TextBox 8" id="8"/>
          <p:cNvSpPr txBox="true"/>
          <p:nvPr/>
        </p:nvSpPr>
        <p:spPr>
          <a:xfrm rot="0">
            <a:off x="1028700" y="4659853"/>
            <a:ext cx="5237014" cy="1746250"/>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00000"/>
                </a:solidFill>
                <a:latin typeface="Alice Bold"/>
                <a:ea typeface="Alice Bold"/>
                <a:cs typeface="Alice Bold"/>
                <a:sym typeface="Alice Bold"/>
              </a:rPr>
              <a:t>Workers’ Perception</a:t>
            </a:r>
            <a:r>
              <a:rPr lang="en-US" sz="2499">
                <a:solidFill>
                  <a:srgbClr val="000000"/>
                </a:solidFill>
                <a:latin typeface="Alice"/>
                <a:ea typeface="Alice"/>
                <a:cs typeface="Alice"/>
                <a:sym typeface="Alice"/>
              </a:rPr>
              <a:t>: Nearly 47% of workers somewhat agree that company leaders do not care about them. </a:t>
            </a:r>
          </a:p>
        </p:txBody>
      </p:sp>
      <p:sp>
        <p:nvSpPr>
          <p:cNvPr name="TextBox 9" id="9"/>
          <p:cNvSpPr txBox="true"/>
          <p:nvPr/>
        </p:nvSpPr>
        <p:spPr>
          <a:xfrm rot="0">
            <a:off x="1028700" y="6852089"/>
            <a:ext cx="7586075" cy="3060700"/>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00000"/>
                </a:solidFill>
                <a:latin typeface="Alice Bold"/>
                <a:ea typeface="Alice Bold"/>
                <a:cs typeface="Alice Bold"/>
                <a:sym typeface="Alice Bold"/>
              </a:rPr>
              <a:t>Impact on Voter Engagement:</a:t>
            </a:r>
            <a:r>
              <a:rPr lang="en-US" sz="2499">
                <a:solidFill>
                  <a:srgbClr val="000000"/>
                </a:solidFill>
                <a:latin typeface="Alice"/>
                <a:ea typeface="Alice"/>
                <a:cs typeface="Alice"/>
                <a:sym typeface="Alice"/>
              </a:rPr>
              <a:t> This issue is as significant as any other barrier we’ll discuss. </a:t>
            </a:r>
          </a:p>
          <a:p>
            <a:pPr algn="l">
              <a:lnSpc>
                <a:spcPts val="3499"/>
              </a:lnSpc>
            </a:pPr>
          </a:p>
          <a:p>
            <a:pPr algn="l" marL="539749" indent="-269875" lvl="1">
              <a:lnSpc>
                <a:spcPts val="3499"/>
              </a:lnSpc>
              <a:buFont typeface="Arial"/>
              <a:buChar char="•"/>
            </a:pPr>
            <a:r>
              <a:rPr lang="en-US" sz="2499">
                <a:solidFill>
                  <a:srgbClr val="000000"/>
                </a:solidFill>
                <a:latin typeface="Alice"/>
                <a:ea typeface="Alice"/>
                <a:cs typeface="Alice"/>
                <a:sym typeface="Alice"/>
              </a:rPr>
              <a:t>The belief that leadership is indifferent to their voices erodes trust and discourages participation, leading to voter apathy.</a:t>
            </a:r>
          </a:p>
          <a:p>
            <a:pPr algn="l">
              <a:lnSpc>
                <a:spcPts val="349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DAGOZ5C-v6A</dc:identifier>
  <dcterms:modified xsi:type="dcterms:W3CDTF">2011-08-01T06:04:30Z</dcterms:modified>
  <cp:revision>1</cp:revision>
  <dc:title>Preferred voting methods</dc:title>
</cp:coreProperties>
</file>