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iAebyyL4MPhcP/gyAkcyEc0F4b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09600" y="3840163"/>
            <a:ext cx="34137600" cy="1920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9600">
              <a:solidFill>
                <a:srgbClr val="000000"/>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152400" y="0"/>
            <a:ext cx="12192000" cy="6858000"/>
          </a:xfrm>
          <a:prstGeom prst="rect">
            <a:avLst/>
          </a:prstGeom>
          <a:solidFill>
            <a:schemeClr val="lt1">
              <a:alpha val="14509"/>
            </a:schemeClr>
          </a:solidFill>
          <a:ln cap="flat" cmpd="sng" w="9525">
            <a:solidFill>
              <a:schemeClr val="accent1"/>
            </a:solidFill>
            <a:prstDash val="solid"/>
            <a:miter lim="800000"/>
            <a:headEnd len="sm" w="sm" type="none"/>
            <a:tailEnd len="sm" w="sm" type="none"/>
          </a:ln>
        </p:spPr>
        <p:txBody>
          <a:bodyPr anchorCtr="0" anchor="ctr" bIns="9400" lIns="18825" spcFirstLastPara="1" rIns="18825" wrap="square" tIns="9400">
            <a:noAutofit/>
          </a:bodyPr>
          <a:lstStyle/>
          <a:p>
            <a:pPr indent="0" lvl="0" marL="0" marR="0" rtl="0" algn="ctr">
              <a:lnSpc>
                <a:spcPct val="100000"/>
              </a:lnSpc>
              <a:spcBef>
                <a:spcPts val="0"/>
              </a:spcBef>
              <a:spcAft>
                <a:spcPts val="0"/>
              </a:spcAft>
              <a:buClr>
                <a:srgbClr val="000000"/>
              </a:buClr>
              <a:buSzPts val="421"/>
              <a:buFont typeface="Arial"/>
              <a:buNone/>
            </a:pPr>
            <a:r>
              <a:t/>
            </a:r>
            <a:endParaRPr b="0" i="0" sz="421" u="none" cap="none" strike="noStrike">
              <a:solidFill>
                <a:srgbClr val="FFFFFF"/>
              </a:solidFill>
              <a:latin typeface="Times New Roman"/>
              <a:ea typeface="Times New Roman"/>
              <a:cs typeface="Times New Roman"/>
              <a:sym typeface="Times New Roman"/>
            </a:endParaRPr>
          </a:p>
        </p:txBody>
      </p:sp>
      <p:sp>
        <p:nvSpPr>
          <p:cNvPr id="90" name="Google Shape;90;p1"/>
          <p:cNvSpPr txBox="1"/>
          <p:nvPr/>
        </p:nvSpPr>
        <p:spPr>
          <a:xfrm>
            <a:off x="1353380" y="1741375"/>
            <a:ext cx="2111871" cy="1699872"/>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188375" lIns="188375" spcFirstLastPara="1" rIns="188375" wrap="square" tIns="94175">
            <a:noAutofit/>
          </a:bodyPr>
          <a:lstStyle/>
          <a:p>
            <a:pPr indent="0" lvl="0" marL="0" marR="0" rtl="0" algn="just">
              <a:lnSpc>
                <a:spcPct val="100000"/>
              </a:lnSpc>
              <a:spcBef>
                <a:spcPts val="0"/>
              </a:spcBef>
              <a:spcAft>
                <a:spcPts val="0"/>
              </a:spcAft>
              <a:buClr>
                <a:srgbClr val="000000"/>
              </a:buClr>
              <a:buSzPts val="984"/>
              <a:buFont typeface="Arial"/>
              <a:buNone/>
            </a:pPr>
            <a:r>
              <a:rPr b="1" i="0" lang="en-US" sz="684" u="none" cap="none" strike="noStrike">
                <a:solidFill>
                  <a:schemeClr val="dk1"/>
                </a:solidFill>
                <a:latin typeface="Calibri"/>
                <a:ea typeface="Calibri"/>
                <a:cs typeface="Calibri"/>
                <a:sym typeface="Calibri"/>
              </a:rPr>
              <a:t>Introduction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59"/>
              </a:spcBef>
              <a:spcAft>
                <a:spcPts val="0"/>
              </a:spcAft>
              <a:buClr>
                <a:srgbClr val="000000"/>
              </a:buClr>
              <a:buSzPts val="586"/>
              <a:buFont typeface="Arial"/>
              <a:buNone/>
            </a:pPr>
            <a:r>
              <a:t/>
            </a:r>
            <a:endParaRPr sz="600">
              <a:solidFill>
                <a:schemeClr val="dk1"/>
              </a:solidFill>
              <a:latin typeface="Calibri"/>
              <a:ea typeface="Calibri"/>
              <a:cs typeface="Calibri"/>
              <a:sym typeface="Calibri"/>
            </a:endParaRPr>
          </a:p>
          <a:p>
            <a:pPr indent="0" lvl="0" marL="0" marR="0" rtl="0" algn="l">
              <a:lnSpc>
                <a:spcPct val="100000"/>
              </a:lnSpc>
              <a:spcBef>
                <a:spcPts val="59"/>
              </a:spcBef>
              <a:spcAft>
                <a:spcPts val="0"/>
              </a:spcAft>
              <a:buClr>
                <a:srgbClr val="000000"/>
              </a:buClr>
              <a:buSzPts val="586"/>
              <a:buFont typeface="Arial"/>
              <a:buNone/>
            </a:pPr>
            <a:r>
              <a:rPr lang="en-US" sz="600">
                <a:solidFill>
                  <a:schemeClr val="dk1"/>
                </a:solidFill>
                <a:latin typeface="Calibri"/>
                <a:ea typeface="Calibri"/>
                <a:cs typeface="Calibri"/>
                <a:sym typeface="Calibri"/>
              </a:rPr>
              <a:t>Welcome to our exploration of leadership, '</a:t>
            </a:r>
            <a:r>
              <a:rPr i="1" lang="en-US" sz="600">
                <a:solidFill>
                  <a:schemeClr val="dk1"/>
                </a:solidFill>
                <a:latin typeface="Calibri"/>
                <a:ea typeface="Calibri"/>
                <a:cs typeface="Calibri"/>
                <a:sym typeface="Calibri"/>
              </a:rPr>
              <a:t>Traits of Effective Leaders: Insights from India and Beyond.</a:t>
            </a:r>
            <a:r>
              <a:rPr lang="en-US" sz="600">
                <a:solidFill>
                  <a:schemeClr val="dk1"/>
                </a:solidFill>
                <a:latin typeface="Calibri"/>
                <a:ea typeface="Calibri"/>
                <a:cs typeface="Calibri"/>
                <a:sym typeface="Calibri"/>
              </a:rPr>
              <a:t>' This project delves into the dynamic and diverse nature of leadership, particularly focusing on influential Indian figures Through this project, we intend to do more than just identify leadership styles. We seek to deeply understand how these styles manifest in real-world scenarios, influencing organizational and team dynamics, decision-making, innovation, and the ability to overcome challenges. Our goal is to tailor these insights to our own professional development, ensuring that the lessons learned are not only theoretical but also practical and transformational</a:t>
            </a:r>
            <a:endParaRPr b="0" i="0" sz="286"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rPr b="0" i="0" lang="en-US" sz="286" u="none" cap="none" strike="noStrike">
                <a:solidFill>
                  <a:schemeClr val="dk1"/>
                </a:solidFill>
                <a:latin typeface="Times New Roman"/>
                <a:ea typeface="Times New Roman"/>
                <a:cs typeface="Times New Roman"/>
                <a:sym typeface="Times New Roman"/>
              </a:rPr>
              <a:t>		</a:t>
            </a:r>
            <a:endParaRPr b="0" i="1" sz="286" u="none" cap="none" strike="noStrike">
              <a:solidFill>
                <a:schemeClr val="accent2"/>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t/>
            </a:r>
            <a:endParaRPr b="0" i="0" sz="286" u="none" cap="none" strike="noStrike">
              <a:solidFill>
                <a:schemeClr val="dk1"/>
              </a:solidFill>
              <a:latin typeface="Times New Roman"/>
              <a:ea typeface="Times New Roman"/>
              <a:cs typeface="Times New Roman"/>
              <a:sym typeface="Times New Roman"/>
            </a:endParaRPr>
          </a:p>
        </p:txBody>
      </p:sp>
      <p:sp>
        <p:nvSpPr>
          <p:cNvPr id="91" name="Google Shape;91;p1"/>
          <p:cNvSpPr txBox="1"/>
          <p:nvPr/>
        </p:nvSpPr>
        <p:spPr>
          <a:xfrm>
            <a:off x="1353380" y="3634128"/>
            <a:ext cx="2111871" cy="171382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188375" lIns="188375" spcFirstLastPara="1" rIns="188375" wrap="square" tIns="94175">
            <a:noAutofit/>
          </a:bodyPr>
          <a:lstStyle/>
          <a:p>
            <a:pPr indent="0" lvl="0" marL="0" marR="0" rtl="0" algn="just">
              <a:lnSpc>
                <a:spcPct val="100000"/>
              </a:lnSpc>
              <a:spcBef>
                <a:spcPts val="0"/>
              </a:spcBef>
              <a:spcAft>
                <a:spcPts val="0"/>
              </a:spcAft>
              <a:buClr>
                <a:srgbClr val="000000"/>
              </a:buClr>
              <a:buSzPts val="914"/>
              <a:buFont typeface="Arial"/>
              <a:buNone/>
            </a:pPr>
            <a:r>
              <a:rPr b="1" i="0" lang="en-US" sz="914" u="none" cap="none" strike="noStrike">
                <a:solidFill>
                  <a:srgbClr val="000000"/>
                </a:solidFill>
                <a:latin typeface="Calibri"/>
                <a:ea typeface="Calibri"/>
                <a:cs typeface="Calibri"/>
                <a:sym typeface="Calibri"/>
              </a:rPr>
              <a:t>Methods</a:t>
            </a:r>
            <a:r>
              <a:rPr b="0" i="0" lang="en-US" sz="492" u="none" cap="none" strike="noStrike">
                <a:solidFill>
                  <a:srgbClr val="FF8000"/>
                </a:solidFill>
                <a:latin typeface="Times New Roman"/>
                <a:ea typeface="Times New Roman"/>
                <a:cs typeface="Times New Roman"/>
                <a:sym typeface="Times New Roman"/>
              </a:rPr>
              <a:t>	</a:t>
            </a:r>
            <a:endParaRPr b="0" i="0" sz="492"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t/>
            </a:r>
            <a:endParaRPr b="1" sz="586">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rPr b="1" lang="en-US" sz="586" u="sng">
                <a:solidFill>
                  <a:schemeClr val="dk1"/>
                </a:solidFill>
                <a:latin typeface="Times New Roman"/>
                <a:ea typeface="Times New Roman"/>
                <a:cs typeface="Times New Roman"/>
                <a:sym typeface="Times New Roman"/>
              </a:rPr>
              <a:t>Primary</a:t>
            </a:r>
            <a:r>
              <a:rPr b="1" lang="en-US" sz="586" u="sng">
                <a:solidFill>
                  <a:schemeClr val="dk1"/>
                </a:solidFill>
                <a:latin typeface="Times New Roman"/>
                <a:ea typeface="Times New Roman"/>
                <a:cs typeface="Times New Roman"/>
                <a:sym typeface="Times New Roman"/>
              </a:rPr>
              <a:t> Research:</a:t>
            </a:r>
            <a:endParaRPr b="1" sz="586" u="sng">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t/>
            </a:r>
            <a:endParaRPr b="1" sz="586" u="sng">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None/>
            </a:pPr>
            <a:r>
              <a:rPr b="1" lang="en-US" sz="586">
                <a:solidFill>
                  <a:schemeClr val="dk1"/>
                </a:solidFill>
                <a:latin typeface="Times New Roman"/>
                <a:ea typeface="Times New Roman"/>
                <a:cs typeface="Times New Roman"/>
                <a:sym typeface="Times New Roman"/>
              </a:rPr>
              <a:t>1. </a:t>
            </a:r>
            <a:r>
              <a:rPr b="1" lang="en-US" sz="586">
                <a:solidFill>
                  <a:schemeClr val="dk1"/>
                </a:solidFill>
                <a:latin typeface="Times New Roman"/>
                <a:ea typeface="Times New Roman"/>
                <a:cs typeface="Times New Roman"/>
                <a:sym typeface="Times New Roman"/>
              </a:rPr>
              <a:t>Selection of Interviewees</a:t>
            </a:r>
            <a:endParaRPr b="1" sz="586">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None/>
            </a:pPr>
            <a:r>
              <a:rPr b="1" lang="en-US" sz="586">
                <a:solidFill>
                  <a:schemeClr val="dk1"/>
                </a:solidFill>
                <a:latin typeface="Times New Roman"/>
                <a:ea typeface="Times New Roman"/>
                <a:cs typeface="Times New Roman"/>
                <a:sym typeface="Times New Roman"/>
              </a:rPr>
              <a:t>2. Interview Design</a:t>
            </a:r>
            <a:endParaRPr b="1" sz="586">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None/>
            </a:pPr>
            <a:r>
              <a:rPr b="1" lang="en-US" sz="586">
                <a:solidFill>
                  <a:schemeClr val="dk1"/>
                </a:solidFill>
                <a:latin typeface="Times New Roman"/>
                <a:ea typeface="Times New Roman"/>
                <a:cs typeface="Times New Roman"/>
                <a:sym typeface="Times New Roman"/>
              </a:rPr>
              <a:t>3. Conducting Interviews</a:t>
            </a:r>
            <a:endParaRPr b="1" sz="586">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None/>
            </a:pPr>
            <a:r>
              <a:rPr b="1" lang="en-US" sz="586">
                <a:solidFill>
                  <a:schemeClr val="dk1"/>
                </a:solidFill>
                <a:latin typeface="Times New Roman"/>
                <a:ea typeface="Times New Roman"/>
                <a:cs typeface="Times New Roman"/>
                <a:sym typeface="Times New Roman"/>
              </a:rPr>
              <a:t>4. Data Analysis</a:t>
            </a:r>
            <a:endParaRPr b="1" sz="586">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t/>
            </a:r>
            <a:endParaRPr b="1" sz="586">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rPr b="1" lang="en-US" sz="586" u="sng">
                <a:solidFill>
                  <a:schemeClr val="dk1"/>
                </a:solidFill>
                <a:latin typeface="Times New Roman"/>
                <a:ea typeface="Times New Roman"/>
                <a:cs typeface="Times New Roman"/>
                <a:sym typeface="Times New Roman"/>
              </a:rPr>
              <a:t>Secondary Research:</a:t>
            </a:r>
            <a:endParaRPr b="1" sz="586" u="sng">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t/>
            </a:r>
            <a:endParaRPr b="1" sz="586" u="sng">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rPr b="1" lang="en-US" sz="586">
                <a:solidFill>
                  <a:schemeClr val="dk1"/>
                </a:solidFill>
                <a:latin typeface="Times New Roman"/>
                <a:ea typeface="Times New Roman"/>
                <a:cs typeface="Times New Roman"/>
                <a:sym typeface="Times New Roman"/>
              </a:rPr>
              <a:t>1. </a:t>
            </a:r>
            <a:r>
              <a:rPr b="1" lang="en-US" sz="586">
                <a:solidFill>
                  <a:schemeClr val="dk1"/>
                </a:solidFill>
                <a:latin typeface="Times New Roman"/>
                <a:ea typeface="Times New Roman"/>
                <a:cs typeface="Times New Roman"/>
                <a:sym typeface="Times New Roman"/>
              </a:rPr>
              <a:t>Literature Review</a:t>
            </a:r>
            <a:endParaRPr b="1" sz="586">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rPr b="1" lang="en-US" sz="586">
                <a:solidFill>
                  <a:schemeClr val="dk1"/>
                </a:solidFill>
                <a:latin typeface="Times New Roman"/>
                <a:ea typeface="Times New Roman"/>
                <a:cs typeface="Times New Roman"/>
                <a:sym typeface="Times New Roman"/>
              </a:rPr>
              <a:t>2. TED Talks and Public Lectures</a:t>
            </a:r>
            <a:endParaRPr b="1" sz="586">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rPr b="1" lang="en-US" sz="586">
                <a:solidFill>
                  <a:schemeClr val="dk1"/>
                </a:solidFill>
                <a:latin typeface="Times New Roman"/>
                <a:ea typeface="Times New Roman"/>
                <a:cs typeface="Times New Roman"/>
                <a:sym typeface="Times New Roman"/>
              </a:rPr>
              <a:t>3. </a:t>
            </a:r>
            <a:r>
              <a:rPr b="1" lang="en-US" sz="586">
                <a:solidFill>
                  <a:schemeClr val="dk1"/>
                </a:solidFill>
                <a:latin typeface="Times New Roman"/>
                <a:ea typeface="Times New Roman"/>
                <a:cs typeface="Times New Roman"/>
                <a:sym typeface="Times New Roman"/>
              </a:rPr>
              <a:t>Comparative</a:t>
            </a:r>
            <a:r>
              <a:rPr b="1" lang="en-US" sz="586">
                <a:solidFill>
                  <a:schemeClr val="dk1"/>
                </a:solidFill>
                <a:latin typeface="Times New Roman"/>
                <a:ea typeface="Times New Roman"/>
                <a:cs typeface="Times New Roman"/>
                <a:sym typeface="Times New Roman"/>
              </a:rPr>
              <a:t> Analysis</a:t>
            </a:r>
            <a:endParaRPr b="1" sz="586">
              <a:solidFill>
                <a:schemeClr val="dk1"/>
              </a:solidFill>
              <a:latin typeface="Times New Roman"/>
              <a:ea typeface="Times New Roman"/>
              <a:cs typeface="Times New Roman"/>
              <a:sym typeface="Times New Roman"/>
            </a:endParaRPr>
          </a:p>
          <a:p>
            <a:pPr indent="0" lvl="0" marL="0" marR="0" rtl="0" algn="l">
              <a:lnSpc>
                <a:spcPct val="100000"/>
              </a:lnSpc>
              <a:spcBef>
                <a:spcPts val="59"/>
              </a:spcBef>
              <a:spcAft>
                <a:spcPts val="0"/>
              </a:spcAft>
              <a:buClr>
                <a:srgbClr val="000000"/>
              </a:buClr>
              <a:buSzPts val="586"/>
              <a:buFont typeface="Arial"/>
              <a:buNone/>
            </a:pPr>
            <a:r>
              <a:rPr b="1" lang="en-US" sz="586">
                <a:solidFill>
                  <a:schemeClr val="dk1"/>
                </a:solidFill>
                <a:latin typeface="Times New Roman"/>
                <a:ea typeface="Times New Roman"/>
                <a:cs typeface="Times New Roman"/>
                <a:sym typeface="Times New Roman"/>
              </a:rPr>
              <a:t>4. Application of gathered Insights</a:t>
            </a:r>
            <a:endParaRPr b="1" sz="586">
              <a:solidFill>
                <a:schemeClr val="dk1"/>
              </a:solidFill>
              <a:latin typeface="Times New Roman"/>
              <a:ea typeface="Times New Roman"/>
              <a:cs typeface="Times New Roman"/>
              <a:sym typeface="Times New Roman"/>
            </a:endParaRPr>
          </a:p>
        </p:txBody>
      </p:sp>
      <p:sp>
        <p:nvSpPr>
          <p:cNvPr id="92" name="Google Shape;92;p1"/>
          <p:cNvSpPr txBox="1"/>
          <p:nvPr/>
        </p:nvSpPr>
        <p:spPr>
          <a:xfrm>
            <a:off x="4499525" y="5536075"/>
            <a:ext cx="3335400" cy="7230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188375" lIns="188375" spcFirstLastPara="1" rIns="188375" wrap="square" tIns="94175">
            <a:noAutofit/>
          </a:bodyPr>
          <a:lstStyle/>
          <a:p>
            <a:pPr indent="0" lvl="0" marL="0" marR="0" rtl="0" algn="l">
              <a:lnSpc>
                <a:spcPct val="100000"/>
              </a:lnSpc>
              <a:spcBef>
                <a:spcPts val="0"/>
              </a:spcBef>
              <a:spcAft>
                <a:spcPts val="0"/>
              </a:spcAft>
              <a:buClr>
                <a:srgbClr val="000000"/>
              </a:buClr>
              <a:buSzPts val="914"/>
              <a:buFont typeface="Arial"/>
              <a:buNone/>
            </a:pPr>
            <a:r>
              <a:rPr b="1" i="0" lang="en-US" sz="514" u="none" cap="none" strike="noStrike">
                <a:solidFill>
                  <a:srgbClr val="000000"/>
                </a:solidFill>
                <a:latin typeface="Calibri"/>
                <a:ea typeface="Calibri"/>
                <a:cs typeface="Calibri"/>
                <a:sym typeface="Calibri"/>
              </a:rPr>
              <a:t>Acknowledgments</a:t>
            </a:r>
            <a:endParaRPr sz="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500">
                <a:solidFill>
                  <a:schemeClr val="dk1"/>
                </a:solidFill>
                <a:latin typeface="Calibri"/>
                <a:ea typeface="Calibri"/>
                <a:cs typeface="Calibri"/>
                <a:sym typeface="Calibri"/>
              </a:rPr>
              <a:t>We thank leaders and experts like Shabana, Anusha, and Dr. Nagahanumiah for sharing their valuable knowledge. We are grateful to the authors, such as Simon Sinek, Brené Brown, and Jim Collins, whose writings have shaped our knowledge of leadership dynamics.</a:t>
            </a:r>
            <a:endParaRPr sz="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500">
                <a:solidFill>
                  <a:schemeClr val="dk1"/>
                </a:solidFill>
                <a:latin typeface="Calibri"/>
                <a:ea typeface="Calibri"/>
                <a:cs typeface="Calibri"/>
                <a:sym typeface="Calibri"/>
              </a:rPr>
              <a:t>The commitment, varied viewpoints, and collaborative approach taken by our team members have greatly strengthened our project. We would like to express our appreciation to our academic institution and department for providing the necessary resources and environment for this broad research.</a:t>
            </a:r>
            <a:endParaRPr sz="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14"/>
              <a:buFont typeface="Arial"/>
              <a:buNone/>
            </a:pPr>
            <a:r>
              <a:t/>
            </a:r>
            <a:endParaRPr sz="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14"/>
              <a:buFont typeface="Arial"/>
              <a:buNone/>
            </a:pPr>
            <a:r>
              <a:rPr lang="en-US" sz="400">
                <a:solidFill>
                  <a:schemeClr val="dk1"/>
                </a:solidFill>
                <a:latin typeface="Calibri"/>
                <a:ea typeface="Calibri"/>
                <a:cs typeface="Calibri"/>
                <a:sym typeface="Calibri"/>
              </a:rPr>
              <a:t> </a:t>
            </a:r>
            <a:endParaRPr b="1" sz="214">
              <a:latin typeface="Calibri"/>
              <a:ea typeface="Calibri"/>
              <a:cs typeface="Calibri"/>
              <a:sym typeface="Calibri"/>
            </a:endParaRPr>
          </a:p>
          <a:p>
            <a:pPr indent="0" lvl="0" marL="0" marR="0" rtl="0" algn="l">
              <a:lnSpc>
                <a:spcPct val="100000"/>
              </a:lnSpc>
              <a:spcBef>
                <a:spcPts val="59"/>
              </a:spcBef>
              <a:spcAft>
                <a:spcPts val="0"/>
              </a:spcAft>
              <a:buClr>
                <a:srgbClr val="000000"/>
              </a:buClr>
              <a:buSzPts val="586"/>
              <a:buFont typeface="Arial"/>
              <a:buNone/>
            </a:pPr>
            <a:r>
              <a:t/>
            </a:r>
            <a:endParaRPr b="0" i="0" sz="700" u="none" cap="none" strike="noStrike">
              <a:solidFill>
                <a:srgbClr val="000000"/>
              </a:solidFill>
              <a:latin typeface="Arial"/>
              <a:ea typeface="Arial"/>
              <a:cs typeface="Arial"/>
              <a:sym typeface="Arial"/>
            </a:endParaRPr>
          </a:p>
        </p:txBody>
      </p:sp>
      <p:sp>
        <p:nvSpPr>
          <p:cNvPr id="93" name="Google Shape;93;p1"/>
          <p:cNvSpPr txBox="1"/>
          <p:nvPr/>
        </p:nvSpPr>
        <p:spPr>
          <a:xfrm>
            <a:off x="3729315" y="1727427"/>
            <a:ext cx="4690318" cy="3620521"/>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188375" lIns="188375" spcFirstLastPara="1" rIns="188375" wrap="square" tIns="94175">
            <a:noAutofit/>
          </a:bodyPr>
          <a:lstStyle/>
          <a:p>
            <a:pPr indent="0" lvl="0" marL="0" marR="0" rtl="0" algn="just">
              <a:lnSpc>
                <a:spcPct val="100000"/>
              </a:lnSpc>
              <a:spcBef>
                <a:spcPts val="0"/>
              </a:spcBef>
              <a:spcAft>
                <a:spcPts val="0"/>
              </a:spcAft>
              <a:buClr>
                <a:srgbClr val="000000"/>
              </a:buClr>
              <a:buSzPts val="984"/>
              <a:buFont typeface="Arial"/>
              <a:buNone/>
            </a:pPr>
            <a:r>
              <a:rPr b="1" i="0" lang="en-US" sz="984" u="none" cap="none" strike="noStrike">
                <a:solidFill>
                  <a:srgbClr val="000000"/>
                </a:solidFill>
                <a:latin typeface="Calibri"/>
                <a:ea typeface="Calibri"/>
                <a:cs typeface="Calibri"/>
                <a:sym typeface="Calibri"/>
              </a:rPr>
              <a:t>Findings and Results</a:t>
            </a:r>
            <a:endParaRPr b="1" i="0" sz="984"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984"/>
              <a:buFont typeface="Arial"/>
              <a:buNone/>
            </a:pPr>
            <a:r>
              <a:t/>
            </a:r>
            <a:endParaRPr b="1" sz="984">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984"/>
              <a:buFont typeface="Arial"/>
              <a:buNone/>
            </a:pPr>
            <a:r>
              <a:rPr b="1" lang="en-US" sz="586">
                <a:latin typeface="Calibri"/>
                <a:ea typeface="Calibri"/>
                <a:cs typeface="Calibri"/>
                <a:sym typeface="Calibri"/>
              </a:rPr>
              <a:t>Interview 1 - Anusha Murthy, Nymble</a:t>
            </a:r>
            <a:endParaRPr b="1" sz="586">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984"/>
              <a:buFont typeface="Arial"/>
              <a:buNone/>
            </a:pPr>
            <a:r>
              <a:t/>
            </a:r>
            <a:endParaRPr b="1"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Anusha's leadership style is defined by innovation, a multidisciplinary approach, and foresight. She emphasizes the importance of continuous learning and leading through change.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i="1" lang="en-US" sz="586">
                <a:latin typeface="Calibri"/>
                <a:ea typeface="Calibri"/>
                <a:cs typeface="Calibri"/>
                <a:sym typeface="Calibri"/>
              </a:rPr>
              <a:t>Her recommendations</a:t>
            </a:r>
            <a:r>
              <a:rPr lang="en-US" sz="586">
                <a:latin typeface="Calibri"/>
                <a:ea typeface="Calibri"/>
                <a:cs typeface="Calibri"/>
                <a:sym typeface="Calibri"/>
              </a:rPr>
              <a:t>: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1. Embracing interdisciplinary knowledge</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2. Focusing on transformative changes</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3. Cultivating a visionary mindset</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br>
              <a:rPr lang="en-US" sz="586">
                <a:latin typeface="Calibri"/>
                <a:ea typeface="Calibri"/>
                <a:cs typeface="Calibri"/>
                <a:sym typeface="Calibri"/>
              </a:rPr>
            </a:br>
            <a:r>
              <a:rPr i="1" lang="en-US" sz="586">
                <a:latin typeface="Calibri"/>
                <a:ea typeface="Calibri"/>
                <a:cs typeface="Calibri"/>
                <a:sym typeface="Calibri"/>
              </a:rPr>
              <a:t>Findings by team</a:t>
            </a:r>
            <a:r>
              <a:rPr lang="en-US" sz="586">
                <a:latin typeface="Calibri"/>
                <a:ea typeface="Calibri"/>
                <a:cs typeface="Calibri"/>
                <a:sym typeface="Calibri"/>
              </a:rPr>
              <a:t>: Allow your team the freedom to make and learn from mistakes, adopt a ‘fail fast and learn’ approach, encourage thinking from first principles, and articulate your vision to the team through written communication.</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en-US" sz="586">
                <a:latin typeface="Calibri"/>
                <a:ea typeface="Calibri"/>
                <a:cs typeface="Calibri"/>
                <a:sym typeface="Calibri"/>
              </a:rPr>
              <a:t>Interview 2 - Dr. Nagahanumaiah, Director of CMTI, Bangalore</a:t>
            </a:r>
            <a:r>
              <a:rPr lang="en-US" sz="586">
                <a:latin typeface="Calibri"/>
                <a:ea typeface="Calibri"/>
                <a:cs typeface="Calibri"/>
                <a:sym typeface="Calibri"/>
              </a:rPr>
              <a:t>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Nagahanumiah's leadership style is both transformational and transactional, balancing vision setting with detailed planning.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i="1" lang="en-US" sz="586">
                <a:latin typeface="Calibri"/>
                <a:ea typeface="Calibri"/>
                <a:cs typeface="Calibri"/>
                <a:sym typeface="Calibri"/>
              </a:rPr>
              <a:t>His recommendations</a:t>
            </a:r>
            <a:r>
              <a:rPr lang="en-US" sz="586">
                <a:latin typeface="Calibri"/>
                <a:ea typeface="Calibri"/>
                <a:cs typeface="Calibri"/>
                <a:sym typeface="Calibri"/>
              </a:rPr>
              <a:t>:</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1. F</a:t>
            </a:r>
            <a:r>
              <a:rPr lang="en-US" sz="586">
                <a:latin typeface="Calibri"/>
                <a:ea typeface="Calibri"/>
                <a:cs typeface="Calibri"/>
                <a:sym typeface="Calibri"/>
              </a:rPr>
              <a:t>ostering an innovative culture</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2. Investing in knowledge transfer</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3. Balancing R&amp;D with commercial viability.</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i="1" lang="en-US" sz="586">
                <a:latin typeface="Calibri"/>
                <a:ea typeface="Calibri"/>
                <a:cs typeface="Calibri"/>
                <a:sym typeface="Calibri"/>
              </a:rPr>
              <a:t>Findings by team</a:t>
            </a:r>
            <a:r>
              <a:rPr lang="en-US" sz="586">
                <a:latin typeface="Calibri"/>
                <a:ea typeface="Calibri"/>
                <a:cs typeface="Calibri"/>
                <a:sym typeface="Calibri"/>
              </a:rPr>
              <a:t>: Recognize and appreciate individuals who stand out of the crowd. A leader should be open to critics, learn through </a:t>
            </a:r>
            <a:r>
              <a:rPr lang="en-US" sz="586">
                <a:latin typeface="Calibri"/>
                <a:ea typeface="Calibri"/>
                <a:cs typeface="Calibri"/>
                <a:sym typeface="Calibri"/>
              </a:rPr>
              <a:t>experience.</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br>
              <a:rPr lang="en-US" sz="586">
                <a:latin typeface="Calibri"/>
                <a:ea typeface="Calibri"/>
                <a:cs typeface="Calibri"/>
                <a:sym typeface="Calibri"/>
              </a:rPr>
            </a:br>
            <a:r>
              <a:rPr b="1" lang="en-US" sz="586">
                <a:latin typeface="Calibri"/>
                <a:ea typeface="Calibri"/>
                <a:cs typeface="Calibri"/>
                <a:sym typeface="Calibri"/>
              </a:rPr>
              <a:t>Interview 3 - Shabana, IITPKD</a:t>
            </a:r>
            <a:endParaRPr b="1"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b="1"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Shabana's leadership style is empathetic and adaptable, focusing on the needs of individuals. Using AI and ML technologies, she hopes to create a more personalized educational system.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i="1" lang="en-US" sz="586">
                <a:latin typeface="Calibri"/>
                <a:ea typeface="Calibri"/>
                <a:cs typeface="Calibri"/>
                <a:sym typeface="Calibri"/>
              </a:rPr>
              <a:t>Her recommendations:</a:t>
            </a:r>
            <a:endParaRPr i="1"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1. C</a:t>
            </a:r>
            <a:r>
              <a:rPr lang="en-US" sz="586">
                <a:latin typeface="Calibri"/>
                <a:ea typeface="Calibri"/>
                <a:cs typeface="Calibri"/>
                <a:sym typeface="Calibri"/>
              </a:rPr>
              <a:t>hampioning personalized learning,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2. Embracing empathetic leadership,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3. Encouraging collaborative research, </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586">
                <a:latin typeface="Calibri"/>
                <a:ea typeface="Calibri"/>
                <a:cs typeface="Calibri"/>
                <a:sym typeface="Calibri"/>
              </a:rPr>
              <a:t>4. Promoting adaptive techniques.</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i="1" lang="en-US" sz="586">
                <a:latin typeface="Calibri"/>
                <a:ea typeface="Calibri"/>
                <a:cs typeface="Calibri"/>
                <a:sym typeface="Calibri"/>
              </a:rPr>
              <a:t>Findings by team</a:t>
            </a:r>
            <a:r>
              <a:rPr lang="en-US" sz="586">
                <a:latin typeface="Calibri"/>
                <a:ea typeface="Calibri"/>
                <a:cs typeface="Calibri"/>
                <a:sym typeface="Calibri"/>
              </a:rPr>
              <a:t>: It is important to be committed </a:t>
            </a:r>
            <a:r>
              <a:rPr lang="en-US" sz="586">
                <a:latin typeface="Calibri"/>
                <a:ea typeface="Calibri"/>
                <a:cs typeface="Calibri"/>
                <a:sym typeface="Calibri"/>
              </a:rPr>
              <a:t>and consistent even when there are short term disappointments. They help like  speed breakers.</a:t>
            </a:r>
            <a:endParaRPr sz="586">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586">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984"/>
              <a:buFont typeface="Arial"/>
              <a:buNone/>
            </a:pPr>
            <a:r>
              <a:t/>
            </a:r>
            <a:endParaRPr b="1" sz="586">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984"/>
              <a:buFont typeface="Arial"/>
              <a:buNone/>
            </a:pPr>
            <a:r>
              <a:t/>
            </a:r>
            <a:endParaRPr b="1" sz="586">
              <a:latin typeface="Calibri"/>
              <a:ea typeface="Calibri"/>
              <a:cs typeface="Calibri"/>
              <a:sym typeface="Calibri"/>
            </a:endParaRPr>
          </a:p>
        </p:txBody>
      </p:sp>
      <p:sp>
        <p:nvSpPr>
          <p:cNvPr id="94" name="Google Shape;94;p1"/>
          <p:cNvSpPr txBox="1"/>
          <p:nvPr/>
        </p:nvSpPr>
        <p:spPr>
          <a:xfrm>
            <a:off x="8693902" y="1727427"/>
            <a:ext cx="2111871" cy="3620521"/>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188375" lIns="188375" spcFirstLastPara="1" rIns="188375" wrap="square" tIns="94175">
            <a:noAutofit/>
          </a:bodyPr>
          <a:lstStyle/>
          <a:p>
            <a:pPr indent="0" lvl="0" marL="0" marR="0" rtl="0" algn="l">
              <a:lnSpc>
                <a:spcPct val="100000"/>
              </a:lnSpc>
              <a:spcBef>
                <a:spcPts val="0"/>
              </a:spcBef>
              <a:spcAft>
                <a:spcPts val="0"/>
              </a:spcAft>
              <a:buClr>
                <a:srgbClr val="000000"/>
              </a:buClr>
              <a:buSzPts val="914"/>
              <a:buFont typeface="Arial"/>
              <a:buNone/>
            </a:pPr>
            <a:r>
              <a:rPr b="1" i="0" lang="en-US" sz="714" u="none" cap="none" strike="noStrike">
                <a:solidFill>
                  <a:srgbClr val="000000"/>
                </a:solidFill>
                <a:latin typeface="Calibri"/>
                <a:ea typeface="Calibri"/>
                <a:cs typeface="Calibri"/>
                <a:sym typeface="Calibri"/>
              </a:rPr>
              <a:t>Conclusions</a:t>
            </a:r>
            <a:endParaRPr b="0" i="0" sz="1200" u="none" cap="none" strike="noStrike">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600">
                <a:solidFill>
                  <a:schemeClr val="dk1"/>
                </a:solidFill>
              </a:rPr>
              <a:t>This project has helped us to better understand leadership, particularly in the context of renowned Indian figures. We've discovered several effective leadership styles, each with its own set of qualities. Our analysis of characteristics such as imaginative thinking, ethical integrity, adaptability, and innovative problem-solving has given us with useful insights for our professional growth.</a:t>
            </a:r>
            <a:endParaRPr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600">
                <a:solidFill>
                  <a:schemeClr val="dk1"/>
                </a:solidFill>
              </a:rPr>
              <a:t>We've observed that leadership is more than a collection of characteristics; it's a path of continual learning, evolution, and adaptation to the changing dynamics of the professional environment. As we move forward, we bring with us not only knowledge about good leadership qualities, but also the ability to apply these traits in a variety of scenarios.</a:t>
            </a:r>
            <a:endParaRPr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600">
                <a:solidFill>
                  <a:schemeClr val="dk1"/>
                </a:solidFill>
              </a:rPr>
              <a:t>This project was instrumental as an entry point for us, students, to become leaders that inspire, innovate, adapt, and empathize in a fast changing global world.</a:t>
            </a:r>
            <a:endParaRPr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600">
              <a:solidFill>
                <a:schemeClr val="dk1"/>
              </a:solidFill>
            </a:endParaRPr>
          </a:p>
          <a:p>
            <a:pPr indent="0" lvl="0" marL="0" marR="0" rtl="0" algn="l">
              <a:lnSpc>
                <a:spcPct val="100000"/>
              </a:lnSpc>
              <a:spcBef>
                <a:spcPts val="1200"/>
              </a:spcBef>
              <a:spcAft>
                <a:spcPts val="0"/>
              </a:spcAft>
              <a:buClr>
                <a:srgbClr val="000000"/>
              </a:buClr>
              <a:buSzPts val="586"/>
              <a:buFont typeface="Arial"/>
              <a:buNone/>
            </a:pPr>
            <a:r>
              <a:t/>
            </a:r>
            <a:endParaRPr sz="386">
              <a:solidFill>
                <a:schemeClr val="dk1"/>
              </a:solidFill>
              <a:latin typeface="Times New Roman"/>
              <a:ea typeface="Times New Roman"/>
              <a:cs typeface="Times New Roman"/>
              <a:sym typeface="Times New Roman"/>
            </a:endParaRPr>
          </a:p>
        </p:txBody>
      </p:sp>
      <p:sp>
        <p:nvSpPr>
          <p:cNvPr id="95" name="Google Shape;95;p1"/>
          <p:cNvSpPr txBox="1"/>
          <p:nvPr/>
        </p:nvSpPr>
        <p:spPr>
          <a:xfrm>
            <a:off x="1304585" y="616273"/>
            <a:ext cx="9582900" cy="351600"/>
          </a:xfrm>
          <a:prstGeom prst="rect">
            <a:avLst/>
          </a:prstGeom>
          <a:noFill/>
          <a:ln>
            <a:noFill/>
          </a:ln>
        </p:spPr>
        <p:txBody>
          <a:bodyPr anchorCtr="0" anchor="ctr" bIns="56500" lIns="56500" spcFirstLastPara="1" rIns="56500" wrap="square" tIns="56500">
            <a:spAutoFit/>
          </a:bodyPr>
          <a:lstStyle/>
          <a:p>
            <a:pPr indent="0" lvl="0" marL="0" marR="0" rtl="0" algn="ctr">
              <a:lnSpc>
                <a:spcPct val="100000"/>
              </a:lnSpc>
              <a:spcBef>
                <a:spcPts val="0"/>
              </a:spcBef>
              <a:spcAft>
                <a:spcPts val="0"/>
              </a:spcAft>
              <a:buClr>
                <a:srgbClr val="000000"/>
              </a:buClr>
              <a:buSzPts val="1542"/>
              <a:buFont typeface="Arial"/>
              <a:buNone/>
            </a:pPr>
            <a:r>
              <a:rPr b="1" i="0" lang="en-US" sz="1542" u="none" cap="none" strike="noStrike">
                <a:solidFill>
                  <a:schemeClr val="dk1"/>
                </a:solidFill>
                <a:latin typeface="Calibri"/>
                <a:ea typeface="Calibri"/>
                <a:cs typeface="Calibri"/>
                <a:sym typeface="Calibri"/>
              </a:rPr>
              <a:t>BSGN3001: Strategies for Professional Growth | IIT Madras BS Degree</a:t>
            </a:r>
            <a:endParaRPr b="0" i="0" sz="1542" u="none" cap="none" strike="noStrike">
              <a:solidFill>
                <a:schemeClr val="dk1"/>
              </a:solidFill>
              <a:latin typeface="Calibri"/>
              <a:ea typeface="Calibri"/>
              <a:cs typeface="Calibri"/>
              <a:sym typeface="Calibri"/>
            </a:endParaRPr>
          </a:p>
        </p:txBody>
      </p:sp>
      <p:sp>
        <p:nvSpPr>
          <p:cNvPr id="96" name="Google Shape;96;p1"/>
          <p:cNvSpPr txBox="1"/>
          <p:nvPr/>
        </p:nvSpPr>
        <p:spPr>
          <a:xfrm>
            <a:off x="1353497" y="5535975"/>
            <a:ext cx="2889600" cy="7230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188375" lIns="188375" spcFirstLastPara="1" rIns="188375" wrap="square" tIns="94175">
            <a:noAutofit/>
          </a:bodyPr>
          <a:lstStyle/>
          <a:p>
            <a:pPr indent="-103041" lvl="0" marL="103041" marR="0" rtl="0" algn="l">
              <a:lnSpc>
                <a:spcPct val="100000"/>
              </a:lnSpc>
              <a:spcBef>
                <a:spcPts val="0"/>
              </a:spcBef>
              <a:spcAft>
                <a:spcPts val="0"/>
              </a:spcAft>
              <a:buClr>
                <a:srgbClr val="000000"/>
              </a:buClr>
              <a:buSzPts val="914"/>
              <a:buFont typeface="Arial"/>
              <a:buNone/>
            </a:pPr>
            <a:r>
              <a:rPr b="1" i="0" lang="en-US" sz="914" u="none" cap="none" strike="noStrike">
                <a:solidFill>
                  <a:srgbClr val="000000"/>
                </a:solidFill>
                <a:latin typeface="Calibri"/>
                <a:ea typeface="Calibri"/>
                <a:cs typeface="Calibri"/>
                <a:sym typeface="Calibri"/>
              </a:rPr>
              <a:t>Literature/ Reference Cited</a:t>
            </a:r>
            <a:endParaRPr b="0" i="0" sz="1400" u="none" cap="none" strike="noStrike">
              <a:solidFill>
                <a:srgbClr val="000000"/>
              </a:solidFill>
              <a:latin typeface="Arial"/>
              <a:ea typeface="Arial"/>
              <a:cs typeface="Arial"/>
              <a:sym typeface="Arial"/>
            </a:endParaRPr>
          </a:p>
          <a:p>
            <a:pPr indent="-103041" lvl="0" marL="103041" rtl="0" algn="l">
              <a:spcBef>
                <a:spcPts val="247"/>
              </a:spcBef>
              <a:spcAft>
                <a:spcPts val="0"/>
              </a:spcAft>
              <a:buClr>
                <a:schemeClr val="dk1"/>
              </a:buClr>
              <a:buSzPts val="1100"/>
              <a:buFont typeface="Arial"/>
              <a:buNone/>
            </a:pPr>
            <a:r>
              <a:rPr i="1" lang="en-US" sz="586">
                <a:solidFill>
                  <a:schemeClr val="dk1"/>
                </a:solidFill>
                <a:latin typeface="Times New Roman"/>
                <a:ea typeface="Times New Roman"/>
                <a:cs typeface="Times New Roman"/>
                <a:sym typeface="Times New Roman"/>
              </a:rPr>
              <a:t>Leaders Eat Last</a:t>
            </a:r>
            <a:r>
              <a:rPr lang="en-US" sz="586">
                <a:solidFill>
                  <a:schemeClr val="dk1"/>
                </a:solidFill>
                <a:latin typeface="Times New Roman"/>
                <a:ea typeface="Times New Roman"/>
                <a:cs typeface="Times New Roman"/>
                <a:sym typeface="Times New Roman"/>
              </a:rPr>
              <a:t>  &amp; </a:t>
            </a:r>
            <a:r>
              <a:rPr i="1" lang="en-US" sz="586">
                <a:solidFill>
                  <a:schemeClr val="dk1"/>
                </a:solidFill>
                <a:latin typeface="Times New Roman"/>
                <a:ea typeface="Times New Roman"/>
                <a:cs typeface="Times New Roman"/>
                <a:sym typeface="Times New Roman"/>
              </a:rPr>
              <a:t>Start with Why</a:t>
            </a:r>
            <a:r>
              <a:rPr lang="en-US" sz="586">
                <a:solidFill>
                  <a:schemeClr val="dk1"/>
                </a:solidFill>
                <a:latin typeface="Times New Roman"/>
                <a:ea typeface="Times New Roman"/>
                <a:cs typeface="Times New Roman"/>
                <a:sym typeface="Times New Roman"/>
              </a:rPr>
              <a:t> </a:t>
            </a:r>
            <a:r>
              <a:rPr lang="en-US" sz="586">
                <a:solidFill>
                  <a:schemeClr val="dk1"/>
                </a:solidFill>
                <a:latin typeface="Times New Roman"/>
                <a:ea typeface="Times New Roman"/>
                <a:cs typeface="Times New Roman"/>
                <a:sym typeface="Times New Roman"/>
              </a:rPr>
              <a:t>by Simon Sinek</a:t>
            </a:r>
            <a:endParaRPr sz="586">
              <a:solidFill>
                <a:schemeClr val="dk1"/>
              </a:solidFill>
              <a:latin typeface="Times New Roman"/>
              <a:ea typeface="Times New Roman"/>
              <a:cs typeface="Times New Roman"/>
              <a:sym typeface="Times New Roman"/>
            </a:endParaRPr>
          </a:p>
          <a:p>
            <a:pPr indent="-103041" lvl="0" marL="103041" rtl="0" algn="l">
              <a:spcBef>
                <a:spcPts val="247"/>
              </a:spcBef>
              <a:spcAft>
                <a:spcPts val="0"/>
              </a:spcAft>
              <a:buClr>
                <a:schemeClr val="dk1"/>
              </a:buClr>
              <a:buSzPts val="1100"/>
              <a:buFont typeface="Arial"/>
              <a:buNone/>
            </a:pPr>
            <a:r>
              <a:rPr i="1" lang="en-US" sz="586">
                <a:solidFill>
                  <a:schemeClr val="dk1"/>
                </a:solidFill>
                <a:latin typeface="Times New Roman"/>
                <a:ea typeface="Times New Roman"/>
                <a:cs typeface="Times New Roman"/>
                <a:sym typeface="Times New Roman"/>
              </a:rPr>
              <a:t>Dare to Lead</a:t>
            </a:r>
            <a:r>
              <a:rPr lang="en-US" sz="586">
                <a:solidFill>
                  <a:schemeClr val="dk1"/>
                </a:solidFill>
                <a:latin typeface="Times New Roman"/>
                <a:ea typeface="Times New Roman"/>
                <a:cs typeface="Times New Roman"/>
                <a:sym typeface="Times New Roman"/>
              </a:rPr>
              <a:t> by </a:t>
            </a:r>
            <a:r>
              <a:rPr i="1" lang="en-US" sz="586">
                <a:solidFill>
                  <a:schemeClr val="dk1"/>
                </a:solidFill>
                <a:latin typeface="Times New Roman"/>
                <a:ea typeface="Times New Roman"/>
                <a:cs typeface="Times New Roman"/>
                <a:sym typeface="Times New Roman"/>
              </a:rPr>
              <a:t> </a:t>
            </a:r>
            <a:r>
              <a:rPr lang="en-US" sz="586">
                <a:solidFill>
                  <a:schemeClr val="dk1"/>
                </a:solidFill>
                <a:latin typeface="Times New Roman"/>
                <a:ea typeface="Times New Roman"/>
                <a:cs typeface="Times New Roman"/>
                <a:sym typeface="Times New Roman"/>
              </a:rPr>
              <a:t>Brené Brown</a:t>
            </a:r>
            <a:endParaRPr sz="586">
              <a:solidFill>
                <a:schemeClr val="dk1"/>
              </a:solidFill>
              <a:latin typeface="Times New Roman"/>
              <a:ea typeface="Times New Roman"/>
              <a:cs typeface="Times New Roman"/>
              <a:sym typeface="Times New Roman"/>
            </a:endParaRPr>
          </a:p>
          <a:p>
            <a:pPr indent="-103041" lvl="0" marL="103041" rtl="0" algn="l">
              <a:spcBef>
                <a:spcPts val="247"/>
              </a:spcBef>
              <a:spcAft>
                <a:spcPts val="0"/>
              </a:spcAft>
              <a:buClr>
                <a:schemeClr val="dk1"/>
              </a:buClr>
              <a:buSzPts val="1100"/>
              <a:buFont typeface="Arial"/>
              <a:buNone/>
            </a:pPr>
            <a:r>
              <a:rPr i="1" lang="en-US" sz="586">
                <a:solidFill>
                  <a:schemeClr val="dk1"/>
                </a:solidFill>
                <a:latin typeface="Times New Roman"/>
                <a:ea typeface="Times New Roman"/>
                <a:cs typeface="Times New Roman"/>
                <a:sym typeface="Times New Roman"/>
              </a:rPr>
              <a:t>The 10 Traits of Highly Effective Leaders </a:t>
            </a:r>
            <a:r>
              <a:rPr lang="en-US" sz="586">
                <a:solidFill>
                  <a:schemeClr val="dk1"/>
                </a:solidFill>
                <a:latin typeface="Times New Roman"/>
                <a:ea typeface="Times New Roman"/>
                <a:cs typeface="Times New Roman"/>
                <a:sym typeface="Times New Roman"/>
              </a:rPr>
              <a:t>by Harvard Business Review</a:t>
            </a:r>
            <a:endParaRPr sz="586">
              <a:solidFill>
                <a:schemeClr val="dk1"/>
              </a:solidFill>
              <a:latin typeface="Times New Roman"/>
              <a:ea typeface="Times New Roman"/>
              <a:cs typeface="Times New Roman"/>
              <a:sym typeface="Times New Roman"/>
            </a:endParaRPr>
          </a:p>
        </p:txBody>
      </p:sp>
      <p:sp>
        <p:nvSpPr>
          <p:cNvPr id="97" name="Google Shape;97;p1"/>
          <p:cNvSpPr txBox="1"/>
          <p:nvPr/>
        </p:nvSpPr>
        <p:spPr>
          <a:xfrm>
            <a:off x="8091350" y="5536075"/>
            <a:ext cx="2714400" cy="7230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188375" lIns="188375" spcFirstLastPara="1" rIns="188375" wrap="square" tIns="94175">
            <a:noAutofit/>
          </a:bodyPr>
          <a:lstStyle/>
          <a:p>
            <a:pPr indent="0" lvl="0" marL="0" marR="0" rtl="0" algn="just">
              <a:lnSpc>
                <a:spcPct val="100000"/>
              </a:lnSpc>
              <a:spcBef>
                <a:spcPts val="0"/>
              </a:spcBef>
              <a:spcAft>
                <a:spcPts val="0"/>
              </a:spcAft>
              <a:buClr>
                <a:srgbClr val="000000"/>
              </a:buClr>
              <a:buSzPts val="914"/>
              <a:buFont typeface="Arial"/>
              <a:buNone/>
            </a:pPr>
            <a:r>
              <a:rPr b="1" i="0" lang="en-US" sz="914" u="none" cap="none" strike="noStrike">
                <a:solidFill>
                  <a:srgbClr val="000000"/>
                </a:solidFill>
                <a:latin typeface="Calibri"/>
                <a:ea typeface="Calibri"/>
                <a:cs typeface="Calibri"/>
                <a:sym typeface="Calibri"/>
              </a:rPr>
              <a:t>Further 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9"/>
              </a:spcBef>
              <a:spcAft>
                <a:spcPts val="0"/>
              </a:spcAft>
              <a:buClr>
                <a:srgbClr val="000000"/>
              </a:buClr>
              <a:buSzPts val="586"/>
              <a:buFont typeface="Arial"/>
              <a:buNone/>
            </a:pPr>
            <a:r>
              <a:rPr lang="en-US" sz="586">
                <a:solidFill>
                  <a:schemeClr val="dk1"/>
                </a:solidFill>
                <a:latin typeface="Times New Roman"/>
                <a:ea typeface="Times New Roman"/>
                <a:cs typeface="Times New Roman"/>
                <a:sym typeface="Times New Roman"/>
              </a:rPr>
              <a:t>To those who wish to delve deeper into the subject:</a:t>
            </a:r>
            <a:endParaRPr sz="586">
              <a:solidFill>
                <a:schemeClr val="dk1"/>
              </a:solidFill>
              <a:latin typeface="Times New Roman"/>
              <a:ea typeface="Times New Roman"/>
              <a:cs typeface="Times New Roman"/>
              <a:sym typeface="Times New Roman"/>
            </a:endParaRPr>
          </a:p>
          <a:p>
            <a:pPr indent="-265811" lvl="0" marL="457200" marR="0" rtl="0" algn="l">
              <a:lnSpc>
                <a:spcPct val="100000"/>
              </a:lnSpc>
              <a:spcBef>
                <a:spcPts val="59"/>
              </a:spcBef>
              <a:spcAft>
                <a:spcPts val="0"/>
              </a:spcAft>
              <a:buClr>
                <a:schemeClr val="dk1"/>
              </a:buClr>
              <a:buSzPts val="586"/>
              <a:buFont typeface="Times New Roman"/>
              <a:buAutoNum type="arabicParenR"/>
            </a:pPr>
            <a:r>
              <a:rPr lang="en-US" sz="586">
                <a:solidFill>
                  <a:schemeClr val="dk1"/>
                </a:solidFill>
                <a:latin typeface="Times New Roman"/>
                <a:ea typeface="Times New Roman"/>
                <a:cs typeface="Times New Roman"/>
                <a:sym typeface="Times New Roman"/>
              </a:rPr>
              <a:t>We recommend further reading articles, biographies etc</a:t>
            </a:r>
            <a:endParaRPr sz="586">
              <a:solidFill>
                <a:schemeClr val="dk1"/>
              </a:solidFill>
              <a:latin typeface="Times New Roman"/>
              <a:ea typeface="Times New Roman"/>
              <a:cs typeface="Times New Roman"/>
              <a:sym typeface="Times New Roman"/>
            </a:endParaRPr>
          </a:p>
          <a:p>
            <a:pPr indent="-265811" lvl="0" marL="457200" marR="0" rtl="0" algn="l">
              <a:lnSpc>
                <a:spcPct val="100000"/>
              </a:lnSpc>
              <a:spcBef>
                <a:spcPts val="0"/>
              </a:spcBef>
              <a:spcAft>
                <a:spcPts val="0"/>
              </a:spcAft>
              <a:buClr>
                <a:schemeClr val="dk1"/>
              </a:buClr>
              <a:buSzPts val="586"/>
              <a:buFont typeface="Times New Roman"/>
              <a:buAutoNum type="arabicParenR"/>
            </a:pPr>
            <a:r>
              <a:rPr lang="en-US" sz="586">
                <a:solidFill>
                  <a:schemeClr val="dk1"/>
                </a:solidFill>
                <a:latin typeface="Times New Roman"/>
                <a:ea typeface="Times New Roman"/>
                <a:cs typeface="Times New Roman"/>
                <a:sym typeface="Times New Roman"/>
              </a:rPr>
              <a:t>Engage with professional groups</a:t>
            </a:r>
            <a:endParaRPr sz="586">
              <a:solidFill>
                <a:schemeClr val="dk1"/>
              </a:solidFill>
              <a:latin typeface="Times New Roman"/>
              <a:ea typeface="Times New Roman"/>
              <a:cs typeface="Times New Roman"/>
              <a:sym typeface="Times New Roman"/>
            </a:endParaRPr>
          </a:p>
          <a:p>
            <a:pPr indent="-265811" lvl="0" marL="457200" marR="0" rtl="0" algn="l">
              <a:lnSpc>
                <a:spcPct val="100000"/>
              </a:lnSpc>
              <a:spcBef>
                <a:spcPts val="0"/>
              </a:spcBef>
              <a:spcAft>
                <a:spcPts val="0"/>
              </a:spcAft>
              <a:buClr>
                <a:schemeClr val="dk1"/>
              </a:buClr>
              <a:buSzPts val="586"/>
              <a:buFont typeface="Times New Roman"/>
              <a:buAutoNum type="arabicParenR"/>
            </a:pPr>
            <a:r>
              <a:rPr lang="en-US" sz="586">
                <a:solidFill>
                  <a:schemeClr val="dk1"/>
                </a:solidFill>
                <a:latin typeface="Times New Roman"/>
                <a:ea typeface="Times New Roman"/>
                <a:cs typeface="Times New Roman"/>
                <a:sym typeface="Times New Roman"/>
              </a:rPr>
              <a:t>Feedback and interactions - We welcome feedback on our project and our open to discussion and collaboration</a:t>
            </a:r>
            <a:endParaRPr sz="586">
              <a:solidFill>
                <a:schemeClr val="dk1"/>
              </a:solidFill>
              <a:latin typeface="Times New Roman"/>
              <a:ea typeface="Times New Roman"/>
              <a:cs typeface="Times New Roman"/>
              <a:sym typeface="Times New Roman"/>
            </a:endParaRPr>
          </a:p>
        </p:txBody>
      </p:sp>
      <p:sp>
        <p:nvSpPr>
          <p:cNvPr id="98" name="Google Shape;98;p1"/>
          <p:cNvSpPr txBox="1"/>
          <p:nvPr/>
        </p:nvSpPr>
        <p:spPr>
          <a:xfrm>
            <a:off x="952500" y="269279"/>
            <a:ext cx="102870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Traits of effective leaders: Insights from India and Beyond</a:t>
            </a:r>
            <a:endParaRPr b="0" i="0" sz="2000" u="none" cap="none" strike="noStrike">
              <a:solidFill>
                <a:srgbClr val="000000"/>
              </a:solidFill>
              <a:latin typeface="Arial"/>
              <a:ea typeface="Arial"/>
              <a:cs typeface="Arial"/>
              <a:sym typeface="Arial"/>
            </a:endParaRPr>
          </a:p>
        </p:txBody>
      </p:sp>
      <p:sp>
        <p:nvSpPr>
          <p:cNvPr id="99" name="Google Shape;99;p1"/>
          <p:cNvSpPr txBox="1"/>
          <p:nvPr/>
        </p:nvSpPr>
        <p:spPr>
          <a:xfrm>
            <a:off x="1353380" y="1064050"/>
            <a:ext cx="9452393" cy="507623"/>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188375" lIns="188375" spcFirstLastPara="1" rIns="188375" wrap="square" tIns="94175">
            <a:noAutofit/>
          </a:bodyPr>
          <a:lstStyle/>
          <a:p>
            <a:pPr indent="0" lvl="0" marL="0" marR="0" rtl="0" algn="just">
              <a:lnSpc>
                <a:spcPct val="100000"/>
              </a:lnSpc>
              <a:spcBef>
                <a:spcPts val="0"/>
              </a:spcBef>
              <a:spcAft>
                <a:spcPts val="0"/>
              </a:spcAft>
              <a:buClr>
                <a:srgbClr val="000000"/>
              </a:buClr>
              <a:buSzPts val="984"/>
              <a:buFont typeface="Arial"/>
              <a:buNone/>
            </a:pPr>
            <a:r>
              <a:rPr b="1" i="0" lang="en-US" sz="984" u="none" cap="none" strike="noStrike">
                <a:solidFill>
                  <a:srgbClr val="000000"/>
                </a:solidFill>
                <a:latin typeface="Calibri"/>
                <a:ea typeface="Calibri"/>
                <a:cs typeface="Calibri"/>
                <a:sym typeface="Calibri"/>
              </a:rPr>
              <a:t>Team Details</a:t>
            </a:r>
            <a:endParaRPr b="0" i="0" sz="1400" u="none" cap="none" strike="noStrike">
              <a:solidFill>
                <a:srgbClr val="000000"/>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lang="en-US" sz="984">
                <a:latin typeface="Calibri"/>
                <a:ea typeface="Calibri"/>
                <a:cs typeface="Calibri"/>
                <a:sym typeface="Calibri"/>
              </a:rPr>
              <a:t>Sareshwala Irshad Abrar (21f1004835) | Parth Nagar (21f1006237) | Sanjaykumar (21f1002049) | Maheedhar A (21f1006544) | Thoomati Aditya Vikram (21f1000610)</a:t>
            </a:r>
            <a:endParaRPr sz="984">
              <a:latin typeface="Calibri"/>
              <a:ea typeface="Calibri"/>
              <a:cs typeface="Calibri"/>
              <a:sym typeface="Calibri"/>
            </a:endParaRPr>
          </a:p>
        </p:txBody>
      </p:sp>
      <p:pic>
        <p:nvPicPr>
          <p:cNvPr id="100" name="Google Shape;100;p1"/>
          <p:cNvPicPr preferRelativeResize="0"/>
          <p:nvPr/>
        </p:nvPicPr>
        <p:blipFill rotWithShape="1">
          <a:blip r:embed="rId3">
            <a:alphaModFix/>
          </a:blip>
          <a:srcRect b="0" l="0" r="0" t="0"/>
          <a:stretch/>
        </p:blipFill>
        <p:spPr>
          <a:xfrm>
            <a:off x="10898648" y="9319"/>
            <a:ext cx="1179735" cy="4686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2023-09-22T09:17:19Z</dcterms:created>
  <dc:creator>Shyam IITM POD</dc:creator>
</cp:coreProperties>
</file>