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Montserra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79" autoAdjust="0"/>
  </p:normalViewPr>
  <p:slideViewPr>
    <p:cSldViewPr snapToGrid="0">
      <p:cViewPr varScale="1">
        <p:scale>
          <a:sx n="86" d="100"/>
          <a:sy n="86" d="100"/>
        </p:scale>
        <p:origin x="720"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solidFill>
              <a:schemeClr val="tx1"/>
            </a:solid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Project</a:t>
            </a:r>
            <a:endParaRPr sz="4200" b="1" dirty="0" smtClean="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smtClean="0">
                <a:solidFill>
                  <a:schemeClr val="lt1"/>
                </a:solidFill>
                <a:latin typeface="Montserrat"/>
                <a:ea typeface="Montserrat"/>
                <a:cs typeface="Montserrat"/>
                <a:sym typeface="Montserrat"/>
              </a:rPr>
              <a:t>Bike Sharing</a:t>
            </a:r>
            <a:r>
              <a:rPr lang="en-IN" sz="3600" dirty="0" smtClean="0">
                <a:solidFill>
                  <a:schemeClr val="lt1"/>
                </a:solidFill>
                <a:latin typeface="Montserrat"/>
                <a:ea typeface="Montserrat"/>
                <a:cs typeface="Montserrat"/>
                <a:sym typeface="Montserrat"/>
              </a:rPr>
              <a:t/>
            </a:r>
            <a:br>
              <a:rPr lang="en-IN" sz="3600" dirty="0" smtClean="0">
                <a:solidFill>
                  <a:schemeClr val="lt1"/>
                </a:solidFill>
                <a:latin typeface="Montserrat"/>
                <a:ea typeface="Montserrat"/>
                <a:cs typeface="Montserrat"/>
                <a:sym typeface="Montserrat"/>
              </a:rPr>
            </a:br>
            <a:r>
              <a:rPr lang="en-IN" sz="2400" b="1" dirty="0" smtClean="0">
                <a:solidFill>
                  <a:schemeClr val="lt1"/>
                </a:solidFill>
                <a:latin typeface="Montserrat"/>
                <a:ea typeface="Montserrat"/>
                <a:cs typeface="Montserrat"/>
                <a:sym typeface="Montserrat"/>
              </a:rPr>
              <a:t>By</a:t>
            </a:r>
            <a:r>
              <a:rPr lang="en-IN" sz="3600" dirty="0" smtClean="0">
                <a:solidFill>
                  <a:schemeClr val="lt1"/>
                </a:solidFill>
                <a:latin typeface="Montserrat"/>
                <a:ea typeface="Montserrat"/>
                <a:cs typeface="Montserrat"/>
                <a:sym typeface="Montserrat"/>
              </a:rPr>
              <a:t/>
            </a:r>
            <a:br>
              <a:rPr lang="en-IN" sz="3600" dirty="0" smtClean="0">
                <a:solidFill>
                  <a:schemeClr val="lt1"/>
                </a:solidFill>
                <a:latin typeface="Montserrat"/>
                <a:ea typeface="Montserrat"/>
                <a:cs typeface="Montserrat"/>
                <a:sym typeface="Montserrat"/>
              </a:rPr>
            </a:br>
            <a:r>
              <a:rPr lang="en-IN" sz="2400" b="1" dirty="0" smtClean="0">
                <a:solidFill>
                  <a:schemeClr val="lt1"/>
                </a:solidFill>
                <a:latin typeface="Montserrat"/>
                <a:ea typeface="Montserrat"/>
                <a:cs typeface="Montserrat"/>
                <a:sym typeface="Montserrat"/>
              </a:rPr>
              <a:t>IRSHAD</a:t>
            </a:r>
            <a:endParaRPr sz="2400" b="1" dirty="0"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266" y="375385"/>
            <a:ext cx="5014763" cy="369332"/>
          </a:xfrm>
          <a:prstGeom prst="rect">
            <a:avLst/>
          </a:prstGeom>
          <a:noFill/>
        </p:spPr>
        <p:txBody>
          <a:bodyPr wrap="square" rtlCol="0">
            <a:spAutoFit/>
          </a:bodyPr>
          <a:lstStyle/>
          <a:p>
            <a:r>
              <a:rPr lang="en-IN" sz="1800" b="1" u="sng" dirty="0">
                <a:solidFill>
                  <a:schemeClr val="tx1"/>
                </a:solidFill>
              </a:rPr>
              <a:t>Exploratory Data Analysis(Continued)</a:t>
            </a: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33" y="1058779"/>
            <a:ext cx="8253615" cy="3840480"/>
          </a:xfrm>
          <a:prstGeom prst="rect">
            <a:avLst/>
          </a:prstGeom>
        </p:spPr>
      </p:pic>
    </p:spTree>
    <p:extLst>
      <p:ext uri="{BB962C8B-B14F-4D97-AF65-F5344CB8AC3E}">
        <p14:creationId xmlns:p14="http://schemas.microsoft.com/office/powerpoint/2010/main" val="4208529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513" y="262326"/>
            <a:ext cx="4754880" cy="584775"/>
          </a:xfrm>
          <a:prstGeom prst="rect">
            <a:avLst/>
          </a:prstGeom>
          <a:noFill/>
        </p:spPr>
        <p:txBody>
          <a:bodyPr wrap="square" rtlCol="0">
            <a:spAutoFit/>
          </a:bodyPr>
          <a:lstStyle/>
          <a:p>
            <a:r>
              <a:rPr lang="en-IN" sz="1600" b="1" u="sng" dirty="0">
                <a:solidFill>
                  <a:schemeClr val="tx1"/>
                </a:solidFill>
              </a:rPr>
              <a:t>Exploratory Data Analysis(Continued)</a:t>
            </a:r>
            <a:endParaRPr lang="en-IN" sz="1600" dirty="0"/>
          </a:p>
          <a:p>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467"/>
            <a:ext cx="7808732" cy="4296399"/>
          </a:xfrm>
          <a:prstGeom prst="rect">
            <a:avLst/>
          </a:prstGeom>
        </p:spPr>
      </p:pic>
    </p:spTree>
    <p:extLst>
      <p:ext uri="{BB962C8B-B14F-4D97-AF65-F5344CB8AC3E}">
        <p14:creationId xmlns:p14="http://schemas.microsoft.com/office/powerpoint/2010/main" val="3779393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764" y="269508"/>
            <a:ext cx="5236144" cy="338554"/>
          </a:xfrm>
          <a:prstGeom prst="rect">
            <a:avLst/>
          </a:prstGeom>
          <a:noFill/>
        </p:spPr>
        <p:txBody>
          <a:bodyPr wrap="square" rtlCol="0">
            <a:spAutoFit/>
          </a:bodyPr>
          <a:lstStyle/>
          <a:p>
            <a:r>
              <a:rPr lang="en-IN" sz="1600" b="1" u="sng" dirty="0">
                <a:solidFill>
                  <a:schemeClr val="tx1"/>
                </a:solidFill>
              </a:rPr>
              <a:t>Exploratory Data Analysis(Continued)</a:t>
            </a:r>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55" y="799809"/>
            <a:ext cx="8479857" cy="3916569"/>
          </a:xfrm>
          <a:prstGeom prst="rect">
            <a:avLst/>
          </a:prstGeom>
        </p:spPr>
      </p:pic>
    </p:spTree>
    <p:extLst>
      <p:ext uri="{BB962C8B-B14F-4D97-AF65-F5344CB8AC3E}">
        <p14:creationId xmlns:p14="http://schemas.microsoft.com/office/powerpoint/2010/main" val="2900179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762" y="327259"/>
            <a:ext cx="5024387" cy="584775"/>
          </a:xfrm>
          <a:prstGeom prst="rect">
            <a:avLst/>
          </a:prstGeom>
          <a:noFill/>
        </p:spPr>
        <p:txBody>
          <a:bodyPr wrap="square" rtlCol="0">
            <a:spAutoFit/>
          </a:bodyPr>
          <a:lstStyle/>
          <a:p>
            <a:r>
              <a:rPr lang="en-IN" sz="1600" b="1" u="sng" dirty="0">
                <a:solidFill>
                  <a:schemeClr val="tx1"/>
                </a:solidFill>
              </a:rPr>
              <a:t>Exploratory Data Analysis(Continued)</a:t>
            </a:r>
            <a:endParaRPr lang="en-IN" sz="1600" dirty="0"/>
          </a:p>
          <a:p>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6" y="740334"/>
            <a:ext cx="7748337" cy="4279705"/>
          </a:xfrm>
          <a:prstGeom prst="rect">
            <a:avLst/>
          </a:prstGeom>
        </p:spPr>
      </p:pic>
    </p:spTree>
    <p:extLst>
      <p:ext uri="{BB962C8B-B14F-4D97-AF65-F5344CB8AC3E}">
        <p14:creationId xmlns:p14="http://schemas.microsoft.com/office/powerpoint/2010/main" val="3643522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764" y="462013"/>
            <a:ext cx="6843562" cy="646331"/>
          </a:xfrm>
          <a:prstGeom prst="rect">
            <a:avLst/>
          </a:prstGeom>
          <a:noFill/>
        </p:spPr>
        <p:txBody>
          <a:bodyPr wrap="square" rtlCol="0">
            <a:spAutoFit/>
          </a:bodyPr>
          <a:lstStyle/>
          <a:p>
            <a:r>
              <a:rPr lang="en-IN" sz="1800" b="1" u="sng" dirty="0">
                <a:solidFill>
                  <a:schemeClr val="tx1"/>
                </a:solidFill>
              </a:rPr>
              <a:t>Exploratory Data Analysis(Continued)</a:t>
            </a:r>
            <a:endParaRPr lang="en-IN" sz="1800" dirty="0"/>
          </a:p>
          <a:p>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35" y="1123212"/>
            <a:ext cx="8253615" cy="3478159"/>
          </a:xfrm>
          <a:prstGeom prst="rect">
            <a:avLst/>
          </a:prstGeom>
        </p:spPr>
      </p:pic>
    </p:spTree>
    <p:extLst>
      <p:ext uri="{BB962C8B-B14F-4D97-AF65-F5344CB8AC3E}">
        <p14:creationId xmlns:p14="http://schemas.microsoft.com/office/powerpoint/2010/main" val="4002811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433137"/>
            <a:ext cx="5881036" cy="338554"/>
          </a:xfrm>
          <a:prstGeom prst="rect">
            <a:avLst/>
          </a:prstGeom>
          <a:noFill/>
        </p:spPr>
        <p:txBody>
          <a:bodyPr wrap="square" rtlCol="0">
            <a:spAutoFit/>
          </a:bodyPr>
          <a:lstStyle/>
          <a:p>
            <a:r>
              <a:rPr lang="en-IN" sz="1600" b="1" u="sng" dirty="0">
                <a:solidFill>
                  <a:schemeClr val="tx1"/>
                </a:solidFill>
              </a:rPr>
              <a:t>Exploratory Data Analysis(Continued)</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9" y="1357189"/>
            <a:ext cx="4427620" cy="33077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249" y="1357188"/>
            <a:ext cx="4358134" cy="3307791"/>
          </a:xfrm>
          <a:prstGeom prst="rect">
            <a:avLst/>
          </a:prstGeom>
        </p:spPr>
      </p:pic>
    </p:spTree>
    <p:extLst>
      <p:ext uri="{BB962C8B-B14F-4D97-AF65-F5344CB8AC3E}">
        <p14:creationId xmlns:p14="http://schemas.microsoft.com/office/powerpoint/2010/main" val="1866541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137" y="279132"/>
            <a:ext cx="5919536" cy="369332"/>
          </a:xfrm>
          <a:prstGeom prst="rect">
            <a:avLst/>
          </a:prstGeom>
          <a:noFill/>
        </p:spPr>
        <p:txBody>
          <a:bodyPr wrap="square" rtlCol="0">
            <a:spAutoFit/>
          </a:bodyPr>
          <a:lstStyle/>
          <a:p>
            <a:r>
              <a:rPr lang="en-IN" sz="1800" b="1" u="sng" dirty="0">
                <a:solidFill>
                  <a:schemeClr val="tx1"/>
                </a:solidFill>
              </a:rPr>
              <a:t>Exploratory Data Analysis(Continued)</a:t>
            </a: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229"/>
            <a:ext cx="4561484" cy="35082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80" y="1173229"/>
            <a:ext cx="4060075" cy="3575634"/>
          </a:xfrm>
          <a:prstGeom prst="rect">
            <a:avLst/>
          </a:prstGeom>
        </p:spPr>
      </p:pic>
    </p:spTree>
    <p:extLst>
      <p:ext uri="{BB962C8B-B14F-4D97-AF65-F5344CB8AC3E}">
        <p14:creationId xmlns:p14="http://schemas.microsoft.com/office/powerpoint/2010/main" val="3936512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762" y="279132"/>
            <a:ext cx="6391174" cy="338554"/>
          </a:xfrm>
          <a:prstGeom prst="rect">
            <a:avLst/>
          </a:prstGeom>
          <a:noFill/>
        </p:spPr>
        <p:txBody>
          <a:bodyPr wrap="square" rtlCol="0">
            <a:spAutoFit/>
          </a:bodyPr>
          <a:lstStyle/>
          <a:p>
            <a:r>
              <a:rPr lang="en-IN" sz="1600" b="1" u="sng" dirty="0">
                <a:solidFill>
                  <a:schemeClr val="tx1"/>
                </a:solidFill>
              </a:rPr>
              <a:t>Exploratory Data Analysis(Continued)</a:t>
            </a:r>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4283"/>
            <a:ext cx="4215865" cy="301906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8895" y="1145408"/>
            <a:ext cx="4513723" cy="3047936"/>
          </a:xfrm>
          <a:prstGeom prst="rect">
            <a:avLst/>
          </a:prstGeom>
        </p:spPr>
      </p:pic>
    </p:spTree>
    <p:extLst>
      <p:ext uri="{BB962C8B-B14F-4D97-AF65-F5344CB8AC3E}">
        <p14:creationId xmlns:p14="http://schemas.microsoft.com/office/powerpoint/2010/main" val="1127016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393" y="385010"/>
            <a:ext cx="4042611" cy="707886"/>
          </a:xfrm>
          <a:prstGeom prst="rect">
            <a:avLst/>
          </a:prstGeom>
          <a:noFill/>
        </p:spPr>
        <p:txBody>
          <a:bodyPr wrap="square" rtlCol="0">
            <a:spAutoFit/>
          </a:bodyPr>
          <a:lstStyle/>
          <a:p>
            <a:r>
              <a:rPr lang="en-IN" sz="2000" b="1" dirty="0">
                <a:solidFill>
                  <a:schemeClr val="tx1"/>
                </a:solidFill>
              </a:rPr>
              <a:t>Regression plot</a:t>
            </a:r>
          </a:p>
          <a:p>
            <a:endParaRPr lang="en-IN" sz="2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17" y="1092896"/>
            <a:ext cx="6398959" cy="3835241"/>
          </a:xfrm>
          <a:prstGeom prst="rect">
            <a:avLst/>
          </a:prstGeom>
        </p:spPr>
      </p:pic>
    </p:spTree>
    <p:extLst>
      <p:ext uri="{BB962C8B-B14F-4D97-AF65-F5344CB8AC3E}">
        <p14:creationId xmlns:p14="http://schemas.microsoft.com/office/powerpoint/2010/main" val="380143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394" y="519764"/>
            <a:ext cx="5958038" cy="707886"/>
          </a:xfrm>
          <a:prstGeom prst="rect">
            <a:avLst/>
          </a:prstGeom>
          <a:noFill/>
        </p:spPr>
        <p:txBody>
          <a:bodyPr wrap="square" rtlCol="0">
            <a:spAutoFit/>
          </a:bodyPr>
          <a:lstStyle/>
          <a:p>
            <a:r>
              <a:rPr lang="en-IN" sz="2000" b="1" dirty="0">
                <a:solidFill>
                  <a:schemeClr val="tx1"/>
                </a:solidFill>
              </a:rPr>
              <a:t>Regression plot</a:t>
            </a:r>
          </a:p>
          <a:p>
            <a:endParaRPr lang="en-IN" sz="2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 y="1119890"/>
            <a:ext cx="6713246" cy="4023610"/>
          </a:xfrm>
          <a:prstGeom prst="rect">
            <a:avLst/>
          </a:prstGeom>
        </p:spPr>
      </p:pic>
    </p:spTree>
    <p:extLst>
      <p:ext uri="{BB962C8B-B14F-4D97-AF65-F5344CB8AC3E}">
        <p14:creationId xmlns:p14="http://schemas.microsoft.com/office/powerpoint/2010/main" val="404971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p:cNvSpPr txBox="1"/>
          <p:nvPr/>
        </p:nvSpPr>
        <p:spPr>
          <a:xfrm>
            <a:off x="643053" y="356838"/>
            <a:ext cx="7857893" cy="4393579"/>
          </a:xfrm>
          <a:prstGeom prst="rect">
            <a:avLst/>
          </a:prstGeom>
          <a:noFill/>
          <a:ln>
            <a:solidFill>
              <a:schemeClr val="tx1"/>
            </a:solidFill>
          </a:ln>
        </p:spPr>
        <p:txBody>
          <a:bodyPr wrap="square" rtlCol="0">
            <a:spAutoFit/>
          </a:bodyPr>
          <a:lstStyle/>
          <a:p>
            <a:endParaRPr lang="en-IN" dirty="0"/>
          </a:p>
        </p:txBody>
      </p:sp>
      <p:sp>
        <p:nvSpPr>
          <p:cNvPr id="3" name="TextBox 2"/>
          <p:cNvSpPr txBox="1"/>
          <p:nvPr/>
        </p:nvSpPr>
        <p:spPr>
          <a:xfrm>
            <a:off x="1003611" y="1676465"/>
            <a:ext cx="5516136" cy="1754326"/>
          </a:xfrm>
          <a:prstGeom prst="rect">
            <a:avLst/>
          </a:prstGeom>
          <a:noFill/>
        </p:spPr>
        <p:txBody>
          <a:bodyPr wrap="square" rtlCol="0">
            <a:spAutoFit/>
          </a:bodyPr>
          <a:lstStyle/>
          <a:p>
            <a:r>
              <a:rPr lang="en-US" sz="1800" b="1" dirty="0" smtClean="0">
                <a:solidFill>
                  <a:schemeClr val="accent2"/>
                </a:solidFill>
              </a:rPr>
              <a:t>1.Defining problem statement </a:t>
            </a:r>
          </a:p>
          <a:p>
            <a:r>
              <a:rPr lang="en-US" sz="1800" b="1" dirty="0" smtClean="0">
                <a:solidFill>
                  <a:schemeClr val="accent2"/>
                </a:solidFill>
              </a:rPr>
              <a:t>2.EDA and feature engineering </a:t>
            </a:r>
          </a:p>
          <a:p>
            <a:r>
              <a:rPr lang="en-US" sz="1800" b="1" dirty="0" smtClean="0">
                <a:solidFill>
                  <a:schemeClr val="accent2"/>
                </a:solidFill>
              </a:rPr>
              <a:t>3.Feature selection</a:t>
            </a:r>
          </a:p>
          <a:p>
            <a:r>
              <a:rPr lang="en-US" sz="1800" b="1" dirty="0" smtClean="0">
                <a:solidFill>
                  <a:schemeClr val="accent2"/>
                </a:solidFill>
              </a:rPr>
              <a:t>4.Prepration data for good understanding</a:t>
            </a:r>
          </a:p>
          <a:p>
            <a:r>
              <a:rPr lang="en-US" sz="1800" b="1" dirty="0" smtClean="0">
                <a:solidFill>
                  <a:schemeClr val="accent2"/>
                </a:solidFill>
              </a:rPr>
              <a:t>5.Predict conclusion using Machine Learning algorithm </a:t>
            </a:r>
            <a:endParaRPr lang="en-IN" sz="1800" b="1" dirty="0">
              <a:solidFill>
                <a:schemeClr val="accent2"/>
              </a:solidFill>
            </a:endParaRPr>
          </a:p>
        </p:txBody>
      </p:sp>
      <p:sp>
        <p:nvSpPr>
          <p:cNvPr id="4" name="TextBox 3"/>
          <p:cNvSpPr txBox="1"/>
          <p:nvPr/>
        </p:nvSpPr>
        <p:spPr>
          <a:xfrm>
            <a:off x="1055649" y="544003"/>
            <a:ext cx="6705600" cy="584775"/>
          </a:xfrm>
          <a:prstGeom prst="rect">
            <a:avLst/>
          </a:prstGeom>
          <a:noFill/>
        </p:spPr>
        <p:txBody>
          <a:bodyPr wrap="square" rtlCol="0">
            <a:spAutoFit/>
          </a:bodyPr>
          <a:lstStyle/>
          <a:p>
            <a:r>
              <a:rPr lang="en-IN" sz="3200" b="1" u="sng" dirty="0">
                <a:solidFill>
                  <a:srgbClr val="C00000"/>
                </a:solidFill>
                <a:latin typeface="Montserrat"/>
                <a:ea typeface="Montserrat"/>
                <a:cs typeface="Montserrat"/>
                <a:sym typeface="Montserrat"/>
              </a:rPr>
              <a:t>Bike </a:t>
            </a:r>
            <a:r>
              <a:rPr lang="en-IN" sz="3200" b="1" u="sng" dirty="0" smtClean="0">
                <a:solidFill>
                  <a:srgbClr val="C00000"/>
                </a:solidFill>
                <a:latin typeface="Montserrat"/>
                <a:ea typeface="Montserrat"/>
                <a:cs typeface="Montserrat"/>
                <a:sym typeface="Montserrat"/>
              </a:rPr>
              <a:t>Sharing Demand</a:t>
            </a:r>
            <a:endParaRPr lang="en-IN" sz="3200" u="sng"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145" y="529389"/>
            <a:ext cx="5804034" cy="707886"/>
          </a:xfrm>
          <a:prstGeom prst="rect">
            <a:avLst/>
          </a:prstGeom>
          <a:noFill/>
        </p:spPr>
        <p:txBody>
          <a:bodyPr wrap="square" rtlCol="0">
            <a:spAutoFit/>
          </a:bodyPr>
          <a:lstStyle/>
          <a:p>
            <a:r>
              <a:rPr lang="en-IN" sz="2000" b="1" dirty="0">
                <a:solidFill>
                  <a:schemeClr val="tx1"/>
                </a:solidFill>
              </a:rPr>
              <a:t>Regression plot</a:t>
            </a:r>
          </a:p>
          <a:p>
            <a:endParaRPr lang="en-IN" sz="2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19" y="1063942"/>
            <a:ext cx="6424489" cy="3860921"/>
          </a:xfrm>
          <a:prstGeom prst="rect">
            <a:avLst/>
          </a:prstGeom>
        </p:spPr>
      </p:pic>
    </p:spTree>
    <p:extLst>
      <p:ext uri="{BB962C8B-B14F-4D97-AF65-F5344CB8AC3E}">
        <p14:creationId xmlns:p14="http://schemas.microsoft.com/office/powerpoint/2010/main" val="4186390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017" y="413886"/>
            <a:ext cx="5428648" cy="707886"/>
          </a:xfrm>
          <a:prstGeom prst="rect">
            <a:avLst/>
          </a:prstGeom>
          <a:noFill/>
        </p:spPr>
        <p:txBody>
          <a:bodyPr wrap="square" rtlCol="0">
            <a:spAutoFit/>
          </a:bodyPr>
          <a:lstStyle/>
          <a:p>
            <a:r>
              <a:rPr lang="en-IN" sz="2000" b="1" dirty="0">
                <a:solidFill>
                  <a:schemeClr val="tx1"/>
                </a:solidFill>
              </a:rPr>
              <a:t>Regression plot</a:t>
            </a:r>
          </a:p>
          <a:p>
            <a:endParaRPr lang="en-IN" sz="20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5" y="1033450"/>
            <a:ext cx="6626620" cy="3971690"/>
          </a:xfrm>
          <a:prstGeom prst="rect">
            <a:avLst/>
          </a:prstGeom>
        </p:spPr>
      </p:pic>
    </p:spTree>
    <p:extLst>
      <p:ext uri="{BB962C8B-B14F-4D97-AF65-F5344CB8AC3E}">
        <p14:creationId xmlns:p14="http://schemas.microsoft.com/office/powerpoint/2010/main" val="2405437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 y="998617"/>
            <a:ext cx="6722871" cy="4029379"/>
          </a:xfrm>
          <a:prstGeom prst="rect">
            <a:avLst/>
          </a:prstGeom>
        </p:spPr>
      </p:pic>
      <p:sp>
        <p:nvSpPr>
          <p:cNvPr id="3" name="TextBox 2"/>
          <p:cNvSpPr txBox="1"/>
          <p:nvPr/>
        </p:nvSpPr>
        <p:spPr>
          <a:xfrm>
            <a:off x="644893" y="423511"/>
            <a:ext cx="5669280" cy="461665"/>
          </a:xfrm>
          <a:prstGeom prst="rect">
            <a:avLst/>
          </a:prstGeom>
          <a:noFill/>
        </p:spPr>
        <p:txBody>
          <a:bodyPr wrap="square" rtlCol="0">
            <a:spAutoFit/>
          </a:bodyPr>
          <a:lstStyle/>
          <a:p>
            <a:r>
              <a:rPr lang="en-IN" sz="2400" b="1" dirty="0">
                <a:solidFill>
                  <a:schemeClr val="tx1"/>
                </a:solidFill>
              </a:rPr>
              <a:t>Regression plot</a:t>
            </a:r>
          </a:p>
        </p:txBody>
      </p:sp>
    </p:spTree>
    <p:extLst>
      <p:ext uri="{BB962C8B-B14F-4D97-AF65-F5344CB8AC3E}">
        <p14:creationId xmlns:p14="http://schemas.microsoft.com/office/powerpoint/2010/main" val="352213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633" y="365761"/>
            <a:ext cx="7459579" cy="646331"/>
          </a:xfrm>
          <a:prstGeom prst="rect">
            <a:avLst/>
          </a:prstGeom>
          <a:noFill/>
        </p:spPr>
        <p:txBody>
          <a:bodyPr wrap="square" rtlCol="0">
            <a:spAutoFit/>
          </a:bodyPr>
          <a:lstStyle/>
          <a:p>
            <a:r>
              <a:rPr lang="en-US" sz="1800" b="1" dirty="0">
                <a:solidFill>
                  <a:schemeClr val="tx1"/>
                </a:solidFill>
              </a:rPr>
              <a:t>Checking of Correlation between variables</a:t>
            </a:r>
          </a:p>
          <a:p>
            <a:endParaRPr lang="en-IN" sz="18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33" y="1012092"/>
            <a:ext cx="8171848" cy="3896791"/>
          </a:xfrm>
          <a:prstGeom prst="rect">
            <a:avLst/>
          </a:prstGeom>
        </p:spPr>
      </p:pic>
    </p:spTree>
    <p:extLst>
      <p:ext uri="{BB962C8B-B14F-4D97-AF65-F5344CB8AC3E}">
        <p14:creationId xmlns:p14="http://schemas.microsoft.com/office/powerpoint/2010/main" val="269413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92" y="471638"/>
            <a:ext cx="5544152" cy="646331"/>
          </a:xfrm>
          <a:prstGeom prst="rect">
            <a:avLst/>
          </a:prstGeom>
          <a:noFill/>
        </p:spPr>
        <p:txBody>
          <a:bodyPr wrap="square" rtlCol="0">
            <a:spAutoFit/>
          </a:bodyPr>
          <a:lstStyle/>
          <a:p>
            <a:r>
              <a:rPr lang="en-IN" sz="1800" b="1" dirty="0">
                <a:solidFill>
                  <a:schemeClr val="tx1"/>
                </a:solidFill>
              </a:rPr>
              <a:t>LINEAR REGRESSION</a:t>
            </a:r>
          </a:p>
          <a:p>
            <a:endParaRPr lang="en-IN" sz="1800" dirty="0">
              <a:solidFill>
                <a:schemeClr val="tx1"/>
              </a:solidFill>
            </a:endParaRPr>
          </a:p>
        </p:txBody>
      </p:sp>
      <p:sp>
        <p:nvSpPr>
          <p:cNvPr id="3" name="TextBox 2"/>
          <p:cNvSpPr txBox="1"/>
          <p:nvPr/>
        </p:nvSpPr>
        <p:spPr>
          <a:xfrm>
            <a:off x="702644" y="1366787"/>
            <a:ext cx="7661710" cy="2893100"/>
          </a:xfrm>
          <a:prstGeom prst="rect">
            <a:avLst/>
          </a:prstGeom>
          <a:noFill/>
          <a:ln>
            <a:solidFill>
              <a:schemeClr val="tx1"/>
            </a:solidFill>
          </a:ln>
        </p:spPr>
        <p:txBody>
          <a:bodyPr wrap="square" rtlCol="0">
            <a:spAutoFit/>
          </a:bodyPr>
          <a:lstStyle/>
          <a:p>
            <a:r>
              <a:rPr lang="en-US" b="1" dirty="0"/>
              <a:t>Regression models describe the relationship between variables by fitting a line to the observed data. Linear regression models use a straight line</a:t>
            </a:r>
          </a:p>
          <a:p>
            <a:r>
              <a:rPr lang="en-US" b="1" dirty="0"/>
              <a:t>Linear regression uses a linear approach to model the relationship between independent and dependent variables</a:t>
            </a:r>
          </a:p>
          <a:p>
            <a:endParaRPr lang="en-IN" b="1" dirty="0" smtClean="0"/>
          </a:p>
          <a:p>
            <a:r>
              <a:rPr lang="en-IN" b="1" dirty="0" smtClean="0"/>
              <a:t>MSE :   35.077512</a:t>
            </a:r>
          </a:p>
          <a:p>
            <a:r>
              <a:rPr lang="en-IN" b="1" dirty="0" smtClean="0"/>
              <a:t>RMSE:  5.922627</a:t>
            </a:r>
          </a:p>
          <a:p>
            <a:r>
              <a:rPr lang="en-IN" b="1" dirty="0" smtClean="0"/>
              <a:t>MAE:    4.4740240</a:t>
            </a:r>
          </a:p>
          <a:p>
            <a:r>
              <a:rPr lang="en-IN" b="1" dirty="0" smtClean="0"/>
              <a:t>R2:        0.77221015</a:t>
            </a:r>
          </a:p>
          <a:p>
            <a:r>
              <a:rPr lang="en-IN" b="1" dirty="0" smtClean="0"/>
              <a:t>ADJUSTED R2:  0.767211964</a:t>
            </a:r>
          </a:p>
          <a:p>
            <a:endParaRPr lang="en-IN" b="1" dirty="0"/>
          </a:p>
          <a:p>
            <a:r>
              <a:rPr lang="en-US" b="1" dirty="0"/>
              <a:t>Looks like our r2 score value is 0.77 that means our model is able to capture most of the data variance. Lets save it in a </a:t>
            </a:r>
            <a:r>
              <a:rPr lang="en-US" b="1" dirty="0" smtClean="0"/>
              <a:t>data frame </a:t>
            </a:r>
            <a:r>
              <a:rPr lang="en-US" b="1" dirty="0"/>
              <a:t>for later comparisons.</a:t>
            </a:r>
            <a:endParaRPr lang="en-IN" b="1" dirty="0"/>
          </a:p>
        </p:txBody>
      </p:sp>
    </p:spTree>
    <p:extLst>
      <p:ext uri="{BB962C8B-B14F-4D97-AF65-F5344CB8AC3E}">
        <p14:creationId xmlns:p14="http://schemas.microsoft.com/office/powerpoint/2010/main" val="3621764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057" y="471638"/>
            <a:ext cx="4985886" cy="830997"/>
          </a:xfrm>
          <a:prstGeom prst="rect">
            <a:avLst/>
          </a:prstGeom>
          <a:noFill/>
        </p:spPr>
        <p:txBody>
          <a:bodyPr wrap="square" rtlCol="0">
            <a:spAutoFit/>
          </a:bodyPr>
          <a:lstStyle/>
          <a:p>
            <a:r>
              <a:rPr lang="en-IN" sz="2800" b="1" u="sng" dirty="0">
                <a:solidFill>
                  <a:schemeClr val="tx1"/>
                </a:solidFill>
              </a:rPr>
              <a:t>LASSO REGRESSION</a:t>
            </a:r>
          </a:p>
          <a:p>
            <a:endParaRPr lang="en-IN" sz="2000" dirty="0">
              <a:solidFill>
                <a:schemeClr val="tx1"/>
              </a:solidFill>
            </a:endParaRPr>
          </a:p>
        </p:txBody>
      </p:sp>
      <p:sp>
        <p:nvSpPr>
          <p:cNvPr id="3" name="TextBox 2"/>
          <p:cNvSpPr txBox="1"/>
          <p:nvPr/>
        </p:nvSpPr>
        <p:spPr>
          <a:xfrm>
            <a:off x="387057" y="1270535"/>
            <a:ext cx="6398752" cy="1692771"/>
          </a:xfrm>
          <a:prstGeom prst="rect">
            <a:avLst/>
          </a:prstGeom>
          <a:noFill/>
          <a:ln>
            <a:solidFill>
              <a:schemeClr val="tx1"/>
            </a:solidFill>
          </a:ln>
        </p:spPr>
        <p:txBody>
          <a:bodyPr wrap="square" rtlCol="0">
            <a:spAutoFit/>
          </a:bodyPr>
          <a:lstStyle/>
          <a:p>
            <a:pPr lvl="0"/>
            <a:r>
              <a:rPr lang="en-US" altLang="en-US" sz="1800" b="1" dirty="0" smtClean="0">
                <a:solidFill>
                  <a:schemeClr val="accent2"/>
                </a:solidFill>
                <a:latin typeface="Arial Unicode MS"/>
              </a:rPr>
              <a:t>MSE </a:t>
            </a:r>
            <a:r>
              <a:rPr lang="en-US" altLang="en-US" sz="1800" b="1" dirty="0">
                <a:solidFill>
                  <a:schemeClr val="accent2"/>
                </a:solidFill>
                <a:latin typeface="Arial Unicode MS"/>
              </a:rPr>
              <a:t>: 91.59423336097032 </a:t>
            </a:r>
            <a:endParaRPr lang="en-US" altLang="en-US" sz="1800" b="1" dirty="0" smtClean="0">
              <a:solidFill>
                <a:schemeClr val="accent2"/>
              </a:solidFill>
              <a:latin typeface="Arial Unicode MS"/>
            </a:endParaRPr>
          </a:p>
          <a:p>
            <a:pPr lvl="0"/>
            <a:r>
              <a:rPr lang="en-US" altLang="en-US" sz="1800" b="1" dirty="0" smtClean="0">
                <a:solidFill>
                  <a:schemeClr val="accent2"/>
                </a:solidFill>
                <a:latin typeface="Arial Unicode MS"/>
              </a:rPr>
              <a:t>RMSE </a:t>
            </a:r>
            <a:r>
              <a:rPr lang="en-US" altLang="en-US" sz="1800" b="1" dirty="0">
                <a:solidFill>
                  <a:schemeClr val="accent2"/>
                </a:solidFill>
                <a:latin typeface="Arial Unicode MS"/>
              </a:rPr>
              <a:t>: </a:t>
            </a:r>
            <a:r>
              <a:rPr lang="en-US" altLang="en-US" sz="1800" b="1" dirty="0" smtClean="0">
                <a:solidFill>
                  <a:schemeClr val="accent2"/>
                </a:solidFill>
                <a:latin typeface="Arial Unicode MS"/>
              </a:rPr>
              <a:t>9.570487623991283 </a:t>
            </a:r>
          </a:p>
          <a:p>
            <a:pPr lvl="0"/>
            <a:r>
              <a:rPr lang="en-US" altLang="en-US" sz="1800" b="1" dirty="0" smtClean="0">
                <a:solidFill>
                  <a:schemeClr val="accent2"/>
                </a:solidFill>
                <a:latin typeface="Arial Unicode MS"/>
              </a:rPr>
              <a:t>MAE </a:t>
            </a:r>
            <a:r>
              <a:rPr lang="en-US" altLang="en-US" sz="1800" b="1" dirty="0">
                <a:solidFill>
                  <a:schemeClr val="accent2"/>
                </a:solidFill>
                <a:latin typeface="Arial Unicode MS"/>
              </a:rPr>
              <a:t>: 7.255041571454952 </a:t>
            </a:r>
            <a:endParaRPr lang="en-US" altLang="en-US" sz="1800" b="1" dirty="0" smtClean="0">
              <a:solidFill>
                <a:schemeClr val="accent2"/>
              </a:solidFill>
              <a:latin typeface="Arial Unicode MS"/>
            </a:endParaRPr>
          </a:p>
          <a:p>
            <a:pPr lvl="0"/>
            <a:r>
              <a:rPr lang="en-US" altLang="en-US" sz="1800" b="1" dirty="0" smtClean="0">
                <a:solidFill>
                  <a:schemeClr val="accent2"/>
                </a:solidFill>
                <a:latin typeface="Arial Unicode MS"/>
              </a:rPr>
              <a:t>R2 </a:t>
            </a:r>
            <a:r>
              <a:rPr lang="en-US" altLang="en-US" sz="1800" b="1" dirty="0">
                <a:solidFill>
                  <a:schemeClr val="accent2"/>
                </a:solidFill>
                <a:latin typeface="Arial Unicode MS"/>
              </a:rPr>
              <a:t>: 0.40519624904934015 </a:t>
            </a:r>
            <a:endParaRPr lang="en-US" altLang="en-US" sz="1800" b="1" dirty="0" smtClean="0">
              <a:solidFill>
                <a:schemeClr val="accent2"/>
              </a:solidFill>
              <a:latin typeface="Arial Unicode MS"/>
            </a:endParaRPr>
          </a:p>
          <a:p>
            <a:pPr lvl="0"/>
            <a:r>
              <a:rPr lang="en-US" altLang="en-US" sz="1800" b="1" dirty="0" smtClean="0">
                <a:solidFill>
                  <a:schemeClr val="accent2"/>
                </a:solidFill>
                <a:latin typeface="Arial Unicode MS"/>
              </a:rPr>
              <a:t>Adjusted </a:t>
            </a:r>
            <a:r>
              <a:rPr lang="en-US" altLang="en-US" sz="1800" b="1" dirty="0">
                <a:solidFill>
                  <a:schemeClr val="accent2"/>
                </a:solidFill>
                <a:latin typeface="Arial Unicode MS"/>
              </a:rPr>
              <a:t>R2 : 0.3921449996120475</a:t>
            </a:r>
            <a:r>
              <a:rPr lang="en-US" altLang="en-US" sz="1800" b="1" dirty="0">
                <a:solidFill>
                  <a:schemeClr val="accent2"/>
                </a:solidFill>
              </a:rPr>
              <a:t> </a:t>
            </a:r>
            <a:endParaRPr lang="en-US" altLang="en-US" sz="1800" b="1" dirty="0">
              <a:solidFill>
                <a:schemeClr val="accent2"/>
              </a:solidFill>
              <a:latin typeface="Arial" panose="020B0604020202020204" pitchFamily="34" charset="0"/>
            </a:endParaRPr>
          </a:p>
          <a:p>
            <a:endParaRPr lang="en-IN" dirty="0"/>
          </a:p>
        </p:txBody>
      </p:sp>
      <p:sp>
        <p:nvSpPr>
          <p:cNvPr id="4" name="Rectangle 1"/>
          <p:cNvSpPr>
            <a:spLocks noChangeArrowheads="1"/>
          </p:cNvSpPr>
          <p:nvPr/>
        </p:nvSpPr>
        <p:spPr bwMode="auto">
          <a:xfrm>
            <a:off x="417979" y="3593712"/>
            <a:ext cx="8227554" cy="9233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n-US" sz="2000" b="1" dirty="0"/>
              <a:t>Looks like our r2 score value is 0.40 that means our model is not able to capture most of the data variance. Lets save it in a </a:t>
            </a:r>
            <a:r>
              <a:rPr lang="en-US" sz="2000" b="1" dirty="0" smtClean="0"/>
              <a:t>data frame </a:t>
            </a:r>
            <a:r>
              <a:rPr lang="en-US" sz="2000" b="1" dirty="0"/>
              <a:t>for later comparisons.</a:t>
            </a:r>
            <a:endParaRPr kumimoji="0" lang="en-US" altLang="en-US" sz="2000" b="0" i="0" u="none" strike="noStrike" cap="none" normalizeH="0" baseline="0" dirty="0" smtClean="0">
              <a:ln>
                <a:noFill/>
              </a:ln>
              <a:solidFill>
                <a:schemeClr val="tx1"/>
              </a:solidFill>
              <a:effectLst/>
              <a:latin typeface="Arial Unicode MS"/>
            </a:endParaRPr>
          </a:p>
        </p:txBody>
      </p:sp>
    </p:spTree>
    <p:extLst>
      <p:ext uri="{BB962C8B-B14F-4D97-AF65-F5344CB8AC3E}">
        <p14:creationId xmlns:p14="http://schemas.microsoft.com/office/powerpoint/2010/main" val="2249026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262" y="342567"/>
            <a:ext cx="3965609" cy="707886"/>
          </a:xfrm>
          <a:prstGeom prst="rect">
            <a:avLst/>
          </a:prstGeom>
          <a:noFill/>
        </p:spPr>
        <p:txBody>
          <a:bodyPr wrap="square" rtlCol="0">
            <a:spAutoFit/>
          </a:bodyPr>
          <a:lstStyle/>
          <a:p>
            <a:r>
              <a:rPr lang="en-IN" sz="2000" b="1" dirty="0">
                <a:solidFill>
                  <a:schemeClr val="tx1"/>
                </a:solidFill>
              </a:rPr>
              <a:t>RIDGE REGRESSION</a:t>
            </a:r>
          </a:p>
          <a:p>
            <a:endParaRPr lang="en-IN" sz="2000" dirty="0">
              <a:solidFill>
                <a:schemeClr val="tx1"/>
              </a:solidFill>
            </a:endParaRPr>
          </a:p>
        </p:txBody>
      </p:sp>
      <p:sp>
        <p:nvSpPr>
          <p:cNvPr id="4" name="Rectangle 1"/>
          <p:cNvSpPr>
            <a:spLocks noChangeArrowheads="1"/>
          </p:cNvSpPr>
          <p:nvPr/>
        </p:nvSpPr>
        <p:spPr bwMode="auto">
          <a:xfrm>
            <a:off x="481263" y="1050453"/>
            <a:ext cx="8422104" cy="243143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 MSE : 35.07752456136463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 RMSE : 5.922628180239296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 MAE : 4.474125776125378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 R2 : 0.7722100789802107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 Adjusted R2 : 0.7672118874358922</a:t>
            </a:r>
            <a:r>
              <a:rPr kumimoji="0" lang="en-US" altLang="en-US" sz="1800" b="1" i="0" u="none" strike="noStrike" cap="none" normalizeH="0" baseline="0" dirty="0" smtClean="0">
                <a:ln>
                  <a:noFill/>
                </a:ln>
                <a:solidFill>
                  <a:schemeClr val="accent2"/>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accent2"/>
              </a:solidFill>
              <a:effectLst/>
              <a:latin typeface="Arial" panose="020B0604020202020204" pitchFamily="34" charset="0"/>
            </a:endParaRPr>
          </a:p>
          <a:p>
            <a:pPr lvl="0" eaLnBrk="0" fontAlgn="base" hangingPunct="0">
              <a:spcBef>
                <a:spcPct val="0"/>
              </a:spcBef>
              <a:spcAft>
                <a:spcPct val="0"/>
              </a:spcAft>
              <a:buClrTx/>
            </a:pPr>
            <a:r>
              <a:rPr lang="en-US" b="1" dirty="0" smtClean="0"/>
              <a:t> </a:t>
            </a:r>
            <a:r>
              <a:rPr lang="en-US" sz="1600" b="1" dirty="0" smtClean="0"/>
              <a:t>Looks </a:t>
            </a:r>
            <a:r>
              <a:rPr lang="en-US" sz="1600" b="1" dirty="0"/>
              <a:t>like our r2 score value is 0.77 that means our model is able to capture most of the data </a:t>
            </a:r>
            <a:r>
              <a:rPr lang="en-US" sz="1600" b="1" dirty="0" smtClean="0"/>
              <a:t>variance</a:t>
            </a:r>
            <a:r>
              <a:rPr lang="en-US" sz="1600" b="1" dirty="0"/>
              <a:t>. Lets save it in a </a:t>
            </a:r>
            <a:r>
              <a:rPr lang="en-US" sz="1600" b="1" dirty="0" smtClean="0"/>
              <a:t>data frame </a:t>
            </a:r>
            <a:r>
              <a:rPr lang="en-US" sz="1600" b="1" dirty="0"/>
              <a:t>for later comparisons.</a:t>
            </a:r>
            <a:endParaRPr lang="en-US" altLang="en-US" sz="1600" b="1" dirty="0">
              <a:solidFill>
                <a:schemeClr val="accent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44046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512" y="327259"/>
            <a:ext cx="5727032" cy="500514"/>
          </a:xfrm>
          <a:prstGeom prst="rect">
            <a:avLst/>
          </a:prstGeom>
          <a:noFill/>
        </p:spPr>
        <p:txBody>
          <a:bodyPr wrap="square" rtlCol="0">
            <a:spAutoFit/>
          </a:bodyPr>
          <a:lstStyle/>
          <a:p>
            <a:endParaRPr lang="en-IN" dirty="0"/>
          </a:p>
        </p:txBody>
      </p:sp>
      <p:sp>
        <p:nvSpPr>
          <p:cNvPr id="3" name="TextBox 2"/>
          <p:cNvSpPr txBox="1"/>
          <p:nvPr/>
        </p:nvSpPr>
        <p:spPr>
          <a:xfrm>
            <a:off x="510140" y="327259"/>
            <a:ext cx="5640404" cy="400110"/>
          </a:xfrm>
          <a:prstGeom prst="rect">
            <a:avLst/>
          </a:prstGeom>
          <a:noFill/>
        </p:spPr>
        <p:txBody>
          <a:bodyPr wrap="square" rtlCol="0">
            <a:spAutoFit/>
          </a:bodyPr>
          <a:lstStyle/>
          <a:p>
            <a:r>
              <a:rPr lang="en-IN" sz="2000" b="1" u="sng" dirty="0">
                <a:solidFill>
                  <a:schemeClr val="tx1"/>
                </a:solidFill>
              </a:rPr>
              <a:t>RIDGE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83" y="827773"/>
            <a:ext cx="8181475" cy="4145848"/>
          </a:xfrm>
          <a:prstGeom prst="rect">
            <a:avLst/>
          </a:prstGeom>
        </p:spPr>
      </p:pic>
    </p:spTree>
    <p:extLst>
      <p:ext uri="{BB962C8B-B14F-4D97-AF65-F5344CB8AC3E}">
        <p14:creationId xmlns:p14="http://schemas.microsoft.com/office/powerpoint/2010/main" val="3492352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391" y="240631"/>
            <a:ext cx="5014762" cy="400110"/>
          </a:xfrm>
          <a:prstGeom prst="rect">
            <a:avLst/>
          </a:prstGeom>
          <a:noFill/>
        </p:spPr>
        <p:txBody>
          <a:bodyPr wrap="square" rtlCol="0">
            <a:spAutoFit/>
          </a:bodyPr>
          <a:lstStyle/>
          <a:p>
            <a:r>
              <a:rPr lang="en-IN" sz="2000" b="1" dirty="0">
                <a:solidFill>
                  <a:schemeClr val="tx1"/>
                </a:solidFill>
              </a:rPr>
              <a:t>ELASTIC NET REGRESSION</a:t>
            </a:r>
          </a:p>
        </p:txBody>
      </p:sp>
      <p:sp>
        <p:nvSpPr>
          <p:cNvPr id="3" name="TextBox 2"/>
          <p:cNvSpPr txBox="1"/>
          <p:nvPr/>
        </p:nvSpPr>
        <p:spPr>
          <a:xfrm>
            <a:off x="683395" y="2608447"/>
            <a:ext cx="6882064" cy="923330"/>
          </a:xfrm>
          <a:prstGeom prst="rect">
            <a:avLst/>
          </a:prstGeom>
          <a:noFill/>
          <a:ln>
            <a:solidFill>
              <a:schemeClr val="tx1"/>
            </a:solidFill>
          </a:ln>
        </p:spPr>
        <p:txBody>
          <a:bodyPr wrap="square" rtlCol="0">
            <a:spAutoFit/>
          </a:bodyPr>
          <a:lstStyle/>
          <a:p>
            <a:r>
              <a:rPr lang="en-US" sz="1800" b="1" dirty="0"/>
              <a:t>Looks like our r2 score value is 0.62 that means our model is able to capture most of the data variance. Lets save it in a </a:t>
            </a:r>
            <a:r>
              <a:rPr lang="en-US" sz="1800" b="1" dirty="0" err="1"/>
              <a:t>dataframe</a:t>
            </a:r>
            <a:r>
              <a:rPr lang="en-US" sz="1800" b="1" dirty="0"/>
              <a:t> for later comparisons.</a:t>
            </a:r>
            <a:endParaRPr lang="en-IN" sz="1800" dirty="0"/>
          </a:p>
        </p:txBody>
      </p:sp>
      <p:sp>
        <p:nvSpPr>
          <p:cNvPr id="5" name="Rectangle 2"/>
          <p:cNvSpPr>
            <a:spLocks noChangeArrowheads="1"/>
          </p:cNvSpPr>
          <p:nvPr/>
        </p:nvSpPr>
        <p:spPr bwMode="auto">
          <a:xfrm>
            <a:off x="683395" y="1058241"/>
            <a:ext cx="6246794" cy="138499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MSE : 57.5742035398887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RMSE : 7.587766703048315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MAE : 5.792276538970546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R2 : 0.6261189054494012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Adjusted R2 : 0.6179151652795234</a:t>
            </a:r>
            <a:r>
              <a:rPr kumimoji="0" lang="en-US" altLang="en-US" sz="1800" b="1" i="0" u="none" strike="noStrike" cap="none" normalizeH="0" baseline="0" dirty="0" smtClean="0">
                <a:ln>
                  <a:noFill/>
                </a:ln>
                <a:solidFill>
                  <a:schemeClr val="accent2"/>
                </a:solidFill>
                <a:effectLst/>
              </a:rPr>
              <a:t> </a:t>
            </a:r>
            <a:endParaRPr kumimoji="0" lang="en-US" altLang="en-US" sz="1800" b="1" i="0" u="none" strike="noStrike" cap="none" normalizeH="0" baseline="0" dirty="0" smtClean="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2540664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92" y="356135"/>
            <a:ext cx="4677877" cy="461665"/>
          </a:xfrm>
          <a:prstGeom prst="rect">
            <a:avLst/>
          </a:prstGeom>
          <a:noFill/>
        </p:spPr>
        <p:txBody>
          <a:bodyPr wrap="square" rtlCol="0">
            <a:spAutoFit/>
          </a:bodyPr>
          <a:lstStyle/>
          <a:p>
            <a:r>
              <a:rPr lang="en-IN" sz="2400" b="1" dirty="0">
                <a:solidFill>
                  <a:schemeClr val="tx1"/>
                </a:solidFill>
              </a:rPr>
              <a:t>DECISION TREE</a:t>
            </a:r>
          </a:p>
        </p:txBody>
      </p:sp>
      <p:sp>
        <p:nvSpPr>
          <p:cNvPr id="4" name="Rectangle 1"/>
          <p:cNvSpPr>
            <a:spLocks noChangeArrowheads="1"/>
          </p:cNvSpPr>
          <p:nvPr/>
        </p:nvSpPr>
        <p:spPr bwMode="auto">
          <a:xfrm>
            <a:off x="683394" y="1056449"/>
            <a:ext cx="7863839"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Model Score: 0.6799535533778143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MSE : 49.28416956249743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RMSE : 7.020268482223271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MAE : 5.170334160033761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R2 : 0.6799535533778143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latin typeface="Arial Unicode MS"/>
              </a:rPr>
              <a:t>Adjusted R2 : 0.6729310589841435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accent2"/>
                </a:solidFill>
                <a:effectLst/>
              </a:rPr>
              <a:t> </a:t>
            </a:r>
            <a:endParaRPr kumimoji="0" lang="en-US" altLang="en-US" sz="1800" b="1" i="0" u="none" strike="noStrike" cap="none" normalizeH="0" baseline="0" dirty="0" smtClean="0">
              <a:ln>
                <a:noFill/>
              </a:ln>
              <a:solidFill>
                <a:schemeClr val="accent2"/>
              </a:solidFill>
              <a:effectLst/>
              <a:latin typeface="Arial" panose="020B0604020202020204" pitchFamily="34" charset="0"/>
            </a:endParaRPr>
          </a:p>
        </p:txBody>
      </p:sp>
      <p:sp>
        <p:nvSpPr>
          <p:cNvPr id="5" name="TextBox 4"/>
          <p:cNvSpPr txBox="1"/>
          <p:nvPr/>
        </p:nvSpPr>
        <p:spPr>
          <a:xfrm>
            <a:off x="721894" y="3388093"/>
            <a:ext cx="7825339" cy="923330"/>
          </a:xfrm>
          <a:prstGeom prst="rect">
            <a:avLst/>
          </a:prstGeom>
          <a:noFill/>
          <a:ln>
            <a:solidFill>
              <a:schemeClr val="tx1"/>
            </a:solidFill>
          </a:ln>
        </p:spPr>
        <p:txBody>
          <a:bodyPr wrap="square" rtlCol="0">
            <a:spAutoFit/>
          </a:bodyPr>
          <a:lstStyle/>
          <a:p>
            <a:r>
              <a:rPr lang="en-US" sz="1800" b="1" dirty="0"/>
              <a:t>Looks like our r2 score value is 0.67 that means our model is able to capture most of the data variance. Lets save it in a </a:t>
            </a:r>
            <a:r>
              <a:rPr lang="en-US" sz="1800" b="1" dirty="0" smtClean="0"/>
              <a:t>data frame </a:t>
            </a:r>
            <a:r>
              <a:rPr lang="en-US" sz="1800" b="1" dirty="0"/>
              <a:t>for later comparisons.</a:t>
            </a:r>
            <a:endParaRPr lang="en-IN" sz="1800" dirty="0"/>
          </a:p>
        </p:txBody>
      </p:sp>
    </p:spTree>
    <p:extLst>
      <p:ext uri="{BB962C8B-B14F-4D97-AF65-F5344CB8AC3E}">
        <p14:creationId xmlns:p14="http://schemas.microsoft.com/office/powerpoint/2010/main" val="1930699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693" y="1033347"/>
            <a:ext cx="7823216" cy="3562891"/>
          </a:xfrm>
          <a:prstGeom prst="rect">
            <a:avLst/>
          </a:prstGeom>
          <a:noFill/>
          <a:ln>
            <a:solidFill>
              <a:schemeClr val="tx1"/>
            </a:solidFill>
          </a:ln>
        </p:spPr>
        <p:txBody>
          <a:bodyPr wrap="square" rtlCol="0">
            <a:spAutoFit/>
          </a:bodyPr>
          <a:lstStyle/>
          <a:p>
            <a:endParaRPr lang="en-IN" dirty="0"/>
          </a:p>
        </p:txBody>
      </p:sp>
      <p:sp>
        <p:nvSpPr>
          <p:cNvPr id="3" name="TextBox 2"/>
          <p:cNvSpPr txBox="1"/>
          <p:nvPr/>
        </p:nvSpPr>
        <p:spPr>
          <a:xfrm>
            <a:off x="951570" y="1353014"/>
            <a:ext cx="7052561" cy="2893100"/>
          </a:xfrm>
          <a:prstGeom prst="rect">
            <a:avLst/>
          </a:prstGeom>
          <a:noFill/>
        </p:spPr>
        <p:txBody>
          <a:bodyPr wrap="square" rtlCol="0">
            <a:spAutoFit/>
          </a:bodyPr>
          <a:lstStyle/>
          <a:p>
            <a:r>
              <a:rPr lang="en-IN" b="1" dirty="0" smtClean="0"/>
              <a:t>DATA PROCESSING-1: </a:t>
            </a:r>
            <a:r>
              <a:rPr lang="en-IN" dirty="0" smtClean="0"/>
              <a:t>In this first part we have </a:t>
            </a:r>
            <a:r>
              <a:rPr lang="en-IN" dirty="0" smtClean="0"/>
              <a:t>removed </a:t>
            </a:r>
            <a:r>
              <a:rPr lang="en-IN" dirty="0" smtClean="0"/>
              <a:t>unnecessary feature  since there were nearly many columns with all null values</a:t>
            </a:r>
          </a:p>
          <a:p>
            <a:r>
              <a:rPr lang="en-IN" b="1" dirty="0" smtClean="0"/>
              <a:t>DATA PROCESSING-2</a:t>
            </a:r>
            <a:r>
              <a:rPr lang="en-IN" dirty="0" smtClean="0"/>
              <a:t> :In this part we manually go through each features selected from part 1 and encoded the categorical features, changed the columns containing date time value.</a:t>
            </a:r>
          </a:p>
          <a:p>
            <a:r>
              <a:rPr lang="en-IN" b="1" dirty="0" smtClean="0"/>
              <a:t>EDA: </a:t>
            </a:r>
            <a:r>
              <a:rPr lang="en-IN" dirty="0" smtClean="0"/>
              <a:t>In this part we do some exploratory data analysis on the features selected in part 1 and part 2 to see the trend</a:t>
            </a:r>
          </a:p>
          <a:p>
            <a:r>
              <a:rPr lang="en-IN" b="1" dirty="0" smtClean="0"/>
              <a:t>CREATE A MODEL: </a:t>
            </a:r>
            <a:r>
              <a:rPr lang="en-IN" dirty="0" smtClean="0"/>
              <a:t>Finally  in this last but not the last part we create models</a:t>
            </a:r>
          </a:p>
          <a:p>
            <a:r>
              <a:rPr lang="en-IN" dirty="0" smtClean="0"/>
              <a:t>Creating the models is also not  an easy task. It’s also an iterative process show how to start with a simple model , then slowly add complexity for better performance</a:t>
            </a:r>
          </a:p>
          <a:p>
            <a:r>
              <a:rPr lang="en-IN" b="1" dirty="0" smtClean="0"/>
              <a:t>MACHINE LEARNING ALGORITHM: </a:t>
            </a:r>
            <a:r>
              <a:rPr lang="en-IN" dirty="0" smtClean="0"/>
              <a:t>In this data we apply different algorithm to get the best conclusion and also use some hyper parameter </a:t>
            </a:r>
            <a:r>
              <a:rPr lang="en-IN" dirty="0" err="1" smtClean="0"/>
              <a:t>tunning</a:t>
            </a:r>
            <a:r>
              <a:rPr lang="en-IN" dirty="0" smtClean="0"/>
              <a:t> to get more efficient result  </a:t>
            </a:r>
          </a:p>
        </p:txBody>
      </p:sp>
      <p:sp>
        <p:nvSpPr>
          <p:cNvPr id="4" name="TextBox 3"/>
          <p:cNvSpPr txBox="1"/>
          <p:nvPr/>
        </p:nvSpPr>
        <p:spPr>
          <a:xfrm>
            <a:off x="542694" y="237893"/>
            <a:ext cx="4564566" cy="461665"/>
          </a:xfrm>
          <a:prstGeom prst="rect">
            <a:avLst/>
          </a:prstGeom>
          <a:noFill/>
        </p:spPr>
        <p:txBody>
          <a:bodyPr wrap="square" rtlCol="0">
            <a:spAutoFit/>
          </a:bodyPr>
          <a:lstStyle/>
          <a:p>
            <a:r>
              <a:rPr lang="en-IN" sz="2400" b="1" dirty="0" smtClean="0">
                <a:solidFill>
                  <a:srgbClr val="C00000"/>
                </a:solidFill>
              </a:rPr>
              <a:t>DATA PIPELINE</a:t>
            </a:r>
            <a:endParaRPr lang="en-IN" sz="2400" b="1" dirty="0">
              <a:solidFill>
                <a:srgbClr val="C00000"/>
              </a:solidFill>
            </a:endParaRPr>
          </a:p>
        </p:txBody>
      </p:sp>
    </p:spTree>
    <p:extLst>
      <p:ext uri="{BB962C8B-B14F-4D97-AF65-F5344CB8AC3E}">
        <p14:creationId xmlns:p14="http://schemas.microsoft.com/office/powerpoint/2010/main" val="2971806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513" y="423512"/>
            <a:ext cx="4360244" cy="461665"/>
          </a:xfrm>
          <a:prstGeom prst="rect">
            <a:avLst/>
          </a:prstGeom>
          <a:noFill/>
        </p:spPr>
        <p:txBody>
          <a:bodyPr wrap="square" rtlCol="0">
            <a:spAutoFit/>
          </a:bodyPr>
          <a:lstStyle/>
          <a:p>
            <a:r>
              <a:rPr lang="en-IN" sz="2400" b="1" u="sng" dirty="0">
                <a:solidFill>
                  <a:schemeClr val="tx1"/>
                </a:solidFill>
              </a:rPr>
              <a:t>RANDOM FOREST</a:t>
            </a:r>
          </a:p>
        </p:txBody>
      </p:sp>
      <p:sp>
        <p:nvSpPr>
          <p:cNvPr id="3" name="Rectangle 1"/>
          <p:cNvSpPr>
            <a:spLocks noChangeArrowheads="1"/>
          </p:cNvSpPr>
          <p:nvPr/>
        </p:nvSpPr>
        <p:spPr bwMode="auto">
          <a:xfrm>
            <a:off x="644894" y="1241735"/>
            <a:ext cx="7074568"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Model Score: 0.9895620801374047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MSE : 1.6073423648886425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RMSE : 1.2678100665670085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MAE : 0.8064650602500485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R2 : 0.9895620801374047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Adjusted R2 : 0.9893330501497567</a:t>
            </a:r>
            <a:r>
              <a:rPr kumimoji="0" lang="en-US" altLang="en-US" sz="1600" b="1" i="0" u="none" strike="noStrike" cap="none" normalizeH="0" baseline="0" dirty="0" smtClean="0">
                <a:ln>
                  <a:noFill/>
                </a:ln>
                <a:solidFill>
                  <a:schemeClr val="accent2"/>
                </a:solidFill>
                <a:effectLst/>
              </a:rPr>
              <a:t> </a:t>
            </a:r>
            <a:endParaRPr kumimoji="0" lang="en-US" altLang="en-US" sz="1600" b="1" i="0" u="none" strike="noStrike" cap="none" normalizeH="0" baseline="0" dirty="0" smtClean="0">
              <a:ln>
                <a:noFill/>
              </a:ln>
              <a:solidFill>
                <a:schemeClr val="accent2"/>
              </a:solidFill>
              <a:effectLst/>
              <a:latin typeface="Arial" panose="020B0604020202020204" pitchFamily="34" charset="0"/>
            </a:endParaRPr>
          </a:p>
        </p:txBody>
      </p:sp>
      <p:sp>
        <p:nvSpPr>
          <p:cNvPr id="4" name="TextBox 3"/>
          <p:cNvSpPr txBox="1"/>
          <p:nvPr/>
        </p:nvSpPr>
        <p:spPr>
          <a:xfrm>
            <a:off x="644894" y="3503595"/>
            <a:ext cx="7141945" cy="830997"/>
          </a:xfrm>
          <a:prstGeom prst="rect">
            <a:avLst/>
          </a:prstGeom>
          <a:noFill/>
          <a:ln>
            <a:solidFill>
              <a:schemeClr val="tx1"/>
            </a:solidFill>
          </a:ln>
        </p:spPr>
        <p:txBody>
          <a:bodyPr wrap="square" rtlCol="0">
            <a:spAutoFit/>
          </a:bodyPr>
          <a:lstStyle/>
          <a:p>
            <a:r>
              <a:rPr lang="en-US" sz="1600" b="1" dirty="0"/>
              <a:t>Looks like our r2 score value is 0.98 that means our model is able to capture most of the data variance. Lets save it in a </a:t>
            </a:r>
            <a:r>
              <a:rPr lang="en-US" sz="1600" b="1" dirty="0" smtClean="0"/>
              <a:t>data frame </a:t>
            </a:r>
            <a:r>
              <a:rPr lang="en-US" sz="1600" b="1" dirty="0"/>
              <a:t>for later comparisons</a:t>
            </a:r>
            <a:endParaRPr lang="en-IN" sz="1600" dirty="0"/>
          </a:p>
        </p:txBody>
      </p:sp>
    </p:spTree>
    <p:extLst>
      <p:ext uri="{BB962C8B-B14F-4D97-AF65-F5344CB8AC3E}">
        <p14:creationId xmlns:p14="http://schemas.microsoft.com/office/powerpoint/2010/main" val="3780886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653" y="173254"/>
            <a:ext cx="6660682" cy="4787365"/>
          </a:xfrm>
          <a:prstGeom prst="rect">
            <a:avLst/>
          </a:prstGeom>
        </p:spPr>
      </p:pic>
    </p:spTree>
    <p:extLst>
      <p:ext uri="{BB962C8B-B14F-4D97-AF65-F5344CB8AC3E}">
        <p14:creationId xmlns:p14="http://schemas.microsoft.com/office/powerpoint/2010/main" val="2357840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259" y="298383"/>
            <a:ext cx="5111014" cy="461665"/>
          </a:xfrm>
          <a:prstGeom prst="rect">
            <a:avLst/>
          </a:prstGeom>
          <a:noFill/>
        </p:spPr>
        <p:txBody>
          <a:bodyPr wrap="square" rtlCol="0">
            <a:spAutoFit/>
          </a:bodyPr>
          <a:lstStyle/>
          <a:p>
            <a:r>
              <a:rPr lang="en-IN" sz="2400" b="1" u="sng" dirty="0">
                <a:solidFill>
                  <a:schemeClr val="tx1"/>
                </a:solidFill>
              </a:rPr>
              <a:t>GRADIENT BOOSTING</a:t>
            </a:r>
          </a:p>
        </p:txBody>
      </p:sp>
      <p:sp>
        <p:nvSpPr>
          <p:cNvPr id="3" name="Rectangle 1"/>
          <p:cNvSpPr>
            <a:spLocks noChangeArrowheads="1"/>
          </p:cNvSpPr>
          <p:nvPr/>
        </p:nvSpPr>
        <p:spPr bwMode="auto">
          <a:xfrm>
            <a:off x="471638" y="1106980"/>
            <a:ext cx="7478829"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Model Score: 0.8789016499095264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MSE : 18.64801713184794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RMSE : 4.3183349953249275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MAE : 3.2690035692731247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R2 : 0.8789016499095264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2"/>
                </a:solidFill>
                <a:effectLst/>
                <a:latin typeface="Arial Unicode MS"/>
              </a:rPr>
              <a:t>Adjusted R2 : 0.8762444965695393</a:t>
            </a:r>
            <a:r>
              <a:rPr kumimoji="0" lang="en-US" altLang="en-US" sz="1600" b="1" i="0" u="none" strike="noStrike" cap="none" normalizeH="0" baseline="0" dirty="0" smtClean="0">
                <a:ln>
                  <a:noFill/>
                </a:ln>
                <a:solidFill>
                  <a:schemeClr val="accent2"/>
                </a:solidFill>
                <a:effectLst/>
              </a:rPr>
              <a:t> </a:t>
            </a:r>
            <a:endParaRPr kumimoji="0" lang="en-US" altLang="en-US" sz="1600" b="1" i="0" u="none" strike="noStrike" cap="none" normalizeH="0" baseline="0" dirty="0" smtClean="0">
              <a:ln>
                <a:noFill/>
              </a:ln>
              <a:solidFill>
                <a:schemeClr val="accent2"/>
              </a:solidFill>
              <a:effectLst/>
              <a:latin typeface="Arial" panose="020B0604020202020204" pitchFamily="34" charset="0"/>
            </a:endParaRPr>
          </a:p>
        </p:txBody>
      </p:sp>
      <p:sp>
        <p:nvSpPr>
          <p:cNvPr id="4" name="TextBox 3"/>
          <p:cNvSpPr txBox="1"/>
          <p:nvPr/>
        </p:nvSpPr>
        <p:spPr>
          <a:xfrm>
            <a:off x="471638" y="3368842"/>
            <a:ext cx="7478829" cy="923330"/>
          </a:xfrm>
          <a:prstGeom prst="rect">
            <a:avLst/>
          </a:prstGeom>
          <a:noFill/>
          <a:ln>
            <a:solidFill>
              <a:schemeClr val="tx1"/>
            </a:solidFill>
          </a:ln>
        </p:spPr>
        <p:txBody>
          <a:bodyPr wrap="square" rtlCol="0">
            <a:spAutoFit/>
          </a:bodyPr>
          <a:lstStyle/>
          <a:p>
            <a:r>
              <a:rPr lang="en-US" sz="1800" b="1" dirty="0"/>
              <a:t>Looks like our r2 score value is 0.87 that means our model is able to capture most of the data variance. Lets save it in a </a:t>
            </a:r>
            <a:r>
              <a:rPr lang="en-US" sz="1800" b="1" dirty="0" err="1"/>
              <a:t>dataframe</a:t>
            </a:r>
            <a:r>
              <a:rPr lang="en-US" sz="1800" b="1" dirty="0"/>
              <a:t> for later comparisons.</a:t>
            </a:r>
            <a:endParaRPr lang="en-IN" sz="1800" dirty="0"/>
          </a:p>
        </p:txBody>
      </p:sp>
    </p:spTree>
    <p:extLst>
      <p:ext uri="{BB962C8B-B14F-4D97-AF65-F5344CB8AC3E}">
        <p14:creationId xmlns:p14="http://schemas.microsoft.com/office/powerpoint/2010/main" val="3264275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7398" y="308008"/>
            <a:ext cx="3416968" cy="707886"/>
          </a:xfrm>
          <a:prstGeom prst="rect">
            <a:avLst/>
          </a:prstGeom>
          <a:noFill/>
        </p:spPr>
        <p:txBody>
          <a:bodyPr wrap="square" rtlCol="0">
            <a:spAutoFit/>
          </a:bodyPr>
          <a:lstStyle/>
          <a:p>
            <a:r>
              <a:rPr lang="en-IN" sz="2000" b="1" u="sng" dirty="0">
                <a:solidFill>
                  <a:schemeClr val="tx1"/>
                </a:solidFill>
              </a:rPr>
              <a:t>CONCLUSION</a:t>
            </a:r>
          </a:p>
          <a:p>
            <a:endParaRPr lang="en-IN" sz="2000" u="sng"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08571786"/>
              </p:ext>
            </p:extLst>
          </p:nvPr>
        </p:nvGraphicFramePr>
        <p:xfrm>
          <a:off x="231006" y="871514"/>
          <a:ext cx="8306600" cy="3602652"/>
        </p:xfrm>
        <a:graphic>
          <a:graphicData uri="http://schemas.openxmlformats.org/drawingml/2006/table">
            <a:tbl>
              <a:tblPr/>
              <a:tblGrid>
                <a:gridCol w="1038325">
                  <a:extLst>
                    <a:ext uri="{9D8B030D-6E8A-4147-A177-3AD203B41FA5}">
                      <a16:colId xmlns:a16="http://schemas.microsoft.com/office/drawing/2014/main" val="45687005"/>
                    </a:ext>
                  </a:extLst>
                </a:gridCol>
                <a:gridCol w="1002231">
                  <a:extLst>
                    <a:ext uri="{9D8B030D-6E8A-4147-A177-3AD203B41FA5}">
                      <a16:colId xmlns:a16="http://schemas.microsoft.com/office/drawing/2014/main" val="863954152"/>
                    </a:ext>
                  </a:extLst>
                </a:gridCol>
                <a:gridCol w="1074419">
                  <a:extLst>
                    <a:ext uri="{9D8B030D-6E8A-4147-A177-3AD203B41FA5}">
                      <a16:colId xmlns:a16="http://schemas.microsoft.com/office/drawing/2014/main" val="1385585496"/>
                    </a:ext>
                  </a:extLst>
                </a:gridCol>
                <a:gridCol w="1038325">
                  <a:extLst>
                    <a:ext uri="{9D8B030D-6E8A-4147-A177-3AD203B41FA5}">
                      <a16:colId xmlns:a16="http://schemas.microsoft.com/office/drawing/2014/main" val="2915037315"/>
                    </a:ext>
                  </a:extLst>
                </a:gridCol>
                <a:gridCol w="1038325">
                  <a:extLst>
                    <a:ext uri="{9D8B030D-6E8A-4147-A177-3AD203B41FA5}">
                      <a16:colId xmlns:a16="http://schemas.microsoft.com/office/drawing/2014/main" val="366303867"/>
                    </a:ext>
                  </a:extLst>
                </a:gridCol>
                <a:gridCol w="1038325">
                  <a:extLst>
                    <a:ext uri="{9D8B030D-6E8A-4147-A177-3AD203B41FA5}">
                      <a16:colId xmlns:a16="http://schemas.microsoft.com/office/drawing/2014/main" val="43722507"/>
                    </a:ext>
                  </a:extLst>
                </a:gridCol>
                <a:gridCol w="1038325">
                  <a:extLst>
                    <a:ext uri="{9D8B030D-6E8A-4147-A177-3AD203B41FA5}">
                      <a16:colId xmlns:a16="http://schemas.microsoft.com/office/drawing/2014/main" val="3358071228"/>
                    </a:ext>
                  </a:extLst>
                </a:gridCol>
                <a:gridCol w="1038325">
                  <a:extLst>
                    <a:ext uri="{9D8B030D-6E8A-4147-A177-3AD203B41FA5}">
                      <a16:colId xmlns:a16="http://schemas.microsoft.com/office/drawing/2014/main" val="2487882455"/>
                    </a:ext>
                  </a:extLst>
                </a:gridCol>
              </a:tblGrid>
              <a:tr h="372779">
                <a:tc>
                  <a:txBody>
                    <a:bodyPr/>
                    <a:lstStyle/>
                    <a:p>
                      <a:pPr algn="l" fontAlgn="ctr">
                        <a:lnSpc>
                          <a:spcPct val="100000"/>
                        </a:lnSpc>
                      </a:pPr>
                      <a:endParaRPr lang="en-IN" sz="800" b="1">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endParaRPr lang="en-IN" sz="800" b="1" dirty="0">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smtClean="0">
                          <a:effectLst/>
                        </a:rPr>
                        <a:t>MODEL</a:t>
                      </a:r>
                      <a:endParaRPr lang="en-IN" sz="800" b="1" dirty="0">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smtClean="0">
                          <a:effectLst/>
                        </a:rPr>
                        <a:t>MAE</a:t>
                      </a:r>
                      <a:endParaRPr lang="en-IN" sz="800" b="1" dirty="0">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smtClean="0">
                          <a:effectLst/>
                        </a:rPr>
                        <a:t>MSE</a:t>
                      </a:r>
                      <a:endParaRPr lang="en-IN" sz="800" b="1" dirty="0">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smtClean="0">
                          <a:effectLst/>
                        </a:rPr>
                        <a:t>RMSE</a:t>
                      </a:r>
                      <a:endParaRPr lang="en-IN" sz="800" b="1" dirty="0">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smtClean="0">
                          <a:effectLst/>
                        </a:rPr>
                        <a:t>R2_score</a:t>
                      </a:r>
                      <a:endParaRPr lang="en-IN" sz="800" b="1" dirty="0">
                        <a:effectLst/>
                      </a:endParaRPr>
                    </a:p>
                  </a:txBody>
                  <a:tcPr marL="54515" marR="54515" marT="27258" marB="27258" anchor="ctr">
                    <a:lnL>
                      <a:noFill/>
                    </a:lnL>
                    <a:lnR>
                      <a:noFill/>
                    </a:lnR>
                    <a:lnT>
                      <a:noFill/>
                    </a:lnT>
                    <a:lnB>
                      <a:noFill/>
                    </a:lnB>
                    <a:solidFill>
                      <a:srgbClr val="FFFFFF"/>
                    </a:solidFill>
                  </a:tcPr>
                </a:tc>
                <a:tc>
                  <a:txBody>
                    <a:bodyPr/>
                    <a:lstStyle/>
                    <a:p>
                      <a:pPr algn="l">
                        <a:lnSpc>
                          <a:spcPct val="100000"/>
                        </a:lnSpc>
                      </a:pPr>
                      <a:r>
                        <a:rPr lang="en-IN" sz="800" dirty="0" smtClean="0"/>
                        <a:t>ADJ.</a:t>
                      </a:r>
                      <a:r>
                        <a:rPr lang="en-IN" sz="800" baseline="0" dirty="0" smtClean="0"/>
                        <a:t> R2</a:t>
                      </a:r>
                      <a:endParaRPr lang="en-IN" sz="800" dirty="0"/>
                    </a:p>
                  </a:txBody>
                  <a:tcPr marL="54515" marR="54515" marT="27258" marB="27258" anchor="ctr">
                    <a:lnL>
                      <a:noFill/>
                    </a:lnL>
                  </a:tcPr>
                </a:tc>
                <a:extLst>
                  <a:ext uri="{0D108BD9-81ED-4DB2-BD59-A6C34878D82A}">
                    <a16:rowId xmlns:a16="http://schemas.microsoft.com/office/drawing/2014/main" val="1787289603"/>
                  </a:ext>
                </a:extLst>
              </a:tr>
              <a:tr h="321099">
                <a:tc rowSpan="8">
                  <a:txBody>
                    <a:bodyPr/>
                    <a:lstStyle/>
                    <a:p>
                      <a:pPr algn="l" fontAlgn="ctr">
                        <a:lnSpc>
                          <a:spcPct val="100000"/>
                        </a:lnSpc>
                      </a:pPr>
                      <a:r>
                        <a:rPr lang="en-IN" sz="800" b="1" dirty="0">
                          <a:effectLst/>
                        </a:rPr>
                        <a:t>Training set</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effectLst/>
                        </a:rPr>
                        <a:t>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Linear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4.474</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35.078</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5.923</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0.772</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0.77</a:t>
                      </a:r>
                    </a:p>
                  </a:txBody>
                  <a:tcPr marL="54515" marR="54515" marT="27258" marB="27258" anchor="ctr">
                    <a:lnL>
                      <a:noFill/>
                    </a:lnL>
                    <a:lnR>
                      <a:noFill/>
                    </a:lnR>
                    <a:lnB>
                      <a:noFill/>
                    </a:lnB>
                    <a:solidFill>
                      <a:srgbClr val="FFFFFF"/>
                    </a:solidFill>
                  </a:tcPr>
                </a:tc>
                <a:extLst>
                  <a:ext uri="{0D108BD9-81ED-4DB2-BD59-A6C34878D82A}">
                    <a16:rowId xmlns:a16="http://schemas.microsoft.com/office/drawing/2014/main" val="2209677631"/>
                  </a:ext>
                </a:extLst>
              </a:tr>
              <a:tr h="321099">
                <a:tc vMerge="1">
                  <a:txBody>
                    <a:bodyPr/>
                    <a:lstStyle/>
                    <a:p>
                      <a:endParaRPr lang="en-IN"/>
                    </a:p>
                  </a:txBody>
                  <a:tcPr/>
                </a:tc>
                <a:tc>
                  <a:txBody>
                    <a:bodyPr/>
                    <a:lstStyle/>
                    <a:p>
                      <a:pPr algn="l" fontAlgn="ctr">
                        <a:lnSpc>
                          <a:spcPct val="100000"/>
                        </a:lnSpc>
                      </a:pPr>
                      <a:r>
                        <a:rPr lang="en-IN" sz="800" b="1" dirty="0">
                          <a:effectLst/>
                        </a:rPr>
                        <a:t>1</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Lasso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7.255</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91.594</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9.570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0.405</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0.39</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237953069"/>
                  </a:ext>
                </a:extLst>
              </a:tr>
              <a:tr h="321099">
                <a:tc vMerge="1">
                  <a:txBody>
                    <a:bodyPr/>
                    <a:lstStyle/>
                    <a:p>
                      <a:endParaRPr lang="en-IN"/>
                    </a:p>
                  </a:txBody>
                  <a:tcPr/>
                </a:tc>
                <a:tc>
                  <a:txBody>
                    <a:bodyPr/>
                    <a:lstStyle/>
                    <a:p>
                      <a:pPr algn="l" fontAlgn="ctr">
                        <a:lnSpc>
                          <a:spcPct val="100000"/>
                        </a:lnSpc>
                      </a:pPr>
                      <a:r>
                        <a:rPr lang="en-IN" sz="800" b="1" dirty="0">
                          <a:effectLst/>
                        </a:rPr>
                        <a:t>2</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Ridge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4.474</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35.078</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5.923</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0.772</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0.77</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1426019236"/>
                  </a:ext>
                </a:extLst>
              </a:tr>
              <a:tr h="321099">
                <a:tc vMerge="1">
                  <a:txBody>
                    <a:bodyPr/>
                    <a:lstStyle/>
                    <a:p>
                      <a:endParaRPr lang="en-IN"/>
                    </a:p>
                  </a:txBody>
                  <a:tcPr/>
                </a:tc>
                <a:tc>
                  <a:txBody>
                    <a:bodyPr/>
                    <a:lstStyle/>
                    <a:p>
                      <a:pPr algn="l" fontAlgn="ctr">
                        <a:lnSpc>
                          <a:spcPct val="100000"/>
                        </a:lnSpc>
                      </a:pPr>
                      <a:r>
                        <a:rPr lang="en-IN" sz="800" b="1" dirty="0">
                          <a:effectLst/>
                        </a:rPr>
                        <a:t>3</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Elastic net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5.792</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57.574</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7.588</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0.626</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0.62</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3324774413"/>
                  </a:ext>
                </a:extLst>
              </a:tr>
              <a:tr h="453315">
                <a:tc vMerge="1">
                  <a:txBody>
                    <a:bodyPr/>
                    <a:lstStyle/>
                    <a:p>
                      <a:endParaRPr lang="en-IN"/>
                    </a:p>
                  </a:txBody>
                  <a:tcPr/>
                </a:tc>
                <a:tc>
                  <a:txBody>
                    <a:bodyPr/>
                    <a:lstStyle/>
                    <a:p>
                      <a:pPr algn="l" fontAlgn="ctr">
                        <a:lnSpc>
                          <a:spcPct val="100000"/>
                        </a:lnSpc>
                      </a:pPr>
                      <a:r>
                        <a:rPr lang="en-IN" sz="800" b="1" dirty="0">
                          <a:effectLst/>
                        </a:rPr>
                        <a:t>4</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err="1">
                          <a:solidFill>
                            <a:schemeClr val="bg1">
                              <a:lumMod val="50000"/>
                            </a:schemeClr>
                          </a:solidFill>
                          <a:effectLst/>
                        </a:rPr>
                        <a:t>Dicision</a:t>
                      </a:r>
                      <a:r>
                        <a:rPr lang="en-IN" sz="800" b="1" dirty="0">
                          <a:solidFill>
                            <a:schemeClr val="bg1">
                              <a:lumMod val="50000"/>
                            </a:schemeClr>
                          </a:solidFill>
                          <a:effectLst/>
                        </a:rPr>
                        <a:t> tree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5.170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49.284</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solidFill>
                            <a:schemeClr val="bg1">
                              <a:lumMod val="50000"/>
                            </a:schemeClr>
                          </a:solidFill>
                          <a:effectLst/>
                        </a:rPr>
                        <a:t>7.020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solidFill>
                            <a:schemeClr val="bg1">
                              <a:lumMod val="50000"/>
                            </a:schemeClr>
                          </a:solidFill>
                          <a:effectLst/>
                        </a:rPr>
                        <a:t>0.680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solidFill>
                            <a:schemeClr val="bg1">
                              <a:lumMod val="50000"/>
                            </a:schemeClr>
                          </a:solidFill>
                          <a:effectLst/>
                        </a:rPr>
                        <a:t>0.67</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858179684"/>
                  </a:ext>
                </a:extLst>
              </a:tr>
              <a:tr h="453315">
                <a:tc vMerge="1">
                  <a:txBody>
                    <a:bodyPr/>
                    <a:lstStyle/>
                    <a:p>
                      <a:endParaRPr lang="en-IN"/>
                    </a:p>
                  </a:txBody>
                  <a:tcPr/>
                </a:tc>
                <a:tc>
                  <a:txBody>
                    <a:bodyPr/>
                    <a:lstStyle/>
                    <a:p>
                      <a:pPr algn="l" fontAlgn="ctr">
                        <a:lnSpc>
                          <a:spcPct val="100000"/>
                        </a:lnSpc>
                      </a:pPr>
                      <a:r>
                        <a:rPr lang="en-IN" sz="800" b="1">
                          <a:effectLst/>
                        </a:rPr>
                        <a:t>5</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Random forest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0.806</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1.607</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1.268</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solidFill>
                            <a:schemeClr val="bg1">
                              <a:lumMod val="50000"/>
                            </a:schemeClr>
                          </a:solidFill>
                          <a:effectLst/>
                        </a:rPr>
                        <a:t>0.990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solidFill>
                            <a:schemeClr val="bg1">
                              <a:lumMod val="50000"/>
                            </a:schemeClr>
                          </a:solidFill>
                          <a:effectLst/>
                        </a:rPr>
                        <a:t>0.99</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1443643170"/>
                  </a:ext>
                </a:extLst>
              </a:tr>
              <a:tr h="453315">
                <a:tc vMerge="1">
                  <a:txBody>
                    <a:bodyPr/>
                    <a:lstStyle/>
                    <a:p>
                      <a:endParaRPr lang="en-IN"/>
                    </a:p>
                  </a:txBody>
                  <a:tcPr/>
                </a:tc>
                <a:tc>
                  <a:txBody>
                    <a:bodyPr/>
                    <a:lstStyle/>
                    <a:p>
                      <a:pPr algn="l" fontAlgn="ctr">
                        <a:lnSpc>
                          <a:spcPct val="100000"/>
                        </a:lnSpc>
                      </a:pPr>
                      <a:r>
                        <a:rPr lang="en-IN" sz="800" b="1">
                          <a:effectLst/>
                        </a:rPr>
                        <a:t>6</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Gradient boosting regression</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3.269</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18.648</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4.318</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0.879</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a:solidFill>
                            <a:schemeClr val="bg1">
                              <a:lumMod val="50000"/>
                            </a:schemeClr>
                          </a:solidFill>
                          <a:effectLst/>
                        </a:rPr>
                        <a:t>0.88</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1245119212"/>
                  </a:ext>
                </a:extLst>
              </a:tr>
              <a:tr h="585532">
                <a:tc vMerge="1">
                  <a:txBody>
                    <a:bodyPr/>
                    <a:lstStyle/>
                    <a:p>
                      <a:endParaRPr lang="en-IN"/>
                    </a:p>
                  </a:txBody>
                  <a:tcPr/>
                </a:tc>
                <a:tc>
                  <a:txBody>
                    <a:bodyPr/>
                    <a:lstStyle/>
                    <a:p>
                      <a:pPr algn="l" fontAlgn="ctr">
                        <a:lnSpc>
                          <a:spcPct val="100000"/>
                        </a:lnSpc>
                      </a:pPr>
                      <a:r>
                        <a:rPr lang="en-IN" sz="800" b="1">
                          <a:effectLst/>
                        </a:rPr>
                        <a:t>7</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Gradient Boosting </a:t>
                      </a:r>
                      <a:r>
                        <a:rPr lang="en-IN" sz="800" b="1" dirty="0" err="1">
                          <a:solidFill>
                            <a:schemeClr val="bg1">
                              <a:lumMod val="50000"/>
                            </a:schemeClr>
                          </a:solidFill>
                          <a:effectLst/>
                        </a:rPr>
                        <a:t>gridsearchcv</a:t>
                      </a:r>
                      <a:endParaRPr lang="en-IN" sz="800" b="1" dirty="0">
                        <a:solidFill>
                          <a:schemeClr val="bg1">
                            <a:lumMod val="50000"/>
                          </a:schemeClr>
                        </a:solidFill>
                        <a:effectLst/>
                      </a:endParaRP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1.849</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7.455</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2.730</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0.952</a:t>
                      </a:r>
                    </a:p>
                  </a:txBody>
                  <a:tcPr marL="54515" marR="54515" marT="27258" marB="27258" anchor="ctr">
                    <a:lnL>
                      <a:noFill/>
                    </a:lnL>
                    <a:lnR>
                      <a:noFill/>
                    </a:lnR>
                    <a:lnT>
                      <a:noFill/>
                    </a:lnT>
                    <a:lnB>
                      <a:noFill/>
                    </a:lnB>
                    <a:solidFill>
                      <a:srgbClr val="FFFFFF"/>
                    </a:solidFill>
                  </a:tcPr>
                </a:tc>
                <a:tc>
                  <a:txBody>
                    <a:bodyPr/>
                    <a:lstStyle/>
                    <a:p>
                      <a:pPr algn="l" fontAlgn="ctr">
                        <a:lnSpc>
                          <a:spcPct val="100000"/>
                        </a:lnSpc>
                      </a:pPr>
                      <a:r>
                        <a:rPr lang="en-IN" sz="800" b="1" dirty="0">
                          <a:solidFill>
                            <a:schemeClr val="bg1">
                              <a:lumMod val="50000"/>
                            </a:schemeClr>
                          </a:solidFill>
                          <a:effectLst/>
                        </a:rPr>
                        <a:t>0.95</a:t>
                      </a:r>
                    </a:p>
                  </a:txBody>
                  <a:tcPr marL="54515" marR="54515" marT="27258" marB="27258" anchor="ctr">
                    <a:lnL>
                      <a:noFill/>
                    </a:lnL>
                    <a:lnR>
                      <a:noFill/>
                    </a:lnR>
                    <a:lnT>
                      <a:noFill/>
                    </a:lnT>
                    <a:lnB>
                      <a:noFill/>
                    </a:lnB>
                    <a:solidFill>
                      <a:srgbClr val="FFFFFF"/>
                    </a:solidFill>
                  </a:tcPr>
                </a:tc>
                <a:extLst>
                  <a:ext uri="{0D108BD9-81ED-4DB2-BD59-A6C34878D82A}">
                    <a16:rowId xmlns:a16="http://schemas.microsoft.com/office/drawing/2014/main" val="4021078622"/>
                  </a:ext>
                </a:extLst>
              </a:tr>
            </a:tbl>
          </a:graphicData>
        </a:graphic>
      </p:graphicFrame>
    </p:spTree>
    <p:extLst>
      <p:ext uri="{BB962C8B-B14F-4D97-AF65-F5344CB8AC3E}">
        <p14:creationId xmlns:p14="http://schemas.microsoft.com/office/powerpoint/2010/main" val="2197422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14598919"/>
              </p:ext>
            </p:extLst>
          </p:nvPr>
        </p:nvGraphicFramePr>
        <p:xfrm>
          <a:off x="1659986" y="587143"/>
          <a:ext cx="5824028" cy="4123708"/>
        </p:xfrm>
        <a:graphic>
          <a:graphicData uri="http://schemas.openxmlformats.org/drawingml/2006/table">
            <a:tbl>
              <a:tblPr/>
              <a:tblGrid>
                <a:gridCol w="832004">
                  <a:extLst>
                    <a:ext uri="{9D8B030D-6E8A-4147-A177-3AD203B41FA5}">
                      <a16:colId xmlns:a16="http://schemas.microsoft.com/office/drawing/2014/main" val="4232708657"/>
                    </a:ext>
                  </a:extLst>
                </a:gridCol>
                <a:gridCol w="832004">
                  <a:extLst>
                    <a:ext uri="{9D8B030D-6E8A-4147-A177-3AD203B41FA5}">
                      <a16:colId xmlns:a16="http://schemas.microsoft.com/office/drawing/2014/main" val="32380059"/>
                    </a:ext>
                  </a:extLst>
                </a:gridCol>
                <a:gridCol w="832004">
                  <a:extLst>
                    <a:ext uri="{9D8B030D-6E8A-4147-A177-3AD203B41FA5}">
                      <a16:colId xmlns:a16="http://schemas.microsoft.com/office/drawing/2014/main" val="3579522003"/>
                    </a:ext>
                  </a:extLst>
                </a:gridCol>
                <a:gridCol w="832004">
                  <a:extLst>
                    <a:ext uri="{9D8B030D-6E8A-4147-A177-3AD203B41FA5}">
                      <a16:colId xmlns:a16="http://schemas.microsoft.com/office/drawing/2014/main" val="498408017"/>
                    </a:ext>
                  </a:extLst>
                </a:gridCol>
                <a:gridCol w="832004">
                  <a:extLst>
                    <a:ext uri="{9D8B030D-6E8A-4147-A177-3AD203B41FA5}">
                      <a16:colId xmlns:a16="http://schemas.microsoft.com/office/drawing/2014/main" val="2446522962"/>
                    </a:ext>
                  </a:extLst>
                </a:gridCol>
                <a:gridCol w="832004">
                  <a:extLst>
                    <a:ext uri="{9D8B030D-6E8A-4147-A177-3AD203B41FA5}">
                      <a16:colId xmlns:a16="http://schemas.microsoft.com/office/drawing/2014/main" val="3222207865"/>
                    </a:ext>
                  </a:extLst>
                </a:gridCol>
                <a:gridCol w="832004">
                  <a:extLst>
                    <a:ext uri="{9D8B030D-6E8A-4147-A177-3AD203B41FA5}">
                      <a16:colId xmlns:a16="http://schemas.microsoft.com/office/drawing/2014/main" val="3084738352"/>
                    </a:ext>
                  </a:extLst>
                </a:gridCol>
              </a:tblGrid>
              <a:tr h="409316">
                <a:tc>
                  <a:txBody>
                    <a:bodyPr/>
                    <a:lstStyle/>
                    <a:p>
                      <a:pPr algn="r" fontAlgn="ctr"/>
                      <a:r>
                        <a:rPr lang="en-IN" sz="1000" b="1">
                          <a:effectLst/>
                        </a:rPr>
                        <a:t/>
                      </a:r>
                      <a:br>
                        <a:rPr lang="en-IN" sz="1000" b="1">
                          <a:effectLst/>
                        </a:rPr>
                      </a:br>
                      <a:r>
                        <a:rPr lang="en-IN" sz="1000" b="1">
                          <a:effectLst/>
                        </a:rPr>
                        <a:t>0</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Linear regression</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4.410</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33.275</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5.768</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0.789</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0.78</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3360515436"/>
                  </a:ext>
                </a:extLst>
              </a:tr>
              <a:tr h="409316">
                <a:tc>
                  <a:txBody>
                    <a:bodyPr/>
                    <a:lstStyle/>
                    <a:p>
                      <a:pPr algn="r" fontAlgn="ctr"/>
                      <a:r>
                        <a:rPr lang="en-IN" sz="1000" b="1">
                          <a:effectLst/>
                        </a:rPr>
                        <a:t>1</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Lasso regression</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7.456</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96.775</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9.837</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0.387</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0.37</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1619764546"/>
                  </a:ext>
                </a:extLst>
              </a:tr>
              <a:tr h="409316">
                <a:tc>
                  <a:txBody>
                    <a:bodyPr/>
                    <a:lstStyle/>
                    <a:p>
                      <a:pPr algn="r" fontAlgn="ctr"/>
                      <a:r>
                        <a:rPr lang="en-IN" sz="1000" b="1">
                          <a:effectLst/>
                        </a:rPr>
                        <a:t>2</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Ridge regression</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4.410</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33.277</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5.769</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0.789</a:t>
                      </a:r>
                    </a:p>
                  </a:txBody>
                  <a:tcPr marL="62493" marR="62493" marT="31247" marB="31247" anchor="ctr">
                    <a:lnL>
                      <a:noFill/>
                    </a:lnL>
                    <a:lnR>
                      <a:noFill/>
                    </a:lnR>
                    <a:lnT>
                      <a:noFill/>
                    </a:lnT>
                    <a:lnB>
                      <a:noFill/>
                    </a:lnB>
                    <a:solidFill>
                      <a:srgbClr val="FFFFFF"/>
                    </a:solidFill>
                  </a:tcPr>
                </a:tc>
                <a:tc>
                  <a:txBody>
                    <a:bodyPr/>
                    <a:lstStyle/>
                    <a:p>
                      <a:pPr algn="r" fontAlgn="ctr"/>
                      <a:r>
                        <a:rPr lang="en-IN" sz="1000" dirty="0">
                          <a:effectLst/>
                        </a:rPr>
                        <a:t>0.78</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1987747941"/>
                  </a:ext>
                </a:extLst>
              </a:tr>
              <a:tr h="579152">
                <a:tc>
                  <a:txBody>
                    <a:bodyPr/>
                    <a:lstStyle/>
                    <a:p>
                      <a:pPr algn="r" fontAlgn="ctr"/>
                      <a:r>
                        <a:rPr lang="en-IN" sz="1000" b="1">
                          <a:effectLst/>
                        </a:rPr>
                        <a:t>3</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Elastic net regression Test</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5.874</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59.451</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7.710</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0.624</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0.62</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1586772611"/>
                  </a:ext>
                </a:extLst>
              </a:tr>
              <a:tr h="409316">
                <a:tc>
                  <a:txBody>
                    <a:bodyPr/>
                    <a:lstStyle/>
                    <a:p>
                      <a:pPr algn="r" fontAlgn="ctr"/>
                      <a:r>
                        <a:rPr lang="en-IN" sz="1000" b="1">
                          <a:effectLst/>
                        </a:rPr>
                        <a:t>4</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Dicision tree regression</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5.455</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55.045</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7.419</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0.652</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0.64</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2227079155"/>
                  </a:ext>
                </a:extLst>
              </a:tr>
              <a:tr h="579152">
                <a:tc>
                  <a:txBody>
                    <a:bodyPr/>
                    <a:lstStyle/>
                    <a:p>
                      <a:pPr algn="r" fontAlgn="ctr"/>
                      <a:r>
                        <a:rPr lang="en-IN" sz="1000" b="1">
                          <a:effectLst/>
                        </a:rPr>
                        <a:t>5</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Random forest regression</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2.204</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12.587</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3.548</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0.920</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0.92</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1732303901"/>
                  </a:ext>
                </a:extLst>
              </a:tr>
              <a:tr h="579152">
                <a:tc>
                  <a:txBody>
                    <a:bodyPr/>
                    <a:lstStyle/>
                    <a:p>
                      <a:pPr algn="r" fontAlgn="ctr"/>
                      <a:r>
                        <a:rPr lang="en-IN" sz="1000" b="1">
                          <a:effectLst/>
                        </a:rPr>
                        <a:t>6</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Gradient boosting regression</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3.493</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21.289</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4.614</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0.865</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0.86</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3155919235"/>
                  </a:ext>
                </a:extLst>
              </a:tr>
              <a:tr h="748988">
                <a:tc>
                  <a:txBody>
                    <a:bodyPr/>
                    <a:lstStyle/>
                    <a:p>
                      <a:pPr algn="r" fontAlgn="ctr"/>
                      <a:r>
                        <a:rPr lang="en-IN" sz="1000" b="1">
                          <a:effectLst/>
                        </a:rPr>
                        <a:t>7</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Gradient Boosting gridsearchcv</a:t>
                      </a:r>
                    </a:p>
                  </a:txBody>
                  <a:tcPr marL="62493" marR="62493" marT="31247" marB="31247" anchor="ctr">
                    <a:lnL>
                      <a:noFill/>
                    </a:lnL>
                    <a:lnR>
                      <a:noFill/>
                    </a:lnR>
                    <a:lnT>
                      <a:noFill/>
                    </a:lnT>
                    <a:lnB>
                      <a:noFill/>
                    </a:lnB>
                    <a:solidFill>
                      <a:srgbClr val="FFFFFF"/>
                    </a:solidFill>
                  </a:tcPr>
                </a:tc>
                <a:tc>
                  <a:txBody>
                    <a:bodyPr/>
                    <a:lstStyle/>
                    <a:p>
                      <a:pPr algn="r" fontAlgn="ctr"/>
                      <a:r>
                        <a:rPr lang="en-IN" sz="1000" dirty="0">
                          <a:effectLst/>
                        </a:rPr>
                        <a:t>2.401</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12.393</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3.520</a:t>
                      </a:r>
                    </a:p>
                  </a:txBody>
                  <a:tcPr marL="62493" marR="62493" marT="31247" marB="31247" anchor="ctr">
                    <a:lnL>
                      <a:noFill/>
                    </a:lnL>
                    <a:lnR>
                      <a:noFill/>
                    </a:lnR>
                    <a:lnT>
                      <a:noFill/>
                    </a:lnT>
                    <a:lnB>
                      <a:noFill/>
                    </a:lnB>
                    <a:solidFill>
                      <a:srgbClr val="FFFFFF"/>
                    </a:solidFill>
                  </a:tcPr>
                </a:tc>
                <a:tc>
                  <a:txBody>
                    <a:bodyPr/>
                    <a:lstStyle/>
                    <a:p>
                      <a:pPr algn="r" fontAlgn="ctr"/>
                      <a:r>
                        <a:rPr lang="en-IN" sz="1000">
                          <a:effectLst/>
                        </a:rPr>
                        <a:t>0.922</a:t>
                      </a:r>
                    </a:p>
                  </a:txBody>
                  <a:tcPr marL="62493" marR="62493" marT="31247" marB="31247" anchor="ctr">
                    <a:lnL>
                      <a:noFill/>
                    </a:lnL>
                    <a:lnR>
                      <a:noFill/>
                    </a:lnR>
                    <a:lnT>
                      <a:noFill/>
                    </a:lnT>
                    <a:lnB>
                      <a:noFill/>
                    </a:lnB>
                    <a:solidFill>
                      <a:srgbClr val="FFFFFF"/>
                    </a:solidFill>
                  </a:tcPr>
                </a:tc>
                <a:tc>
                  <a:txBody>
                    <a:bodyPr/>
                    <a:lstStyle/>
                    <a:p>
                      <a:pPr algn="r" fontAlgn="ctr"/>
                      <a:r>
                        <a:rPr lang="en-IN" sz="1000" dirty="0">
                          <a:effectLst/>
                        </a:rPr>
                        <a:t>0.92</a:t>
                      </a:r>
                    </a:p>
                  </a:txBody>
                  <a:tcPr marL="62493" marR="62493" marT="31247" marB="31247" anchor="ctr">
                    <a:lnL>
                      <a:noFill/>
                    </a:lnL>
                    <a:lnR>
                      <a:noFill/>
                    </a:lnR>
                    <a:lnT>
                      <a:noFill/>
                    </a:lnT>
                    <a:lnB>
                      <a:noFill/>
                    </a:lnB>
                    <a:solidFill>
                      <a:srgbClr val="FFFFFF"/>
                    </a:solidFill>
                  </a:tcPr>
                </a:tc>
                <a:extLst>
                  <a:ext uri="{0D108BD9-81ED-4DB2-BD59-A6C34878D82A}">
                    <a16:rowId xmlns:a16="http://schemas.microsoft.com/office/drawing/2014/main" val="290932682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60737090"/>
              </p:ext>
            </p:extLst>
          </p:nvPr>
        </p:nvGraphicFramePr>
        <p:xfrm>
          <a:off x="2608445" y="144379"/>
          <a:ext cx="4875565" cy="518160"/>
        </p:xfrm>
        <a:graphic>
          <a:graphicData uri="http://schemas.openxmlformats.org/drawingml/2006/table">
            <a:tbl>
              <a:tblPr/>
              <a:tblGrid>
                <a:gridCol w="812594">
                  <a:extLst>
                    <a:ext uri="{9D8B030D-6E8A-4147-A177-3AD203B41FA5}">
                      <a16:colId xmlns:a16="http://schemas.microsoft.com/office/drawing/2014/main" val="21627702"/>
                    </a:ext>
                  </a:extLst>
                </a:gridCol>
                <a:gridCol w="812594">
                  <a:extLst>
                    <a:ext uri="{9D8B030D-6E8A-4147-A177-3AD203B41FA5}">
                      <a16:colId xmlns:a16="http://schemas.microsoft.com/office/drawing/2014/main" val="2698879264"/>
                    </a:ext>
                  </a:extLst>
                </a:gridCol>
                <a:gridCol w="808960">
                  <a:extLst>
                    <a:ext uri="{9D8B030D-6E8A-4147-A177-3AD203B41FA5}">
                      <a16:colId xmlns:a16="http://schemas.microsoft.com/office/drawing/2014/main" val="2772644156"/>
                    </a:ext>
                  </a:extLst>
                </a:gridCol>
                <a:gridCol w="816229">
                  <a:extLst>
                    <a:ext uri="{9D8B030D-6E8A-4147-A177-3AD203B41FA5}">
                      <a16:colId xmlns:a16="http://schemas.microsoft.com/office/drawing/2014/main" val="1785419066"/>
                    </a:ext>
                  </a:extLst>
                </a:gridCol>
                <a:gridCol w="812594">
                  <a:extLst>
                    <a:ext uri="{9D8B030D-6E8A-4147-A177-3AD203B41FA5}">
                      <a16:colId xmlns:a16="http://schemas.microsoft.com/office/drawing/2014/main" val="301794073"/>
                    </a:ext>
                  </a:extLst>
                </a:gridCol>
                <a:gridCol w="812594">
                  <a:extLst>
                    <a:ext uri="{9D8B030D-6E8A-4147-A177-3AD203B41FA5}">
                      <a16:colId xmlns:a16="http://schemas.microsoft.com/office/drawing/2014/main" val="1737233787"/>
                    </a:ext>
                  </a:extLst>
                </a:gridCol>
              </a:tblGrid>
              <a:tr h="327259">
                <a:tc>
                  <a:txBody>
                    <a:bodyPr/>
                    <a:lstStyle/>
                    <a:p>
                      <a:pPr algn="r" fontAlgn="ctr"/>
                      <a:r>
                        <a:rPr lang="en-IN" b="1">
                          <a:effectLst/>
                        </a:rPr>
                        <a:t>Model</a:t>
                      </a:r>
                    </a:p>
                  </a:txBody>
                  <a:tcPr anchor="ctr">
                    <a:lnL>
                      <a:noFill/>
                    </a:lnL>
                    <a:lnR>
                      <a:noFill/>
                    </a:lnR>
                    <a:lnT>
                      <a:noFill/>
                    </a:lnT>
                    <a:lnB>
                      <a:noFill/>
                    </a:lnB>
                    <a:solidFill>
                      <a:srgbClr val="FFFFFF"/>
                    </a:solidFill>
                  </a:tcPr>
                </a:tc>
                <a:tc>
                  <a:txBody>
                    <a:bodyPr/>
                    <a:lstStyle/>
                    <a:p>
                      <a:pPr algn="r" fontAlgn="ctr"/>
                      <a:r>
                        <a:rPr lang="en-IN" b="1" dirty="0">
                          <a:effectLst/>
                        </a:rPr>
                        <a:t>MAE</a:t>
                      </a:r>
                    </a:p>
                  </a:txBody>
                  <a:tcPr anchor="ctr">
                    <a:lnL>
                      <a:noFill/>
                    </a:lnL>
                    <a:lnR>
                      <a:noFill/>
                    </a:lnR>
                    <a:lnT>
                      <a:noFill/>
                    </a:lnT>
                    <a:lnB>
                      <a:noFill/>
                    </a:lnB>
                    <a:solidFill>
                      <a:srgbClr val="FFFFFF"/>
                    </a:solidFill>
                  </a:tcPr>
                </a:tc>
                <a:tc>
                  <a:txBody>
                    <a:bodyPr/>
                    <a:lstStyle/>
                    <a:p>
                      <a:pPr algn="r" fontAlgn="ctr"/>
                      <a:r>
                        <a:rPr lang="en-IN" b="1">
                          <a:effectLst/>
                        </a:rPr>
                        <a:t>MSE</a:t>
                      </a:r>
                    </a:p>
                  </a:txBody>
                  <a:tcPr anchor="ctr">
                    <a:lnL>
                      <a:noFill/>
                    </a:lnL>
                    <a:lnR>
                      <a:noFill/>
                    </a:lnR>
                    <a:lnT>
                      <a:noFill/>
                    </a:lnT>
                    <a:lnB>
                      <a:noFill/>
                    </a:lnB>
                    <a:solidFill>
                      <a:srgbClr val="FFFFFF"/>
                    </a:solidFill>
                  </a:tcPr>
                </a:tc>
                <a:tc>
                  <a:txBody>
                    <a:bodyPr/>
                    <a:lstStyle/>
                    <a:p>
                      <a:pPr algn="r" fontAlgn="ctr"/>
                      <a:r>
                        <a:rPr lang="en-IN" b="1">
                          <a:effectLst/>
                        </a:rPr>
                        <a:t>RMSE</a:t>
                      </a:r>
                    </a:p>
                  </a:txBody>
                  <a:tcPr anchor="ctr">
                    <a:lnL>
                      <a:noFill/>
                    </a:lnL>
                    <a:lnR>
                      <a:noFill/>
                    </a:lnR>
                    <a:lnT>
                      <a:noFill/>
                    </a:lnT>
                    <a:lnB>
                      <a:noFill/>
                    </a:lnB>
                    <a:solidFill>
                      <a:srgbClr val="FFFFFF"/>
                    </a:solidFill>
                  </a:tcPr>
                </a:tc>
                <a:tc>
                  <a:txBody>
                    <a:bodyPr/>
                    <a:lstStyle/>
                    <a:p>
                      <a:pPr algn="r" fontAlgn="ctr"/>
                      <a:r>
                        <a:rPr lang="en-IN" b="1">
                          <a:effectLst/>
                        </a:rPr>
                        <a:t>R2_score</a:t>
                      </a:r>
                    </a:p>
                  </a:txBody>
                  <a:tcPr anchor="ctr">
                    <a:lnL>
                      <a:noFill/>
                    </a:lnL>
                    <a:lnR>
                      <a:noFill/>
                    </a:lnR>
                    <a:lnT>
                      <a:noFill/>
                    </a:lnT>
                    <a:lnB>
                      <a:noFill/>
                    </a:lnB>
                    <a:solidFill>
                      <a:srgbClr val="FFFFFF"/>
                    </a:solidFill>
                  </a:tcPr>
                </a:tc>
                <a:tc>
                  <a:txBody>
                    <a:bodyPr/>
                    <a:lstStyle/>
                    <a:p>
                      <a:pPr algn="r" fontAlgn="ctr"/>
                      <a:r>
                        <a:rPr lang="en-IN" b="1" dirty="0">
                          <a:effectLst/>
                        </a:rPr>
                        <a:t>Adjusted R2</a:t>
                      </a:r>
                    </a:p>
                  </a:txBody>
                  <a:tcPr anchor="ctr">
                    <a:lnL>
                      <a:noFill/>
                    </a:lnL>
                    <a:lnR>
                      <a:noFill/>
                    </a:lnR>
                    <a:lnT>
                      <a:noFill/>
                    </a:lnT>
                    <a:lnB>
                      <a:noFill/>
                    </a:lnB>
                    <a:solidFill>
                      <a:srgbClr val="FFFFFF"/>
                    </a:solidFill>
                  </a:tcPr>
                </a:tc>
                <a:extLst>
                  <a:ext uri="{0D108BD9-81ED-4DB2-BD59-A6C34878D82A}">
                    <a16:rowId xmlns:a16="http://schemas.microsoft.com/office/drawing/2014/main" val="3856254696"/>
                  </a:ext>
                </a:extLst>
              </a:tr>
            </a:tbl>
          </a:graphicData>
        </a:graphic>
      </p:graphicFrame>
      <p:sp>
        <p:nvSpPr>
          <p:cNvPr id="4" name="Rectangle 3"/>
          <p:cNvSpPr/>
          <p:nvPr/>
        </p:nvSpPr>
        <p:spPr>
          <a:xfrm>
            <a:off x="657888" y="2495108"/>
            <a:ext cx="859531" cy="307777"/>
          </a:xfrm>
          <a:prstGeom prst="rect">
            <a:avLst/>
          </a:prstGeom>
        </p:spPr>
        <p:txBody>
          <a:bodyPr wrap="none">
            <a:spAutoFit/>
          </a:bodyPr>
          <a:lstStyle/>
          <a:p>
            <a:r>
              <a:rPr lang="en-IN" b="1" dirty="0">
                <a:latin typeface="-apple-system"/>
              </a:rPr>
              <a:t>Test set</a:t>
            </a:r>
            <a:endParaRPr lang="en-IN" dirty="0"/>
          </a:p>
        </p:txBody>
      </p:sp>
    </p:spTree>
    <p:extLst>
      <p:ext uri="{BB962C8B-B14F-4D97-AF65-F5344CB8AC3E}">
        <p14:creationId xmlns:p14="http://schemas.microsoft.com/office/powerpoint/2010/main" val="813266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890" y="914401"/>
            <a:ext cx="8133347" cy="3323987"/>
          </a:xfrm>
          <a:prstGeom prst="rect">
            <a:avLst/>
          </a:prstGeom>
          <a:noFill/>
          <a:ln>
            <a:solidFill>
              <a:schemeClr val="tx1"/>
            </a:solidFill>
          </a:ln>
        </p:spPr>
        <p:txBody>
          <a:bodyPr wrap="square" rtlCol="0">
            <a:spAutoFit/>
          </a:bodyPr>
          <a:lstStyle/>
          <a:p>
            <a:r>
              <a:rPr lang="en-US" b="1" dirty="0"/>
              <a:t>• No overfitting is seen</a:t>
            </a:r>
            <a:r>
              <a:rPr lang="en-US" b="1" dirty="0" smtClean="0"/>
              <a:t>.</a:t>
            </a:r>
          </a:p>
          <a:p>
            <a:endParaRPr lang="en-US" b="1" dirty="0"/>
          </a:p>
          <a:p>
            <a:r>
              <a:rPr lang="en-US" b="1" dirty="0"/>
              <a:t>• Random forest </a:t>
            </a:r>
            <a:r>
              <a:rPr lang="en-US" b="1" dirty="0" smtClean="0"/>
              <a:t>Regression </a:t>
            </a:r>
            <a:r>
              <a:rPr lang="en-US" b="1" dirty="0"/>
              <a:t>and Gradient Boosting </a:t>
            </a:r>
            <a:r>
              <a:rPr lang="en-US" b="1" dirty="0" smtClean="0"/>
              <a:t>grid search cv </a:t>
            </a:r>
            <a:r>
              <a:rPr lang="en-US" b="1" dirty="0"/>
              <a:t>gives the highest R2 score of 99% and 95% </a:t>
            </a:r>
            <a:r>
              <a:rPr lang="en-US" b="1" dirty="0" smtClean="0"/>
              <a:t>respectively </a:t>
            </a:r>
            <a:r>
              <a:rPr lang="en-US" b="1" dirty="0"/>
              <a:t>for Train Set and 92% for Test set</a:t>
            </a:r>
            <a:r>
              <a:rPr lang="en-US" b="1" dirty="0" smtClean="0"/>
              <a:t>.</a:t>
            </a:r>
          </a:p>
          <a:p>
            <a:endParaRPr lang="en-US" b="1" dirty="0"/>
          </a:p>
          <a:p>
            <a:r>
              <a:rPr lang="en-US" b="1" dirty="0"/>
              <a:t>• Feature Importance value for Random Forest and Gradient Boost are different</a:t>
            </a:r>
            <a:r>
              <a:rPr lang="en-US" b="1" dirty="0" smtClean="0"/>
              <a:t>.</a:t>
            </a:r>
          </a:p>
          <a:p>
            <a:endParaRPr lang="en-US" b="1" dirty="0"/>
          </a:p>
          <a:p>
            <a:r>
              <a:rPr lang="en-US" b="1" dirty="0"/>
              <a:t>• We can deploy this model</a:t>
            </a:r>
            <a:r>
              <a:rPr lang="en-US" b="1" dirty="0" smtClean="0"/>
              <a:t>.</a:t>
            </a:r>
          </a:p>
          <a:p>
            <a:endParaRPr lang="en-US" b="1" dirty="0"/>
          </a:p>
          <a:p>
            <a:r>
              <a:rPr lang="en-US" b="1" dirty="0"/>
              <a:t>However, this is not the ultimate end. As this data is time dependent, the values for variables like temperature, </a:t>
            </a:r>
            <a:r>
              <a:rPr lang="en-US" b="1" dirty="0" smtClean="0"/>
              <a:t>wind speed</a:t>
            </a:r>
            <a:r>
              <a:rPr lang="en-US" b="1" dirty="0"/>
              <a:t>, solar radiation etc., will not always be consistent. Therefore, there will be scenarios where the model might not perform well. As Machine learning is an exponentially evolving field, we will have to be prepared for all contingencies and also keep checking our model from time to time. Therefore, having a quality knowledge and keeping pace with the ever evolving ML field would surely help one to stay a step ahead in future.</a:t>
            </a:r>
          </a:p>
        </p:txBody>
      </p:sp>
    </p:spTree>
    <p:extLst>
      <p:ext uri="{BB962C8B-B14F-4D97-AF65-F5344CB8AC3E}">
        <p14:creationId xmlns:p14="http://schemas.microsoft.com/office/powerpoint/2010/main" val="425663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3151" y="483220"/>
            <a:ext cx="3189248" cy="523220"/>
          </a:xfrm>
          <a:prstGeom prst="rect">
            <a:avLst/>
          </a:prstGeom>
          <a:noFill/>
        </p:spPr>
        <p:txBody>
          <a:bodyPr wrap="square" rtlCol="0">
            <a:spAutoFit/>
          </a:bodyPr>
          <a:lstStyle/>
          <a:p>
            <a:r>
              <a:rPr lang="en-IN" sz="2800" b="1" u="sng" dirty="0" smtClean="0">
                <a:solidFill>
                  <a:srgbClr val="C00000"/>
                </a:solidFill>
              </a:rPr>
              <a:t>DATA SUMMARY</a:t>
            </a:r>
            <a:endParaRPr lang="en-IN" sz="2800" b="1" u="sng" dirty="0">
              <a:solidFill>
                <a:srgbClr val="C00000"/>
              </a:solidFill>
            </a:endParaRPr>
          </a:p>
        </p:txBody>
      </p:sp>
      <p:sp>
        <p:nvSpPr>
          <p:cNvPr id="3" name="TextBox 2"/>
          <p:cNvSpPr txBox="1"/>
          <p:nvPr/>
        </p:nvSpPr>
        <p:spPr>
          <a:xfrm>
            <a:off x="892097" y="1315843"/>
            <a:ext cx="7084741" cy="3785652"/>
          </a:xfrm>
          <a:prstGeom prst="rect">
            <a:avLst/>
          </a:prstGeom>
          <a:noFill/>
          <a:ln>
            <a:solidFill>
              <a:schemeClr val="tx1"/>
            </a:solidFill>
          </a:ln>
        </p:spPr>
        <p:txBody>
          <a:bodyPr wrap="square" rtlCol="0">
            <a:spAutoFit/>
          </a:bodyPr>
          <a:lstStyle/>
          <a:p>
            <a:r>
              <a:rPr lang="en-US" sz="1600" b="1" dirty="0"/>
              <a:t>The benefits of bike sharing schemes include</a:t>
            </a:r>
            <a:r>
              <a:rPr lang="en-US" sz="1600" dirty="0"/>
              <a:t> </a:t>
            </a:r>
            <a:r>
              <a:rPr lang="en-US" sz="1600" b="1" dirty="0"/>
              <a:t>transport flexibility, reductions to vehicle emissions, health benefits, reduced congestion and fuel consumption, and financial savings for individuals</a:t>
            </a:r>
            <a:r>
              <a:rPr lang="en-US" sz="1600" dirty="0" smtClean="0"/>
              <a:t>.</a:t>
            </a:r>
          </a:p>
          <a:p>
            <a:endParaRPr lang="en-US" sz="1600" dirty="0" smtClean="0"/>
          </a:p>
          <a:p>
            <a:r>
              <a:rPr lang="en-US" sz="1600" b="1" dirty="0"/>
              <a:t>This dataset contains the hourly and daily count of rental bikes between years 2011 and 2012 in Capital </a:t>
            </a:r>
            <a:r>
              <a:rPr lang="en-US" sz="1600" b="1" dirty="0" smtClean="0"/>
              <a:t>bike share </a:t>
            </a:r>
            <a:r>
              <a:rPr lang="en-US" sz="1600" b="1" dirty="0"/>
              <a:t>system with the corresponding weather and seasonal information. The dataset contains 17379 rows (every hour of each day for 2011 and 2012) and 17 columns (the features which are under consideration). We also included the trip data for year 2011 for </a:t>
            </a:r>
            <a:r>
              <a:rPr lang="en-US" sz="1600" b="1" dirty="0" err="1" smtClean="0"/>
              <a:t>analysing</a:t>
            </a:r>
            <a:r>
              <a:rPr lang="en-US" sz="1600" b="1" dirty="0" smtClean="0"/>
              <a:t> </a:t>
            </a:r>
            <a:r>
              <a:rPr lang="en-US" sz="1600" b="1" dirty="0"/>
              <a:t>the station level data</a:t>
            </a:r>
            <a:r>
              <a:rPr lang="en-US" sz="1600" dirty="0" smtClean="0"/>
              <a:t>.</a:t>
            </a:r>
          </a:p>
          <a:p>
            <a:endParaRPr lang="en-US" sz="1600" dirty="0" smtClean="0"/>
          </a:p>
          <a:p>
            <a:r>
              <a:rPr lang="en-US" sz="1600" b="1" dirty="0">
                <a:solidFill>
                  <a:schemeClr val="accent2"/>
                </a:solidFill>
              </a:rPr>
              <a:t>Natural factors include seasons, months, day of week ,peak timings, working and non-working days, temperature, humidity etc. and man made factors consists of location of bike station, characteristics of the area.</a:t>
            </a:r>
            <a:endParaRPr lang="en-IN" sz="1600" b="1" dirty="0">
              <a:solidFill>
                <a:schemeClr val="accent2"/>
              </a:solidFill>
            </a:endParaRPr>
          </a:p>
        </p:txBody>
      </p:sp>
    </p:spTree>
    <p:extLst>
      <p:ext uri="{BB962C8B-B14F-4D97-AF65-F5344CB8AC3E}">
        <p14:creationId xmlns:p14="http://schemas.microsoft.com/office/powerpoint/2010/main" val="2296443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6244" y="125128"/>
            <a:ext cx="4298893" cy="400110"/>
          </a:xfrm>
          <a:prstGeom prst="rect">
            <a:avLst/>
          </a:prstGeom>
          <a:noFill/>
        </p:spPr>
        <p:txBody>
          <a:bodyPr wrap="square" rtlCol="0">
            <a:spAutoFit/>
          </a:bodyPr>
          <a:lstStyle/>
          <a:p>
            <a:r>
              <a:rPr lang="en-IN" sz="2000" b="1" u="sng" dirty="0" smtClean="0">
                <a:solidFill>
                  <a:schemeClr val="tx1"/>
                </a:solidFill>
              </a:rPr>
              <a:t>DATA DEPENDENT VARIABLE</a:t>
            </a:r>
            <a:endParaRPr lang="en-IN" sz="2000" b="1" u="sng" dirty="0">
              <a:solidFill>
                <a:schemeClr val="tx1"/>
              </a:solidFill>
            </a:endParaRPr>
          </a:p>
        </p:txBody>
      </p:sp>
      <p:sp>
        <p:nvSpPr>
          <p:cNvPr id="3" name="TextBox 2"/>
          <p:cNvSpPr txBox="1"/>
          <p:nvPr/>
        </p:nvSpPr>
        <p:spPr>
          <a:xfrm>
            <a:off x="635267" y="617167"/>
            <a:ext cx="7991864" cy="4401205"/>
          </a:xfrm>
          <a:prstGeom prst="rect">
            <a:avLst/>
          </a:prstGeom>
          <a:noFill/>
          <a:ln>
            <a:solidFill>
              <a:schemeClr val="tx1"/>
            </a:solidFill>
          </a:ln>
        </p:spPr>
        <p:txBody>
          <a:bodyPr wrap="square" rtlCol="0">
            <a:spAutoFit/>
          </a:bodyPr>
          <a:lstStyle/>
          <a:p>
            <a:r>
              <a:rPr lang="en-US" b="1" dirty="0"/>
              <a:t>Date</a:t>
            </a:r>
            <a:r>
              <a:rPr lang="en-US" dirty="0"/>
              <a:t> : </a:t>
            </a:r>
            <a:r>
              <a:rPr lang="en-US" i="1" dirty="0"/>
              <a:t>The date of the day, during 365 days from 01/12/2017 to 30/11/2018, </a:t>
            </a:r>
            <a:r>
              <a:rPr lang="en-US" i="1" dirty="0" err="1"/>
              <a:t>formating</a:t>
            </a:r>
            <a:r>
              <a:rPr lang="en-US" i="1" dirty="0"/>
              <a:t> in DD/MM/YYYY, type : </a:t>
            </a:r>
            <a:r>
              <a:rPr lang="en-US" i="1" dirty="0" err="1" smtClean="0"/>
              <a:t>str</a:t>
            </a:r>
            <a:r>
              <a:rPr lang="en-US" dirty="0"/>
              <a:t> </a:t>
            </a:r>
            <a:r>
              <a:rPr lang="en-US" dirty="0" smtClean="0"/>
              <a:t> </a:t>
            </a:r>
            <a:r>
              <a:rPr lang="en-US" dirty="0"/>
              <a:t>we need to convert into </a:t>
            </a:r>
            <a:r>
              <a:rPr lang="en-US" dirty="0" smtClean="0"/>
              <a:t>date time </a:t>
            </a:r>
            <a:r>
              <a:rPr lang="en-US" dirty="0"/>
              <a:t>format</a:t>
            </a:r>
            <a:r>
              <a:rPr lang="en-US" dirty="0" smtClean="0"/>
              <a:t>.</a:t>
            </a:r>
          </a:p>
          <a:p>
            <a:endParaRPr lang="en-US" dirty="0"/>
          </a:p>
          <a:p>
            <a:r>
              <a:rPr lang="en-US" b="1" dirty="0"/>
              <a:t>Rented Bike Count</a:t>
            </a:r>
            <a:r>
              <a:rPr lang="en-US" dirty="0"/>
              <a:t> : </a:t>
            </a:r>
            <a:r>
              <a:rPr lang="en-US" i="1" dirty="0"/>
              <a:t>Number of rented bikes per hour which our dependent variable and we need to predict that, type : </a:t>
            </a:r>
            <a:r>
              <a:rPr lang="en-US" i="1" dirty="0" err="1" smtClean="0"/>
              <a:t>int</a:t>
            </a:r>
            <a:endParaRPr lang="en-US" i="1" dirty="0" smtClean="0"/>
          </a:p>
          <a:p>
            <a:endParaRPr lang="en-US" dirty="0"/>
          </a:p>
          <a:p>
            <a:r>
              <a:rPr lang="en-US" b="1" dirty="0"/>
              <a:t>Hour</a:t>
            </a:r>
            <a:r>
              <a:rPr lang="en-US" dirty="0"/>
              <a:t>: </a:t>
            </a:r>
            <a:r>
              <a:rPr lang="en-US" i="1" dirty="0"/>
              <a:t>The hour of the day, starting from 0-23 it's in a digital time format, type : </a:t>
            </a:r>
            <a:r>
              <a:rPr lang="en-US" i="1" dirty="0" err="1"/>
              <a:t>int</a:t>
            </a:r>
            <a:r>
              <a:rPr lang="en-US" i="1" dirty="0"/>
              <a:t>, we need to convert it into category data type</a:t>
            </a:r>
            <a:r>
              <a:rPr lang="en-US" i="1" dirty="0" smtClean="0"/>
              <a:t>.</a:t>
            </a:r>
          </a:p>
          <a:p>
            <a:endParaRPr lang="en-US" dirty="0"/>
          </a:p>
          <a:p>
            <a:r>
              <a:rPr lang="en-US" b="1" dirty="0"/>
              <a:t>Temperature(°C)</a:t>
            </a:r>
            <a:r>
              <a:rPr lang="en-US" dirty="0"/>
              <a:t>: </a:t>
            </a:r>
            <a:r>
              <a:rPr lang="en-US" i="1" dirty="0"/>
              <a:t>Temperature in Celsius, type : </a:t>
            </a:r>
            <a:r>
              <a:rPr lang="en-US" i="1" dirty="0" smtClean="0"/>
              <a:t>Float</a:t>
            </a:r>
          </a:p>
          <a:p>
            <a:endParaRPr lang="en-US" dirty="0"/>
          </a:p>
          <a:p>
            <a:r>
              <a:rPr lang="en-US" b="1" dirty="0"/>
              <a:t>Humidity(%)</a:t>
            </a:r>
            <a:r>
              <a:rPr lang="en-US" dirty="0"/>
              <a:t>: </a:t>
            </a:r>
            <a:r>
              <a:rPr lang="en-US" i="1" dirty="0"/>
              <a:t>Humidity in the air in %, type : </a:t>
            </a:r>
            <a:r>
              <a:rPr lang="en-US" i="1" dirty="0" err="1" smtClean="0"/>
              <a:t>int</a:t>
            </a:r>
            <a:endParaRPr lang="en-US" i="1" dirty="0" smtClean="0"/>
          </a:p>
          <a:p>
            <a:endParaRPr lang="en-US" dirty="0"/>
          </a:p>
          <a:p>
            <a:r>
              <a:rPr lang="en-US" b="1" dirty="0"/>
              <a:t>Wind speed (m/s)</a:t>
            </a:r>
            <a:r>
              <a:rPr lang="en-US" dirty="0"/>
              <a:t> : </a:t>
            </a:r>
            <a:r>
              <a:rPr lang="en-US" i="1" dirty="0"/>
              <a:t>Speed of the wind in m/s, type : </a:t>
            </a:r>
            <a:r>
              <a:rPr lang="en-US" i="1" dirty="0" smtClean="0"/>
              <a:t>Float</a:t>
            </a:r>
          </a:p>
          <a:p>
            <a:endParaRPr lang="en-US" dirty="0"/>
          </a:p>
          <a:p>
            <a:r>
              <a:rPr lang="en-US" b="1" dirty="0"/>
              <a:t>Visibility (10m)</a:t>
            </a:r>
            <a:r>
              <a:rPr lang="en-US" dirty="0"/>
              <a:t>: </a:t>
            </a:r>
            <a:r>
              <a:rPr lang="en-US" i="1" dirty="0"/>
              <a:t>Visibility in m, type : </a:t>
            </a:r>
            <a:r>
              <a:rPr lang="en-US" i="1" dirty="0" err="1" smtClean="0"/>
              <a:t>int</a:t>
            </a:r>
            <a:endParaRPr lang="en-US" i="1" dirty="0" smtClean="0"/>
          </a:p>
          <a:p>
            <a:endParaRPr lang="en-US" dirty="0"/>
          </a:p>
          <a:p>
            <a:r>
              <a:rPr lang="en-US" b="1" dirty="0"/>
              <a:t>Dew point temperature(°C)</a:t>
            </a:r>
            <a:r>
              <a:rPr lang="en-US" dirty="0"/>
              <a:t>: </a:t>
            </a:r>
            <a:r>
              <a:rPr lang="en-US" i="1" dirty="0"/>
              <a:t>Temperature at the </a:t>
            </a:r>
            <a:r>
              <a:rPr lang="en-US" i="1" dirty="0" err="1"/>
              <a:t>beggining</a:t>
            </a:r>
            <a:r>
              <a:rPr lang="en-US" i="1" dirty="0"/>
              <a:t> of the day, type : </a:t>
            </a:r>
            <a:r>
              <a:rPr lang="en-US" i="1" dirty="0" smtClean="0"/>
              <a:t>Float</a:t>
            </a:r>
          </a:p>
          <a:p>
            <a:endParaRPr lang="en-US" dirty="0"/>
          </a:p>
          <a:p>
            <a:endParaRPr lang="en-IN" dirty="0"/>
          </a:p>
        </p:txBody>
      </p:sp>
    </p:spTree>
    <p:extLst>
      <p:ext uri="{BB962C8B-B14F-4D97-AF65-F5344CB8AC3E}">
        <p14:creationId xmlns:p14="http://schemas.microsoft.com/office/powerpoint/2010/main" val="1858460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521" y="818147"/>
            <a:ext cx="7517331" cy="3631763"/>
          </a:xfrm>
          <a:prstGeom prst="rect">
            <a:avLst/>
          </a:prstGeom>
          <a:noFill/>
          <a:ln>
            <a:solidFill>
              <a:schemeClr val="tx1"/>
            </a:solidFill>
          </a:ln>
        </p:spPr>
        <p:txBody>
          <a:bodyPr wrap="square" rtlCol="0">
            <a:spAutoFit/>
          </a:bodyPr>
          <a:lstStyle/>
          <a:p>
            <a:endParaRPr lang="en-IN" b="1" dirty="0" smtClean="0"/>
          </a:p>
          <a:p>
            <a:r>
              <a:rPr lang="en-IN" sz="1800" b="1" dirty="0"/>
              <a:t>Solar Radiation (MJ/m2)</a:t>
            </a:r>
            <a:r>
              <a:rPr lang="en-IN" sz="1800" dirty="0"/>
              <a:t>: </a:t>
            </a:r>
            <a:r>
              <a:rPr lang="en-IN" sz="1800" i="1" dirty="0"/>
              <a:t>Sun contribution, type : </a:t>
            </a:r>
            <a:r>
              <a:rPr lang="en-IN" sz="1800" i="1" dirty="0" smtClean="0"/>
              <a:t>Float</a:t>
            </a:r>
          </a:p>
          <a:p>
            <a:endParaRPr lang="en-IN" sz="1800" i="1" dirty="0" smtClean="0"/>
          </a:p>
          <a:p>
            <a:r>
              <a:rPr lang="en-US" sz="1800" b="1" dirty="0"/>
              <a:t>Rainfall(mm)</a:t>
            </a:r>
            <a:r>
              <a:rPr lang="en-US" sz="1800" dirty="0"/>
              <a:t>: </a:t>
            </a:r>
            <a:r>
              <a:rPr lang="en-US" sz="1800" i="1" dirty="0"/>
              <a:t>Amount of raining in mm, type : </a:t>
            </a:r>
            <a:r>
              <a:rPr lang="en-US" sz="1800" i="1" dirty="0" smtClean="0"/>
              <a:t>Float</a:t>
            </a:r>
          </a:p>
          <a:p>
            <a:endParaRPr lang="en-US" sz="1800" i="1" dirty="0" smtClean="0"/>
          </a:p>
          <a:p>
            <a:r>
              <a:rPr lang="en-US" sz="1800" b="1" dirty="0"/>
              <a:t>Snowfall (cm)</a:t>
            </a:r>
            <a:r>
              <a:rPr lang="en-US" sz="1800" dirty="0"/>
              <a:t>: </a:t>
            </a:r>
            <a:r>
              <a:rPr lang="en-US" sz="1800" i="1" dirty="0"/>
              <a:t>Amount of snowing in cm, type : </a:t>
            </a:r>
            <a:r>
              <a:rPr lang="en-US" sz="1800" i="1" dirty="0" smtClean="0"/>
              <a:t>Float</a:t>
            </a:r>
          </a:p>
          <a:p>
            <a:endParaRPr lang="en-US" sz="1800" i="1" dirty="0" smtClean="0"/>
          </a:p>
          <a:p>
            <a:r>
              <a:rPr lang="en-US" sz="1800" b="1" dirty="0"/>
              <a:t>Seasons</a:t>
            </a:r>
            <a:r>
              <a:rPr lang="en-US" sz="1800" dirty="0"/>
              <a:t>: </a:t>
            </a:r>
            <a:r>
              <a:rPr lang="en-US" sz="1800" i="1" dirty="0"/>
              <a:t>Season of the year, type : </a:t>
            </a:r>
            <a:r>
              <a:rPr lang="en-US" sz="1800" i="1" dirty="0" err="1"/>
              <a:t>str</a:t>
            </a:r>
            <a:r>
              <a:rPr lang="en-US" sz="1800" i="1" dirty="0"/>
              <a:t>, there are only 4 season's in data </a:t>
            </a:r>
            <a:r>
              <a:rPr lang="en-US" sz="1800" dirty="0" smtClean="0"/>
              <a:t>.</a:t>
            </a:r>
          </a:p>
          <a:p>
            <a:endParaRPr lang="en-US" sz="1800" dirty="0" smtClean="0"/>
          </a:p>
          <a:p>
            <a:r>
              <a:rPr lang="en-US" sz="1800" b="1" dirty="0"/>
              <a:t>Holiday</a:t>
            </a:r>
            <a:r>
              <a:rPr lang="en-US" sz="1800" dirty="0"/>
              <a:t>: </a:t>
            </a:r>
            <a:r>
              <a:rPr lang="en-US" sz="1800" i="1" dirty="0"/>
              <a:t>If the day is holiday period or not, type: </a:t>
            </a:r>
            <a:r>
              <a:rPr lang="en-US" sz="1800" i="1" dirty="0" err="1" smtClean="0"/>
              <a:t>str</a:t>
            </a:r>
            <a:endParaRPr lang="en-US" sz="1800" i="1" dirty="0" smtClean="0"/>
          </a:p>
          <a:p>
            <a:endParaRPr lang="en-US" sz="1800" i="1" dirty="0" smtClean="0"/>
          </a:p>
          <a:p>
            <a:r>
              <a:rPr lang="en-US" sz="1800" b="1" dirty="0"/>
              <a:t>Functioning Day</a:t>
            </a:r>
            <a:r>
              <a:rPr lang="en-US" sz="1800" dirty="0"/>
              <a:t>: </a:t>
            </a:r>
            <a:r>
              <a:rPr lang="en-US" sz="1800" i="1" dirty="0"/>
              <a:t>If the day is a Functioning Day or not, type : </a:t>
            </a:r>
            <a:r>
              <a:rPr lang="en-US" sz="1800" i="1" dirty="0" err="1"/>
              <a:t>str</a:t>
            </a:r>
            <a:endParaRPr lang="en-IN" sz="1800" dirty="0"/>
          </a:p>
        </p:txBody>
      </p:sp>
    </p:spTree>
    <p:extLst>
      <p:ext uri="{BB962C8B-B14F-4D97-AF65-F5344CB8AC3E}">
        <p14:creationId xmlns:p14="http://schemas.microsoft.com/office/powerpoint/2010/main" val="2880213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766" y="279133"/>
            <a:ext cx="6583680" cy="707886"/>
          </a:xfrm>
          <a:prstGeom prst="rect">
            <a:avLst/>
          </a:prstGeom>
          <a:noFill/>
        </p:spPr>
        <p:txBody>
          <a:bodyPr wrap="square" rtlCol="0">
            <a:spAutoFit/>
          </a:bodyPr>
          <a:lstStyle/>
          <a:p>
            <a:r>
              <a:rPr lang="en-IN" sz="2000" b="1" u="sng" dirty="0">
                <a:solidFill>
                  <a:schemeClr val="tx1"/>
                </a:solidFill>
              </a:rPr>
              <a:t>Exploratory Data Analysis</a:t>
            </a:r>
            <a:r>
              <a:rPr lang="en-IN" sz="2000" b="1" dirty="0">
                <a:solidFill>
                  <a:schemeClr val="tx1"/>
                </a:solidFill>
              </a:rPr>
              <a:t> </a:t>
            </a:r>
          </a:p>
          <a:p>
            <a:endParaRPr lang="en-IN" sz="20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55" y="794514"/>
            <a:ext cx="8258476" cy="4133621"/>
          </a:xfrm>
          <a:prstGeom prst="rect">
            <a:avLst/>
          </a:prstGeom>
        </p:spPr>
      </p:pic>
    </p:spTree>
    <p:extLst>
      <p:ext uri="{BB962C8B-B14F-4D97-AF65-F5344CB8AC3E}">
        <p14:creationId xmlns:p14="http://schemas.microsoft.com/office/powerpoint/2010/main" val="503820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398" y="317634"/>
            <a:ext cx="4947385" cy="369332"/>
          </a:xfrm>
          <a:prstGeom prst="rect">
            <a:avLst/>
          </a:prstGeom>
          <a:noFill/>
        </p:spPr>
        <p:txBody>
          <a:bodyPr wrap="square" rtlCol="0">
            <a:spAutoFit/>
          </a:bodyPr>
          <a:lstStyle/>
          <a:p>
            <a:r>
              <a:rPr lang="en-IN" sz="1800" b="1" u="sng" dirty="0">
                <a:solidFill>
                  <a:schemeClr val="tx1"/>
                </a:solidFill>
              </a:rPr>
              <a:t>Exploratory Data </a:t>
            </a:r>
            <a:r>
              <a:rPr lang="en-IN" sz="1800" b="1" u="sng" dirty="0" smtClean="0">
                <a:solidFill>
                  <a:schemeClr val="tx1"/>
                </a:solidFill>
              </a:rPr>
              <a:t>Analysis(Continued)</a:t>
            </a: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34" y="932944"/>
            <a:ext cx="8316226" cy="4210556"/>
          </a:xfrm>
          <a:prstGeom prst="rect">
            <a:avLst/>
          </a:prstGeom>
        </p:spPr>
      </p:pic>
    </p:spTree>
    <p:extLst>
      <p:ext uri="{BB962C8B-B14F-4D97-AF65-F5344CB8AC3E}">
        <p14:creationId xmlns:p14="http://schemas.microsoft.com/office/powerpoint/2010/main" val="204626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52112" y="356136"/>
            <a:ext cx="4555156" cy="369332"/>
          </a:xfrm>
          <a:prstGeom prst="rect">
            <a:avLst/>
          </a:prstGeom>
          <a:noFill/>
        </p:spPr>
        <p:txBody>
          <a:bodyPr wrap="square" rtlCol="0">
            <a:spAutoFit/>
          </a:bodyPr>
          <a:lstStyle/>
          <a:p>
            <a:r>
              <a:rPr lang="en-IN" sz="1800" b="1" u="sng" dirty="0">
                <a:solidFill>
                  <a:schemeClr val="tx1"/>
                </a:solidFill>
              </a:rPr>
              <a:t>Exploratory Data Analysis(Continued)</a:t>
            </a:r>
            <a:endParaRPr lang="en-IN"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981775"/>
            <a:ext cx="8207936" cy="3458909"/>
          </a:xfrm>
          <a:prstGeom prst="rect">
            <a:avLst/>
          </a:prstGeom>
        </p:spPr>
      </p:pic>
    </p:spTree>
    <p:extLst>
      <p:ext uri="{BB962C8B-B14F-4D97-AF65-F5344CB8AC3E}">
        <p14:creationId xmlns:p14="http://schemas.microsoft.com/office/powerpoint/2010/main" val="201478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995</Words>
  <Application>Microsoft Office PowerPoint</Application>
  <PresentationFormat>On-screen Show (16:9)</PresentationFormat>
  <Paragraphs>264</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Unicode MS</vt:lpstr>
      <vt:lpstr>Montserrat</vt:lpstr>
      <vt:lpstr>-apple-system</vt:lpstr>
      <vt:lpstr>Simple Light</vt:lpstr>
      <vt:lpstr>           Capstone Project Bike Sharing By IRSHAD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By IRSHAD KHAN</dc:title>
  <dc:creator>IRSHAD</dc:creator>
  <cp:lastModifiedBy>IRSHAD</cp:lastModifiedBy>
  <cp:revision>27</cp:revision>
  <dcterms:modified xsi:type="dcterms:W3CDTF">2022-04-05T08:58:10Z</dcterms:modified>
</cp:coreProperties>
</file>