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rimo"/>
      <p:regular r:id="rId27"/>
      <p:bold r:id="rId28"/>
      <p:italic r:id="rId29"/>
      <p:boldItalic r:id="rId30"/>
    </p:embeddedFont>
    <p:embeddedFont>
      <p:font typeface="Montserrat"/>
      <p:regular r:id="rId31"/>
      <p:bold r:id="rId32"/>
      <p:italic r:id="rId33"/>
      <p:boldItalic r:id="rId34"/>
    </p:embeddedFont>
    <p:embeddedFont>
      <p:font typeface="Inter"/>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D40yRRfG5jLjPdTsL6XLPtaJm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mo-bold.fntdata"/><Relationship Id="rId27" Type="http://schemas.openxmlformats.org/officeDocument/2006/relationships/font" Target="fonts/Arim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Arim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Inter-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Int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 name="Shape 14"/>
        <p:cNvGrpSpPr/>
        <p:nvPr/>
      </p:nvGrpSpPr>
      <p:grpSpPr>
        <a:xfrm>
          <a:off x="0" y="0"/>
          <a:ext cx="0" cy="0"/>
          <a:chOff x="0" y="0"/>
          <a:chExt cx="0" cy="0"/>
        </a:xfrm>
      </p:grpSpPr>
      <p:sp>
        <p:nvSpPr>
          <p:cNvPr id="15" name="Google Shape;15;p24"/>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 name="Google Shape;16;p24"/>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400">
                <a:solidFill>
                  <a:schemeClr val="dk1"/>
                </a:solidFill>
                <a:latin typeface="Montserrat"/>
                <a:ea typeface="Montserrat"/>
                <a:cs typeface="Montserrat"/>
                <a:sym typeface="Montserrat"/>
              </a:rPr>
              <a:t>Book Recommended System</a:t>
            </a:r>
            <a:br>
              <a:rPr b="1" lang="en-US" sz="2400">
                <a:solidFill>
                  <a:schemeClr val="dk1"/>
                </a:solidFill>
                <a:latin typeface="Montserrat"/>
                <a:ea typeface="Montserrat"/>
                <a:cs typeface="Montserrat"/>
                <a:sym typeface="Montserrat"/>
              </a:rPr>
            </a:br>
            <a:r>
              <a:rPr b="1" lang="en-US" sz="2400">
                <a:solidFill>
                  <a:schemeClr val="dk1"/>
                </a:solidFill>
                <a:latin typeface="Montserrat"/>
                <a:ea typeface="Montserrat"/>
                <a:cs typeface="Montserrat"/>
                <a:sym typeface="Montserrat"/>
              </a:rPr>
              <a:t>SELF PROJECT</a:t>
            </a:r>
            <a:br>
              <a:rPr b="1" lang="en-US" sz="2400">
                <a:solidFill>
                  <a:schemeClr val="dk1"/>
                </a:solidFill>
                <a:latin typeface="Montserrat"/>
                <a:ea typeface="Montserrat"/>
                <a:cs typeface="Montserrat"/>
                <a:sym typeface="Montserrat"/>
              </a:rPr>
            </a:br>
            <a:r>
              <a:rPr b="1" lang="en-US" sz="2400">
                <a:solidFill>
                  <a:schemeClr val="dk1"/>
                </a:solidFill>
                <a:latin typeface="Montserrat"/>
                <a:ea typeface="Montserrat"/>
                <a:cs typeface="Montserrat"/>
                <a:sym typeface="Montserrat"/>
              </a:rPr>
              <a:t>BY</a:t>
            </a:r>
            <a:br>
              <a:rPr b="1" lang="en-US" sz="2400">
                <a:solidFill>
                  <a:schemeClr val="dk1"/>
                </a:solidFill>
                <a:latin typeface="Montserrat"/>
                <a:ea typeface="Montserrat"/>
                <a:cs typeface="Montserrat"/>
                <a:sym typeface="Montserrat"/>
              </a:rPr>
            </a:br>
            <a:r>
              <a:rPr b="1" lang="en-US" sz="2400" u="sng">
                <a:solidFill>
                  <a:schemeClr val="dk1"/>
                </a:solidFill>
                <a:latin typeface="Montserrat"/>
                <a:ea typeface="Montserrat"/>
                <a:cs typeface="Montserrat"/>
                <a:sym typeface="Montserrat"/>
              </a:rPr>
              <a:t>IRSHAD</a:t>
            </a:r>
            <a:endParaRPr b="1" sz="2400" u="sng">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p:nvPr/>
        </p:nvSpPr>
        <p:spPr>
          <a:xfrm>
            <a:off x="2849205" y="4662974"/>
            <a:ext cx="34355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COUNTRIES WITH MOST USERS</a:t>
            </a:r>
            <a:endParaRPr b="0" i="0" sz="1400" u="none" cap="none" strike="noStrike">
              <a:solidFill>
                <a:srgbClr val="000000"/>
              </a:solidFill>
              <a:latin typeface="Arial"/>
              <a:ea typeface="Arial"/>
              <a:cs typeface="Arial"/>
              <a:sym typeface="Arial"/>
            </a:endParaRPr>
          </a:p>
        </p:txBody>
      </p:sp>
      <p:sp>
        <p:nvSpPr>
          <p:cNvPr id="114" name="Google Shape;114;p10"/>
          <p:cNvSpPr/>
          <p:nvPr/>
        </p:nvSpPr>
        <p:spPr>
          <a:xfrm>
            <a:off x="2587084" y="467343"/>
            <a:ext cx="66089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Inter"/>
                <a:ea typeface="Inter"/>
                <a:cs typeface="Inter"/>
                <a:sym typeface="Inter"/>
              </a:rPr>
              <a:t>     EDA(Exploratory Data Analysis)</a:t>
            </a:r>
            <a:endParaRPr b="0" i="0" sz="1800" u="none" cap="none" strike="noStrike">
              <a:solidFill>
                <a:schemeClr val="dk1"/>
              </a:solidFill>
              <a:latin typeface="Inter"/>
              <a:ea typeface="Inter"/>
              <a:cs typeface="Inter"/>
              <a:sym typeface="Inter"/>
            </a:endParaRPr>
          </a:p>
        </p:txBody>
      </p:sp>
      <p:pic>
        <p:nvPicPr>
          <p:cNvPr id="115" name="Google Shape;115;p10"/>
          <p:cNvPicPr preferRelativeResize="0"/>
          <p:nvPr/>
        </p:nvPicPr>
        <p:blipFill rotWithShape="1">
          <a:blip r:embed="rId3">
            <a:alphaModFix/>
          </a:blip>
          <a:srcRect b="0" l="0" r="0" t="0"/>
          <a:stretch/>
        </p:blipFill>
        <p:spPr>
          <a:xfrm>
            <a:off x="1372752" y="836675"/>
            <a:ext cx="6134512" cy="39801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p:nvPr/>
        </p:nvSpPr>
        <p:spPr>
          <a:xfrm>
            <a:off x="2603785" y="453482"/>
            <a:ext cx="4637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Inter"/>
                <a:ea typeface="Inter"/>
                <a:cs typeface="Inter"/>
                <a:sym typeface="Inter"/>
              </a:rPr>
              <a:t> EDA(Exploratory Data Analysis)</a:t>
            </a:r>
            <a:endParaRPr b="0" i="0" sz="1800" u="none" cap="none" strike="noStrike">
              <a:solidFill>
                <a:srgbClr val="000000"/>
              </a:solidFill>
              <a:latin typeface="Arial"/>
              <a:ea typeface="Arial"/>
              <a:cs typeface="Arial"/>
              <a:sym typeface="Arial"/>
            </a:endParaRPr>
          </a:p>
        </p:txBody>
      </p:sp>
      <p:sp>
        <p:nvSpPr>
          <p:cNvPr id="121" name="Google Shape;121;p11"/>
          <p:cNvSpPr/>
          <p:nvPr/>
        </p:nvSpPr>
        <p:spPr>
          <a:xfrm>
            <a:off x="2603786" y="4536594"/>
            <a:ext cx="32576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Pie chart countries with most users </a:t>
            </a:r>
            <a:endParaRPr b="0" i="0" sz="1400" u="none" cap="none" strike="noStrike">
              <a:solidFill>
                <a:srgbClr val="000000"/>
              </a:solidFill>
              <a:latin typeface="Arial"/>
              <a:ea typeface="Arial"/>
              <a:cs typeface="Arial"/>
              <a:sym typeface="Arial"/>
            </a:endParaRPr>
          </a:p>
        </p:txBody>
      </p:sp>
      <p:pic>
        <p:nvPicPr>
          <p:cNvPr id="122" name="Google Shape;122;p11"/>
          <p:cNvPicPr preferRelativeResize="0"/>
          <p:nvPr/>
        </p:nvPicPr>
        <p:blipFill rotWithShape="1">
          <a:blip r:embed="rId3">
            <a:alphaModFix/>
          </a:blip>
          <a:srcRect b="0" l="0" r="0" t="0"/>
          <a:stretch/>
        </p:blipFill>
        <p:spPr>
          <a:xfrm>
            <a:off x="2603785" y="1013739"/>
            <a:ext cx="4066138" cy="35228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p:nvPr/>
        </p:nvSpPr>
        <p:spPr>
          <a:xfrm>
            <a:off x="780556" y="284262"/>
            <a:ext cx="50924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Inter"/>
                <a:ea typeface="Inter"/>
                <a:cs typeface="Inter"/>
                <a:sym typeface="Inter"/>
              </a:rPr>
              <a:t> EDA(Exploratory Data Analysis)</a:t>
            </a:r>
            <a:endParaRPr b="0" i="0" sz="1800" u="none" cap="none" strike="noStrike">
              <a:solidFill>
                <a:srgbClr val="000000"/>
              </a:solidFill>
              <a:latin typeface="Arial"/>
              <a:ea typeface="Arial"/>
              <a:cs typeface="Arial"/>
              <a:sym typeface="Arial"/>
            </a:endParaRPr>
          </a:p>
        </p:txBody>
      </p:sp>
      <p:sp>
        <p:nvSpPr>
          <p:cNvPr id="128" name="Google Shape;128;p12"/>
          <p:cNvSpPr txBox="1"/>
          <p:nvPr/>
        </p:nvSpPr>
        <p:spPr>
          <a:xfrm>
            <a:off x="877229" y="1146139"/>
            <a:ext cx="6192644" cy="310854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Finally merge all the three data together</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1.</a:t>
            </a:r>
            <a:r>
              <a:rPr b="0" i="0" lang="en-US" sz="1400" u="none" cap="none" strike="noStrike">
                <a:solidFill>
                  <a:srgbClr val="000000"/>
                </a:solidFill>
                <a:latin typeface="Arial"/>
                <a:ea typeface="Arial"/>
                <a:cs typeface="Arial"/>
                <a:sym typeface="Arial"/>
              </a:rPr>
              <a:t>Extract important columns from the Books 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2</a:t>
            </a:r>
            <a:r>
              <a:rPr b="0" i="0" lang="en-US" sz="1400" u="none" cap="none" strike="noStrike">
                <a:solidFill>
                  <a:srgbClr val="000000"/>
                </a:solidFill>
                <a:latin typeface="Arial"/>
                <a:ea typeface="Arial"/>
                <a:cs typeface="Arial"/>
                <a:sym typeface="Arial"/>
              </a:rPr>
              <a:t>.</a:t>
            </a:r>
            <a:r>
              <a:rPr b="1"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Rename the columns name of the user 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3</a:t>
            </a:r>
            <a:r>
              <a:rPr b="0" i="0" lang="en-US" sz="1400" u="none" cap="none" strike="noStrike">
                <a:solidFill>
                  <a:srgbClr val="000000"/>
                </a:solidFill>
                <a:latin typeface="Arial"/>
                <a:ea typeface="Arial"/>
                <a:cs typeface="Arial"/>
                <a:sym typeface="Arial"/>
              </a:rPr>
              <a:t>. Rename the columns name of the book 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4. </a:t>
            </a:r>
            <a:r>
              <a:rPr b="0" i="0" lang="en-US" sz="1400" u="none" cap="none" strike="noStrike">
                <a:solidFill>
                  <a:srgbClr val="000000"/>
                </a:solidFill>
                <a:latin typeface="Arial"/>
                <a:ea typeface="Arial"/>
                <a:cs typeface="Arial"/>
                <a:sym typeface="Arial"/>
              </a:rPr>
              <a:t>Count those user id of the book whose ratings are more than 200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5</a:t>
            </a:r>
            <a:r>
              <a:rPr b="0" i="0" lang="en-US" sz="1400" u="none" cap="none" strike="noStrike">
                <a:solidFill>
                  <a:srgbClr val="000000"/>
                </a:solidFill>
                <a:latin typeface="Arial"/>
                <a:ea typeface="Arial"/>
                <a:cs typeface="Arial"/>
                <a:sym typeface="Arial"/>
              </a:rPr>
              <a:t>. Merge the rating data into book data on ISBN its gives only those book which is present in the data after merge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p:nvPr/>
        </p:nvSpPr>
        <p:spPr>
          <a:xfrm>
            <a:off x="271300" y="224789"/>
            <a:ext cx="67249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Inter"/>
                <a:ea typeface="Inter"/>
                <a:cs typeface="Inter"/>
                <a:sym typeface="Inter"/>
              </a:rPr>
              <a:t>                      </a:t>
            </a:r>
            <a:r>
              <a:rPr b="1" i="0" lang="en-US" sz="2400" u="sng" cap="none" strike="noStrike">
                <a:solidFill>
                  <a:schemeClr val="dk1"/>
                </a:solidFill>
                <a:latin typeface="Inter"/>
                <a:ea typeface="Inter"/>
                <a:cs typeface="Inter"/>
                <a:sym typeface="Inter"/>
              </a:rPr>
              <a:t>EDA(Exploratory Data Analysis)</a:t>
            </a:r>
            <a:endParaRPr b="0" i="0" sz="2400" u="sng" cap="none" strike="noStrike">
              <a:solidFill>
                <a:srgbClr val="000000"/>
              </a:solidFill>
              <a:latin typeface="Arial"/>
              <a:ea typeface="Arial"/>
              <a:cs typeface="Arial"/>
              <a:sym typeface="Arial"/>
            </a:endParaRPr>
          </a:p>
        </p:txBody>
      </p:sp>
      <p:sp>
        <p:nvSpPr>
          <p:cNvPr id="134" name="Google Shape;134;p13"/>
          <p:cNvSpPr/>
          <p:nvPr/>
        </p:nvSpPr>
        <p:spPr>
          <a:xfrm>
            <a:off x="1523999" y="1250468"/>
            <a:ext cx="6092283" cy="289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In the final data there are some columns are:</a:t>
            </a:r>
            <a:endParaRPr/>
          </a:p>
          <a:p>
            <a:pPr indent="0" lvl="0" marL="0" marR="0" rtl="0" algn="l">
              <a:lnSpc>
                <a:spcPct val="100000"/>
              </a:lnSpc>
              <a:spcBef>
                <a:spcPts val="0"/>
              </a:spcBef>
              <a:spcAft>
                <a:spcPts val="0"/>
              </a:spcAft>
              <a:buNone/>
            </a:pPr>
            <a:r>
              <a:t/>
            </a:r>
            <a:endParaRPr b="1" i="0" sz="1400" u="sng"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1.User id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2.ISBN</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3.RATING</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4.TITLE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5.NUMBER OF RATING</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6.AUTHOR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7.YEAR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Count only those books whose rating is more than 50</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Drop the dublicates from the data 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p:nvPr/>
        </p:nvSpPr>
        <p:spPr>
          <a:xfrm>
            <a:off x="3830589" y="-132049"/>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0" name="Google Shape;140;p14"/>
          <p:cNvSpPr txBox="1"/>
          <p:nvPr/>
        </p:nvSpPr>
        <p:spPr>
          <a:xfrm>
            <a:off x="564995" y="408878"/>
            <a:ext cx="553100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chemeClr val="dk1"/>
                </a:solidFill>
                <a:latin typeface="Arial"/>
                <a:ea typeface="Arial"/>
                <a:cs typeface="Arial"/>
                <a:sym typeface="Arial"/>
              </a:rPr>
              <a:t>Simple Book Recommendation System</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141" name="Google Shape;141;p14"/>
          <p:cNvSpPr txBox="1"/>
          <p:nvPr/>
        </p:nvSpPr>
        <p:spPr>
          <a:xfrm>
            <a:off x="564994" y="924499"/>
            <a:ext cx="7181385" cy="375487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Mainly three types of recommendation systems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1. Content Filtering: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 this algorithm, we try finding items look alike. Once we have item look like matrix , we can easily recommend alike items to a customer, who has purchased any item from the store.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2. Collaborative Filtering: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Here, we try to search for look alike customers and offer products based on what his/her lookalike has chosen .This algorithm is very effective but takes a lot of time and resources.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3. Hybrid Filtering (Content Filtering + Collaborative Filtering):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Both Content Filtering &amp; Collaborative Filtering is used for the purpose. you-tube uses this algorithm for their strong recommendation system.</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676507" y="237893"/>
            <a:ext cx="47429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Arial"/>
                <a:ea typeface="Arial"/>
                <a:cs typeface="Arial"/>
                <a:sym typeface="Arial"/>
              </a:rPr>
              <a:t>KNN ALGORITHM </a:t>
            </a:r>
            <a:endParaRPr b="1" i="0" sz="2000" u="sng" cap="none" strike="noStrike">
              <a:solidFill>
                <a:schemeClr val="dk1"/>
              </a:solidFill>
              <a:latin typeface="Arial"/>
              <a:ea typeface="Arial"/>
              <a:cs typeface="Arial"/>
              <a:sym typeface="Arial"/>
            </a:endParaRPr>
          </a:p>
        </p:txBody>
      </p:sp>
      <p:pic>
        <p:nvPicPr>
          <p:cNvPr id="147" name="Google Shape;147;p15"/>
          <p:cNvPicPr preferRelativeResize="0"/>
          <p:nvPr/>
        </p:nvPicPr>
        <p:blipFill rotWithShape="1">
          <a:blip r:embed="rId3">
            <a:alphaModFix/>
          </a:blip>
          <a:srcRect b="0" l="0" r="0" t="0"/>
          <a:stretch/>
        </p:blipFill>
        <p:spPr>
          <a:xfrm>
            <a:off x="1427355" y="839391"/>
            <a:ext cx="4762500" cy="2619375"/>
          </a:xfrm>
          <a:prstGeom prst="rect">
            <a:avLst/>
          </a:prstGeom>
          <a:noFill/>
          <a:ln>
            <a:noFill/>
          </a:ln>
        </p:spPr>
      </p:pic>
      <p:sp>
        <p:nvSpPr>
          <p:cNvPr id="148" name="Google Shape;148;p15"/>
          <p:cNvSpPr txBox="1"/>
          <p:nvPr/>
        </p:nvSpPr>
        <p:spPr>
          <a:xfrm>
            <a:off x="676507" y="3657601"/>
            <a:ext cx="7649735" cy="73866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p:nvPr/>
        </p:nvSpPr>
        <p:spPr>
          <a:xfrm>
            <a:off x="1580303" y="2081083"/>
            <a:ext cx="65" cy="169277"/>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54" name="Google Shape;154;p16"/>
          <p:cNvSpPr/>
          <p:nvPr/>
        </p:nvSpPr>
        <p:spPr>
          <a:xfrm>
            <a:off x="61993" y="3413204"/>
            <a:ext cx="9082007" cy="169277"/>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55" name="Google Shape;155;p16"/>
          <p:cNvSpPr/>
          <p:nvPr/>
        </p:nvSpPr>
        <p:spPr>
          <a:xfrm>
            <a:off x="773151" y="450610"/>
            <a:ext cx="5771418" cy="738664"/>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cap="none" strike="noStrike">
                <a:solidFill>
                  <a:schemeClr val="dk1"/>
                </a:solidFill>
                <a:latin typeface="Arial"/>
                <a:ea typeface="Arial"/>
                <a:cs typeface="Arial"/>
                <a:sym typeface="Arial"/>
              </a:rPr>
              <a:t>CONCULSION</a:t>
            </a:r>
            <a:endParaRPr/>
          </a:p>
          <a:p>
            <a:pPr indent="0" lvl="0" marL="0" marR="0" rtl="0" algn="l">
              <a:lnSpc>
                <a:spcPct val="100000"/>
              </a:lnSpc>
              <a:spcBef>
                <a:spcPts val="0"/>
              </a:spcBef>
              <a:spcAft>
                <a:spcPts val="0"/>
              </a:spcAft>
              <a:buClr>
                <a:srgbClr val="000000"/>
              </a:buClr>
              <a:buSzPts val="2400"/>
              <a:buFont typeface="Arial"/>
              <a:buNone/>
            </a:pPr>
            <a:r>
              <a:t/>
            </a:r>
            <a:endParaRPr b="1" i="0" sz="2400" u="sng" cap="none" strike="noStrike">
              <a:solidFill>
                <a:schemeClr val="dk1"/>
              </a:solidFill>
              <a:latin typeface="Arial"/>
              <a:ea typeface="Arial"/>
              <a:cs typeface="Arial"/>
              <a:sym typeface="Arial"/>
            </a:endParaRPr>
          </a:p>
        </p:txBody>
      </p:sp>
      <p:sp>
        <p:nvSpPr>
          <p:cNvPr id="156" name="Google Shape;156;p16"/>
          <p:cNvSpPr txBox="1"/>
          <p:nvPr/>
        </p:nvSpPr>
        <p:spPr>
          <a:xfrm>
            <a:off x="773151" y="780207"/>
            <a:ext cx="7144214" cy="738664"/>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This is the final recommendation of the books we input one book name then its give the 5 recommended books to read</a:t>
            </a:r>
            <a:endParaRPr b="0" i="0" sz="1400" u="none" cap="none" strike="noStrike">
              <a:solidFill>
                <a:srgbClr val="000000"/>
              </a:solidFill>
              <a:latin typeface="Arial"/>
              <a:ea typeface="Arial"/>
              <a:cs typeface="Arial"/>
              <a:sym typeface="Arial"/>
            </a:endParaRPr>
          </a:p>
        </p:txBody>
      </p:sp>
      <p:sp>
        <p:nvSpPr>
          <p:cNvPr id="157" name="Google Shape;157;p16"/>
          <p:cNvSpPr txBox="1"/>
          <p:nvPr/>
        </p:nvSpPr>
        <p:spPr>
          <a:xfrm>
            <a:off x="804147" y="1598341"/>
            <a:ext cx="7722819" cy="267765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3"/>
                </a:solidFill>
                <a:latin typeface="Arial"/>
                <a:ea typeface="Arial"/>
                <a:cs typeface="Arial"/>
                <a:sym typeface="Arial"/>
              </a:rPr>
              <a:t>This book provides an introduction to recommender systems. In the context of ever-increasing amounts of available information and data, it is difficult to know what information to look for and where to look for it. Computer-based techniques have been developed to facilitate the search and retrieval process; one of these techniques is recommendation, which guides users in their exploration of available information by seeking and highlighting the most relevant information</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accent3"/>
                </a:solidFill>
                <a:latin typeface="Arial"/>
                <a:ea typeface="Arial"/>
                <a:cs typeface="Arial"/>
                <a:sym typeface="Arial"/>
              </a:rPr>
              <a:t>Recommender systems have their origins in a variety of areas of research, including information retrieval, information filtering, text classification, etc. They use techniques such as machine learning and data mining, alongside a range of concepts including algorithms, collaborative and hybrid approaches, and evaluation methods.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p:nvPr/>
        </p:nvSpPr>
        <p:spPr>
          <a:xfrm>
            <a:off x="488056" y="328867"/>
            <a:ext cx="172835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lt1"/>
                </a:solidFill>
                <a:latin typeface="Arial"/>
                <a:ea typeface="Arial"/>
                <a:cs typeface="Arial"/>
                <a:sym typeface="Arial"/>
              </a:rPr>
              <a:t>Naive baye’s</a:t>
            </a:r>
            <a:endParaRPr b="0" i="0" sz="2000" u="sng" cap="none" strike="noStrike">
              <a:solidFill>
                <a:schemeClr val="lt1"/>
              </a:solidFill>
              <a:latin typeface="Arial"/>
              <a:ea typeface="Arial"/>
              <a:cs typeface="Arial"/>
              <a:sym typeface="Arial"/>
            </a:endParaRPr>
          </a:p>
        </p:txBody>
      </p:sp>
      <p:sp>
        <p:nvSpPr>
          <p:cNvPr id="163" name="Google Shape;163;p17"/>
          <p:cNvSpPr/>
          <p:nvPr/>
        </p:nvSpPr>
        <p:spPr>
          <a:xfrm>
            <a:off x="1580303" y="1573252"/>
            <a:ext cx="7449155" cy="118494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Precision                                          Recall                                              f1-score                                           Support</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0.89                                                   0.15                                                   0.26                                                     7000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0.24                                                   0.94                                                   0.38                                                     2000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64" name="Google Shape;164;p17"/>
          <p:cNvSpPr/>
          <p:nvPr/>
        </p:nvSpPr>
        <p:spPr>
          <a:xfrm>
            <a:off x="61993" y="3074650"/>
            <a:ext cx="9082007" cy="84638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Accuracy                                                                                                                                      0.33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Macro </a:t>
            </a:r>
            <a:r>
              <a:rPr b="1" i="0" lang="en-US" sz="1100" u="none" cap="none" strike="noStrike">
                <a:solidFill>
                  <a:schemeClr val="dk1"/>
                </a:solidFill>
                <a:latin typeface="Arimo"/>
                <a:ea typeface="Arimo"/>
                <a:cs typeface="Arimo"/>
                <a:sym typeface="Arimo"/>
              </a:rPr>
              <a:t>A</a:t>
            </a:r>
            <a:r>
              <a:rPr b="1" i="0" lang="en-US" sz="1100" u="none" cap="none" strike="noStrike">
                <a:solidFill>
                  <a:schemeClr val="dk1"/>
                </a:solidFill>
                <a:latin typeface="Arimo"/>
                <a:ea typeface="Arimo"/>
                <a:cs typeface="Arimo"/>
                <a:sym typeface="Arimo"/>
              </a:rPr>
              <a:t>vg                0.57                                                </a:t>
            </a:r>
            <a:r>
              <a:rPr b="1" i="0" lang="en-US" sz="1100" u="none" cap="none" strike="noStrike">
                <a:solidFill>
                  <a:schemeClr val="dk1"/>
                </a:solidFill>
                <a:latin typeface="Arimo"/>
                <a:ea typeface="Arimo"/>
                <a:cs typeface="Arimo"/>
                <a:sym typeface="Arimo"/>
              </a:rPr>
              <a:t>  </a:t>
            </a:r>
            <a:r>
              <a:rPr b="1" i="0" lang="en-US" sz="1100" u="none" cap="none" strike="noStrike">
                <a:solidFill>
                  <a:schemeClr val="dk1"/>
                </a:solidFill>
                <a:latin typeface="Arimo"/>
                <a:ea typeface="Arimo"/>
                <a:cs typeface="Arimo"/>
                <a:sym typeface="Arimo"/>
              </a:rPr>
              <a:t> 0.55                                                   0.32                                                    9000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weighted </a:t>
            </a:r>
            <a:r>
              <a:rPr b="1" i="0" lang="en-US" sz="1100" u="none" cap="none" strike="noStrike">
                <a:solidFill>
                  <a:schemeClr val="dk1"/>
                </a:solidFill>
                <a:latin typeface="Arimo"/>
                <a:ea typeface="Arimo"/>
                <a:cs typeface="Arimo"/>
                <a:sym typeface="Arimo"/>
              </a:rPr>
              <a:t> A</a:t>
            </a:r>
            <a:r>
              <a:rPr b="1" i="0" lang="en-US" sz="1100" u="none" cap="none" strike="noStrike">
                <a:solidFill>
                  <a:schemeClr val="dk1"/>
                </a:solidFill>
                <a:latin typeface="Arimo"/>
                <a:ea typeface="Arimo"/>
                <a:cs typeface="Arimo"/>
                <a:sym typeface="Arimo"/>
              </a:rPr>
              <a:t>vg          0.75                                                   0.33                                                   0.29                                                    9000</a:t>
            </a: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65" name="Google Shape;165;p17"/>
          <p:cNvSpPr/>
          <p:nvPr/>
        </p:nvSpPr>
        <p:spPr>
          <a:xfrm>
            <a:off x="3729459" y="9058597"/>
            <a:ext cx="3773178"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66" name="Google Shape;166;p17"/>
          <p:cNvSpPr/>
          <p:nvPr/>
        </p:nvSpPr>
        <p:spPr>
          <a:xfrm>
            <a:off x="2029119" y="4528807"/>
            <a:ext cx="5449632"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Gaussian Naive Bayes model accuracy is 32.79%</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p:nvPr/>
        </p:nvSpPr>
        <p:spPr>
          <a:xfrm>
            <a:off x="488056" y="328867"/>
            <a:ext cx="179408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lt1"/>
                </a:solidFill>
                <a:latin typeface="Arial"/>
                <a:ea typeface="Arial"/>
                <a:cs typeface="Arial"/>
                <a:sym typeface="Arial"/>
              </a:rPr>
              <a:t>Decision tree</a:t>
            </a:r>
            <a:endParaRPr b="0" i="0" sz="2000" u="sng" cap="none" strike="noStrike">
              <a:solidFill>
                <a:schemeClr val="lt1"/>
              </a:solidFill>
              <a:latin typeface="Arial"/>
              <a:ea typeface="Arial"/>
              <a:cs typeface="Arial"/>
              <a:sym typeface="Arial"/>
            </a:endParaRPr>
          </a:p>
        </p:txBody>
      </p:sp>
      <p:sp>
        <p:nvSpPr>
          <p:cNvPr id="172" name="Google Shape;172;p18"/>
          <p:cNvSpPr/>
          <p:nvPr/>
        </p:nvSpPr>
        <p:spPr>
          <a:xfrm>
            <a:off x="1580303" y="1573252"/>
            <a:ext cx="7449155" cy="118494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Precision                                          Recall                                              f1-score                                           Support</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0.89                                                   0.15                                                   0.26                                                     7000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0.24                                                   0.94                                                   0.38                                                     2000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73" name="Google Shape;173;p18"/>
          <p:cNvSpPr/>
          <p:nvPr/>
        </p:nvSpPr>
        <p:spPr>
          <a:xfrm>
            <a:off x="61993" y="3074650"/>
            <a:ext cx="9082007" cy="84638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Accuracy                                                                                                                                      0.33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Macro </a:t>
            </a:r>
            <a:r>
              <a:rPr b="1" i="0" lang="en-US" sz="1100" u="none" cap="none" strike="noStrike">
                <a:solidFill>
                  <a:schemeClr val="dk1"/>
                </a:solidFill>
                <a:latin typeface="Arimo"/>
                <a:ea typeface="Arimo"/>
                <a:cs typeface="Arimo"/>
                <a:sym typeface="Arimo"/>
              </a:rPr>
              <a:t>A</a:t>
            </a:r>
            <a:r>
              <a:rPr b="1" i="0" lang="en-US" sz="1100" u="none" cap="none" strike="noStrike">
                <a:solidFill>
                  <a:schemeClr val="dk1"/>
                </a:solidFill>
                <a:latin typeface="Arimo"/>
                <a:ea typeface="Arimo"/>
                <a:cs typeface="Arimo"/>
                <a:sym typeface="Arimo"/>
              </a:rPr>
              <a:t>vg                0.57                                                </a:t>
            </a:r>
            <a:r>
              <a:rPr b="1" i="0" lang="en-US" sz="1100" u="none" cap="none" strike="noStrike">
                <a:solidFill>
                  <a:schemeClr val="dk1"/>
                </a:solidFill>
                <a:latin typeface="Arimo"/>
                <a:ea typeface="Arimo"/>
                <a:cs typeface="Arimo"/>
                <a:sym typeface="Arimo"/>
              </a:rPr>
              <a:t>  </a:t>
            </a:r>
            <a:r>
              <a:rPr b="1" i="0" lang="en-US" sz="1100" u="none" cap="none" strike="noStrike">
                <a:solidFill>
                  <a:schemeClr val="dk1"/>
                </a:solidFill>
                <a:latin typeface="Arimo"/>
                <a:ea typeface="Arimo"/>
                <a:cs typeface="Arimo"/>
                <a:sym typeface="Arimo"/>
              </a:rPr>
              <a:t> 0.55                                                   0.32                                                    9000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weighted </a:t>
            </a:r>
            <a:r>
              <a:rPr b="1" i="0" lang="en-US" sz="1100" u="none" cap="none" strike="noStrike">
                <a:solidFill>
                  <a:schemeClr val="dk1"/>
                </a:solidFill>
                <a:latin typeface="Arimo"/>
                <a:ea typeface="Arimo"/>
                <a:cs typeface="Arimo"/>
                <a:sym typeface="Arimo"/>
              </a:rPr>
              <a:t> A</a:t>
            </a:r>
            <a:r>
              <a:rPr b="1" i="0" lang="en-US" sz="1100" u="none" cap="none" strike="noStrike">
                <a:solidFill>
                  <a:schemeClr val="dk1"/>
                </a:solidFill>
                <a:latin typeface="Arimo"/>
                <a:ea typeface="Arimo"/>
                <a:cs typeface="Arimo"/>
                <a:sym typeface="Arimo"/>
              </a:rPr>
              <a:t>vg          0.75                                                   0.33                                                   0.29                                                    9000</a:t>
            </a: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74" name="Google Shape;174;p18"/>
          <p:cNvSpPr/>
          <p:nvPr/>
        </p:nvSpPr>
        <p:spPr>
          <a:xfrm>
            <a:off x="3729459" y="9058597"/>
            <a:ext cx="3773178"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75" name="Google Shape;175;p18"/>
          <p:cNvSpPr/>
          <p:nvPr/>
        </p:nvSpPr>
        <p:spPr>
          <a:xfrm>
            <a:off x="3694367" y="8775500"/>
            <a:ext cx="4085009"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76" name="Google Shape;176;p18"/>
          <p:cNvSpPr/>
          <p:nvPr/>
        </p:nvSpPr>
        <p:spPr>
          <a:xfrm>
            <a:off x="1665248" y="4352183"/>
            <a:ext cx="6854284"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            The accuracy score of Decision tree is 68.44%</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p:nvPr/>
        </p:nvSpPr>
        <p:spPr>
          <a:xfrm>
            <a:off x="488056" y="328867"/>
            <a:ext cx="31742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lt1"/>
                </a:solidFill>
                <a:latin typeface="Arial"/>
                <a:ea typeface="Arial"/>
                <a:cs typeface="Arial"/>
                <a:sym typeface="Arial"/>
              </a:rPr>
              <a:t>Random forest classifier</a:t>
            </a:r>
            <a:endParaRPr b="0" i="0" sz="2000" u="sng" cap="none" strike="noStrike">
              <a:solidFill>
                <a:schemeClr val="lt1"/>
              </a:solidFill>
              <a:latin typeface="Arial"/>
              <a:ea typeface="Arial"/>
              <a:cs typeface="Arial"/>
              <a:sym typeface="Arial"/>
            </a:endParaRPr>
          </a:p>
        </p:txBody>
      </p:sp>
      <p:sp>
        <p:nvSpPr>
          <p:cNvPr id="182" name="Google Shape;182;p19"/>
          <p:cNvSpPr/>
          <p:nvPr/>
        </p:nvSpPr>
        <p:spPr>
          <a:xfrm>
            <a:off x="1580303" y="1573252"/>
            <a:ext cx="7449155" cy="118494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Precision                                          Recall                                              f1-score                                           Support</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0.89                                                   0.15                                                   0.26                                                     7000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0.24                                                   0.94                                                   0.38                                                     2000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83" name="Google Shape;183;p19"/>
          <p:cNvSpPr/>
          <p:nvPr/>
        </p:nvSpPr>
        <p:spPr>
          <a:xfrm>
            <a:off x="61993" y="3074650"/>
            <a:ext cx="9082007" cy="84638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Accuracy                                                                                                                                      0.33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Macro </a:t>
            </a:r>
            <a:r>
              <a:rPr b="1" i="0" lang="en-US" sz="1100" u="none" cap="none" strike="noStrike">
                <a:solidFill>
                  <a:schemeClr val="dk1"/>
                </a:solidFill>
                <a:latin typeface="Arimo"/>
                <a:ea typeface="Arimo"/>
                <a:cs typeface="Arimo"/>
                <a:sym typeface="Arimo"/>
              </a:rPr>
              <a:t>A</a:t>
            </a:r>
            <a:r>
              <a:rPr b="1" i="0" lang="en-US" sz="1100" u="none" cap="none" strike="noStrike">
                <a:solidFill>
                  <a:schemeClr val="dk1"/>
                </a:solidFill>
                <a:latin typeface="Arimo"/>
                <a:ea typeface="Arimo"/>
                <a:cs typeface="Arimo"/>
                <a:sym typeface="Arimo"/>
              </a:rPr>
              <a:t>vg                0.57                                                </a:t>
            </a:r>
            <a:r>
              <a:rPr b="1" i="0" lang="en-US" sz="1100" u="none" cap="none" strike="noStrike">
                <a:solidFill>
                  <a:schemeClr val="dk1"/>
                </a:solidFill>
                <a:latin typeface="Arimo"/>
                <a:ea typeface="Arimo"/>
                <a:cs typeface="Arimo"/>
                <a:sym typeface="Arimo"/>
              </a:rPr>
              <a:t>  </a:t>
            </a:r>
            <a:r>
              <a:rPr b="1" i="0" lang="en-US" sz="1100" u="none" cap="none" strike="noStrike">
                <a:solidFill>
                  <a:schemeClr val="dk1"/>
                </a:solidFill>
                <a:latin typeface="Arimo"/>
                <a:ea typeface="Arimo"/>
                <a:cs typeface="Arimo"/>
                <a:sym typeface="Arimo"/>
              </a:rPr>
              <a:t> 0.55                                                   0.32                                                    9000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weighted </a:t>
            </a:r>
            <a:r>
              <a:rPr b="1" i="0" lang="en-US" sz="1100" u="none" cap="none" strike="noStrike">
                <a:solidFill>
                  <a:schemeClr val="dk1"/>
                </a:solidFill>
                <a:latin typeface="Arimo"/>
                <a:ea typeface="Arimo"/>
                <a:cs typeface="Arimo"/>
                <a:sym typeface="Arimo"/>
              </a:rPr>
              <a:t> A</a:t>
            </a:r>
            <a:r>
              <a:rPr b="1" i="0" lang="en-US" sz="1100" u="none" cap="none" strike="noStrike">
                <a:solidFill>
                  <a:schemeClr val="dk1"/>
                </a:solidFill>
                <a:latin typeface="Arimo"/>
                <a:ea typeface="Arimo"/>
                <a:cs typeface="Arimo"/>
                <a:sym typeface="Arimo"/>
              </a:rPr>
              <a:t>vg          0.75                                                   0.33                                                   0.29                                                    9000</a:t>
            </a: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84" name="Google Shape;184;p19"/>
          <p:cNvSpPr/>
          <p:nvPr/>
        </p:nvSpPr>
        <p:spPr>
          <a:xfrm>
            <a:off x="3729459" y="9058597"/>
            <a:ext cx="3773178"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85" name="Google Shape;185;p19"/>
          <p:cNvSpPr/>
          <p:nvPr/>
        </p:nvSpPr>
        <p:spPr>
          <a:xfrm>
            <a:off x="3694367" y="8775500"/>
            <a:ext cx="4085009"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86" name="Google Shape;186;p19"/>
          <p:cNvSpPr/>
          <p:nvPr/>
        </p:nvSpPr>
        <p:spPr>
          <a:xfrm>
            <a:off x="3635297" y="8678856"/>
            <a:ext cx="4268603"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           </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
        <p:nvSpPr>
          <p:cNvPr id="187" name="Google Shape;187;p19"/>
          <p:cNvSpPr/>
          <p:nvPr/>
        </p:nvSpPr>
        <p:spPr>
          <a:xfrm>
            <a:off x="1970049" y="4432163"/>
            <a:ext cx="5694556"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      The accuracy score of random forest is 78.2%</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ph idx="1" type="body"/>
          </p:nvPr>
        </p:nvSpPr>
        <p:spPr>
          <a:xfrm>
            <a:off x="311700" y="394010"/>
            <a:ext cx="8520600" cy="4460488"/>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3200" u="sng">
                <a:solidFill>
                  <a:schemeClr val="dk1"/>
                </a:solidFill>
              </a:rPr>
              <a:t>Data Prepration</a:t>
            </a:r>
            <a:endParaRPr b="1" sz="3200" u="sng">
              <a:solidFill>
                <a:schemeClr val="dk1"/>
              </a:solidFill>
            </a:endParaRPr>
          </a:p>
          <a:p>
            <a:pPr indent="0" lvl="0" marL="114300" rtl="0" algn="l">
              <a:lnSpc>
                <a:spcPct val="115000"/>
              </a:lnSpc>
              <a:spcBef>
                <a:spcPts val="0"/>
              </a:spcBef>
              <a:spcAft>
                <a:spcPts val="0"/>
              </a:spcAft>
              <a:buSzPts val="1800"/>
              <a:buNone/>
            </a:pPr>
            <a:r>
              <a:t/>
            </a:r>
            <a:endParaRPr b="1" sz="2000">
              <a:solidFill>
                <a:schemeClr val="dk1"/>
              </a:solidFill>
            </a:endParaRPr>
          </a:p>
          <a:p>
            <a:pPr indent="0" lvl="0" marL="114300" rtl="0" algn="l">
              <a:lnSpc>
                <a:spcPct val="115000"/>
              </a:lnSpc>
              <a:spcBef>
                <a:spcPts val="0"/>
              </a:spcBef>
              <a:spcAft>
                <a:spcPts val="0"/>
              </a:spcAft>
              <a:buSzPts val="1800"/>
              <a:buNone/>
            </a:pPr>
            <a:r>
              <a:t/>
            </a:r>
            <a:endParaRPr b="1" sz="2000">
              <a:solidFill>
                <a:schemeClr val="dk1"/>
              </a:solidFill>
            </a:endParaRPr>
          </a:p>
          <a:p>
            <a:pPr indent="0" lvl="0" marL="114300" rtl="0" algn="l">
              <a:lnSpc>
                <a:spcPct val="115000"/>
              </a:lnSpc>
              <a:spcBef>
                <a:spcPts val="0"/>
              </a:spcBef>
              <a:spcAft>
                <a:spcPts val="0"/>
              </a:spcAft>
              <a:buSzPts val="1800"/>
              <a:buNone/>
            </a:pPr>
            <a:r>
              <a:rPr lang="en-US">
                <a:solidFill>
                  <a:srgbClr val="002060"/>
                </a:solidFill>
              </a:rPr>
              <a:t>1.Defining the problem statement</a:t>
            </a:r>
            <a:endParaRPr/>
          </a:p>
          <a:p>
            <a:pPr indent="0" lvl="0" marL="114300" rtl="0" algn="l">
              <a:lnSpc>
                <a:spcPct val="115000"/>
              </a:lnSpc>
              <a:spcBef>
                <a:spcPts val="0"/>
              </a:spcBef>
              <a:spcAft>
                <a:spcPts val="0"/>
              </a:spcAft>
              <a:buSzPts val="1800"/>
              <a:buNone/>
            </a:pPr>
            <a:r>
              <a:rPr lang="en-US">
                <a:solidFill>
                  <a:srgbClr val="002060"/>
                </a:solidFill>
              </a:rPr>
              <a:t>2.EDA and feature engineering</a:t>
            </a:r>
            <a:endParaRPr/>
          </a:p>
          <a:p>
            <a:pPr indent="0" lvl="0" marL="114300" rtl="0" algn="l">
              <a:lnSpc>
                <a:spcPct val="115000"/>
              </a:lnSpc>
              <a:spcBef>
                <a:spcPts val="0"/>
              </a:spcBef>
              <a:spcAft>
                <a:spcPts val="0"/>
              </a:spcAft>
              <a:buSzPts val="1800"/>
              <a:buNone/>
            </a:pPr>
            <a:r>
              <a:rPr lang="en-US">
                <a:solidFill>
                  <a:srgbClr val="002060"/>
                </a:solidFill>
              </a:rPr>
              <a:t>3.Feature selection</a:t>
            </a:r>
            <a:endParaRPr/>
          </a:p>
          <a:p>
            <a:pPr indent="0" lvl="0" marL="114300" rtl="0" algn="l">
              <a:lnSpc>
                <a:spcPct val="115000"/>
              </a:lnSpc>
              <a:spcBef>
                <a:spcPts val="0"/>
              </a:spcBef>
              <a:spcAft>
                <a:spcPts val="0"/>
              </a:spcAft>
              <a:buSzPts val="1800"/>
              <a:buNone/>
            </a:pPr>
            <a:r>
              <a:rPr lang="en-US">
                <a:solidFill>
                  <a:srgbClr val="002060"/>
                </a:solidFill>
              </a:rPr>
              <a:t>4.Preparing  Dataset for modelling</a:t>
            </a:r>
            <a:endParaRPr/>
          </a:p>
          <a:p>
            <a:pPr indent="0" lvl="0" marL="114300" rtl="0" algn="l">
              <a:lnSpc>
                <a:spcPct val="115000"/>
              </a:lnSpc>
              <a:spcBef>
                <a:spcPts val="0"/>
              </a:spcBef>
              <a:spcAft>
                <a:spcPts val="0"/>
              </a:spcAft>
              <a:buSzPts val="1800"/>
              <a:buNone/>
            </a:pPr>
            <a:r>
              <a:rPr lang="en-US">
                <a:solidFill>
                  <a:srgbClr val="002060"/>
                </a:solidFill>
              </a:rPr>
              <a:t>5.Applying model</a:t>
            </a:r>
            <a:endParaRPr/>
          </a:p>
          <a:p>
            <a:pPr indent="0" lvl="0" marL="114300" rtl="0" algn="l">
              <a:lnSpc>
                <a:spcPct val="115000"/>
              </a:lnSpc>
              <a:spcBef>
                <a:spcPts val="0"/>
              </a:spcBef>
              <a:spcAft>
                <a:spcPts val="0"/>
              </a:spcAft>
              <a:buSzPts val="1800"/>
              <a:buNone/>
            </a:pPr>
            <a:r>
              <a:rPr lang="en-US">
                <a:solidFill>
                  <a:srgbClr val="002060"/>
                </a:solidFill>
              </a:rPr>
              <a:t>6.Model selection and Validation</a:t>
            </a:r>
            <a:endParaRPr>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p:nvPr/>
        </p:nvSpPr>
        <p:spPr>
          <a:xfrm>
            <a:off x="316269" y="679282"/>
            <a:ext cx="64924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lt1"/>
                </a:solidFill>
                <a:latin typeface="Arial"/>
                <a:ea typeface="Arial"/>
                <a:cs typeface="Arial"/>
                <a:sym typeface="Arial"/>
              </a:rPr>
              <a:t>Hyper parameter tuning on random forest algorithm</a:t>
            </a:r>
            <a:endParaRPr b="0" i="0" sz="2000" u="sng" cap="none" strike="noStrike">
              <a:solidFill>
                <a:schemeClr val="lt1"/>
              </a:solidFill>
              <a:latin typeface="Arial"/>
              <a:ea typeface="Arial"/>
              <a:cs typeface="Arial"/>
              <a:sym typeface="Arial"/>
            </a:endParaRPr>
          </a:p>
        </p:txBody>
      </p:sp>
      <p:sp>
        <p:nvSpPr>
          <p:cNvPr id="193" name="Google Shape;193;p20"/>
          <p:cNvSpPr/>
          <p:nvPr/>
        </p:nvSpPr>
        <p:spPr>
          <a:xfrm>
            <a:off x="1580303" y="1573252"/>
            <a:ext cx="7449155" cy="118494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Precision                                          Recall                                              f1-score                                           Support</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0.86                                                   0.83                                                  0.85                                                     7000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0.48                                                   0.53                                                   0.50                                                     2000</a:t>
            </a:r>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94" name="Google Shape;194;p20"/>
          <p:cNvSpPr/>
          <p:nvPr/>
        </p:nvSpPr>
        <p:spPr>
          <a:xfrm>
            <a:off x="61993" y="3074650"/>
            <a:ext cx="9082007" cy="84638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Accuracy                                                                                                                                      0.77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b="1" i="0" sz="11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Macro </a:t>
            </a:r>
            <a:r>
              <a:rPr b="1" i="0" lang="en-US" sz="1100" u="none" cap="none" strike="noStrike">
                <a:solidFill>
                  <a:schemeClr val="dk1"/>
                </a:solidFill>
                <a:latin typeface="Arimo"/>
                <a:ea typeface="Arimo"/>
                <a:cs typeface="Arimo"/>
                <a:sym typeface="Arimo"/>
              </a:rPr>
              <a:t>A</a:t>
            </a:r>
            <a:r>
              <a:rPr b="1" i="0" lang="en-US" sz="1100" u="none" cap="none" strike="noStrike">
                <a:solidFill>
                  <a:schemeClr val="dk1"/>
                </a:solidFill>
                <a:latin typeface="Arimo"/>
                <a:ea typeface="Arimo"/>
                <a:cs typeface="Arimo"/>
                <a:sym typeface="Arimo"/>
              </a:rPr>
              <a:t>vg                0.67                                                </a:t>
            </a:r>
            <a:r>
              <a:rPr b="1" i="0" lang="en-US" sz="1100" u="none" cap="none" strike="noStrike">
                <a:solidFill>
                  <a:schemeClr val="dk1"/>
                </a:solidFill>
                <a:latin typeface="Arimo"/>
                <a:ea typeface="Arimo"/>
                <a:cs typeface="Arimo"/>
                <a:sym typeface="Arimo"/>
              </a:rPr>
              <a:t>  </a:t>
            </a:r>
            <a:r>
              <a:rPr b="1" i="0" lang="en-US" sz="1100" u="none" cap="none" strike="noStrike">
                <a:solidFill>
                  <a:schemeClr val="dk1"/>
                </a:solidFill>
                <a:latin typeface="Arimo"/>
                <a:ea typeface="Arimo"/>
                <a:cs typeface="Arimo"/>
                <a:sym typeface="Arimo"/>
              </a:rPr>
              <a:t> 0.68                                                   0.67                                                    9000</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mo"/>
                <a:ea typeface="Arimo"/>
                <a:cs typeface="Arimo"/>
                <a:sym typeface="Arimo"/>
              </a:rPr>
              <a:t>     weighted </a:t>
            </a:r>
            <a:r>
              <a:rPr b="1" i="0" lang="en-US" sz="1100" u="none" cap="none" strike="noStrike">
                <a:solidFill>
                  <a:schemeClr val="dk1"/>
                </a:solidFill>
                <a:latin typeface="Arimo"/>
                <a:ea typeface="Arimo"/>
                <a:cs typeface="Arimo"/>
                <a:sym typeface="Arimo"/>
              </a:rPr>
              <a:t> A</a:t>
            </a:r>
            <a:r>
              <a:rPr b="1" i="0" lang="en-US" sz="1100" u="none" cap="none" strike="noStrike">
                <a:solidFill>
                  <a:schemeClr val="dk1"/>
                </a:solidFill>
                <a:latin typeface="Arimo"/>
                <a:ea typeface="Arimo"/>
                <a:cs typeface="Arimo"/>
                <a:sym typeface="Arimo"/>
              </a:rPr>
              <a:t>vg          0.78                                                   0.77                                                  0.77                                                    9000</a:t>
            </a:r>
            <a:r>
              <a:rPr b="1" i="0" lang="en-US" sz="1100" u="none" cap="none" strike="noStrike">
                <a:solidFill>
                  <a:schemeClr val="dk1"/>
                </a:solidFill>
                <a:latin typeface="Arial"/>
                <a:ea typeface="Arial"/>
                <a:cs typeface="Arial"/>
                <a:sym typeface="Arial"/>
              </a:rPr>
              <a:t> </a:t>
            </a:r>
            <a:endParaRPr b="1" i="0" sz="1100" u="none" cap="none" strike="noStrike">
              <a:solidFill>
                <a:schemeClr val="dk1"/>
              </a:solidFill>
              <a:latin typeface="Arial"/>
              <a:ea typeface="Arial"/>
              <a:cs typeface="Arial"/>
              <a:sym typeface="Arial"/>
            </a:endParaRPr>
          </a:p>
        </p:txBody>
      </p:sp>
      <p:sp>
        <p:nvSpPr>
          <p:cNvPr id="195" name="Google Shape;195;p20"/>
          <p:cNvSpPr/>
          <p:nvPr/>
        </p:nvSpPr>
        <p:spPr>
          <a:xfrm>
            <a:off x="3729459" y="9058597"/>
            <a:ext cx="3773178"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96" name="Google Shape;196;p20"/>
          <p:cNvSpPr/>
          <p:nvPr/>
        </p:nvSpPr>
        <p:spPr>
          <a:xfrm>
            <a:off x="3694367" y="8775500"/>
            <a:ext cx="4085009"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p:txBody>
      </p:sp>
      <p:sp>
        <p:nvSpPr>
          <p:cNvPr id="197" name="Google Shape;197;p20"/>
          <p:cNvSpPr/>
          <p:nvPr/>
        </p:nvSpPr>
        <p:spPr>
          <a:xfrm>
            <a:off x="3635297" y="8678856"/>
            <a:ext cx="4268603"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           </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
        <p:nvSpPr>
          <p:cNvPr id="198" name="Google Shape;198;p20"/>
          <p:cNvSpPr/>
          <p:nvPr/>
        </p:nvSpPr>
        <p:spPr>
          <a:xfrm>
            <a:off x="1970049" y="4432163"/>
            <a:ext cx="5694556" cy="24622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accent2"/>
              </a:buClr>
              <a:buSzPts val="1600"/>
              <a:buFont typeface="Arial"/>
              <a:buNone/>
            </a:pPr>
            <a:r>
              <a:rPr b="1" i="0" lang="en-US" sz="1600" u="none" cap="none" strike="noStrike">
                <a:solidFill>
                  <a:schemeClr val="accent2"/>
                </a:solidFill>
                <a:latin typeface="Arimo"/>
                <a:ea typeface="Arimo"/>
                <a:cs typeface="Arimo"/>
                <a:sym typeface="Arimo"/>
              </a:rPr>
              <a:t>      The accuracy score of random forest is 76.69%</a:t>
            </a:r>
            <a:r>
              <a:rPr b="1" i="0" lang="en-US" sz="1600" u="none" cap="none" strike="noStrike">
                <a:solidFill>
                  <a:schemeClr val="accent2"/>
                </a:solidFill>
                <a:latin typeface="Arial"/>
                <a:ea typeface="Arial"/>
                <a:cs typeface="Arial"/>
                <a:sym typeface="Arial"/>
              </a:rPr>
              <a:t> </a:t>
            </a:r>
            <a:endParaRPr b="1" i="0" sz="1600" u="none" cap="none" strike="noStrike">
              <a:solidFill>
                <a:schemeClr val="accent2"/>
              </a:solidFill>
              <a:latin typeface="Arial"/>
              <a:ea typeface="Arial"/>
              <a:cs typeface="Arial"/>
              <a:sym typeface="Arial"/>
            </a:endParaRPr>
          </a:p>
        </p:txBody>
      </p:sp>
      <p:sp>
        <p:nvSpPr>
          <p:cNvPr id="199" name="Google Shape;199;p20"/>
          <p:cNvSpPr/>
          <p:nvPr/>
        </p:nvSpPr>
        <p:spPr>
          <a:xfrm>
            <a:off x="2490439" y="198531"/>
            <a:ext cx="126638" cy="1538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mo"/>
                <a:ea typeface="Arimo"/>
                <a:cs typeface="Arimo"/>
                <a:sym typeface="Arimo"/>
              </a:rPr>
              <a:t>0.</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p:nvPr/>
        </p:nvSpPr>
        <p:spPr>
          <a:xfrm>
            <a:off x="556117" y="788019"/>
            <a:ext cx="258109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Conclusion</a:t>
            </a:r>
            <a:r>
              <a:rPr b="1" i="0"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205" name="Google Shape;205;p21"/>
          <p:cNvSpPr/>
          <p:nvPr/>
        </p:nvSpPr>
        <p:spPr>
          <a:xfrm>
            <a:off x="661639" y="1605776"/>
            <a:ext cx="7285463" cy="22467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Using a Random Forest classifier, we can predict with ~78.2%. accuracy, whether a customer is likely to default next month.</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The strongest predictors of default are the PAY_X (ie. the repayment status in previous months), the LIMIT_BAL &amp; the PAY_AMTX (amount paid in previous months).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Demographics: we see that being Female, More educated, Single and between 30-40years old means a customer is more likely to make payments on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669074" y="854926"/>
            <a:ext cx="8080917" cy="403187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In the book recommended system the data is present in the three parts </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Book Data</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 the book data there is some features present in the data set like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1.Book publisher name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2.Book author name ,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3.Year of published,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4.Book title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5.Image URL of the book</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User Data</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 the user data there is some features present in the dataset which is represent the user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Like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1.User id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 Location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 Age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3"/>
          <p:cNvSpPr txBox="1"/>
          <p:nvPr/>
        </p:nvSpPr>
        <p:spPr>
          <a:xfrm>
            <a:off x="564996" y="267629"/>
            <a:ext cx="344201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DATA SUMMARY</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flipH="1">
            <a:off x="834304" y="1020632"/>
            <a:ext cx="7143100" cy="35394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rPr b="1" i="0" lang="en-US" sz="1400" u="sng" cap="none" strike="noStrike">
                <a:solidFill>
                  <a:srgbClr val="000000"/>
                </a:solidFill>
                <a:latin typeface="Arial"/>
                <a:ea typeface="Arial"/>
                <a:cs typeface="Arial"/>
                <a:sym typeface="Arial"/>
              </a:rPr>
              <a:t>RATINGS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 the ratings data there is three features present in the rating data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1.ISBN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2.User id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3.Rating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ISBN </a:t>
            </a:r>
            <a:r>
              <a:rPr b="0" i="0" lang="en-US" sz="1400" u="none" cap="none" strike="noStrike">
                <a:solidFill>
                  <a:srgbClr val="000000"/>
                </a:solidFill>
                <a:latin typeface="Arial"/>
                <a:ea typeface="Arial"/>
                <a:cs typeface="Arial"/>
                <a:sym typeface="Arial"/>
              </a:rPr>
              <a:t>– ISBN is the code of the book which is also present in the book data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User id- </a:t>
            </a:r>
            <a:r>
              <a:rPr b="0" i="0" lang="en-US" sz="1400" u="none" cap="none" strike="noStrike">
                <a:solidFill>
                  <a:srgbClr val="000000"/>
                </a:solidFill>
                <a:latin typeface="Arial"/>
                <a:ea typeface="Arial"/>
                <a:cs typeface="Arial"/>
                <a:sym typeface="Arial"/>
              </a:rPr>
              <a:t>User id are given to those person who read the book once and they also gave some rating on that particular book</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Rating</a:t>
            </a:r>
            <a:r>
              <a:rPr b="0" i="0" lang="en-US" sz="1400" u="none" cap="none" strike="noStrike">
                <a:solidFill>
                  <a:srgbClr val="000000"/>
                </a:solidFill>
                <a:latin typeface="Arial"/>
                <a:ea typeface="Arial"/>
                <a:cs typeface="Arial"/>
                <a:sym typeface="Arial"/>
              </a:rPr>
              <a:t> – It is given by the person  whose user id present in the book data as well with the help of this ratings other person  can easily evaluate those books which is to be readable or not</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348712" y="389714"/>
            <a:ext cx="65" cy="630918"/>
          </a:xfrm>
          <a:prstGeom prst="rect">
            <a:avLst/>
          </a:prstGeom>
          <a:noFill/>
          <a:ln>
            <a:noFill/>
          </a:ln>
        </p:spPr>
        <p:txBody>
          <a:bodyPr anchorCtr="0" anchor="ctr" bIns="76175"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4"/>
          <p:cNvSpPr txBox="1"/>
          <p:nvPr/>
        </p:nvSpPr>
        <p:spPr>
          <a:xfrm>
            <a:off x="706244" y="389714"/>
            <a:ext cx="469094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DATA SUMMARY</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535258" y="527825"/>
            <a:ext cx="49808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sng" cap="none" strike="noStrike">
                <a:solidFill>
                  <a:schemeClr val="dk1"/>
                </a:solidFill>
                <a:latin typeface="Inter"/>
                <a:ea typeface="Inter"/>
                <a:cs typeface="Inter"/>
                <a:sym typeface="Inter"/>
              </a:rPr>
              <a:t>EDA(Exploratory Data Analysis)</a:t>
            </a:r>
            <a:endParaRPr b="0" i="0" sz="2000" u="sng" cap="none" strike="noStrike">
              <a:solidFill>
                <a:schemeClr val="dk1"/>
              </a:solidFill>
              <a:latin typeface="Inter"/>
              <a:ea typeface="Inter"/>
              <a:cs typeface="Inter"/>
              <a:sym typeface="Inter"/>
            </a:endParaRPr>
          </a:p>
        </p:txBody>
      </p:sp>
      <p:pic>
        <p:nvPicPr>
          <p:cNvPr id="80" name="Google Shape;80;p5"/>
          <p:cNvPicPr preferRelativeResize="0"/>
          <p:nvPr/>
        </p:nvPicPr>
        <p:blipFill rotWithShape="1">
          <a:blip r:embed="rId3">
            <a:alphaModFix/>
          </a:blip>
          <a:srcRect b="0" l="0" r="0" t="0"/>
          <a:stretch/>
        </p:blipFill>
        <p:spPr>
          <a:xfrm>
            <a:off x="3572365" y="927935"/>
            <a:ext cx="5103284" cy="4026355"/>
          </a:xfrm>
          <a:prstGeom prst="rect">
            <a:avLst/>
          </a:prstGeom>
          <a:noFill/>
          <a:ln>
            <a:noFill/>
          </a:ln>
        </p:spPr>
      </p:pic>
      <p:sp>
        <p:nvSpPr>
          <p:cNvPr id="81" name="Google Shape;81;p5"/>
          <p:cNvSpPr txBox="1"/>
          <p:nvPr/>
        </p:nvSpPr>
        <p:spPr>
          <a:xfrm>
            <a:off x="453483" y="1955180"/>
            <a:ext cx="2572214" cy="1631216"/>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This pie chart represent the top seven Publishers who Publishes most books</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p:nvPr/>
        </p:nvSpPr>
        <p:spPr>
          <a:xfrm>
            <a:off x="200722" y="351757"/>
            <a:ext cx="518531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Inter"/>
                <a:ea typeface="Inter"/>
                <a:cs typeface="Inter"/>
                <a:sym typeface="Inter"/>
              </a:rPr>
              <a:t>EDA(Exploratory Data Analysis)</a:t>
            </a:r>
            <a:endParaRPr b="0" i="0" sz="2400" u="none" cap="none" strike="noStrike">
              <a:solidFill>
                <a:schemeClr val="dk1"/>
              </a:solidFill>
              <a:latin typeface="Inter"/>
              <a:ea typeface="Inter"/>
              <a:cs typeface="Inter"/>
              <a:sym typeface="Inter"/>
            </a:endParaRPr>
          </a:p>
        </p:txBody>
      </p:sp>
      <p:pic>
        <p:nvPicPr>
          <p:cNvPr id="87" name="Google Shape;87;p6"/>
          <p:cNvPicPr preferRelativeResize="0"/>
          <p:nvPr/>
        </p:nvPicPr>
        <p:blipFill rotWithShape="1">
          <a:blip r:embed="rId3">
            <a:alphaModFix/>
          </a:blip>
          <a:srcRect b="0" l="0" r="0" t="0"/>
          <a:stretch/>
        </p:blipFill>
        <p:spPr>
          <a:xfrm>
            <a:off x="254746" y="732718"/>
            <a:ext cx="7105059" cy="4314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p:nvPr/>
        </p:nvSpPr>
        <p:spPr>
          <a:xfrm>
            <a:off x="2416831" y="382328"/>
            <a:ext cx="48558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sng" cap="none" strike="noStrike">
                <a:solidFill>
                  <a:schemeClr val="dk1"/>
                </a:solidFill>
                <a:latin typeface="Inter"/>
                <a:ea typeface="Inter"/>
                <a:cs typeface="Inter"/>
                <a:sym typeface="Inter"/>
              </a:rPr>
              <a:t>EDA(Exploratory Data Analysis)</a:t>
            </a:r>
            <a:endParaRPr b="0" i="0" sz="2400" u="sng" cap="none" strike="noStrike">
              <a:solidFill>
                <a:schemeClr val="dk1"/>
              </a:solidFill>
              <a:latin typeface="Inter"/>
              <a:ea typeface="Inter"/>
              <a:cs typeface="Inter"/>
              <a:sym typeface="Inter"/>
            </a:endParaRPr>
          </a:p>
        </p:txBody>
      </p:sp>
      <p:sp>
        <p:nvSpPr>
          <p:cNvPr id="93" name="Google Shape;93;p7"/>
          <p:cNvSpPr/>
          <p:nvPr/>
        </p:nvSpPr>
        <p:spPr>
          <a:xfrm>
            <a:off x="2290771" y="4577799"/>
            <a:ext cx="5338321"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Make a graphs which show the year of publication  the books</a:t>
            </a:r>
            <a:endParaRPr b="1" i="0" sz="1400" u="none" cap="none" strike="noStrike">
              <a:solidFill>
                <a:srgbClr val="000000"/>
              </a:solidFill>
              <a:latin typeface="Arial"/>
              <a:ea typeface="Arial"/>
              <a:cs typeface="Arial"/>
              <a:sym typeface="Arial"/>
            </a:endParaRPr>
          </a:p>
        </p:txBody>
      </p:sp>
      <p:pic>
        <p:nvPicPr>
          <p:cNvPr id="94" name="Google Shape;94;p7"/>
          <p:cNvPicPr preferRelativeResize="0"/>
          <p:nvPr/>
        </p:nvPicPr>
        <p:blipFill rotWithShape="1">
          <a:blip r:embed="rId3">
            <a:alphaModFix/>
          </a:blip>
          <a:srcRect b="0" l="0" r="0" t="0"/>
          <a:stretch/>
        </p:blipFill>
        <p:spPr>
          <a:xfrm>
            <a:off x="1949651" y="917163"/>
            <a:ext cx="5322996" cy="35874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p:nvPr/>
        </p:nvSpPr>
        <p:spPr>
          <a:xfrm>
            <a:off x="3303810" y="4653102"/>
            <a:ext cx="35133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Rating the books by the users</a:t>
            </a:r>
            <a:endParaRPr b="0" i="0" sz="1400" u="none" cap="none" strike="noStrike">
              <a:solidFill>
                <a:srgbClr val="000000"/>
              </a:solidFill>
              <a:latin typeface="Arial"/>
              <a:ea typeface="Arial"/>
              <a:cs typeface="Arial"/>
              <a:sym typeface="Arial"/>
            </a:endParaRPr>
          </a:p>
        </p:txBody>
      </p:sp>
      <p:sp>
        <p:nvSpPr>
          <p:cNvPr id="100" name="Google Shape;100;p8"/>
          <p:cNvSpPr/>
          <p:nvPr/>
        </p:nvSpPr>
        <p:spPr>
          <a:xfrm>
            <a:off x="2600732" y="343735"/>
            <a:ext cx="64094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chemeClr val="dk1"/>
                </a:solidFill>
                <a:latin typeface="Inter"/>
                <a:ea typeface="Inter"/>
                <a:cs typeface="Inter"/>
                <a:sym typeface="Inter"/>
              </a:rPr>
              <a:t>EDA(Exploratory Data Analysis)</a:t>
            </a:r>
            <a:endParaRPr b="0" i="0" sz="1800" u="sng" cap="none" strike="noStrike">
              <a:solidFill>
                <a:schemeClr val="dk1"/>
              </a:solidFill>
              <a:latin typeface="Inter"/>
              <a:ea typeface="Inter"/>
              <a:cs typeface="Inter"/>
              <a:sym typeface="Inter"/>
            </a:endParaRPr>
          </a:p>
        </p:txBody>
      </p:sp>
      <p:pic>
        <p:nvPicPr>
          <p:cNvPr id="101" name="Google Shape;101;p8"/>
          <p:cNvPicPr preferRelativeResize="0"/>
          <p:nvPr/>
        </p:nvPicPr>
        <p:blipFill rotWithShape="1">
          <a:blip r:embed="rId3">
            <a:alphaModFix/>
          </a:blip>
          <a:srcRect b="0" l="0" r="0" t="0"/>
          <a:stretch/>
        </p:blipFill>
        <p:spPr>
          <a:xfrm>
            <a:off x="297366" y="713067"/>
            <a:ext cx="7761249" cy="38784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p:nvPr/>
        </p:nvSpPr>
        <p:spPr>
          <a:xfrm>
            <a:off x="2631688" y="336878"/>
            <a:ext cx="37736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Inter"/>
                <a:ea typeface="Inter"/>
                <a:cs typeface="Inter"/>
                <a:sym typeface="Inter"/>
              </a:rPr>
              <a:t>EDA(Exploratory Data Analysis)</a:t>
            </a:r>
            <a:endParaRPr b="0" i="0" sz="1800" u="none" cap="none" strike="noStrike">
              <a:solidFill>
                <a:schemeClr val="dk1"/>
              </a:solidFill>
              <a:latin typeface="Inter"/>
              <a:ea typeface="Inter"/>
              <a:cs typeface="Inter"/>
              <a:sym typeface="Inter"/>
            </a:endParaRPr>
          </a:p>
        </p:txBody>
      </p:sp>
      <p:sp>
        <p:nvSpPr>
          <p:cNvPr id="107" name="Google Shape;107;p9"/>
          <p:cNvSpPr/>
          <p:nvPr/>
        </p:nvSpPr>
        <p:spPr>
          <a:xfrm>
            <a:off x="3234952" y="4715014"/>
            <a:ext cx="24432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Histogram of Age of Users</a:t>
            </a:r>
            <a:endParaRPr b="1" i="0" sz="1400" u="none" cap="none" strike="noStrike">
              <a:solidFill>
                <a:srgbClr val="000000"/>
              </a:solidFill>
              <a:latin typeface="Arial"/>
              <a:ea typeface="Arial"/>
              <a:cs typeface="Arial"/>
              <a:sym typeface="Arial"/>
            </a:endParaRPr>
          </a:p>
        </p:txBody>
      </p:sp>
      <p:pic>
        <p:nvPicPr>
          <p:cNvPr id="108" name="Google Shape;108;p9"/>
          <p:cNvPicPr preferRelativeResize="0"/>
          <p:nvPr/>
        </p:nvPicPr>
        <p:blipFill rotWithShape="1">
          <a:blip r:embed="rId3">
            <a:alphaModFix/>
          </a:blip>
          <a:srcRect b="0" l="0" r="0" t="0"/>
          <a:stretch/>
        </p:blipFill>
        <p:spPr>
          <a:xfrm>
            <a:off x="1568604" y="830259"/>
            <a:ext cx="5568175" cy="37452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coreProperties>
</file>