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CREDIT CARD DEFAULTER</a:t>
            </a:r>
            <a:br>
              <a:rPr lang="en-GB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SELF PROJECT</a:t>
            </a:r>
            <a:br>
              <a:rPr lang="en-GB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br>
              <a:rPr lang="en-GB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b="1" u="sng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IRSHAD</a:t>
            </a:r>
            <a:endParaRPr sz="2400" b="1" u="sng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9268" y="321433"/>
            <a:ext cx="3773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Inter"/>
              </a:rPr>
              <a:t>EDA(Exploratory Data Analysis)</a:t>
            </a:r>
            <a:endParaRPr lang="en-US" sz="1800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3840" y="4454819"/>
            <a:ext cx="3615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-apple-system"/>
              </a:rPr>
              <a:t>Number of card on the basis of Marriage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" y="1043704"/>
            <a:ext cx="8623608" cy="33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4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9205" y="4662974"/>
            <a:ext cx="3733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-apple-system"/>
              </a:rPr>
              <a:t>Boxplot for </a:t>
            </a:r>
            <a:r>
              <a:rPr lang="en-US" b="1" dirty="0" smtClean="0">
                <a:latin typeface="-apple-system"/>
              </a:rPr>
              <a:t>Bill Amount </a:t>
            </a:r>
            <a:r>
              <a:rPr lang="en-US" b="1" dirty="0">
                <a:latin typeface="-apple-system"/>
              </a:rPr>
              <a:t>vs </a:t>
            </a:r>
            <a:r>
              <a:rPr lang="en-US" b="1" dirty="0" smtClean="0">
                <a:latin typeface="-apple-system"/>
              </a:rPr>
              <a:t>Limit balance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5259" y="334536"/>
            <a:ext cx="6608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Inter"/>
              </a:rPr>
              <a:t>     EDA(Exploratory </a:t>
            </a:r>
            <a:r>
              <a:rPr lang="en-US" sz="1800" b="1" dirty="0">
                <a:solidFill>
                  <a:schemeClr val="tx1"/>
                </a:solidFill>
                <a:latin typeface="Inter"/>
              </a:rPr>
              <a:t>Data Analysis)</a:t>
            </a:r>
            <a:endParaRPr lang="en-US" sz="1800" dirty="0">
              <a:solidFill>
                <a:schemeClr val="tx1"/>
              </a:solidFill>
              <a:latin typeface="In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9" y="703868"/>
            <a:ext cx="7285462" cy="38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0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889" y="380906"/>
            <a:ext cx="4233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Inter"/>
              </a:rPr>
              <a:t> EDA(Exploratory Data Analysis)</a:t>
            </a:r>
            <a:endParaRPr lang="en-IN" sz="1800" dirty="0"/>
          </a:p>
        </p:txBody>
      </p:sp>
      <p:sp>
        <p:nvSpPr>
          <p:cNvPr id="3" name="Rectangle 2"/>
          <p:cNvSpPr/>
          <p:nvPr/>
        </p:nvSpPr>
        <p:spPr>
          <a:xfrm>
            <a:off x="2603786" y="4536594"/>
            <a:ext cx="3674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-apple-system"/>
              </a:rPr>
              <a:t>Boxplot for </a:t>
            </a:r>
            <a:r>
              <a:rPr lang="en-US" b="1" dirty="0" smtClean="0">
                <a:latin typeface="-apple-system"/>
              </a:rPr>
              <a:t>Pay Amount </a:t>
            </a:r>
            <a:r>
              <a:rPr lang="en-US" b="1" dirty="0">
                <a:latin typeface="-apple-system"/>
              </a:rPr>
              <a:t>vs </a:t>
            </a:r>
            <a:r>
              <a:rPr lang="en-US" b="1" dirty="0" smtClean="0">
                <a:latin typeface="-apple-system"/>
              </a:rPr>
              <a:t>Limit balance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8" y="821225"/>
            <a:ext cx="7151648" cy="36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3654" y="4536594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-apple-system"/>
              </a:rPr>
              <a:t>Distribution Plot: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12205" y="276828"/>
            <a:ext cx="5092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Inter"/>
              </a:rPr>
              <a:t> EDA(Exploratory Data Analysis)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4" y="772540"/>
            <a:ext cx="8437785" cy="429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5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6924" y="4692710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-apple-system"/>
              </a:rPr>
              <a:t>Checking if Data is Imbalance: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30773" y="276828"/>
            <a:ext cx="586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Inter"/>
              </a:rPr>
              <a:t>                                  EDA(Exploratory Data Analysis)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87" y="1123261"/>
            <a:ext cx="5093860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8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6230" y="1287871"/>
            <a:ext cx="6688971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-apple-system"/>
              </a:rPr>
              <a:t>MODELLING:</a:t>
            </a:r>
          </a:p>
          <a:p>
            <a:endParaRPr lang="en-IN" b="1" dirty="0">
              <a:latin typeface="-apple-system"/>
            </a:endParaRPr>
          </a:p>
          <a:p>
            <a:r>
              <a:rPr lang="en-IN" b="1" dirty="0" smtClean="0">
                <a:latin typeface="-apple-system"/>
              </a:rPr>
              <a:t>We apply some algorithm to make a conclusion of the data</a:t>
            </a:r>
          </a:p>
          <a:p>
            <a:endParaRPr lang="en-IN" b="1" dirty="0" smtClean="0">
              <a:latin typeface="-apple-system"/>
            </a:endParaRPr>
          </a:p>
          <a:p>
            <a:r>
              <a:rPr lang="en-IN" b="1" dirty="0" smtClean="0">
                <a:latin typeface="-apple-system"/>
              </a:rPr>
              <a:t>1. </a:t>
            </a:r>
            <a:r>
              <a:rPr lang="en-IN" b="1" dirty="0" smtClean="0"/>
              <a:t>Logistic Regression: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b="1" dirty="0" smtClean="0"/>
              <a:t>2</a:t>
            </a:r>
            <a:r>
              <a:rPr lang="en-IN" dirty="0" smtClean="0"/>
              <a:t>.</a:t>
            </a:r>
            <a:r>
              <a:rPr lang="en-IN" b="1" dirty="0"/>
              <a:t> k nearest </a:t>
            </a:r>
            <a:r>
              <a:rPr lang="en-IN" b="1" dirty="0" smtClean="0"/>
              <a:t>neighbour</a:t>
            </a:r>
          </a:p>
          <a:p>
            <a:endParaRPr lang="en-IN" b="1" dirty="0"/>
          </a:p>
          <a:p>
            <a:r>
              <a:rPr lang="en-IN" b="1" dirty="0" smtClean="0"/>
              <a:t>3.</a:t>
            </a:r>
            <a:r>
              <a:rPr lang="en-IN" b="1" dirty="0"/>
              <a:t> Naive </a:t>
            </a:r>
            <a:r>
              <a:rPr lang="en-IN" b="1" dirty="0" err="1" smtClean="0"/>
              <a:t>bayes</a:t>
            </a:r>
            <a:endParaRPr lang="en-IN" b="1" dirty="0" smtClean="0"/>
          </a:p>
          <a:p>
            <a:endParaRPr lang="en-IN" dirty="0" smtClean="0"/>
          </a:p>
          <a:p>
            <a:r>
              <a:rPr lang="en-IN" b="1" dirty="0" smtClean="0"/>
              <a:t>4. Random </a:t>
            </a:r>
            <a:r>
              <a:rPr lang="en-IN" b="1" dirty="0"/>
              <a:t>forest </a:t>
            </a:r>
            <a:r>
              <a:rPr lang="en-IN" b="1" dirty="0" smtClean="0"/>
              <a:t>classifier</a:t>
            </a:r>
          </a:p>
          <a:p>
            <a:endParaRPr lang="en-IN" dirty="0" smtClean="0"/>
          </a:p>
          <a:p>
            <a:endParaRPr lang="en-IN" b="1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64587" y="313999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Inter"/>
              </a:rPr>
              <a:t> EDA(Exploratory Data Analysis)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0347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269" y="403208"/>
            <a:ext cx="2720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>
                <a:solidFill>
                  <a:schemeClr val="bg1"/>
                </a:solidFill>
              </a:rPr>
              <a:t>Logistic Regression: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80303" y="1573252"/>
            <a:ext cx="7449155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                                         Recall                                              f1-score                                          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0.89                                                   0.15                                                   0.26                                                     7000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0.24                                                   0.94                                                   0.38                                                     2000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1993" y="3074650"/>
            <a:ext cx="9082007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Accuracy                                                                                                                                      0.33                                                    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 </a:t>
            </a: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Macro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0.57                                                </a:t>
            </a:r>
            <a:r>
              <a:rPr kumimoji="0" lang="en-US" alt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0.55                                                   0.32                                                    9000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weighted </a:t>
            </a: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0.75                                                   0.33                                                   0.29                                                    9000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960535" y="4553504"/>
            <a:ext cx="633105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The accuracy score of logistic regression is 59.94%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9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056" y="328867"/>
            <a:ext cx="2635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>
                <a:solidFill>
                  <a:schemeClr val="bg1"/>
                </a:solidFill>
                <a:latin typeface="-apple-system"/>
              </a:rPr>
              <a:t>k nearest neighbour</a:t>
            </a:r>
            <a:endParaRPr lang="en-IN" sz="2000" u="sng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80303" y="1573252"/>
            <a:ext cx="7449155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                                         Recall                                              f1-score                                          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0.89                                                   0.15                                                   0.26                                                     7000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0.24                                                   0.94                                                   0.38                                                     2000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993" y="3074650"/>
            <a:ext cx="9082007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Accuracy                                                                                                                                      0.33                                                    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 </a:t>
            </a: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Macro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0.57                                                </a:t>
            </a:r>
            <a:r>
              <a:rPr kumimoji="0" lang="en-US" alt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0.55                                                   0.32                                                    9000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weighted </a:t>
            </a: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0.75                                                   0.33                                                   0.29                                                    9000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960535" y="4553504"/>
            <a:ext cx="633105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The accuracy score of K nearest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neighbor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is 59.01%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7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056" y="328867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>
                <a:solidFill>
                  <a:schemeClr val="bg1"/>
                </a:solidFill>
              </a:rPr>
              <a:t>Naive </a:t>
            </a:r>
            <a:r>
              <a:rPr lang="en-IN" sz="2000" b="1" u="sng" dirty="0" err="1" smtClean="0">
                <a:solidFill>
                  <a:schemeClr val="bg1"/>
                </a:solidFill>
              </a:rPr>
              <a:t>baye’s</a:t>
            </a:r>
            <a:endParaRPr lang="en-IN" sz="2000" u="sng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80303" y="1573252"/>
            <a:ext cx="7449155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                                         Recall                                              f1-score                                          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0.89                                                   0.15                                                   0.26                                                     7000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0.24                                                   0.94                                                   0.38                                                     2000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993" y="3074650"/>
            <a:ext cx="9082007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Accuracy                                                                                                                                      0.33                                                    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 </a:t>
            </a: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Macro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0.57                                                </a:t>
            </a:r>
            <a:r>
              <a:rPr kumimoji="0" lang="en-US" alt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0.55                                                   0.32                                                    9000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weighted </a:t>
            </a: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0.75                                                   0.33                                                   0.29                                                    9000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29459" y="9058597"/>
            <a:ext cx="377317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29119" y="4528807"/>
            <a:ext cx="5449632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Gaussian Naive Bayes model accuracy is 32.79%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9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056" y="328867"/>
            <a:ext cx="179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>
                <a:solidFill>
                  <a:schemeClr val="bg1"/>
                </a:solidFill>
              </a:rPr>
              <a:t>Decision tree</a:t>
            </a:r>
            <a:endParaRPr lang="en-IN" sz="2000" u="sng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80303" y="1573252"/>
            <a:ext cx="7449155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                                         Recall                                              f1-score                                          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0.89                                                   0.15                                                   0.26                                                     7000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0.24                                                   0.94                                                   0.38                                                     2000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993" y="3074650"/>
            <a:ext cx="9082007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Accuracy                                                                                                                                      0.33                                                    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 </a:t>
            </a: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Macro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0.57                                                </a:t>
            </a:r>
            <a:r>
              <a:rPr kumimoji="0" lang="en-US" alt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0.55                                                   0.32                                                    9000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weighted </a:t>
            </a: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0.75                                                   0.33                                                   0.29                                                    9000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29459" y="9058597"/>
            <a:ext cx="377317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94367" y="8775500"/>
            <a:ext cx="4085009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65248" y="4352183"/>
            <a:ext cx="685428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           The accuracy score of Decision tree is 68.44%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5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394010"/>
            <a:ext cx="8520600" cy="446048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 algn="l">
              <a:buNone/>
            </a:pPr>
            <a:r>
              <a:rPr lang="en-IN" sz="3200" b="1" u="sng" dirty="0" smtClean="0">
                <a:solidFill>
                  <a:schemeClr val="tx1"/>
                </a:solidFill>
              </a:rPr>
              <a:t>Let’s Catch the Defaulters</a:t>
            </a:r>
          </a:p>
          <a:p>
            <a:pPr marL="114300" indent="0" algn="l">
              <a:buNone/>
            </a:pPr>
            <a:endParaRPr lang="en-IN" sz="2000" b="1" dirty="0">
              <a:solidFill>
                <a:schemeClr val="tx1"/>
              </a:solidFill>
            </a:endParaRPr>
          </a:p>
          <a:p>
            <a:pPr marL="114300" indent="0" algn="l"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marL="114300" indent="0" algn="l">
              <a:buNone/>
            </a:pPr>
            <a:r>
              <a:rPr lang="en-IN" dirty="0" smtClean="0">
                <a:solidFill>
                  <a:srgbClr val="002060"/>
                </a:solidFill>
              </a:rPr>
              <a:t>1.Defining the problem statement</a:t>
            </a:r>
          </a:p>
          <a:p>
            <a:pPr marL="114300" indent="0" algn="l">
              <a:buNone/>
            </a:pPr>
            <a:r>
              <a:rPr lang="en-IN" dirty="0" smtClean="0">
                <a:solidFill>
                  <a:srgbClr val="002060"/>
                </a:solidFill>
              </a:rPr>
              <a:t>2.EDA and feature engineering</a:t>
            </a:r>
          </a:p>
          <a:p>
            <a:pPr marL="114300" indent="0" algn="l">
              <a:buNone/>
            </a:pPr>
            <a:r>
              <a:rPr lang="en-IN" dirty="0" smtClean="0">
                <a:solidFill>
                  <a:srgbClr val="002060"/>
                </a:solidFill>
              </a:rPr>
              <a:t>3.Feature selection</a:t>
            </a:r>
          </a:p>
          <a:p>
            <a:pPr marL="114300" indent="0" algn="l">
              <a:buNone/>
            </a:pPr>
            <a:r>
              <a:rPr lang="en-IN" dirty="0" smtClean="0">
                <a:solidFill>
                  <a:srgbClr val="002060"/>
                </a:solidFill>
              </a:rPr>
              <a:t>4.Prepraing  Dataset for modelling</a:t>
            </a:r>
          </a:p>
          <a:p>
            <a:pPr marL="114300" indent="0" algn="l">
              <a:buNone/>
            </a:pPr>
            <a:r>
              <a:rPr lang="en-IN" dirty="0" smtClean="0">
                <a:solidFill>
                  <a:srgbClr val="002060"/>
                </a:solidFill>
              </a:rPr>
              <a:t>5.Applying model</a:t>
            </a:r>
          </a:p>
          <a:p>
            <a:pPr marL="114300" indent="0" algn="l">
              <a:buNone/>
            </a:pPr>
            <a:r>
              <a:rPr lang="en-IN" dirty="0" smtClean="0">
                <a:solidFill>
                  <a:srgbClr val="002060"/>
                </a:solidFill>
              </a:rPr>
              <a:t>6.Model selection and Validation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74" y="1428981"/>
            <a:ext cx="3585479" cy="25631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056" y="328867"/>
            <a:ext cx="317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>
                <a:solidFill>
                  <a:schemeClr val="bg1"/>
                </a:solidFill>
              </a:rPr>
              <a:t>Random forest </a:t>
            </a:r>
            <a:r>
              <a:rPr lang="en-IN" sz="2000" b="1" u="sng" dirty="0" smtClean="0">
                <a:solidFill>
                  <a:schemeClr val="bg1"/>
                </a:solidFill>
              </a:rPr>
              <a:t>classifier</a:t>
            </a:r>
            <a:endParaRPr lang="en-IN" sz="2000" u="sng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80303" y="1573252"/>
            <a:ext cx="7449155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                                         Recall                                              f1-score                                          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0.89                                                   0.15                                                   0.26                                                     7000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0.24                                                   0.94                                                   0.38                                                     2000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993" y="3074650"/>
            <a:ext cx="9082007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Accuracy                                                                                                                                      0.33                                                    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 </a:t>
            </a: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Macro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0.57                                                </a:t>
            </a:r>
            <a:r>
              <a:rPr kumimoji="0" lang="en-US" alt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0.55                                                   0.32                                                    9000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weighted </a:t>
            </a: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0.75                                                   0.33                                                   0.29                                                    9000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29459" y="9058597"/>
            <a:ext cx="377317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94367" y="8775500"/>
            <a:ext cx="4085009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35297" y="8678856"/>
            <a:ext cx="426860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70049" y="4432163"/>
            <a:ext cx="569455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     The accuracy score of random forest is 78.2%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2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269" y="679282"/>
            <a:ext cx="6492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>
                <a:solidFill>
                  <a:schemeClr val="bg1"/>
                </a:solidFill>
                <a:latin typeface="-apple-system"/>
              </a:rPr>
              <a:t>Hyper parameter </a:t>
            </a:r>
            <a:r>
              <a:rPr lang="en-IN" sz="2000" b="1" u="sng" dirty="0">
                <a:solidFill>
                  <a:schemeClr val="bg1"/>
                </a:solidFill>
                <a:latin typeface="-apple-system"/>
              </a:rPr>
              <a:t>tuning on random forest algorithm</a:t>
            </a:r>
            <a:endParaRPr lang="en-IN" sz="2000" u="sng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80303" y="1573252"/>
            <a:ext cx="7449155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                                         Recall                                              f1-score                                          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0.86                                                   0.83                                                  0.85                                                     7000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0.48                                                   0.53                                                   0.50                                                     2000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993" y="3074650"/>
            <a:ext cx="9082007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Accuracy                                                                                                                                      0.77                                                    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 </a:t>
            </a:r>
            <a:endParaRPr lang="en-US" altLang="en-US" sz="11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Macro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0.67                                                </a:t>
            </a:r>
            <a:r>
              <a:rPr kumimoji="0" lang="en-US" alt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0.68                                                   0.67                                                    9000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weighted </a:t>
            </a:r>
            <a:r>
              <a:rPr lang="en-US" altLang="en-US" sz="1100" b="1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altLang="en-US" sz="1100" b="1" dirty="0" err="1" smtClean="0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0.78                                                   0.77                                                  0.77                                                    9000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29459" y="9058597"/>
            <a:ext cx="377317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94367" y="8775500"/>
            <a:ext cx="4085009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635297" y="8678856"/>
            <a:ext cx="426860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70049" y="4432163"/>
            <a:ext cx="569455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     The accuracy score of random forest is 76.69%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490439" y="198531"/>
            <a:ext cx="12663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0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117" y="788019"/>
            <a:ext cx="2581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-apple-system"/>
              </a:rPr>
              <a:t>Conclusion</a:t>
            </a:r>
            <a:r>
              <a:rPr lang="en-IN" sz="2800" b="1" dirty="0">
                <a:latin typeface="-apple-system"/>
              </a:rPr>
              <a:t>:</a:t>
            </a:r>
            <a:r>
              <a:rPr lang="en-IN" sz="2800" dirty="0">
                <a:latin typeface="-apple-system"/>
              </a:rPr>
              <a:t> 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661639" y="1605776"/>
            <a:ext cx="7285463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Using a Random Forest classifier, we can predict with ~78.2%. accuracy, whether a customer is likely to default next month</a:t>
            </a:r>
            <a:r>
              <a:rPr lang="en-US" dirty="0" smtClean="0">
                <a:solidFill>
                  <a:schemeClr val="bg1"/>
                </a:solidFill>
                <a:latin typeface="-apple-system"/>
              </a:rPr>
              <a:t>.</a:t>
            </a:r>
          </a:p>
          <a:p>
            <a:endParaRPr lang="en-US" dirty="0" smtClean="0">
              <a:solidFill>
                <a:schemeClr val="bg1"/>
              </a:solidFill>
              <a:latin typeface="-apple-system"/>
            </a:endParaRPr>
          </a:p>
          <a:p>
            <a:endParaRPr lang="en-US" dirty="0">
              <a:solidFill>
                <a:schemeClr val="bg1"/>
              </a:solidFill>
              <a:latin typeface="-apple-system"/>
            </a:endParaRPr>
          </a:p>
          <a:p>
            <a:r>
              <a:rPr lang="en-US" dirty="0">
                <a:solidFill>
                  <a:schemeClr val="bg1"/>
                </a:solidFill>
                <a:latin typeface="-apple-system"/>
              </a:rPr>
              <a:t>The strongest predictors of default are the PAY_X (</a:t>
            </a:r>
            <a:r>
              <a:rPr lang="en-US" dirty="0" err="1" smtClean="0">
                <a:solidFill>
                  <a:schemeClr val="bg1"/>
                </a:solidFill>
                <a:latin typeface="-apple-system"/>
              </a:rPr>
              <a:t>ie</a:t>
            </a:r>
            <a:r>
              <a:rPr lang="en-US" dirty="0" smtClean="0">
                <a:solidFill>
                  <a:schemeClr val="bg1"/>
                </a:solidFill>
                <a:latin typeface="-apple-system"/>
              </a:rPr>
              <a:t>. 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the repayment status in previous months), the LIMIT_BAL &amp; the PAY_AMTX (amount paid in previous months</a:t>
            </a:r>
            <a:r>
              <a:rPr lang="en-US" dirty="0" smtClean="0">
                <a:solidFill>
                  <a:schemeClr val="bg1"/>
                </a:solidFill>
                <a:latin typeface="-apple-system"/>
              </a:rPr>
              <a:t>).</a:t>
            </a:r>
          </a:p>
          <a:p>
            <a:endParaRPr lang="en-US" dirty="0">
              <a:solidFill>
                <a:schemeClr val="bg1"/>
              </a:solidFill>
              <a:latin typeface="-apple-system"/>
            </a:endParaRPr>
          </a:p>
          <a:p>
            <a:endParaRPr lang="en-US" dirty="0">
              <a:solidFill>
                <a:schemeClr val="bg1"/>
              </a:solidFill>
              <a:latin typeface="-apple-system"/>
            </a:endParaRPr>
          </a:p>
          <a:p>
            <a:r>
              <a:rPr lang="en-US" dirty="0">
                <a:solidFill>
                  <a:schemeClr val="bg1"/>
                </a:solidFill>
                <a:latin typeface="-apple-system"/>
              </a:rPr>
              <a:t>Demographics: we see that being Female, More educated, Single and between 30-40years old means a customer is more likely to make payments on time.</a:t>
            </a:r>
          </a:p>
        </p:txBody>
      </p:sp>
    </p:spTree>
    <p:extLst>
      <p:ext uri="{BB962C8B-B14F-4D97-AF65-F5344CB8AC3E}">
        <p14:creationId xmlns:p14="http://schemas.microsoft.com/office/powerpoint/2010/main" val="35292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669071" y="788020"/>
            <a:ext cx="7776115" cy="350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u="sng" dirty="0" smtClean="0"/>
              <a:t>Data Processing 1</a:t>
            </a:r>
            <a:r>
              <a:rPr lang="en-IN" sz="1600" dirty="0" smtClean="0">
                <a:solidFill>
                  <a:srgbClr val="002060"/>
                </a:solidFill>
              </a:rPr>
              <a:t>: In this first part we have removed unnecessary features . Since there were nearly many columns with all null values</a:t>
            </a:r>
          </a:p>
          <a:p>
            <a:endParaRPr lang="en-IN" sz="1600" b="1" u="sng" dirty="0">
              <a:solidFill>
                <a:srgbClr val="002060"/>
              </a:solidFill>
            </a:endParaRPr>
          </a:p>
          <a:p>
            <a:r>
              <a:rPr lang="en-IN" sz="1600" b="1" u="sng" dirty="0" smtClean="0"/>
              <a:t>Data Processing 2</a:t>
            </a:r>
            <a:r>
              <a:rPr lang="en-IN" sz="1600" dirty="0" smtClean="0"/>
              <a:t>: </a:t>
            </a:r>
            <a:r>
              <a:rPr lang="en-IN" sz="1600" dirty="0" smtClean="0">
                <a:solidFill>
                  <a:srgbClr val="002060"/>
                </a:solidFill>
              </a:rPr>
              <a:t>In this part we manually go through each features selected from part 1</a:t>
            </a:r>
          </a:p>
          <a:p>
            <a:endParaRPr lang="en-IN" dirty="0"/>
          </a:p>
          <a:p>
            <a:r>
              <a:rPr lang="en-IN" sz="1600" b="1" u="sng" dirty="0" smtClean="0"/>
              <a:t>EDA: </a:t>
            </a:r>
            <a:r>
              <a:rPr lang="en-IN" sz="1600" dirty="0" smtClean="0">
                <a:solidFill>
                  <a:srgbClr val="002060"/>
                </a:solidFill>
              </a:rPr>
              <a:t>In this part we do some exploratory data analysis on the feature selection on the above parts by using some graphs and models we get the conclusion of the problem statement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r>
              <a:rPr lang="en-IN" sz="1600" b="1" u="sng" dirty="0" smtClean="0"/>
              <a:t>Create the model</a:t>
            </a:r>
            <a:r>
              <a:rPr lang="en-IN" sz="1600" dirty="0" smtClean="0"/>
              <a:t>: </a:t>
            </a:r>
            <a:r>
              <a:rPr lang="en-IN" sz="1600" dirty="0" smtClean="0">
                <a:solidFill>
                  <a:srgbClr val="002060"/>
                </a:solidFill>
              </a:rPr>
              <a:t>Finally , in this part we create some models , Creating the models is not easy task. It’s also an iterative  process . we show how to start with a simple model , then add new complex models to get the conclusion of the problem statement.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4644" y="230459"/>
            <a:ext cx="434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DATA PIPELINE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5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9338" y="1085385"/>
            <a:ext cx="8080917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 dataset contains the following information of 30000 customers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b="1" dirty="0"/>
              <a:t>DEFAULT</a:t>
            </a:r>
            <a:r>
              <a:rPr lang="en-US" dirty="0"/>
              <a:t> - </a:t>
            </a:r>
            <a:r>
              <a:rPr lang="en-US" dirty="0">
                <a:solidFill>
                  <a:srgbClr val="002060"/>
                </a:solidFill>
              </a:rPr>
              <a:t>Default payment next month (Yes=1, No=0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/>
          </a:p>
          <a:p>
            <a:r>
              <a:rPr lang="en-US" b="1" dirty="0"/>
              <a:t>LIMIT_BAL</a:t>
            </a:r>
            <a:r>
              <a:rPr lang="en-US" dirty="0"/>
              <a:t> - </a:t>
            </a:r>
            <a:r>
              <a:rPr lang="en-US" dirty="0">
                <a:solidFill>
                  <a:srgbClr val="002060"/>
                </a:solidFill>
              </a:rPr>
              <a:t>Amount of the given credit (INR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/>
          </a:p>
          <a:p>
            <a:r>
              <a:rPr lang="en-US" b="1" dirty="0"/>
              <a:t>SEX</a:t>
            </a:r>
            <a:r>
              <a:rPr lang="en-US" dirty="0"/>
              <a:t> - </a:t>
            </a:r>
            <a:r>
              <a:rPr lang="en-US" dirty="0">
                <a:solidFill>
                  <a:srgbClr val="002060"/>
                </a:solidFill>
              </a:rPr>
              <a:t>Gender (1 = male; 2 = female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/>
          </a:p>
          <a:p>
            <a:r>
              <a:rPr lang="en-US" b="1" dirty="0"/>
              <a:t>EDUCATION</a:t>
            </a:r>
            <a:r>
              <a:rPr lang="en-US" dirty="0"/>
              <a:t> </a:t>
            </a:r>
            <a:r>
              <a:rPr lang="en-US" dirty="0">
                <a:solidFill>
                  <a:srgbClr val="002060"/>
                </a:solidFill>
              </a:rPr>
              <a:t>- Education (1 = graduate school; 2 = university; 3 = high school; 4 = others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/>
              <a:t>MARRIAGE</a:t>
            </a:r>
            <a:r>
              <a:rPr lang="en-US" dirty="0"/>
              <a:t> -</a:t>
            </a:r>
            <a:r>
              <a:rPr lang="en-US" dirty="0">
                <a:solidFill>
                  <a:srgbClr val="002060"/>
                </a:solidFill>
              </a:rPr>
              <a:t> (1 = married; 2 = single; 3 = others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/>
          </a:p>
          <a:p>
            <a:r>
              <a:rPr lang="en-US" b="1" dirty="0"/>
              <a:t>AGE</a:t>
            </a:r>
            <a:r>
              <a:rPr lang="en-US" dirty="0"/>
              <a:t> - </a:t>
            </a:r>
            <a:r>
              <a:rPr lang="en-US" dirty="0">
                <a:solidFill>
                  <a:srgbClr val="002060"/>
                </a:solidFill>
              </a:rPr>
              <a:t>(year)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64996" y="267629"/>
            <a:ext cx="34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DATA SUMMARY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4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819436" y="946289"/>
            <a:ext cx="714310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endParaRPr lang="en-US" altLang="en-US" b="1" dirty="0" smtClean="0">
              <a:solidFill>
                <a:schemeClr val="tx1"/>
              </a:solidFill>
              <a:latin typeface="Inter"/>
            </a:endParaRPr>
          </a:p>
          <a:p>
            <a:pPr lvl="0"/>
            <a:r>
              <a:rPr lang="en-US" altLang="en-US" b="1" dirty="0" smtClean="0">
                <a:solidFill>
                  <a:schemeClr val="accent2"/>
                </a:solidFill>
                <a:latin typeface="Inter"/>
              </a:rPr>
              <a:t>PAST_PAY</a:t>
            </a:r>
            <a:r>
              <a:rPr lang="en-US" altLang="en-US" b="1" dirty="0">
                <a:solidFill>
                  <a:srgbClr val="002060"/>
                </a:solidFill>
                <a:latin typeface="Inter"/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Inter"/>
              </a:rPr>
              <a:t>- </a:t>
            </a:r>
            <a:r>
              <a:rPr lang="en-US" altLang="en-US" dirty="0">
                <a:solidFill>
                  <a:schemeClr val="bg1"/>
                </a:solidFill>
                <a:latin typeface="Inter"/>
              </a:rPr>
              <a:t>History of repayment </a:t>
            </a:r>
            <a:r>
              <a:rPr lang="en-US" altLang="en-US" dirty="0" smtClean="0">
                <a:solidFill>
                  <a:schemeClr val="bg1"/>
                </a:solidFill>
                <a:latin typeface="Inter"/>
              </a:rPr>
              <a:t>status</a:t>
            </a:r>
          </a:p>
          <a:p>
            <a:pPr lvl="0"/>
            <a:r>
              <a:rPr lang="en-US" altLang="en-US" dirty="0">
                <a:solidFill>
                  <a:schemeClr val="tx1"/>
                </a:solidFill>
                <a:latin typeface="Inter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Inter"/>
              </a:rPr>
            </a:br>
            <a:r>
              <a:rPr lang="en-US" altLang="en-US" dirty="0" smtClean="0">
                <a:solidFill>
                  <a:schemeClr val="accent2"/>
                </a:solidFill>
                <a:latin typeface="Inter"/>
              </a:rPr>
              <a:t>PAST_PAY1 </a:t>
            </a:r>
            <a:r>
              <a:rPr lang="en-US" altLang="en-US" dirty="0">
                <a:solidFill>
                  <a:schemeClr val="bg1"/>
                </a:solidFill>
                <a:latin typeface="Inter"/>
              </a:rPr>
              <a:t>= the repayment status in September </a:t>
            </a:r>
            <a:r>
              <a:rPr lang="en-US" altLang="en-US" dirty="0" smtClean="0">
                <a:solidFill>
                  <a:schemeClr val="bg1"/>
                </a:solidFill>
                <a:latin typeface="Inter"/>
              </a:rPr>
              <a:t>2005</a:t>
            </a:r>
          </a:p>
          <a:p>
            <a:pPr lvl="0"/>
            <a:r>
              <a:rPr lang="en-US" altLang="en-US" dirty="0">
                <a:solidFill>
                  <a:schemeClr val="tx1"/>
                </a:solidFill>
                <a:latin typeface="Inter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Inter"/>
              </a:rPr>
            </a:br>
            <a:r>
              <a:rPr lang="en-US" altLang="en-US" dirty="0" smtClean="0">
                <a:solidFill>
                  <a:schemeClr val="accent2"/>
                </a:solidFill>
                <a:latin typeface="Inter"/>
              </a:rPr>
              <a:t>PAST_PAY2</a:t>
            </a:r>
            <a:r>
              <a:rPr lang="en-US" altLang="en-US" dirty="0" smtClean="0">
                <a:solidFill>
                  <a:schemeClr val="tx1"/>
                </a:solidFill>
                <a:latin typeface="Inter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Inter"/>
              </a:rPr>
              <a:t>= the repayment status in August </a:t>
            </a:r>
            <a:r>
              <a:rPr lang="en-US" altLang="en-US" dirty="0" smtClean="0">
                <a:solidFill>
                  <a:schemeClr val="bg1"/>
                </a:solidFill>
                <a:latin typeface="Inter"/>
              </a:rPr>
              <a:t>2005</a:t>
            </a:r>
          </a:p>
          <a:p>
            <a:pPr lvl="0"/>
            <a:endParaRPr lang="en-US" altLang="en-US" dirty="0" smtClean="0">
              <a:solidFill>
                <a:schemeClr val="tx1"/>
              </a:solidFill>
              <a:latin typeface="Inter"/>
            </a:endParaRPr>
          </a:p>
          <a:p>
            <a:pPr lvl="0"/>
            <a:r>
              <a:rPr lang="en-US" altLang="en-US" dirty="0" smtClean="0">
                <a:solidFill>
                  <a:schemeClr val="accent2"/>
                </a:solidFill>
                <a:latin typeface="Inter"/>
              </a:rPr>
              <a:t>PAST_PAY6 </a:t>
            </a:r>
            <a:r>
              <a:rPr lang="en-US" altLang="en-US" dirty="0">
                <a:solidFill>
                  <a:schemeClr val="bg1"/>
                </a:solidFill>
                <a:latin typeface="Inter"/>
              </a:rPr>
              <a:t>= the repayment status in April </a:t>
            </a:r>
            <a:r>
              <a:rPr lang="en-US" altLang="en-US" dirty="0" smtClean="0">
                <a:solidFill>
                  <a:schemeClr val="bg1"/>
                </a:solidFill>
                <a:latin typeface="Inter"/>
              </a:rPr>
              <a:t>2005</a:t>
            </a:r>
          </a:p>
          <a:p>
            <a:pPr lvl="0"/>
            <a:r>
              <a:rPr lang="en-US" altLang="en-US" dirty="0">
                <a:solidFill>
                  <a:schemeClr val="tx1"/>
                </a:solidFill>
                <a:latin typeface="Inter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Inter"/>
              </a:rPr>
            </a:br>
            <a:r>
              <a:rPr lang="en-US" altLang="en-US" dirty="0">
                <a:solidFill>
                  <a:schemeClr val="bg1"/>
                </a:solidFill>
                <a:latin typeface="Inter"/>
              </a:rPr>
              <a:t>- The measurement scale for the repayment status is</a:t>
            </a:r>
            <a:r>
              <a:rPr lang="en-US" altLang="en-US" dirty="0">
                <a:solidFill>
                  <a:schemeClr val="bg1"/>
                </a:solidFill>
                <a:latin typeface="Roboto Mono"/>
              </a:rPr>
              <a:t> </a:t>
            </a:r>
            <a:endParaRPr lang="en-US" altLang="en-US" dirty="0" smtClean="0">
              <a:solidFill>
                <a:schemeClr val="bg1"/>
              </a:solidFill>
              <a:latin typeface="Roboto Mono"/>
            </a:endParaRPr>
          </a:p>
          <a:p>
            <a:pPr marL="400050" lvl="0" indent="-400050">
              <a:buAutoNum type="romanLcPeriod"/>
            </a:pPr>
            <a:r>
              <a:rPr lang="en-US" altLang="en-US" dirty="0" smtClean="0">
                <a:solidFill>
                  <a:schemeClr val="bg1"/>
                </a:solidFill>
                <a:latin typeface="Roboto Mono"/>
              </a:rPr>
              <a:t>-</a:t>
            </a:r>
            <a:r>
              <a:rPr lang="en-US" altLang="en-US" dirty="0">
                <a:solidFill>
                  <a:schemeClr val="bg1"/>
                </a:solidFill>
                <a:latin typeface="Roboto Mono"/>
              </a:rPr>
              <a:t>1 = pay duly </a:t>
            </a:r>
            <a:endParaRPr lang="en-US" altLang="en-US" dirty="0" smtClean="0">
              <a:solidFill>
                <a:schemeClr val="bg1"/>
              </a:solidFill>
              <a:latin typeface="Roboto Mono"/>
            </a:endParaRPr>
          </a:p>
          <a:p>
            <a:pPr marL="400050" lvl="0" indent="-400050">
              <a:buAutoNum type="romanLcPeriod"/>
            </a:pPr>
            <a:r>
              <a:rPr lang="en-US" altLang="en-US" dirty="0" smtClean="0">
                <a:solidFill>
                  <a:schemeClr val="bg1"/>
                </a:solidFill>
                <a:latin typeface="Roboto Mono"/>
              </a:rPr>
              <a:t>1 </a:t>
            </a:r>
            <a:r>
              <a:rPr lang="en-US" altLang="en-US" dirty="0">
                <a:solidFill>
                  <a:schemeClr val="bg1"/>
                </a:solidFill>
                <a:latin typeface="Roboto Mono"/>
              </a:rPr>
              <a:t>= payment delay for one </a:t>
            </a:r>
            <a:r>
              <a:rPr lang="en-US" altLang="en-US" dirty="0" smtClean="0">
                <a:solidFill>
                  <a:schemeClr val="bg1"/>
                </a:solidFill>
                <a:latin typeface="Roboto Mono"/>
              </a:rPr>
              <a:t>month</a:t>
            </a:r>
          </a:p>
          <a:p>
            <a:pPr marL="400050" lvl="0" indent="-400050">
              <a:buAutoNum type="romanLcPeriod"/>
            </a:pPr>
            <a:r>
              <a:rPr lang="en-US" altLang="en-US" dirty="0" smtClean="0">
                <a:solidFill>
                  <a:schemeClr val="bg1"/>
                </a:solidFill>
                <a:latin typeface="Roboto Mono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Roboto Mono"/>
              </a:rPr>
              <a:t>2 = payment delay for two months </a:t>
            </a:r>
            <a:endParaRPr lang="en-US" altLang="en-US" dirty="0" smtClean="0">
              <a:solidFill>
                <a:schemeClr val="bg1"/>
              </a:solidFill>
              <a:latin typeface="Roboto Mono"/>
            </a:endParaRPr>
          </a:p>
          <a:p>
            <a:pPr marL="400050" lvl="0" indent="-400050">
              <a:buAutoNum type="romanLcPeriod"/>
            </a:pPr>
            <a:r>
              <a:rPr lang="en-US" altLang="en-US" dirty="0" smtClean="0">
                <a:solidFill>
                  <a:schemeClr val="bg1"/>
                </a:solidFill>
                <a:latin typeface="Roboto Mono"/>
              </a:rPr>
              <a:t> 8 </a:t>
            </a:r>
            <a:r>
              <a:rPr lang="en-US" altLang="en-US" dirty="0">
                <a:solidFill>
                  <a:schemeClr val="bg1"/>
                </a:solidFill>
                <a:latin typeface="Roboto Mono"/>
              </a:rPr>
              <a:t>= payment delay for eight </a:t>
            </a:r>
            <a:r>
              <a:rPr lang="en-US" altLang="en-US" dirty="0" smtClean="0">
                <a:solidFill>
                  <a:schemeClr val="bg1"/>
                </a:solidFill>
                <a:latin typeface="Roboto Mono"/>
              </a:rPr>
              <a:t>months </a:t>
            </a:r>
          </a:p>
          <a:p>
            <a:pPr marL="400050" lvl="0" indent="-400050">
              <a:buAutoNum type="romanLcPeriod"/>
            </a:pPr>
            <a:r>
              <a:rPr lang="en-US" altLang="en-US" dirty="0" smtClean="0">
                <a:solidFill>
                  <a:schemeClr val="bg1"/>
                </a:solidFill>
                <a:latin typeface="Roboto Mono"/>
              </a:rPr>
              <a:t>9 </a:t>
            </a:r>
            <a:r>
              <a:rPr lang="en-US" altLang="en-US" dirty="0">
                <a:solidFill>
                  <a:schemeClr val="bg1"/>
                </a:solidFill>
                <a:latin typeface="Roboto Mono"/>
              </a:rPr>
              <a:t>= payment delay for nine months and </a:t>
            </a:r>
            <a:r>
              <a:rPr lang="en-US" altLang="en-US" dirty="0" smtClean="0">
                <a:solidFill>
                  <a:schemeClr val="bg1"/>
                </a:solidFill>
                <a:latin typeface="Roboto Mono"/>
              </a:rPr>
              <a:t>above</a:t>
            </a:r>
            <a:endParaRPr lang="en-US" altLang="en-US" dirty="0">
              <a:solidFill>
                <a:schemeClr val="bg1"/>
              </a:solidFill>
              <a:latin typeface="Inter"/>
            </a:endParaRPr>
          </a:p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8712" y="389714"/>
            <a:ext cx="65" cy="63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244" y="389714"/>
            <a:ext cx="469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DATA SUMMARY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7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1901" y="1147211"/>
            <a:ext cx="8073483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Inter"/>
              </a:rPr>
              <a:t>BILL_AMT</a:t>
            </a:r>
            <a:r>
              <a:rPr lang="en-US" dirty="0">
                <a:latin typeface="Inter"/>
              </a:rPr>
              <a:t>- </a:t>
            </a:r>
            <a:r>
              <a:rPr lang="en-US" dirty="0">
                <a:solidFill>
                  <a:schemeClr val="bg1"/>
                </a:solidFill>
                <a:latin typeface="Inter"/>
              </a:rPr>
              <a:t>Amount of bill statement (INR</a:t>
            </a:r>
            <a:r>
              <a:rPr lang="en-US" dirty="0" smtClean="0">
                <a:solidFill>
                  <a:schemeClr val="bg1"/>
                </a:solidFill>
                <a:latin typeface="Int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/>
            </a:r>
            <a:br>
              <a:rPr lang="en-US" dirty="0">
                <a:solidFill>
                  <a:schemeClr val="bg1"/>
                </a:solidFill>
                <a:latin typeface="Inter"/>
              </a:rPr>
            </a:br>
            <a:r>
              <a:rPr lang="en-US" dirty="0">
                <a:solidFill>
                  <a:schemeClr val="bg1"/>
                </a:solidFill>
                <a:latin typeface="Inter"/>
              </a:rPr>
              <a:t>- BILL_AMT1 = amount of bill statement in September </a:t>
            </a:r>
            <a:r>
              <a:rPr lang="en-US" dirty="0" smtClean="0">
                <a:solidFill>
                  <a:schemeClr val="bg1"/>
                </a:solidFill>
                <a:latin typeface="Inter"/>
              </a:rPr>
              <a:t>2005</a:t>
            </a: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/>
            </a:r>
            <a:br>
              <a:rPr lang="en-US" dirty="0">
                <a:solidFill>
                  <a:schemeClr val="bg1"/>
                </a:solidFill>
                <a:latin typeface="Inter"/>
              </a:rPr>
            </a:br>
            <a:r>
              <a:rPr lang="en-US" dirty="0">
                <a:solidFill>
                  <a:schemeClr val="bg1"/>
                </a:solidFill>
                <a:latin typeface="Inter"/>
              </a:rPr>
              <a:t>- BILL_AMT2 = amount of bill statement in August </a:t>
            </a:r>
            <a:r>
              <a:rPr lang="en-US" dirty="0" smtClean="0">
                <a:solidFill>
                  <a:schemeClr val="bg1"/>
                </a:solidFill>
                <a:latin typeface="Inter"/>
              </a:rPr>
              <a:t>2005</a:t>
            </a: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/>
            </a:r>
            <a:br>
              <a:rPr lang="en-US" dirty="0">
                <a:solidFill>
                  <a:schemeClr val="bg1"/>
                </a:solidFill>
                <a:latin typeface="Inter"/>
              </a:rPr>
            </a:br>
            <a:r>
              <a:rPr lang="en-US" dirty="0">
                <a:solidFill>
                  <a:schemeClr val="bg1"/>
                </a:solidFill>
                <a:latin typeface="Inter"/>
              </a:rPr>
              <a:t>- BILL_AMT6 = amount of bill statement in April </a:t>
            </a:r>
            <a:r>
              <a:rPr lang="en-US" dirty="0" smtClean="0">
                <a:solidFill>
                  <a:schemeClr val="bg1"/>
                </a:solidFill>
                <a:latin typeface="Inter"/>
              </a:rPr>
              <a:t>2005</a:t>
            </a:r>
          </a:p>
          <a:p>
            <a:endParaRPr lang="en-US" dirty="0" smtClean="0">
              <a:solidFill>
                <a:schemeClr val="bg1"/>
              </a:solidFill>
              <a:latin typeface="Inter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Inter"/>
              </a:rPr>
              <a:t>PAY_AMT</a:t>
            </a:r>
            <a:r>
              <a:rPr lang="en-US" dirty="0">
                <a:latin typeface="Inter"/>
              </a:rPr>
              <a:t> </a:t>
            </a:r>
            <a:r>
              <a:rPr lang="en-US" dirty="0">
                <a:solidFill>
                  <a:schemeClr val="bg1"/>
                </a:solidFill>
                <a:latin typeface="Inter"/>
              </a:rPr>
              <a:t>- Amount of previous payment (INR</a:t>
            </a:r>
            <a:r>
              <a:rPr lang="en-US" dirty="0" smtClean="0">
                <a:solidFill>
                  <a:schemeClr val="bg1"/>
                </a:solidFill>
                <a:latin typeface="Int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/>
            </a:r>
            <a:br>
              <a:rPr lang="en-US" dirty="0">
                <a:solidFill>
                  <a:schemeClr val="bg1"/>
                </a:solidFill>
                <a:latin typeface="Inter"/>
              </a:rPr>
            </a:br>
            <a:r>
              <a:rPr lang="en-US" dirty="0">
                <a:solidFill>
                  <a:schemeClr val="bg1"/>
                </a:solidFill>
                <a:latin typeface="Inter"/>
              </a:rPr>
              <a:t>- PAY_AMT1 = amount paid in September </a:t>
            </a:r>
            <a:r>
              <a:rPr lang="en-US" dirty="0" smtClean="0">
                <a:solidFill>
                  <a:schemeClr val="bg1"/>
                </a:solidFill>
                <a:latin typeface="Inter"/>
              </a:rPr>
              <a:t>2005</a:t>
            </a: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/>
            </a:r>
            <a:br>
              <a:rPr lang="en-US" dirty="0">
                <a:solidFill>
                  <a:schemeClr val="bg1"/>
                </a:solidFill>
                <a:latin typeface="Inter"/>
              </a:rPr>
            </a:br>
            <a:r>
              <a:rPr lang="en-US" dirty="0">
                <a:solidFill>
                  <a:schemeClr val="bg1"/>
                </a:solidFill>
                <a:latin typeface="Inter"/>
              </a:rPr>
              <a:t>- PAY_AMT2 = amount paid in August </a:t>
            </a:r>
            <a:r>
              <a:rPr lang="en-US" dirty="0" smtClean="0">
                <a:solidFill>
                  <a:schemeClr val="bg1"/>
                </a:solidFill>
                <a:latin typeface="Inter"/>
              </a:rPr>
              <a:t>2005</a:t>
            </a: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/>
            </a:r>
            <a:br>
              <a:rPr lang="en-US" dirty="0">
                <a:solidFill>
                  <a:schemeClr val="bg1"/>
                </a:solidFill>
                <a:latin typeface="Inter"/>
              </a:rPr>
            </a:br>
            <a:r>
              <a:rPr lang="en-US" dirty="0">
                <a:solidFill>
                  <a:schemeClr val="bg1"/>
                </a:solidFill>
                <a:latin typeface="Inter"/>
              </a:rPr>
              <a:t>- PAY_AMT6 = amount paid in April 2005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5259" y="579863"/>
            <a:ext cx="356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chemeClr val="tx1"/>
                </a:solidFill>
              </a:rPr>
              <a:t>DATA SUMMARY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9132" y="411230"/>
            <a:ext cx="5185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Inter"/>
              </a:rPr>
              <a:t>EDA(Exploratory Data Analysis)</a:t>
            </a:r>
            <a:endParaRPr lang="en-US" sz="2400" dirty="0">
              <a:solidFill>
                <a:schemeClr val="tx1"/>
              </a:solidFill>
              <a:latin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5" y="1643572"/>
            <a:ext cx="6598541" cy="353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9132" y="1104345"/>
            <a:ext cx="529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Card holder with respect to sex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06825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6537" y="365377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Inter"/>
              </a:rPr>
              <a:t>EDA(Exploratory Data Analysis)</a:t>
            </a:r>
            <a:endParaRPr lang="en-US" sz="1800" dirty="0">
              <a:solidFill>
                <a:schemeClr val="tx1"/>
              </a:solidFill>
              <a:latin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8" y="988743"/>
            <a:ext cx="8109583" cy="32232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90771" y="4350741"/>
            <a:ext cx="3586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-apple-system"/>
              </a:rPr>
              <a:t>Number of </a:t>
            </a:r>
            <a:r>
              <a:rPr lang="en-US" b="1" dirty="0">
                <a:latin typeface="-apple-system"/>
              </a:rPr>
              <a:t>defaulter by male and female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294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4278" y="4521726"/>
            <a:ext cx="4261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-apple-system"/>
              </a:rPr>
              <a:t>Distribution of card on the basis of EDUCATION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37395" y="343735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Inter"/>
              </a:rPr>
              <a:t>EDA(Exploratory Data Analysis)</a:t>
            </a:r>
            <a:endParaRPr lang="en-US" sz="1800" dirty="0">
              <a:solidFill>
                <a:schemeClr val="tx1"/>
              </a:solidFill>
              <a:latin typeface="In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0" y="859667"/>
            <a:ext cx="8184994" cy="33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9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674</Words>
  <Application>Microsoft Office PowerPoint</Application>
  <PresentationFormat>On-screen Show (16:9)</PresentationFormat>
  <Paragraphs>185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Inter</vt:lpstr>
      <vt:lpstr>Montserrat</vt:lpstr>
      <vt:lpstr>Arial</vt:lpstr>
      <vt:lpstr>Roboto Mono</vt:lpstr>
      <vt:lpstr>Arial Unicode MS</vt:lpstr>
      <vt:lpstr>-apple-system</vt:lpstr>
      <vt:lpstr>Simple Light</vt:lpstr>
      <vt:lpstr>           Capstone Project CREDIT CARD DEFAULTER SELF PROJECT BY IRSHAD  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CREDIT CARD DEFAULTER SELF PROJECT BY IRSHAD</dc:title>
  <dc:creator>IRSHAD</dc:creator>
  <cp:lastModifiedBy>IRSHAD</cp:lastModifiedBy>
  <cp:revision>13</cp:revision>
  <dcterms:modified xsi:type="dcterms:W3CDTF">2022-04-13T09:14:52Z</dcterms:modified>
</cp:coreProperties>
</file>