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ontserra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4983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63551"/>
            <a:ext cx="8512500" cy="413074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a:t>
            </a:r>
            <a:r>
              <a:rPr lang="en-GB" sz="4200" b="1" dirty="0" smtClean="0">
                <a:solidFill>
                  <a:srgbClr val="CC0000"/>
                </a:solidFill>
                <a:latin typeface="Montserrat"/>
                <a:ea typeface="Montserrat"/>
                <a:cs typeface="Montserrat"/>
                <a:sym typeface="Montserrat"/>
              </a:rPr>
              <a:t>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Face Emotion Recognition</a:t>
            </a:r>
            <a:br>
              <a:rPr lang="en-GB" sz="3600" b="1" dirty="0" smtClean="0">
                <a:solidFill>
                  <a:schemeClr val="lt1"/>
                </a:solidFill>
                <a:latin typeface="Montserrat"/>
                <a:ea typeface="Montserrat"/>
                <a:cs typeface="Montserrat"/>
                <a:sym typeface="Montserrat"/>
              </a:rPr>
            </a:br>
            <a:r>
              <a:rPr lang="en-GB" sz="3600" b="1" dirty="0" smtClean="0">
                <a:solidFill>
                  <a:schemeClr val="lt1"/>
                </a:solidFill>
                <a:latin typeface="Montserrat"/>
                <a:ea typeface="Montserrat"/>
                <a:cs typeface="Montserrat"/>
                <a:sym typeface="Montserrat"/>
              </a:rPr>
              <a:t>Self Project</a:t>
            </a:r>
            <a:br>
              <a:rPr lang="en-GB" sz="3600" b="1" dirty="0" smtClean="0">
                <a:solidFill>
                  <a:schemeClr val="lt1"/>
                </a:solidFill>
                <a:latin typeface="Montserrat"/>
                <a:ea typeface="Montserrat"/>
                <a:cs typeface="Montserrat"/>
                <a:sym typeface="Montserrat"/>
              </a:rPr>
            </a:br>
            <a:r>
              <a:rPr lang="en-GB" sz="3600" b="1" dirty="0" smtClean="0">
                <a:solidFill>
                  <a:schemeClr val="lt1"/>
                </a:solidFill>
                <a:latin typeface="Montserrat"/>
                <a:ea typeface="Montserrat"/>
                <a:cs typeface="Montserrat"/>
                <a:sym typeface="Montserrat"/>
              </a:rPr>
              <a:t>By</a:t>
            </a:r>
            <a:br>
              <a:rPr lang="en-GB" sz="3600" b="1" dirty="0" smtClean="0">
                <a:solidFill>
                  <a:schemeClr val="lt1"/>
                </a:solidFill>
                <a:latin typeface="Montserrat"/>
                <a:ea typeface="Montserrat"/>
                <a:cs typeface="Montserrat"/>
                <a:sym typeface="Montserrat"/>
              </a:rPr>
            </a:br>
            <a:r>
              <a:rPr lang="en-GB" sz="3600" b="1" dirty="0" smtClean="0">
                <a:solidFill>
                  <a:schemeClr val="lt1"/>
                </a:solidFill>
                <a:latin typeface="Montserrat"/>
                <a:ea typeface="Montserrat"/>
                <a:cs typeface="Montserrat"/>
                <a:sym typeface="Montserrat"/>
              </a:rPr>
              <a:t>Irshad</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446642"/>
          </a:xfrm>
        </p:spPr>
        <p:txBody>
          <a:bodyPr/>
          <a:lstStyle/>
          <a:p>
            <a:r>
              <a:rPr lang="en-US" sz="1800" b="1" dirty="0" smtClean="0">
                <a:solidFill>
                  <a:schemeClr val="bg1"/>
                </a:solidFill>
              </a:rPr>
              <a:t>2) </a:t>
            </a:r>
            <a:r>
              <a:rPr lang="en-US" sz="1800" b="1" dirty="0">
                <a:solidFill>
                  <a:schemeClr val="bg1"/>
                </a:solidFill>
              </a:rPr>
              <a:t>Using Transfer Learning </a:t>
            </a:r>
            <a:r>
              <a:rPr lang="en-US" sz="1800" b="1" dirty="0" smtClean="0">
                <a:solidFill>
                  <a:schemeClr val="bg1"/>
                </a:solidFill>
              </a:rPr>
              <a:t/>
            </a:r>
            <a:br>
              <a:rPr lang="en-US" sz="1800" b="1" dirty="0" smtClean="0">
                <a:solidFill>
                  <a:schemeClr val="bg1"/>
                </a:solidFill>
              </a:rPr>
            </a:br>
            <a:r>
              <a:rPr lang="en-US" sz="1800" b="1" dirty="0" smtClean="0">
                <a:solidFill>
                  <a:schemeClr val="bg1"/>
                </a:solidFill>
              </a:rPr>
              <a:t/>
            </a:r>
            <a:br>
              <a:rPr lang="en-US" sz="1800" b="1" dirty="0" smtClean="0">
                <a:solidFill>
                  <a:schemeClr val="bg1"/>
                </a:solidFill>
              </a:rPr>
            </a:br>
            <a:r>
              <a:rPr lang="en-US" sz="1800" b="1" dirty="0" smtClean="0">
                <a:solidFill>
                  <a:schemeClr val="bg1"/>
                </a:solidFill>
              </a:rPr>
              <a:t>         What </a:t>
            </a:r>
            <a:r>
              <a:rPr lang="en-US" sz="1800" b="1" dirty="0">
                <a:solidFill>
                  <a:schemeClr val="bg1"/>
                </a:solidFill>
              </a:rPr>
              <a:t>is Transfer Learning ?</a:t>
            </a:r>
            <a:endParaRPr lang="en-IN" sz="1800" b="1" dirty="0">
              <a:solidFill>
                <a:schemeClr val="bg1"/>
              </a:solidFill>
            </a:endParaRPr>
          </a:p>
        </p:txBody>
      </p:sp>
      <p:pic>
        <p:nvPicPr>
          <p:cNvPr id="4" name="Picture 3"/>
          <p:cNvPicPr>
            <a:picLocks noChangeAspect="1"/>
          </p:cNvPicPr>
          <p:nvPr/>
        </p:nvPicPr>
        <p:blipFill>
          <a:blip r:embed="rId2"/>
          <a:stretch>
            <a:fillRect/>
          </a:stretch>
        </p:blipFill>
        <p:spPr>
          <a:xfrm>
            <a:off x="542693" y="1539109"/>
            <a:ext cx="8196494" cy="3085278"/>
          </a:xfrm>
          <a:prstGeom prst="rect">
            <a:avLst/>
          </a:prstGeom>
        </p:spPr>
      </p:pic>
    </p:spTree>
    <p:extLst>
      <p:ext uri="{BB962C8B-B14F-4D97-AF65-F5344CB8AC3E}">
        <p14:creationId xmlns:p14="http://schemas.microsoft.com/office/powerpoint/2010/main" val="294582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580458"/>
          </a:xfrm>
        </p:spPr>
        <p:txBody>
          <a:bodyPr/>
          <a:lstStyle/>
          <a:p>
            <a:r>
              <a:rPr lang="en-US" sz="1600" b="1" dirty="0"/>
              <a:t>3) Using CNN </a:t>
            </a:r>
            <a:r>
              <a:rPr lang="en-US" sz="1600" b="1" dirty="0" smtClean="0"/>
              <a:t>layers</a:t>
            </a:r>
            <a:br>
              <a:rPr lang="en-US" sz="1600" b="1" dirty="0" smtClean="0"/>
            </a:br>
            <a:r>
              <a:rPr lang="en-US" sz="1600" b="1" dirty="0" smtClean="0"/>
              <a:t> </a:t>
            </a:r>
            <a:br>
              <a:rPr lang="en-US" sz="1600" b="1" dirty="0" smtClean="0"/>
            </a:br>
            <a:r>
              <a:rPr lang="en-US" sz="1600" b="1" dirty="0"/>
              <a:t> </a:t>
            </a:r>
            <a:r>
              <a:rPr lang="en-US" sz="1600" b="1" dirty="0" smtClean="0"/>
              <a:t>        </a:t>
            </a:r>
            <a:r>
              <a:rPr lang="en-US" sz="1600" b="1" dirty="0"/>
              <a:t>What is CNN ?</a:t>
            </a:r>
            <a:endParaRPr lang="en-IN" sz="1600" b="1" dirty="0"/>
          </a:p>
        </p:txBody>
      </p:sp>
      <p:pic>
        <p:nvPicPr>
          <p:cNvPr id="4" name="Picture 3"/>
          <p:cNvPicPr>
            <a:picLocks noChangeAspect="1"/>
          </p:cNvPicPr>
          <p:nvPr/>
        </p:nvPicPr>
        <p:blipFill>
          <a:blip r:embed="rId2"/>
          <a:stretch>
            <a:fillRect/>
          </a:stretch>
        </p:blipFill>
        <p:spPr>
          <a:xfrm>
            <a:off x="460383" y="1672682"/>
            <a:ext cx="7994100" cy="3021632"/>
          </a:xfrm>
          <a:prstGeom prst="rect">
            <a:avLst/>
          </a:prstGeom>
        </p:spPr>
      </p:pic>
    </p:spTree>
    <p:extLst>
      <p:ext uri="{BB962C8B-B14F-4D97-AF65-F5344CB8AC3E}">
        <p14:creationId xmlns:p14="http://schemas.microsoft.com/office/powerpoint/2010/main" val="265217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Loss </a:t>
            </a:r>
            <a:r>
              <a:rPr lang="en-IN" b="1" dirty="0"/>
              <a:t>&amp; Accuracy </a:t>
            </a:r>
            <a:r>
              <a:rPr lang="en-IN" b="1" dirty="0" smtClean="0"/>
              <a:t>Plot</a:t>
            </a:r>
            <a:endParaRPr lang="en-IN" b="1" dirty="0"/>
          </a:p>
        </p:txBody>
      </p:sp>
      <p:pic>
        <p:nvPicPr>
          <p:cNvPr id="4" name="Picture 3"/>
          <p:cNvPicPr>
            <a:picLocks noChangeAspect="1"/>
          </p:cNvPicPr>
          <p:nvPr/>
        </p:nvPicPr>
        <p:blipFill>
          <a:blip r:embed="rId2"/>
          <a:stretch>
            <a:fillRect/>
          </a:stretch>
        </p:blipFill>
        <p:spPr>
          <a:xfrm>
            <a:off x="311700" y="1367882"/>
            <a:ext cx="8520600" cy="3440384"/>
          </a:xfrm>
          <a:prstGeom prst="rect">
            <a:avLst/>
          </a:prstGeom>
        </p:spPr>
      </p:pic>
    </p:spTree>
    <p:extLst>
      <p:ext uri="{BB962C8B-B14F-4D97-AF65-F5344CB8AC3E}">
        <p14:creationId xmlns:p14="http://schemas.microsoft.com/office/powerpoint/2010/main" val="402744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Local Video Face Emotion Detection </a:t>
            </a:r>
            <a:r>
              <a:rPr lang="en-US" dirty="0" smtClean="0"/>
              <a:t/>
            </a:r>
            <a:br>
              <a:rPr lang="en-US" dirty="0" smtClean="0"/>
            </a:br>
            <a:r>
              <a:rPr lang="en-US" dirty="0" smtClean="0"/>
              <a:t> </a:t>
            </a:r>
            <a:br>
              <a:rPr lang="en-US" dirty="0" smtClean="0"/>
            </a:br>
            <a:r>
              <a:rPr lang="en-US" dirty="0" smtClean="0"/>
              <a:t/>
            </a:r>
            <a:br>
              <a:rPr lang="en-US" dirty="0" smtClean="0"/>
            </a:br>
            <a:r>
              <a:rPr lang="en-US" sz="1800" dirty="0" smtClean="0">
                <a:solidFill>
                  <a:schemeClr val="bg1"/>
                </a:solidFill>
              </a:rPr>
              <a:t>I </a:t>
            </a:r>
            <a:r>
              <a:rPr lang="en-US" sz="1800" dirty="0">
                <a:solidFill>
                  <a:schemeClr val="bg1"/>
                </a:solidFill>
              </a:rPr>
              <a:t>created two patterns for detecting and predicting single faces and as well as multiple faces using OpenCV videocapture in local. </a:t>
            </a:r>
            <a:r>
              <a:rPr lang="en-US" sz="1800" dirty="0" smtClean="0">
                <a:solidFill>
                  <a:schemeClr val="bg1"/>
                </a:solidFill>
              </a:rPr>
              <a:t/>
            </a:r>
            <a:br>
              <a:rPr lang="en-US" sz="1800" dirty="0" smtClean="0">
                <a:solidFill>
                  <a:schemeClr val="bg1"/>
                </a:solidFill>
              </a:rPr>
            </a:br>
            <a:r>
              <a:rPr lang="en-US" sz="1800" dirty="0">
                <a:solidFill>
                  <a:schemeClr val="bg1"/>
                </a:solidFill>
              </a:rPr>
              <a:t/>
            </a:r>
            <a:br>
              <a:rPr lang="en-US" sz="1800" dirty="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For </a:t>
            </a:r>
            <a:r>
              <a:rPr lang="en-US" sz="1800" dirty="0">
                <a:solidFill>
                  <a:schemeClr val="bg1"/>
                </a:solidFill>
              </a:rPr>
              <a:t>Webapp , OpenCV can’t be used. Thus, using Streamlit-Webrtc for front-end application</a:t>
            </a:r>
            <a:endParaRPr lang="en-IN" sz="1800" dirty="0">
              <a:solidFill>
                <a:schemeClr val="bg1"/>
              </a:solidFill>
            </a:endParaRPr>
          </a:p>
        </p:txBody>
      </p:sp>
    </p:spTree>
    <p:extLst>
      <p:ext uri="{BB962C8B-B14F-4D97-AF65-F5344CB8AC3E}">
        <p14:creationId xmlns:p14="http://schemas.microsoft.com/office/powerpoint/2010/main" val="2481073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Challenges</a:t>
            </a:r>
            <a:r>
              <a:rPr lang="en-US" dirty="0" smtClean="0"/>
              <a:t/>
            </a:r>
            <a:br>
              <a:rPr lang="en-US" dirty="0" smtClean="0"/>
            </a:br>
            <a:r>
              <a:rPr lang="en-US" dirty="0"/>
              <a:t/>
            </a:r>
            <a:br>
              <a:rPr lang="en-US" dirty="0"/>
            </a:br>
            <a:r>
              <a:rPr lang="en-US" dirty="0" smtClean="0"/>
              <a:t/>
            </a:r>
            <a:br>
              <a:rPr lang="en-US" dirty="0" smtClean="0"/>
            </a:br>
            <a:r>
              <a:rPr lang="en-US" sz="1800" dirty="0" smtClean="0">
                <a:solidFill>
                  <a:schemeClr val="bg1"/>
                </a:solidFill>
              </a:rPr>
              <a:t>• </a:t>
            </a:r>
            <a:r>
              <a:rPr lang="en-US" sz="1800" dirty="0">
                <a:solidFill>
                  <a:schemeClr val="bg1"/>
                </a:solidFill>
              </a:rPr>
              <a:t>Large Image Dataset to handle. </a:t>
            </a:r>
            <a:r>
              <a:rPr lang="en-US" sz="1800" dirty="0" smtClean="0">
                <a:solidFill>
                  <a:schemeClr val="bg1"/>
                </a:solidFill>
              </a:rPr>
              <a:t/>
            </a:r>
            <a:br>
              <a:rPr lang="en-US" sz="1800" dirty="0" smtClean="0">
                <a:solidFill>
                  <a:schemeClr val="bg1"/>
                </a:solidFill>
              </a:rPr>
            </a:br>
            <a:r>
              <a:rPr lang="en-US" sz="1800" dirty="0">
                <a:solidFill>
                  <a:schemeClr val="bg1"/>
                </a:solidFill>
              </a:rPr>
              <a:t/>
            </a:r>
            <a:br>
              <a:rPr lang="en-US" sz="1800" dirty="0">
                <a:solidFill>
                  <a:schemeClr val="bg1"/>
                </a:solidFill>
              </a:rPr>
            </a:br>
            <a:r>
              <a:rPr lang="en-US" sz="1800" dirty="0" smtClean="0">
                <a:solidFill>
                  <a:schemeClr val="bg1"/>
                </a:solidFill>
              </a:rPr>
              <a:t>• </a:t>
            </a:r>
            <a:r>
              <a:rPr lang="en-US" sz="1800" dirty="0">
                <a:solidFill>
                  <a:schemeClr val="bg1"/>
                </a:solidFill>
              </a:rPr>
              <a:t>Couldn’t able to connect GPU with Jupyter Notebook. </a:t>
            </a: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r>
              <a:rPr lang="en-US" sz="1800" dirty="0">
                <a:solidFill>
                  <a:schemeClr val="bg1"/>
                </a:solidFill>
              </a:rPr>
              <a:t>Tried creating lot of models till find the best one</a:t>
            </a:r>
            <a:r>
              <a:rPr lang="en-US" sz="1800" dirty="0" smtClean="0">
                <a:solidFill>
                  <a:schemeClr val="bg1"/>
                </a:solidFill>
              </a:rPr>
              <a:t>.</a:t>
            </a:r>
            <a:br>
              <a:rPr lang="en-US" sz="1800" dirty="0" smtClean="0">
                <a:solidFill>
                  <a:schemeClr val="bg1"/>
                </a:solidFill>
              </a:rPr>
            </a:br>
            <a:r>
              <a:rPr lang="en-US" sz="1800" dirty="0" smtClean="0">
                <a:solidFill>
                  <a:schemeClr val="bg1"/>
                </a:solidFill>
              </a:rPr>
              <a:t> </a:t>
            </a:r>
            <a:br>
              <a:rPr lang="en-US" sz="1800" dirty="0" smtClean="0">
                <a:solidFill>
                  <a:schemeClr val="bg1"/>
                </a:solidFill>
              </a:rPr>
            </a:br>
            <a:r>
              <a:rPr lang="en-US" sz="1800" dirty="0" smtClean="0">
                <a:solidFill>
                  <a:schemeClr val="bg1"/>
                </a:solidFill>
              </a:rPr>
              <a:t>• </a:t>
            </a:r>
            <a:r>
              <a:rPr lang="en-US" sz="1800" dirty="0">
                <a:solidFill>
                  <a:schemeClr val="bg1"/>
                </a:solidFill>
              </a:rPr>
              <a:t>Continuous Runtime and RAM Crash due to large dataset</a:t>
            </a:r>
            <a:r>
              <a:rPr lang="en-US" dirty="0" smtClean="0"/>
              <a:t>.</a:t>
            </a:r>
            <a:br>
              <a:rPr lang="en-US" dirty="0" smtClean="0"/>
            </a:br>
            <a:r>
              <a:rPr lang="en-US" dirty="0" smtClean="0"/>
              <a:t/>
            </a:r>
            <a:br>
              <a:rPr lang="en-US" dirty="0" smtClean="0"/>
            </a:br>
            <a:r>
              <a:rPr lang="en-IN" sz="1800" dirty="0">
                <a:solidFill>
                  <a:schemeClr val="bg1"/>
                </a:solidFill>
              </a:rPr>
              <a:t>• Carefully tuned Hyper parameters .</a:t>
            </a:r>
          </a:p>
        </p:txBody>
      </p:sp>
    </p:spTree>
    <p:extLst>
      <p:ext uri="{BB962C8B-B14F-4D97-AF65-F5344CB8AC3E}">
        <p14:creationId xmlns:p14="http://schemas.microsoft.com/office/powerpoint/2010/main" val="2125285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Conclusion</a:t>
            </a:r>
            <a:r>
              <a:rPr lang="en-US" dirty="0" smtClean="0"/>
              <a:t> </a:t>
            </a:r>
            <a:br>
              <a:rPr lang="en-US" dirty="0" smtClean="0"/>
            </a:br>
            <a:r>
              <a:rPr lang="en-US" dirty="0" smtClean="0"/>
              <a:t> </a:t>
            </a:r>
            <a:br>
              <a:rPr lang="en-US" dirty="0" smtClean="0"/>
            </a:br>
            <a:r>
              <a:rPr lang="en-US" sz="1800" dirty="0" smtClean="0">
                <a:solidFill>
                  <a:schemeClr val="bg1"/>
                </a:solidFill>
              </a:rPr>
              <a:t>Finally </a:t>
            </a:r>
            <a:r>
              <a:rPr lang="en-US" sz="1800" dirty="0">
                <a:solidFill>
                  <a:schemeClr val="bg1"/>
                </a:solidFill>
              </a:rPr>
              <a:t>I build the WebApp using streamlit and deployed in Heroku and Streamlit Sharing</a:t>
            </a:r>
            <a:r>
              <a:rPr lang="en-US" sz="1800" dirty="0" smtClean="0">
                <a:solidFill>
                  <a:schemeClr val="bg1"/>
                </a:solidFill>
              </a:rPr>
              <a:t>.</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r>
              <a:rPr lang="en-US" sz="1800" dirty="0">
                <a:solidFill>
                  <a:schemeClr val="bg1"/>
                </a:solidFill>
              </a:rPr>
              <a:t>The model which was created by CNN layers gave training accuracy of </a:t>
            </a:r>
            <a:r>
              <a:rPr lang="en-US" sz="1800" dirty="0" smtClean="0">
                <a:solidFill>
                  <a:schemeClr val="bg1"/>
                </a:solidFill>
              </a:rPr>
              <a:t>88% </a:t>
            </a:r>
            <a:r>
              <a:rPr lang="en-US" sz="1800" dirty="0">
                <a:solidFill>
                  <a:schemeClr val="bg1"/>
                </a:solidFill>
              </a:rPr>
              <a:t>and test accuracy of </a:t>
            </a:r>
            <a:r>
              <a:rPr lang="en-US" sz="1800" dirty="0" smtClean="0">
                <a:solidFill>
                  <a:schemeClr val="bg1"/>
                </a:solidFill>
              </a:rPr>
              <a:t>58.40%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r>
              <a:rPr lang="en-US" sz="1800" dirty="0">
                <a:solidFill>
                  <a:schemeClr val="bg1"/>
                </a:solidFill>
              </a:rPr>
              <a:t>I have also included the video of my WebApp working in Local. </a:t>
            </a: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r>
              <a:rPr lang="en-US" sz="1800" dirty="0">
                <a:solidFill>
                  <a:schemeClr val="bg1"/>
                </a:solidFill>
              </a:rPr>
              <a:t>Codes which are deployed are in Github Repository. </a:t>
            </a: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r>
              <a:rPr lang="en-US" sz="1800" dirty="0">
                <a:solidFill>
                  <a:schemeClr val="bg1"/>
                </a:solidFill>
              </a:rPr>
              <a:t>It was such an amazing and interesting project. I learnt a lot from this.</a:t>
            </a:r>
            <a:endParaRPr lang="en-IN" sz="1800" dirty="0">
              <a:solidFill>
                <a:schemeClr val="bg1"/>
              </a:solidFill>
            </a:endParaRPr>
          </a:p>
        </p:txBody>
      </p:sp>
    </p:spTree>
    <p:extLst>
      <p:ext uri="{BB962C8B-B14F-4D97-AF65-F5344CB8AC3E}">
        <p14:creationId xmlns:p14="http://schemas.microsoft.com/office/powerpoint/2010/main" val="344257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Some </a:t>
            </a:r>
            <a:r>
              <a:rPr lang="en-US" dirty="0"/>
              <a:t>Real Life Learning from this Project </a:t>
            </a:r>
            <a:br>
              <a:rPr lang="en-US" dirty="0"/>
            </a:br>
            <a:r>
              <a:rPr lang="en-US" dirty="0" smtClean="0"/>
              <a:t/>
            </a:r>
            <a:br>
              <a:rPr lang="en-US" dirty="0" smtClean="0"/>
            </a:br>
            <a:r>
              <a:rPr lang="en-US" sz="1800" dirty="0" smtClean="0">
                <a:solidFill>
                  <a:schemeClr val="bg1"/>
                </a:solidFill>
              </a:rPr>
              <a:t>• </a:t>
            </a:r>
            <a:r>
              <a:rPr lang="en-US" sz="1800" dirty="0">
                <a:solidFill>
                  <a:schemeClr val="bg1"/>
                </a:solidFill>
              </a:rPr>
              <a:t>Never Give Up. </a:t>
            </a: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r>
              <a:rPr lang="en-US" sz="1800" dirty="0">
                <a:solidFill>
                  <a:schemeClr val="bg1"/>
                </a:solidFill>
              </a:rPr>
              <a:t>Update yourself from your Failures</a:t>
            </a:r>
            <a:r>
              <a:rPr lang="en-US" sz="1800" dirty="0" smtClean="0">
                <a:solidFill>
                  <a:schemeClr val="bg1"/>
                </a:solidFill>
              </a:rPr>
              <a:t>.</a:t>
            </a:r>
            <a:br>
              <a:rPr lang="en-US" sz="1800" dirty="0" smtClean="0">
                <a:solidFill>
                  <a:schemeClr val="bg1"/>
                </a:solidFill>
              </a:rPr>
            </a:br>
            <a:r>
              <a:rPr lang="en-US" sz="1800" dirty="0" smtClean="0">
                <a:solidFill>
                  <a:schemeClr val="bg1"/>
                </a:solidFill>
              </a:rPr>
              <a:t> </a:t>
            </a:r>
            <a:br>
              <a:rPr lang="en-US" sz="1800" dirty="0" smtClean="0">
                <a:solidFill>
                  <a:schemeClr val="bg1"/>
                </a:solidFill>
              </a:rPr>
            </a:br>
            <a:r>
              <a:rPr lang="en-US" sz="1800" dirty="0" smtClean="0">
                <a:solidFill>
                  <a:schemeClr val="bg1"/>
                </a:solidFill>
              </a:rPr>
              <a:t>• </a:t>
            </a:r>
            <a:r>
              <a:rPr lang="en-US" sz="1800" dirty="0">
                <a:solidFill>
                  <a:schemeClr val="bg1"/>
                </a:solidFill>
              </a:rPr>
              <a:t>A Scientist needs to overcome the failures. </a:t>
            </a: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r>
              <a:rPr lang="en-US" sz="1800" dirty="0">
                <a:solidFill>
                  <a:schemeClr val="bg1"/>
                </a:solidFill>
              </a:rPr>
              <a:t>Try existing all methods to reach the goal. </a:t>
            </a: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r>
              <a:rPr lang="en-US" sz="1800" dirty="0">
                <a:solidFill>
                  <a:schemeClr val="bg1"/>
                </a:solidFill>
              </a:rPr>
              <a:t>Have Patience and Good things take time to happen</a:t>
            </a:r>
            <a:endParaRPr lang="en-IN" sz="1800" dirty="0">
              <a:solidFill>
                <a:schemeClr val="bg1"/>
              </a:solidFill>
            </a:endParaRPr>
          </a:p>
        </p:txBody>
      </p:sp>
    </p:spTree>
    <p:extLst>
      <p:ext uri="{BB962C8B-B14F-4D97-AF65-F5344CB8AC3E}">
        <p14:creationId xmlns:p14="http://schemas.microsoft.com/office/powerpoint/2010/main" val="246717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71708"/>
            <a:ext cx="8520600" cy="3709638"/>
          </a:xfrm>
        </p:spPr>
        <p:txBody>
          <a:bodyPr/>
          <a:lstStyle/>
          <a:p>
            <a:r>
              <a:rPr lang="en-IN" dirty="0" smtClean="0"/>
              <a:t>                          </a:t>
            </a:r>
            <a:br>
              <a:rPr lang="en-IN" dirty="0" smtClean="0"/>
            </a:br>
            <a:r>
              <a:rPr lang="en-IN" dirty="0"/>
              <a:t> </a:t>
            </a:r>
            <a:r>
              <a:rPr lang="en-IN" dirty="0" smtClean="0"/>
              <a:t>                        </a:t>
            </a:r>
            <a:r>
              <a:rPr lang="en-IN" sz="4000" b="1" dirty="0" smtClean="0"/>
              <a:t>THANK </a:t>
            </a:r>
            <a:r>
              <a:rPr lang="en-IN" sz="4000" b="1" dirty="0"/>
              <a:t>YOU </a:t>
            </a:r>
            <a:r>
              <a:rPr lang="en-IN" sz="4000" b="1" dirty="0" smtClean="0"/>
              <a:t/>
            </a:r>
            <a:br>
              <a:rPr lang="en-IN" sz="4000" b="1" dirty="0" smtClean="0"/>
            </a:br>
            <a:r>
              <a:rPr lang="en-IN" sz="4000" b="1" dirty="0"/>
              <a:t/>
            </a:r>
            <a:br>
              <a:rPr lang="en-IN" sz="4000" b="1" dirty="0"/>
            </a:br>
            <a:r>
              <a:rPr lang="en-IN" dirty="0" smtClean="0"/>
              <a:t/>
            </a:r>
            <a:br>
              <a:rPr lang="en-IN" dirty="0" smtClean="0"/>
            </a:br>
            <a:r>
              <a:rPr lang="en-IN" dirty="0"/>
              <a:t/>
            </a:r>
            <a:br>
              <a:rPr lang="en-IN" dirty="0"/>
            </a:br>
            <a:r>
              <a:rPr lang="en-IN" sz="3600" b="1" dirty="0" smtClean="0"/>
              <a:t>                          Q </a:t>
            </a:r>
            <a:r>
              <a:rPr lang="en-IN" sz="3600" b="1" dirty="0"/>
              <a:t>&amp; A</a:t>
            </a:r>
          </a:p>
        </p:txBody>
      </p:sp>
    </p:spTree>
    <p:extLst>
      <p:ext uri="{BB962C8B-B14F-4D97-AF65-F5344CB8AC3E}">
        <p14:creationId xmlns:p14="http://schemas.microsoft.com/office/powerpoint/2010/main" val="319548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31802"/>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468351" y="370268"/>
            <a:ext cx="6516029" cy="4339650"/>
          </a:xfrm>
          <a:prstGeom prst="rect">
            <a:avLst/>
          </a:prstGeom>
        </p:spPr>
        <p:txBody>
          <a:bodyPr wrap="square">
            <a:spAutoFit/>
          </a:bodyPr>
          <a:lstStyle/>
          <a:p>
            <a:r>
              <a:rPr lang="en-IN" sz="2400" b="1" dirty="0" smtClean="0">
                <a:solidFill>
                  <a:schemeClr val="tx1"/>
                </a:solidFill>
              </a:rPr>
              <a:t>                               </a:t>
            </a:r>
            <a:r>
              <a:rPr lang="en-IN" sz="2800" b="1" dirty="0" smtClean="0">
                <a:solidFill>
                  <a:schemeClr val="tx1"/>
                </a:solidFill>
              </a:rPr>
              <a:t>Contents</a:t>
            </a:r>
            <a:r>
              <a:rPr lang="en-IN" sz="2400" b="1" dirty="0" smtClean="0">
                <a:solidFill>
                  <a:schemeClr val="tx1"/>
                </a:solidFill>
              </a:rPr>
              <a:t> </a:t>
            </a:r>
          </a:p>
          <a:p>
            <a:endParaRPr lang="en-IN" dirty="0" smtClean="0">
              <a:solidFill>
                <a:schemeClr val="tx1"/>
              </a:solidFill>
            </a:endParaRPr>
          </a:p>
          <a:p>
            <a:r>
              <a:rPr lang="en-IN" sz="1800" dirty="0" smtClean="0">
                <a:solidFill>
                  <a:schemeClr val="bg1"/>
                </a:solidFill>
              </a:rPr>
              <a:t>● </a:t>
            </a:r>
            <a:r>
              <a:rPr lang="en-IN" sz="1800" dirty="0">
                <a:solidFill>
                  <a:schemeClr val="bg1"/>
                </a:solidFill>
              </a:rPr>
              <a:t>Introduction </a:t>
            </a:r>
            <a:endParaRPr lang="en-IN" sz="1800" dirty="0" smtClean="0">
              <a:solidFill>
                <a:schemeClr val="bg1"/>
              </a:solidFill>
            </a:endParaRPr>
          </a:p>
          <a:p>
            <a:r>
              <a:rPr lang="en-IN" sz="1800" dirty="0" smtClean="0">
                <a:solidFill>
                  <a:schemeClr val="bg1"/>
                </a:solidFill>
              </a:rPr>
              <a:t>● </a:t>
            </a:r>
            <a:r>
              <a:rPr lang="en-IN" sz="1800" dirty="0">
                <a:solidFill>
                  <a:schemeClr val="bg1"/>
                </a:solidFill>
              </a:rPr>
              <a:t>Problem Statement </a:t>
            </a:r>
            <a:endParaRPr lang="en-IN" sz="1800" dirty="0" smtClean="0">
              <a:solidFill>
                <a:schemeClr val="bg1"/>
              </a:solidFill>
            </a:endParaRPr>
          </a:p>
          <a:p>
            <a:r>
              <a:rPr lang="en-IN" sz="1800" dirty="0" smtClean="0">
                <a:solidFill>
                  <a:schemeClr val="bg1"/>
                </a:solidFill>
              </a:rPr>
              <a:t>● </a:t>
            </a:r>
            <a:r>
              <a:rPr lang="en-IN" sz="1800" dirty="0">
                <a:solidFill>
                  <a:schemeClr val="bg1"/>
                </a:solidFill>
              </a:rPr>
              <a:t>Data Summary </a:t>
            </a:r>
            <a:endParaRPr lang="en-IN" sz="1800" dirty="0" smtClean="0">
              <a:solidFill>
                <a:schemeClr val="bg1"/>
              </a:solidFill>
            </a:endParaRPr>
          </a:p>
          <a:p>
            <a:r>
              <a:rPr lang="en-IN" sz="1800" dirty="0" smtClean="0">
                <a:solidFill>
                  <a:schemeClr val="bg1"/>
                </a:solidFill>
              </a:rPr>
              <a:t>● </a:t>
            </a:r>
            <a:r>
              <a:rPr lang="en-IN" sz="1800" dirty="0">
                <a:solidFill>
                  <a:schemeClr val="bg1"/>
                </a:solidFill>
              </a:rPr>
              <a:t>Dependencies </a:t>
            </a:r>
            <a:endParaRPr lang="en-IN" sz="1800" dirty="0" smtClean="0">
              <a:solidFill>
                <a:schemeClr val="bg1"/>
              </a:solidFill>
            </a:endParaRPr>
          </a:p>
          <a:p>
            <a:r>
              <a:rPr lang="en-IN" sz="1800" dirty="0" smtClean="0">
                <a:solidFill>
                  <a:schemeClr val="bg1"/>
                </a:solidFill>
              </a:rPr>
              <a:t>● </a:t>
            </a:r>
            <a:r>
              <a:rPr lang="en-IN" sz="1800" dirty="0">
                <a:solidFill>
                  <a:schemeClr val="bg1"/>
                </a:solidFill>
              </a:rPr>
              <a:t>Model Creation 1) Using </a:t>
            </a:r>
            <a:r>
              <a:rPr lang="en-IN" sz="1800" dirty="0" err="1">
                <a:solidFill>
                  <a:schemeClr val="bg1"/>
                </a:solidFill>
              </a:rPr>
              <a:t>DeepFace</a:t>
            </a:r>
            <a:r>
              <a:rPr lang="en-IN" sz="1800" dirty="0">
                <a:solidFill>
                  <a:schemeClr val="bg1"/>
                </a:solidFill>
              </a:rPr>
              <a:t> 2) Using Transfer Learning 3) Using CNN layers </a:t>
            </a:r>
            <a:endParaRPr lang="en-IN" sz="1800" dirty="0" smtClean="0">
              <a:solidFill>
                <a:schemeClr val="bg1"/>
              </a:solidFill>
            </a:endParaRPr>
          </a:p>
          <a:p>
            <a:r>
              <a:rPr lang="en-IN" sz="1800" dirty="0" smtClean="0">
                <a:solidFill>
                  <a:schemeClr val="bg1"/>
                </a:solidFill>
              </a:rPr>
              <a:t>● </a:t>
            </a:r>
            <a:r>
              <a:rPr lang="en-IN" sz="1800" dirty="0">
                <a:solidFill>
                  <a:schemeClr val="bg1"/>
                </a:solidFill>
              </a:rPr>
              <a:t>Loss &amp; Accuracy Plot </a:t>
            </a:r>
            <a:endParaRPr lang="en-IN" sz="1800" dirty="0" smtClean="0">
              <a:solidFill>
                <a:schemeClr val="bg1"/>
              </a:solidFill>
            </a:endParaRPr>
          </a:p>
          <a:p>
            <a:r>
              <a:rPr lang="en-IN" sz="1800" dirty="0" smtClean="0">
                <a:solidFill>
                  <a:schemeClr val="bg1"/>
                </a:solidFill>
              </a:rPr>
              <a:t>● </a:t>
            </a:r>
            <a:r>
              <a:rPr lang="en-IN" sz="1800" dirty="0">
                <a:solidFill>
                  <a:schemeClr val="bg1"/>
                </a:solidFill>
              </a:rPr>
              <a:t>Real-time Local Video Face Detection </a:t>
            </a:r>
            <a:endParaRPr lang="en-IN" sz="1800" dirty="0" smtClean="0">
              <a:solidFill>
                <a:schemeClr val="bg1"/>
              </a:solidFill>
            </a:endParaRPr>
          </a:p>
          <a:p>
            <a:r>
              <a:rPr lang="en-IN" sz="1800" dirty="0" smtClean="0">
                <a:solidFill>
                  <a:schemeClr val="bg1"/>
                </a:solidFill>
              </a:rPr>
              <a:t>● </a:t>
            </a:r>
            <a:r>
              <a:rPr lang="en-IN" sz="1800" dirty="0">
                <a:solidFill>
                  <a:schemeClr val="bg1"/>
                </a:solidFill>
              </a:rPr>
              <a:t>Deployment of </a:t>
            </a:r>
            <a:r>
              <a:rPr lang="en-IN" sz="1800" dirty="0" err="1">
                <a:solidFill>
                  <a:schemeClr val="bg1"/>
                </a:solidFill>
              </a:rPr>
              <a:t>Streamlit</a:t>
            </a:r>
            <a:r>
              <a:rPr lang="en-IN" sz="1800" dirty="0">
                <a:solidFill>
                  <a:schemeClr val="bg1"/>
                </a:solidFill>
              </a:rPr>
              <a:t> </a:t>
            </a:r>
            <a:r>
              <a:rPr lang="en-IN" sz="1800" dirty="0" err="1">
                <a:solidFill>
                  <a:schemeClr val="bg1"/>
                </a:solidFill>
              </a:rPr>
              <a:t>WebApp</a:t>
            </a:r>
            <a:r>
              <a:rPr lang="en-IN" sz="1800" dirty="0">
                <a:solidFill>
                  <a:schemeClr val="bg1"/>
                </a:solidFill>
              </a:rPr>
              <a:t> in </a:t>
            </a:r>
            <a:r>
              <a:rPr lang="en-IN" sz="1800" dirty="0" err="1">
                <a:solidFill>
                  <a:schemeClr val="bg1"/>
                </a:solidFill>
              </a:rPr>
              <a:t>Heroku</a:t>
            </a:r>
            <a:r>
              <a:rPr lang="en-IN" sz="1800" dirty="0">
                <a:solidFill>
                  <a:schemeClr val="bg1"/>
                </a:solidFill>
              </a:rPr>
              <a:t> and </a:t>
            </a:r>
            <a:r>
              <a:rPr lang="en-IN" sz="1800" dirty="0" err="1">
                <a:solidFill>
                  <a:schemeClr val="bg1"/>
                </a:solidFill>
              </a:rPr>
              <a:t>Streamlit</a:t>
            </a:r>
            <a:r>
              <a:rPr lang="en-IN" sz="1800" dirty="0">
                <a:solidFill>
                  <a:schemeClr val="bg1"/>
                </a:solidFill>
              </a:rPr>
              <a:t> </a:t>
            </a:r>
            <a:endParaRPr lang="en-IN" sz="1800" dirty="0" smtClean="0">
              <a:solidFill>
                <a:schemeClr val="bg1"/>
              </a:solidFill>
            </a:endParaRPr>
          </a:p>
          <a:p>
            <a:r>
              <a:rPr lang="en-IN" sz="1800" dirty="0" smtClean="0">
                <a:solidFill>
                  <a:schemeClr val="bg1"/>
                </a:solidFill>
              </a:rPr>
              <a:t>● </a:t>
            </a:r>
            <a:r>
              <a:rPr lang="en-IN" sz="1800" dirty="0">
                <a:solidFill>
                  <a:schemeClr val="bg1"/>
                </a:solidFill>
              </a:rPr>
              <a:t>Various prediction Images from the </a:t>
            </a:r>
            <a:r>
              <a:rPr lang="en-IN" sz="1800" dirty="0" err="1" smtClean="0">
                <a:solidFill>
                  <a:schemeClr val="bg1"/>
                </a:solidFill>
              </a:rPr>
              <a:t>WebApp</a:t>
            </a:r>
            <a:r>
              <a:rPr lang="en-IN" sz="1800" dirty="0" smtClean="0">
                <a:solidFill>
                  <a:schemeClr val="bg1"/>
                </a:solidFill>
              </a:rPr>
              <a:t> </a:t>
            </a:r>
          </a:p>
          <a:p>
            <a:r>
              <a:rPr lang="en-IN" sz="1800" dirty="0" smtClean="0">
                <a:solidFill>
                  <a:schemeClr val="bg1"/>
                </a:solidFill>
              </a:rPr>
              <a:t>● </a:t>
            </a:r>
            <a:r>
              <a:rPr lang="en-IN" sz="1800" dirty="0">
                <a:solidFill>
                  <a:schemeClr val="bg1"/>
                </a:solidFill>
              </a:rPr>
              <a:t>Challenges </a:t>
            </a:r>
            <a:endParaRPr lang="en-IN" sz="1800" dirty="0" smtClean="0">
              <a:solidFill>
                <a:schemeClr val="bg1"/>
              </a:solidFill>
            </a:endParaRPr>
          </a:p>
          <a:p>
            <a:r>
              <a:rPr lang="en-IN" sz="1800" dirty="0" smtClean="0">
                <a:solidFill>
                  <a:schemeClr val="bg1"/>
                </a:solidFill>
              </a:rPr>
              <a:t>● </a:t>
            </a:r>
            <a:r>
              <a:rPr lang="en-IN" sz="1800" dirty="0">
                <a:solidFill>
                  <a:schemeClr val="bg1"/>
                </a:solidFill>
              </a:rPr>
              <a:t>Conclusions </a:t>
            </a:r>
            <a:endParaRPr lang="en-IN" sz="1800" dirty="0" smtClean="0">
              <a:solidFill>
                <a:schemeClr val="bg1"/>
              </a:solidFill>
            </a:endParaRPr>
          </a:p>
          <a:p>
            <a:r>
              <a:rPr lang="en-IN" sz="1800" dirty="0" smtClean="0">
                <a:solidFill>
                  <a:schemeClr val="bg1"/>
                </a:solidFill>
              </a:rPr>
              <a:t>● </a:t>
            </a:r>
            <a:r>
              <a:rPr lang="en-IN" sz="1800" dirty="0">
                <a:solidFill>
                  <a:schemeClr val="bg1"/>
                </a:solidFill>
              </a:rPr>
              <a:t>Some Real Life Learning from this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4"/>
            <a:ext cx="8520600" cy="4305395"/>
          </a:xfrm>
        </p:spPr>
        <p:txBody>
          <a:bodyPr/>
          <a:lstStyle/>
          <a:p>
            <a:r>
              <a:rPr lang="en-IN" dirty="0" smtClean="0"/>
              <a:t>                                </a:t>
            </a:r>
            <a:r>
              <a:rPr lang="en-IN" b="1" dirty="0" smtClean="0"/>
              <a:t>Introduction</a:t>
            </a:r>
            <a:br>
              <a:rPr lang="en-IN" b="1" dirty="0" smtClean="0"/>
            </a:br>
            <a:r>
              <a:rPr lang="en-IN" b="1" dirty="0" smtClean="0"/>
              <a:t/>
            </a:r>
            <a:br>
              <a:rPr lang="en-IN" b="1" dirty="0" smtClean="0"/>
            </a:br>
            <a:r>
              <a:rPr lang="en-US" dirty="0"/>
              <a:t>● What is Face Emotion Recognition ?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a:t>Why it is so important </a:t>
            </a:r>
            <a:r>
              <a:rPr lang="en-US" dirty="0" smtClean="0"/>
              <a:t>?</a:t>
            </a:r>
            <a:br>
              <a:rPr lang="en-US" dirty="0" smtClean="0"/>
            </a:br>
            <a:r>
              <a:rPr lang="en-US" dirty="0"/>
              <a:t/>
            </a:r>
            <a:br>
              <a:rPr lang="en-US" dirty="0"/>
            </a:br>
            <a:r>
              <a:rPr lang="en-US" dirty="0" smtClean="0"/>
              <a:t> </a:t>
            </a:r>
            <a:br>
              <a:rPr lang="en-US" dirty="0" smtClean="0"/>
            </a:br>
            <a:r>
              <a:rPr lang="en-US" dirty="0" smtClean="0"/>
              <a:t>● </a:t>
            </a:r>
            <a:r>
              <a:rPr lang="en-US" dirty="0"/>
              <a:t>What is the scopes of Face Emotion Recognition?</a:t>
            </a:r>
            <a:endParaRPr lang="en-IN" b="1" dirty="0"/>
          </a:p>
        </p:txBody>
      </p:sp>
      <p:sp>
        <p:nvSpPr>
          <p:cNvPr id="3" name="Text Placeholder 2"/>
          <p:cNvSpPr>
            <a:spLocks noGrp="1"/>
          </p:cNvSpPr>
          <p:nvPr>
            <p:ph type="body" idx="1"/>
          </p:nvPr>
        </p:nvSpPr>
        <p:spPr>
          <a:xfrm flipV="1">
            <a:off x="311700" y="275062"/>
            <a:ext cx="8520600" cy="4339529"/>
          </a:xfrm>
          <a:noFill/>
          <a:ln>
            <a:solidFill>
              <a:schemeClr val="bg2"/>
            </a:solidFill>
          </a:ln>
        </p:spPr>
        <p:txBody>
          <a:bodyPr/>
          <a:lstStyle/>
          <a:p>
            <a:pPr marL="114300" indent="0">
              <a:buNone/>
            </a:pPr>
            <a:endParaRPr lang="en-US" dirty="0" smtClean="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64445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4"/>
            <a:ext cx="8520600" cy="4751443"/>
          </a:xfrm>
        </p:spPr>
        <p:txBody>
          <a:bodyPr/>
          <a:lstStyle/>
          <a:p>
            <a:r>
              <a:rPr lang="en-IN" sz="1200" b="1" dirty="0" smtClean="0"/>
              <a:t>                                                                                  </a:t>
            </a:r>
            <a:r>
              <a:rPr lang="en-IN" sz="1600" b="1" dirty="0" smtClean="0"/>
              <a:t>Problem Statement</a:t>
            </a:r>
            <a:r>
              <a:rPr lang="en-IN" sz="1200" b="1" dirty="0" smtClean="0"/>
              <a:t/>
            </a:r>
            <a:br>
              <a:rPr lang="en-IN" sz="1200" b="1" dirty="0" smtClean="0"/>
            </a:br>
            <a:r>
              <a:rPr lang="en-IN" sz="1200" b="1" dirty="0"/>
              <a:t/>
            </a:r>
            <a:br>
              <a:rPr lang="en-IN" sz="1200" b="1" dirty="0"/>
            </a:br>
            <a:r>
              <a:rPr lang="en-US" sz="1200" dirty="0">
                <a:solidFill>
                  <a:schemeClr val="bg1"/>
                </a:solidFill>
              </a:rPr>
              <a:t>The Indian education landscape has been undergoing rapid changes for the past 10 years owing to the advancement of </a:t>
            </a:r>
            <a:r>
              <a:rPr lang="en-US" sz="1200" dirty="0" smtClean="0">
                <a:solidFill>
                  <a:schemeClr val="bg1"/>
                </a:solidFill>
              </a:rPr>
              <a:t>web based </a:t>
            </a:r>
            <a:r>
              <a:rPr lang="en-US" sz="1200" dirty="0">
                <a:solidFill>
                  <a:schemeClr val="bg1"/>
                </a:solidFill>
              </a:rPr>
              <a:t>learning services, specifically, eLearning platforms</a:t>
            </a:r>
            <a:r>
              <a:rPr lang="en-US" sz="1200" dirty="0" smtClean="0">
                <a:solidFill>
                  <a:schemeClr val="bg1"/>
                </a:solidFill>
              </a:rPr>
              <a:t>.</a:t>
            </a:r>
            <a:br>
              <a:rPr lang="en-US" sz="1200" dirty="0" smtClean="0">
                <a:solidFill>
                  <a:schemeClr val="bg1"/>
                </a:solidFill>
              </a:rPr>
            </a:br>
            <a:r>
              <a:rPr lang="en-US" sz="1200" dirty="0" smtClean="0">
                <a:solidFill>
                  <a:schemeClr val="bg1"/>
                </a:solidFill>
              </a:rPr>
              <a:t>Global </a:t>
            </a:r>
            <a:r>
              <a:rPr lang="en-US" sz="1200" dirty="0">
                <a:solidFill>
                  <a:schemeClr val="bg1"/>
                </a:solidFill>
              </a:rPr>
              <a:t>E-learning is estimated to witness an 8X over the next 5 years to reach USD 2B in 2021. India is expected to grow with a CAGR of 44% crossing the 10M users mark in 2021. Although the market is growing on a rapid scale, there are major challenges associated with digital learning when compared with brick and mortar classrooms. One of many challenges is how to ensure quality learning for students. Digital platforms might overpower physical classrooms in terms of content quality but when it comes to understanding whether students are able to grasp the content in a live class scenario is yet an open-end challenge. In a physical classroom during a lecturing teacher can see the faces and assess the emotion of the class and tune their lecture accordingly, whether he is going fast or slow. He can identify students who need special attention. Digital classrooms are conducted via video telephony software program (ex-Zoom) where it’s not possible for medium scale class (25-50) to see all students and access the mood. Because of this drawback, students are not focusing on content due to lack of surveillance. </a:t>
            </a:r>
            <a:r>
              <a:rPr lang="en-US" sz="1200" dirty="0" smtClean="0">
                <a:solidFill>
                  <a:schemeClr val="bg1"/>
                </a:solidFill>
              </a:rPr>
              <a:t/>
            </a:r>
            <a:br>
              <a:rPr lang="en-US" sz="1200" dirty="0" smtClean="0">
                <a:solidFill>
                  <a:schemeClr val="bg1"/>
                </a:solidFill>
              </a:rPr>
            </a:br>
            <a:r>
              <a:rPr lang="en-US" sz="1200" dirty="0" smtClean="0">
                <a:solidFill>
                  <a:schemeClr val="bg1"/>
                </a:solidFill>
              </a:rPr>
              <a:t>While </a:t>
            </a:r>
            <a:r>
              <a:rPr lang="en-US" sz="1200" dirty="0">
                <a:solidFill>
                  <a:schemeClr val="bg1"/>
                </a:solidFill>
              </a:rPr>
              <a:t>digital platforms have limitations in terms of physical surveillance but it comes with the power of data and machines which can work for you. It provides data in the form of video, audio, and texts which can be analyzed using deep learning algorithms. Deep learning backed system not only solves the surveillance issue, but it also removes the human bias from the system, and all information is no longer in the teacher’s brain rather translated in numbers that can be analyzed and tracked. I will solve the above-mentioned challenge by applying deep learning algorithms to live video data. The solution to this problem is by recognizing facial emotions.</a:t>
            </a:r>
            <a:endParaRPr lang="en-IN" sz="1200" b="1" dirty="0">
              <a:solidFill>
                <a:schemeClr val="bg1"/>
              </a:solidFill>
            </a:endParaRPr>
          </a:p>
        </p:txBody>
      </p:sp>
    </p:spTree>
    <p:extLst>
      <p:ext uri="{BB962C8B-B14F-4D97-AF65-F5344CB8AC3E}">
        <p14:creationId xmlns:p14="http://schemas.microsoft.com/office/powerpoint/2010/main" val="390769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387170"/>
          </a:xfrm>
        </p:spPr>
        <p:txBody>
          <a:bodyPr/>
          <a:lstStyle/>
          <a:p>
            <a:r>
              <a:rPr lang="en-IN" sz="1400" b="1" dirty="0" smtClean="0"/>
              <a:t>                                                                      </a:t>
            </a:r>
            <a:r>
              <a:rPr lang="en-IN" sz="1800" b="1" dirty="0" smtClean="0"/>
              <a:t>Data Summary</a:t>
            </a:r>
            <a:r>
              <a:rPr lang="en-IN" sz="1400" b="1" dirty="0" smtClean="0"/>
              <a:t/>
            </a:r>
            <a:br>
              <a:rPr lang="en-IN" sz="1400" b="1" dirty="0" smtClean="0"/>
            </a:br>
            <a:r>
              <a:rPr lang="en-US" sz="1400" dirty="0">
                <a:solidFill>
                  <a:schemeClr val="bg1"/>
                </a:solidFill>
              </a:rPr>
              <a:t>I have built a deep learning model which detects the real time emotions of students through a webcam so that teachers can understand if students are able to grasp the topic according to students' expressions or emotions and then deploy the model. The model is trained on the FER-2013 dataset . ● This dataset consists of 35887 grayscale, 48x48 sized face images with seven emotions - angry, disgusted, fearful, happy, neutral, sad and surprised. </a:t>
            </a:r>
            <a:br>
              <a:rPr lang="en-US" sz="1400" dirty="0">
                <a:solidFill>
                  <a:schemeClr val="bg1"/>
                </a:solidFill>
              </a:rPr>
            </a:br>
            <a:r>
              <a:rPr lang="en-US" sz="1400" dirty="0" smtClean="0">
                <a:solidFill>
                  <a:schemeClr val="bg1"/>
                </a:solidFill>
              </a:rPr>
              <a:t/>
            </a:r>
            <a:br>
              <a:rPr lang="en-US" sz="1400" dirty="0" smtClean="0">
                <a:solidFill>
                  <a:schemeClr val="bg1"/>
                </a:solidFill>
              </a:rPr>
            </a:br>
            <a:endParaRPr lang="en-IN" sz="1400" b="1"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143509881"/>
              </p:ext>
            </p:extLst>
          </p:nvPr>
        </p:nvGraphicFramePr>
        <p:xfrm>
          <a:off x="780584" y="2228772"/>
          <a:ext cx="7368324" cy="2438400"/>
        </p:xfrm>
        <a:graphic>
          <a:graphicData uri="http://schemas.openxmlformats.org/drawingml/2006/table">
            <a:tbl>
              <a:tblPr/>
              <a:tblGrid>
                <a:gridCol w="2456108">
                  <a:extLst>
                    <a:ext uri="{9D8B030D-6E8A-4147-A177-3AD203B41FA5}">
                      <a16:colId xmlns:a16="http://schemas.microsoft.com/office/drawing/2014/main" val="3598093657"/>
                    </a:ext>
                  </a:extLst>
                </a:gridCol>
                <a:gridCol w="2456108">
                  <a:extLst>
                    <a:ext uri="{9D8B030D-6E8A-4147-A177-3AD203B41FA5}">
                      <a16:colId xmlns:a16="http://schemas.microsoft.com/office/drawing/2014/main" val="3839811312"/>
                    </a:ext>
                  </a:extLst>
                </a:gridCol>
                <a:gridCol w="2456108">
                  <a:extLst>
                    <a:ext uri="{9D8B030D-6E8A-4147-A177-3AD203B41FA5}">
                      <a16:colId xmlns:a16="http://schemas.microsoft.com/office/drawing/2014/main" val="4114554828"/>
                    </a:ext>
                  </a:extLst>
                </a:gridCol>
              </a:tblGrid>
              <a:tr h="304800">
                <a:tc>
                  <a:txBody>
                    <a:bodyPr/>
                    <a:lstStyle/>
                    <a:p>
                      <a:pPr algn="r" fontAlgn="ctr"/>
                      <a:r>
                        <a:rPr lang="en-IN" sz="1400" b="1">
                          <a:effectLst/>
                        </a:rPr>
                        <a:t>emotion</a:t>
                      </a:r>
                    </a:p>
                  </a:txBody>
                  <a:tcPr anchor="ctr">
                    <a:lnL>
                      <a:noFill/>
                    </a:lnL>
                    <a:lnR>
                      <a:noFill/>
                    </a:lnR>
                    <a:lnT>
                      <a:noFill/>
                    </a:lnT>
                    <a:lnB>
                      <a:noFill/>
                    </a:lnB>
                    <a:solidFill>
                      <a:srgbClr val="FFFFFF"/>
                    </a:solidFill>
                  </a:tcPr>
                </a:tc>
                <a:tc>
                  <a:txBody>
                    <a:bodyPr/>
                    <a:lstStyle/>
                    <a:p>
                      <a:pPr algn="r" fontAlgn="ctr"/>
                      <a:r>
                        <a:rPr lang="en-IN" sz="1400" b="1">
                          <a:effectLst/>
                        </a:rPr>
                        <a:t>number</a:t>
                      </a:r>
                    </a:p>
                  </a:txBody>
                  <a:tcPr anchor="ctr">
                    <a:lnL>
                      <a:noFill/>
                    </a:lnL>
                    <a:lnR>
                      <a:noFill/>
                    </a:lnR>
                    <a:lnT>
                      <a:noFill/>
                    </a:lnT>
                    <a:lnB>
                      <a:noFill/>
                    </a:lnB>
                    <a:solidFill>
                      <a:srgbClr val="FFFFFF"/>
                    </a:solidFill>
                  </a:tcPr>
                </a:tc>
                <a:tc>
                  <a:txBody>
                    <a:bodyPr/>
                    <a:lstStyle/>
                    <a:p>
                      <a:endParaRPr lang="en-IN" sz="1400"/>
                    </a:p>
                  </a:txBody>
                  <a:tcPr>
                    <a:lnL>
                      <a:noFill/>
                    </a:lnL>
                  </a:tcPr>
                </a:tc>
                <a:extLst>
                  <a:ext uri="{0D108BD9-81ED-4DB2-BD59-A6C34878D82A}">
                    <a16:rowId xmlns:a16="http://schemas.microsoft.com/office/drawing/2014/main" val="1284480831"/>
                  </a:ext>
                </a:extLst>
              </a:tr>
              <a:tr h="304800">
                <a:tc>
                  <a:txBody>
                    <a:bodyPr/>
                    <a:lstStyle/>
                    <a:p>
                      <a:pPr algn="r" fontAlgn="ctr"/>
                      <a:r>
                        <a:rPr lang="en-IN" sz="1400" b="1">
                          <a:effectLst/>
                        </a:rPr>
                        <a:t>0</a:t>
                      </a:r>
                    </a:p>
                  </a:txBody>
                  <a:tcPr anchor="ctr">
                    <a:lnL>
                      <a:noFill/>
                    </a:lnL>
                    <a:lnR>
                      <a:noFill/>
                    </a:lnR>
                    <a:lnT>
                      <a:noFill/>
                    </a:lnT>
                    <a:lnB>
                      <a:noFill/>
                    </a:lnB>
                    <a:solidFill>
                      <a:srgbClr val="FFFFFF"/>
                    </a:solidFill>
                  </a:tcPr>
                </a:tc>
                <a:tc>
                  <a:txBody>
                    <a:bodyPr/>
                    <a:lstStyle/>
                    <a:p>
                      <a:pPr algn="r" fontAlgn="ctr"/>
                      <a:r>
                        <a:rPr lang="en-IN" sz="1400">
                          <a:effectLst/>
                        </a:rPr>
                        <a:t>Angry</a:t>
                      </a:r>
                    </a:p>
                  </a:txBody>
                  <a:tcPr anchor="ctr">
                    <a:lnL>
                      <a:noFill/>
                    </a:lnL>
                    <a:lnR>
                      <a:noFill/>
                    </a:lnR>
                    <a:lnT>
                      <a:noFill/>
                    </a:lnT>
                    <a:lnB>
                      <a:noFill/>
                    </a:lnB>
                    <a:solidFill>
                      <a:srgbClr val="FFFFFF"/>
                    </a:solidFill>
                  </a:tcPr>
                </a:tc>
                <a:tc>
                  <a:txBody>
                    <a:bodyPr/>
                    <a:lstStyle/>
                    <a:p>
                      <a:pPr algn="r" fontAlgn="ctr"/>
                      <a:r>
                        <a:rPr lang="en-IN" sz="1400">
                          <a:effectLst/>
                        </a:rPr>
                        <a:t>4953</a:t>
                      </a:r>
                    </a:p>
                  </a:txBody>
                  <a:tcPr anchor="ctr">
                    <a:lnL>
                      <a:noFill/>
                    </a:lnL>
                    <a:lnR>
                      <a:noFill/>
                    </a:lnR>
                    <a:lnB>
                      <a:noFill/>
                    </a:lnB>
                    <a:solidFill>
                      <a:srgbClr val="FFFFFF"/>
                    </a:solidFill>
                  </a:tcPr>
                </a:tc>
                <a:extLst>
                  <a:ext uri="{0D108BD9-81ED-4DB2-BD59-A6C34878D82A}">
                    <a16:rowId xmlns:a16="http://schemas.microsoft.com/office/drawing/2014/main" val="2883700151"/>
                  </a:ext>
                </a:extLst>
              </a:tr>
              <a:tr h="304800">
                <a:tc>
                  <a:txBody>
                    <a:bodyPr/>
                    <a:lstStyle/>
                    <a:p>
                      <a:pPr algn="r" fontAlgn="ctr"/>
                      <a:r>
                        <a:rPr lang="en-IN" sz="1400" b="1">
                          <a:effectLst/>
                        </a:rPr>
                        <a:t>1</a:t>
                      </a:r>
                    </a:p>
                  </a:txBody>
                  <a:tcPr anchor="ctr">
                    <a:lnL>
                      <a:noFill/>
                    </a:lnL>
                    <a:lnR>
                      <a:noFill/>
                    </a:lnR>
                    <a:lnT>
                      <a:noFill/>
                    </a:lnT>
                    <a:lnB>
                      <a:noFill/>
                    </a:lnB>
                    <a:solidFill>
                      <a:srgbClr val="FFFFFF"/>
                    </a:solidFill>
                  </a:tcPr>
                </a:tc>
                <a:tc>
                  <a:txBody>
                    <a:bodyPr/>
                    <a:lstStyle/>
                    <a:p>
                      <a:pPr algn="r" fontAlgn="ctr"/>
                      <a:r>
                        <a:rPr lang="en-IN" sz="1400">
                          <a:effectLst/>
                        </a:rPr>
                        <a:t>Fear</a:t>
                      </a:r>
                    </a:p>
                  </a:txBody>
                  <a:tcPr anchor="ctr">
                    <a:lnL>
                      <a:noFill/>
                    </a:lnL>
                    <a:lnR>
                      <a:noFill/>
                    </a:lnR>
                    <a:lnT>
                      <a:noFill/>
                    </a:lnT>
                    <a:lnB>
                      <a:noFill/>
                    </a:lnB>
                    <a:solidFill>
                      <a:srgbClr val="FFFFFF"/>
                    </a:solidFill>
                  </a:tcPr>
                </a:tc>
                <a:tc>
                  <a:txBody>
                    <a:bodyPr/>
                    <a:lstStyle/>
                    <a:p>
                      <a:pPr algn="r" fontAlgn="ctr"/>
                      <a:r>
                        <a:rPr lang="en-IN" sz="1400">
                          <a:effectLst/>
                        </a:rPr>
                        <a:t>5121</a:t>
                      </a:r>
                    </a:p>
                  </a:txBody>
                  <a:tcPr anchor="ctr">
                    <a:lnL>
                      <a:noFill/>
                    </a:lnL>
                    <a:lnR>
                      <a:noFill/>
                    </a:lnR>
                    <a:lnT>
                      <a:noFill/>
                    </a:lnT>
                    <a:lnB>
                      <a:noFill/>
                    </a:lnB>
                    <a:solidFill>
                      <a:srgbClr val="FFFFFF"/>
                    </a:solidFill>
                  </a:tcPr>
                </a:tc>
                <a:extLst>
                  <a:ext uri="{0D108BD9-81ED-4DB2-BD59-A6C34878D82A}">
                    <a16:rowId xmlns:a16="http://schemas.microsoft.com/office/drawing/2014/main" val="1339367938"/>
                  </a:ext>
                </a:extLst>
              </a:tr>
              <a:tr h="304800">
                <a:tc>
                  <a:txBody>
                    <a:bodyPr/>
                    <a:lstStyle/>
                    <a:p>
                      <a:pPr algn="r" fontAlgn="ctr"/>
                      <a:r>
                        <a:rPr lang="en-IN" sz="1400" b="1">
                          <a:effectLst/>
                        </a:rPr>
                        <a:t>2</a:t>
                      </a:r>
                    </a:p>
                  </a:txBody>
                  <a:tcPr anchor="ctr">
                    <a:lnL>
                      <a:noFill/>
                    </a:lnL>
                    <a:lnR>
                      <a:noFill/>
                    </a:lnR>
                    <a:lnT>
                      <a:noFill/>
                    </a:lnT>
                    <a:lnB>
                      <a:noFill/>
                    </a:lnB>
                    <a:solidFill>
                      <a:srgbClr val="FFFFFF"/>
                    </a:solidFill>
                  </a:tcPr>
                </a:tc>
                <a:tc>
                  <a:txBody>
                    <a:bodyPr/>
                    <a:lstStyle/>
                    <a:p>
                      <a:pPr algn="r" fontAlgn="ctr"/>
                      <a:r>
                        <a:rPr lang="en-IN" sz="1400">
                          <a:effectLst/>
                        </a:rPr>
                        <a:t>Sad</a:t>
                      </a:r>
                    </a:p>
                  </a:txBody>
                  <a:tcPr anchor="ctr">
                    <a:lnL>
                      <a:noFill/>
                    </a:lnL>
                    <a:lnR>
                      <a:noFill/>
                    </a:lnR>
                    <a:lnT>
                      <a:noFill/>
                    </a:lnT>
                    <a:lnB>
                      <a:noFill/>
                    </a:lnB>
                    <a:solidFill>
                      <a:srgbClr val="FFFFFF"/>
                    </a:solidFill>
                  </a:tcPr>
                </a:tc>
                <a:tc>
                  <a:txBody>
                    <a:bodyPr/>
                    <a:lstStyle/>
                    <a:p>
                      <a:pPr algn="r" fontAlgn="ctr"/>
                      <a:r>
                        <a:rPr lang="en-IN" sz="1400">
                          <a:effectLst/>
                        </a:rPr>
                        <a:t>6077</a:t>
                      </a:r>
                    </a:p>
                  </a:txBody>
                  <a:tcPr anchor="ctr">
                    <a:lnL>
                      <a:noFill/>
                    </a:lnL>
                    <a:lnR>
                      <a:noFill/>
                    </a:lnR>
                    <a:lnT>
                      <a:noFill/>
                    </a:lnT>
                    <a:lnB>
                      <a:noFill/>
                    </a:lnB>
                    <a:solidFill>
                      <a:srgbClr val="FFFFFF"/>
                    </a:solidFill>
                  </a:tcPr>
                </a:tc>
                <a:extLst>
                  <a:ext uri="{0D108BD9-81ED-4DB2-BD59-A6C34878D82A}">
                    <a16:rowId xmlns:a16="http://schemas.microsoft.com/office/drawing/2014/main" val="4016091326"/>
                  </a:ext>
                </a:extLst>
              </a:tr>
              <a:tr h="304800">
                <a:tc>
                  <a:txBody>
                    <a:bodyPr/>
                    <a:lstStyle/>
                    <a:p>
                      <a:pPr algn="r" fontAlgn="ctr"/>
                      <a:r>
                        <a:rPr lang="en-IN" sz="1400" b="1">
                          <a:effectLst/>
                        </a:rPr>
                        <a:t>3</a:t>
                      </a:r>
                    </a:p>
                  </a:txBody>
                  <a:tcPr anchor="ctr">
                    <a:lnL>
                      <a:noFill/>
                    </a:lnL>
                    <a:lnR>
                      <a:noFill/>
                    </a:lnR>
                    <a:lnT>
                      <a:noFill/>
                    </a:lnT>
                    <a:lnB>
                      <a:noFill/>
                    </a:lnB>
                    <a:solidFill>
                      <a:srgbClr val="FFFFFF"/>
                    </a:solidFill>
                  </a:tcPr>
                </a:tc>
                <a:tc>
                  <a:txBody>
                    <a:bodyPr/>
                    <a:lstStyle/>
                    <a:p>
                      <a:pPr algn="r" fontAlgn="ctr"/>
                      <a:r>
                        <a:rPr lang="en-IN" sz="1400">
                          <a:effectLst/>
                        </a:rPr>
                        <a:t>Neutral</a:t>
                      </a:r>
                    </a:p>
                  </a:txBody>
                  <a:tcPr anchor="ctr">
                    <a:lnL>
                      <a:noFill/>
                    </a:lnL>
                    <a:lnR>
                      <a:noFill/>
                    </a:lnR>
                    <a:lnT>
                      <a:noFill/>
                    </a:lnT>
                    <a:lnB>
                      <a:noFill/>
                    </a:lnB>
                    <a:solidFill>
                      <a:srgbClr val="FFFFFF"/>
                    </a:solidFill>
                  </a:tcPr>
                </a:tc>
                <a:tc>
                  <a:txBody>
                    <a:bodyPr/>
                    <a:lstStyle/>
                    <a:p>
                      <a:pPr algn="r" fontAlgn="ctr"/>
                      <a:r>
                        <a:rPr lang="en-IN" sz="1400">
                          <a:effectLst/>
                        </a:rPr>
                        <a:t>6198</a:t>
                      </a:r>
                    </a:p>
                  </a:txBody>
                  <a:tcPr anchor="ctr">
                    <a:lnL>
                      <a:noFill/>
                    </a:lnL>
                    <a:lnR>
                      <a:noFill/>
                    </a:lnR>
                    <a:lnT>
                      <a:noFill/>
                    </a:lnT>
                    <a:lnB>
                      <a:noFill/>
                    </a:lnB>
                    <a:solidFill>
                      <a:srgbClr val="FFFFFF"/>
                    </a:solidFill>
                  </a:tcPr>
                </a:tc>
                <a:extLst>
                  <a:ext uri="{0D108BD9-81ED-4DB2-BD59-A6C34878D82A}">
                    <a16:rowId xmlns:a16="http://schemas.microsoft.com/office/drawing/2014/main" val="4157140981"/>
                  </a:ext>
                </a:extLst>
              </a:tr>
              <a:tr h="304800">
                <a:tc>
                  <a:txBody>
                    <a:bodyPr/>
                    <a:lstStyle/>
                    <a:p>
                      <a:pPr algn="r" fontAlgn="ctr"/>
                      <a:r>
                        <a:rPr lang="en-IN" sz="1400" b="1">
                          <a:effectLst/>
                        </a:rPr>
                        <a:t>4</a:t>
                      </a:r>
                    </a:p>
                  </a:txBody>
                  <a:tcPr anchor="ctr">
                    <a:lnL>
                      <a:noFill/>
                    </a:lnL>
                    <a:lnR>
                      <a:noFill/>
                    </a:lnR>
                    <a:lnT>
                      <a:noFill/>
                    </a:lnT>
                    <a:lnB>
                      <a:noFill/>
                    </a:lnB>
                    <a:solidFill>
                      <a:srgbClr val="FFFFFF"/>
                    </a:solidFill>
                  </a:tcPr>
                </a:tc>
                <a:tc>
                  <a:txBody>
                    <a:bodyPr/>
                    <a:lstStyle/>
                    <a:p>
                      <a:pPr algn="r" fontAlgn="ctr"/>
                      <a:r>
                        <a:rPr lang="en-IN" sz="1400">
                          <a:effectLst/>
                        </a:rPr>
                        <a:t>Happy</a:t>
                      </a:r>
                    </a:p>
                  </a:txBody>
                  <a:tcPr anchor="ctr">
                    <a:lnL>
                      <a:noFill/>
                    </a:lnL>
                    <a:lnR>
                      <a:noFill/>
                    </a:lnR>
                    <a:lnT>
                      <a:noFill/>
                    </a:lnT>
                    <a:lnB>
                      <a:noFill/>
                    </a:lnB>
                    <a:solidFill>
                      <a:srgbClr val="FFFFFF"/>
                    </a:solidFill>
                  </a:tcPr>
                </a:tc>
                <a:tc>
                  <a:txBody>
                    <a:bodyPr/>
                    <a:lstStyle/>
                    <a:p>
                      <a:pPr algn="r" fontAlgn="ctr"/>
                      <a:r>
                        <a:rPr lang="en-IN" sz="1400">
                          <a:effectLst/>
                        </a:rPr>
                        <a:t>8989</a:t>
                      </a:r>
                    </a:p>
                  </a:txBody>
                  <a:tcPr anchor="ctr">
                    <a:lnL>
                      <a:noFill/>
                    </a:lnL>
                    <a:lnR>
                      <a:noFill/>
                    </a:lnR>
                    <a:lnT>
                      <a:noFill/>
                    </a:lnT>
                    <a:lnB>
                      <a:noFill/>
                    </a:lnB>
                    <a:solidFill>
                      <a:srgbClr val="FFFFFF"/>
                    </a:solidFill>
                  </a:tcPr>
                </a:tc>
                <a:extLst>
                  <a:ext uri="{0D108BD9-81ED-4DB2-BD59-A6C34878D82A}">
                    <a16:rowId xmlns:a16="http://schemas.microsoft.com/office/drawing/2014/main" val="987565601"/>
                  </a:ext>
                </a:extLst>
              </a:tr>
              <a:tr h="304800">
                <a:tc>
                  <a:txBody>
                    <a:bodyPr/>
                    <a:lstStyle/>
                    <a:p>
                      <a:pPr algn="r" fontAlgn="ctr"/>
                      <a:r>
                        <a:rPr lang="en-IN" sz="1400" b="1">
                          <a:effectLst/>
                        </a:rPr>
                        <a:t>5</a:t>
                      </a:r>
                    </a:p>
                  </a:txBody>
                  <a:tcPr anchor="ctr">
                    <a:lnL>
                      <a:noFill/>
                    </a:lnL>
                    <a:lnR>
                      <a:noFill/>
                    </a:lnR>
                    <a:lnT>
                      <a:noFill/>
                    </a:lnT>
                    <a:lnB>
                      <a:noFill/>
                    </a:lnB>
                    <a:solidFill>
                      <a:srgbClr val="FFFFFF"/>
                    </a:solidFill>
                  </a:tcPr>
                </a:tc>
                <a:tc>
                  <a:txBody>
                    <a:bodyPr/>
                    <a:lstStyle/>
                    <a:p>
                      <a:pPr algn="r" fontAlgn="ctr"/>
                      <a:r>
                        <a:rPr lang="en-IN" sz="1400">
                          <a:effectLst/>
                        </a:rPr>
                        <a:t>Surprise</a:t>
                      </a:r>
                    </a:p>
                  </a:txBody>
                  <a:tcPr anchor="ctr">
                    <a:lnL>
                      <a:noFill/>
                    </a:lnL>
                    <a:lnR>
                      <a:noFill/>
                    </a:lnR>
                    <a:lnT>
                      <a:noFill/>
                    </a:lnT>
                    <a:lnB>
                      <a:noFill/>
                    </a:lnB>
                    <a:solidFill>
                      <a:srgbClr val="FFFFFF"/>
                    </a:solidFill>
                  </a:tcPr>
                </a:tc>
                <a:tc>
                  <a:txBody>
                    <a:bodyPr/>
                    <a:lstStyle/>
                    <a:p>
                      <a:pPr algn="r" fontAlgn="ctr"/>
                      <a:r>
                        <a:rPr lang="en-IN" sz="1400">
                          <a:effectLst/>
                        </a:rPr>
                        <a:t>4002</a:t>
                      </a:r>
                    </a:p>
                  </a:txBody>
                  <a:tcPr anchor="ctr">
                    <a:lnL>
                      <a:noFill/>
                    </a:lnL>
                    <a:lnR>
                      <a:noFill/>
                    </a:lnR>
                    <a:lnT>
                      <a:noFill/>
                    </a:lnT>
                    <a:lnB>
                      <a:noFill/>
                    </a:lnB>
                    <a:solidFill>
                      <a:srgbClr val="FFFFFF"/>
                    </a:solidFill>
                  </a:tcPr>
                </a:tc>
                <a:extLst>
                  <a:ext uri="{0D108BD9-81ED-4DB2-BD59-A6C34878D82A}">
                    <a16:rowId xmlns:a16="http://schemas.microsoft.com/office/drawing/2014/main" val="1666743947"/>
                  </a:ext>
                </a:extLst>
              </a:tr>
              <a:tr h="304800">
                <a:tc>
                  <a:txBody>
                    <a:bodyPr/>
                    <a:lstStyle/>
                    <a:p>
                      <a:pPr algn="r" fontAlgn="ctr"/>
                      <a:r>
                        <a:rPr lang="en-IN" sz="1400" b="1">
                          <a:effectLst/>
                        </a:rPr>
                        <a:t>6</a:t>
                      </a:r>
                    </a:p>
                  </a:txBody>
                  <a:tcPr anchor="ctr">
                    <a:lnL>
                      <a:noFill/>
                    </a:lnL>
                    <a:lnR>
                      <a:noFill/>
                    </a:lnR>
                    <a:lnT>
                      <a:noFill/>
                    </a:lnT>
                    <a:lnB>
                      <a:noFill/>
                    </a:lnB>
                    <a:solidFill>
                      <a:srgbClr val="FFFFFF"/>
                    </a:solidFill>
                  </a:tcPr>
                </a:tc>
                <a:tc>
                  <a:txBody>
                    <a:bodyPr/>
                    <a:lstStyle/>
                    <a:p>
                      <a:pPr algn="r" fontAlgn="ctr"/>
                      <a:r>
                        <a:rPr lang="en-IN" sz="1400">
                          <a:effectLst/>
                        </a:rPr>
                        <a:t>Digust</a:t>
                      </a:r>
                    </a:p>
                  </a:txBody>
                  <a:tcPr anchor="ctr">
                    <a:lnL>
                      <a:noFill/>
                    </a:lnL>
                    <a:lnR>
                      <a:noFill/>
                    </a:lnR>
                    <a:lnT>
                      <a:noFill/>
                    </a:lnT>
                    <a:lnB>
                      <a:noFill/>
                    </a:lnB>
                    <a:solidFill>
                      <a:srgbClr val="FFFFFF"/>
                    </a:solidFill>
                  </a:tcPr>
                </a:tc>
                <a:tc>
                  <a:txBody>
                    <a:bodyPr/>
                    <a:lstStyle/>
                    <a:p>
                      <a:pPr algn="r" fontAlgn="ctr"/>
                      <a:r>
                        <a:rPr lang="en-IN" sz="1400" dirty="0">
                          <a:effectLst/>
                        </a:rPr>
                        <a:t>547</a:t>
                      </a:r>
                    </a:p>
                  </a:txBody>
                  <a:tcPr anchor="ctr">
                    <a:lnL>
                      <a:noFill/>
                    </a:lnL>
                    <a:lnR>
                      <a:noFill/>
                    </a:lnR>
                    <a:lnT>
                      <a:noFill/>
                    </a:lnT>
                    <a:lnB>
                      <a:noFill/>
                    </a:lnB>
                    <a:solidFill>
                      <a:srgbClr val="FFFFFF"/>
                    </a:solidFill>
                  </a:tcPr>
                </a:tc>
                <a:extLst>
                  <a:ext uri="{0D108BD9-81ED-4DB2-BD59-A6C34878D82A}">
                    <a16:rowId xmlns:a16="http://schemas.microsoft.com/office/drawing/2014/main" val="1903953523"/>
                  </a:ext>
                </a:extLst>
              </a:tr>
            </a:tbl>
          </a:graphicData>
        </a:graphic>
      </p:graphicFrame>
    </p:spTree>
    <p:extLst>
      <p:ext uri="{BB962C8B-B14F-4D97-AF65-F5344CB8AC3E}">
        <p14:creationId xmlns:p14="http://schemas.microsoft.com/office/powerpoint/2010/main" val="345508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078130"/>
          </a:xfrm>
        </p:spPr>
        <p:txBody>
          <a:bodyPr/>
          <a:lstStyle/>
          <a:p>
            <a:r>
              <a:rPr lang="en-IN" b="1" dirty="0" smtClean="0"/>
              <a:t>                               Dependencies</a:t>
            </a:r>
            <a:br>
              <a:rPr lang="en-IN" b="1" dirty="0" smtClean="0"/>
            </a:br>
            <a:r>
              <a:rPr lang="en-IN" b="1" dirty="0" smtClean="0"/>
              <a:t/>
            </a:r>
            <a:br>
              <a:rPr lang="en-IN" b="1" dirty="0" smtClean="0"/>
            </a:br>
            <a:r>
              <a:rPr lang="en-US" sz="2000" dirty="0">
                <a:solidFill>
                  <a:schemeClr val="bg1"/>
                </a:solidFill>
              </a:rPr>
              <a:t>1.Python 3 </a:t>
            </a:r>
            <a:r>
              <a:rPr lang="en-US" sz="2000" dirty="0" smtClean="0">
                <a:solidFill>
                  <a:schemeClr val="bg1"/>
                </a:solidFill>
              </a:rPr>
              <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2.Tensorflow </a:t>
            </a:r>
            <a:r>
              <a:rPr lang="en-US" sz="2000" dirty="0">
                <a:solidFill>
                  <a:schemeClr val="bg1"/>
                </a:solidFill>
              </a:rPr>
              <a:t>2.0 </a:t>
            </a:r>
            <a:r>
              <a:rPr lang="en-US" sz="2000" dirty="0" smtClean="0">
                <a:solidFill>
                  <a:schemeClr val="bg1"/>
                </a:solidFill>
              </a:rPr>
              <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3.Streamlit </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4.Streamlit-Webrtc </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5.OpenCV</a:t>
            </a:r>
            <a:endParaRPr lang="en-IN" sz="2000" b="1" dirty="0">
              <a:solidFill>
                <a:schemeClr val="bg1"/>
              </a:solidFill>
            </a:endParaRPr>
          </a:p>
        </p:txBody>
      </p:sp>
    </p:spTree>
    <p:extLst>
      <p:ext uri="{BB962C8B-B14F-4D97-AF65-F5344CB8AC3E}">
        <p14:creationId xmlns:p14="http://schemas.microsoft.com/office/powerpoint/2010/main" val="363737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Plotting </a:t>
            </a:r>
            <a:r>
              <a:rPr lang="en-US" b="1" dirty="0"/>
              <a:t>a bar graph of the class </a:t>
            </a:r>
            <a:r>
              <a:rPr lang="en-US" b="1" dirty="0" smtClean="0"/>
              <a:t>distributions  </a:t>
            </a:r>
            <a:endParaRPr lang="en-IN" dirty="0"/>
          </a:p>
        </p:txBody>
      </p:sp>
      <p:pic>
        <p:nvPicPr>
          <p:cNvPr id="4" name="Picture 3"/>
          <p:cNvPicPr>
            <a:picLocks noChangeAspect="1"/>
          </p:cNvPicPr>
          <p:nvPr/>
        </p:nvPicPr>
        <p:blipFill>
          <a:blip r:embed="rId3"/>
          <a:stretch>
            <a:fillRect/>
          </a:stretch>
        </p:blipFill>
        <p:spPr>
          <a:xfrm>
            <a:off x="1018478" y="1219200"/>
            <a:ext cx="7278029" cy="3349675"/>
          </a:xfrm>
          <a:prstGeom prst="rect">
            <a:avLst/>
          </a:prstGeom>
        </p:spPr>
      </p:pic>
      <p:sp>
        <p:nvSpPr>
          <p:cNvPr id="3" name="Text Placeholder 2"/>
          <p:cNvSpPr>
            <a:spLocks noGrp="1"/>
          </p:cNvSpPr>
          <p:nvPr>
            <p:ph type="body" idx="1"/>
          </p:nvPr>
        </p:nvSpPr>
        <p:spPr>
          <a:xfrm>
            <a:off x="312234" y="1152475"/>
            <a:ext cx="8520066" cy="3416400"/>
          </a:xfrm>
        </p:spPr>
        <p:txBody>
          <a:bodyPr/>
          <a:lstStyle/>
          <a:p>
            <a:r>
              <a:rPr lang="en-US" dirty="0" smtClean="0"/>
              <a:t>z</a:t>
            </a:r>
            <a:endParaRPr lang="en-IN" dirty="0"/>
          </a:p>
        </p:txBody>
      </p:sp>
    </p:spTree>
    <p:extLst>
      <p:ext uri="{BB962C8B-B14F-4D97-AF65-F5344CB8AC3E}">
        <p14:creationId xmlns:p14="http://schemas.microsoft.com/office/powerpoint/2010/main" val="182204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9564" y="689673"/>
            <a:ext cx="8849371" cy="4262035"/>
          </a:xfrm>
          <a:prstGeom prst="rect">
            <a:avLst/>
          </a:prstGeom>
        </p:spPr>
      </p:pic>
      <p:sp>
        <p:nvSpPr>
          <p:cNvPr id="4" name="Rectangle 1"/>
          <p:cNvSpPr>
            <a:spLocks noGrp="1" noChangeArrowheads="1"/>
          </p:cNvSpPr>
          <p:nvPr>
            <p:ph type="title"/>
          </p:nvPr>
        </p:nvSpPr>
        <p:spPr bwMode="auto">
          <a:xfrm>
            <a:off x="241958" y="159360"/>
            <a:ext cx="8018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smtClean="0">
                <a:ln>
                  <a:noFill/>
                </a:ln>
                <a:solidFill>
                  <a:schemeClr val="tx1"/>
                </a:solidFill>
                <a:effectLst/>
                <a:latin typeface="Arial Unicode MS"/>
              </a:rPr>
              <a:t>                             </a:t>
            </a:r>
            <a:r>
              <a:rPr lang="en-US" altLang="en-US" sz="2000" b="1" i="1" dirty="0" err="1">
                <a:solidFill>
                  <a:schemeClr val="tx1"/>
                </a:solidFill>
                <a:latin typeface="Arial Unicode MS"/>
              </a:rPr>
              <a:t>B</a:t>
            </a:r>
            <a:r>
              <a:rPr kumimoji="0" lang="en-US" altLang="en-US" sz="2000" b="1" i="1" u="none" strike="noStrike" cap="none" normalizeH="0" baseline="0" dirty="0" err="1" smtClean="0">
                <a:ln>
                  <a:noFill/>
                </a:ln>
                <a:solidFill>
                  <a:schemeClr val="tx1"/>
                </a:solidFill>
                <a:effectLst/>
                <a:latin typeface="Arial Unicode MS"/>
              </a:rPr>
              <a:t>arplot</a:t>
            </a:r>
            <a:r>
              <a:rPr kumimoji="0" lang="en-US" altLang="en-US" sz="2000" b="1" i="1" u="none" strike="noStrike" cap="none" normalizeH="0" baseline="0" dirty="0" smtClean="0">
                <a:ln>
                  <a:noFill/>
                </a:ln>
                <a:solidFill>
                  <a:schemeClr val="tx1"/>
                </a:solidFill>
                <a:effectLst/>
                <a:latin typeface="Arial Unicode MS"/>
              </a:rPr>
              <a:t> class distribution of train, </a:t>
            </a:r>
            <a:r>
              <a:rPr kumimoji="0" lang="en-US" altLang="en-US" sz="2000" b="1" i="1" u="none" strike="noStrike" cap="none" normalizeH="0" baseline="0" dirty="0" err="1" smtClean="0">
                <a:ln>
                  <a:noFill/>
                </a:ln>
                <a:solidFill>
                  <a:schemeClr val="tx1"/>
                </a:solidFill>
                <a:effectLst/>
                <a:latin typeface="Arial Unicode MS"/>
              </a:rPr>
              <a:t>val</a:t>
            </a:r>
            <a:r>
              <a:rPr kumimoji="0" lang="en-US" altLang="en-US" sz="2000" b="1" i="1" u="none" strike="noStrike" cap="none" normalizeH="0" baseline="0" dirty="0" smtClean="0">
                <a:ln>
                  <a:noFill/>
                </a:ln>
                <a:solidFill>
                  <a:schemeClr val="tx1"/>
                </a:solidFill>
                <a:effectLst/>
                <a:latin typeface="Arial Unicode MS"/>
              </a:rPr>
              <a:t> and test</a:t>
            </a:r>
            <a:r>
              <a:rPr kumimoji="0" lang="en-US" altLang="en-US" sz="2000" b="1" i="0" u="none" strike="noStrike" cap="none" normalizeH="0" baseline="0" dirty="0" smtClean="0">
                <a:ln>
                  <a:noFill/>
                </a:ln>
                <a:solidFill>
                  <a:schemeClr val="tx1"/>
                </a:solidFill>
                <a:effectLst/>
              </a:rPr>
              <a:t> </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165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9484"/>
            <a:ext cx="8520600" cy="4889715"/>
          </a:xfrm>
        </p:spPr>
        <p:txBody>
          <a:bodyPr/>
          <a:lstStyle/>
          <a:p>
            <a:r>
              <a:rPr lang="en-IN" b="1" dirty="0" smtClean="0"/>
              <a:t>                               Model Creation</a:t>
            </a:r>
            <a:br>
              <a:rPr lang="en-IN" b="1" dirty="0" smtClean="0"/>
            </a:br>
            <a:r>
              <a:rPr lang="en-IN" sz="2000" dirty="0" smtClean="0">
                <a:solidFill>
                  <a:schemeClr val="bg1"/>
                </a:solidFill>
              </a:rPr>
              <a:t>1</a:t>
            </a:r>
            <a:r>
              <a:rPr lang="en-US" sz="2000" dirty="0" smtClean="0">
                <a:solidFill>
                  <a:schemeClr val="bg1"/>
                </a:solidFill>
              </a:rPr>
              <a:t>) </a:t>
            </a:r>
            <a:r>
              <a:rPr lang="en-US" sz="2000" dirty="0">
                <a:solidFill>
                  <a:schemeClr val="bg1"/>
                </a:solidFill>
              </a:rPr>
              <a:t>Using </a:t>
            </a:r>
            <a:r>
              <a:rPr lang="en-US" sz="2000" dirty="0" err="1" smtClean="0">
                <a:solidFill>
                  <a:schemeClr val="bg1"/>
                </a:solidFill>
              </a:rPr>
              <a:t>DeepFace</a:t>
            </a:r>
            <a:r>
              <a:rPr lang="en-US" sz="2000" dirty="0" smtClean="0">
                <a:solidFill>
                  <a:schemeClr val="bg1"/>
                </a:solidFill>
              </a:rPr>
              <a:t/>
            </a:r>
            <a:br>
              <a:rPr lang="en-US" sz="2000" dirty="0" smtClean="0">
                <a:solidFill>
                  <a:schemeClr val="bg1"/>
                </a:solidFill>
              </a:rPr>
            </a:br>
            <a:r>
              <a:rPr lang="en-US" sz="2000" dirty="0">
                <a:solidFill>
                  <a:schemeClr val="bg1"/>
                </a:solidFill>
              </a:rPr>
              <a:t> </a:t>
            </a:r>
            <a:r>
              <a:rPr lang="en-US" sz="2000" dirty="0" smtClean="0">
                <a:solidFill>
                  <a:schemeClr val="bg1"/>
                </a:solidFill>
              </a:rPr>
              <a:t>    What </a:t>
            </a:r>
            <a:r>
              <a:rPr lang="en-US" sz="2000" dirty="0">
                <a:solidFill>
                  <a:schemeClr val="bg1"/>
                </a:solidFill>
              </a:rPr>
              <a:t>is </a:t>
            </a:r>
            <a:r>
              <a:rPr lang="en-US" sz="2000" dirty="0" err="1">
                <a:solidFill>
                  <a:schemeClr val="bg1"/>
                </a:solidFill>
              </a:rPr>
              <a:t>DeepFace</a:t>
            </a:r>
            <a:r>
              <a:rPr lang="en-US" sz="2000" dirty="0">
                <a:solidFill>
                  <a:schemeClr val="bg1"/>
                </a:solidFill>
              </a:rPr>
              <a:t> ?</a:t>
            </a:r>
            <a:endParaRPr lang="en-IN" sz="2000" dirty="0">
              <a:solidFill>
                <a:schemeClr val="bg1"/>
              </a:solidFill>
            </a:endParaRPr>
          </a:p>
        </p:txBody>
      </p:sp>
      <p:pic>
        <p:nvPicPr>
          <p:cNvPr id="4" name="Picture 3"/>
          <p:cNvPicPr>
            <a:picLocks noChangeAspect="1"/>
          </p:cNvPicPr>
          <p:nvPr/>
        </p:nvPicPr>
        <p:blipFill>
          <a:blip r:embed="rId2"/>
          <a:stretch>
            <a:fillRect/>
          </a:stretch>
        </p:blipFill>
        <p:spPr>
          <a:xfrm>
            <a:off x="204949" y="1342706"/>
            <a:ext cx="8734101" cy="3624500"/>
          </a:xfrm>
          <a:prstGeom prst="rect">
            <a:avLst/>
          </a:prstGeom>
        </p:spPr>
      </p:pic>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288724338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164</Words>
  <Application>Microsoft Office PowerPoint</Application>
  <PresentationFormat>On-screen Show (16:9)</PresentationFormat>
  <Paragraphs>58</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 Unicode MS</vt:lpstr>
      <vt:lpstr>Montserrat</vt:lpstr>
      <vt:lpstr>Arial</vt:lpstr>
      <vt:lpstr>Simple Light</vt:lpstr>
      <vt:lpstr>           Capstone Project Face Emotion Recognition Self Project By Irshad   </vt:lpstr>
      <vt:lpstr>   </vt:lpstr>
      <vt:lpstr>                                Introduction  ● What is Face Emotion Recognition ?    ● Why it is so important ?    ● What is the scopes of Face Emotion Recognition?</vt:lpstr>
      <vt:lpstr>                                                                                  Problem Statement  The Indian education landscape has been undergoing rapid changes for the past 10 years owing to the advancement of web based learning services, specifically, eLearning platforms. Global E-learning is estimated to witness an 8X over the next 5 years to reach USD 2B in 2021. India is expected to grow with a CAGR of 44% crossing the 10M users mark in 2021. Although the market is growing on a rapid scale, there are major challenges associated with digital learning when compared with brick and mortar classrooms. One of many challenges is how to ensure quality learning for students. Digital platforms might overpower physical classrooms in terms of content quality but when it comes to understanding whether students are able to grasp the content in a live class scenario is yet an open-end challenge. In a physical classroom during a lecturing teacher can see the faces and assess the emotion of the class and tune their lecture accordingly, whether he is going fast or slow. He can identify students who need special attention. Digital classrooms are conducted via video telephony software program (ex-Zoom) where it’s not possible for medium scale class (25-50) to see all students and access the mood. Because of this drawback, students are not focusing on content due to lack of surveillance.  While digital platforms have limitations in terms of physical surveillance but it comes with the power of data and machines which can work for you. It provides data in the form of video, audio, and texts which can be analyzed using deep learning algorithms. Deep learning backed system not only solves the surveillance issue, but it also removes the human bias from the system, and all information is no longer in the teacher’s brain rather translated in numbers that can be analyzed and tracked. I will solve the above-mentioned challenge by applying deep learning algorithms to live video data. The solution to this problem is by recognizing facial emotions.</vt:lpstr>
      <vt:lpstr>                                                                      Data Summary I have built a deep learning model which detects the real time emotions of students through a webcam so that teachers can understand if students are able to grasp the topic according to students' expressions or emotions and then deploy the model. The model is trained on the FER-2013 dataset . ● This dataset consists of 35887 grayscale, 48x48 sized face images with seven emotions - angry, disgusted, fearful, happy, neutral, sad and surprised.   </vt:lpstr>
      <vt:lpstr>                               Dependencies  1.Python 3   2.Tensorflow 2.0   3.Streamlit   4.Streamlit-Webrtc   5.OpenCV</vt:lpstr>
      <vt:lpstr>    Plotting a bar graph of the class distributions  </vt:lpstr>
      <vt:lpstr>                             Barplot class distribution of train, val and test </vt:lpstr>
      <vt:lpstr>                               Model Creation 1) Using DeepFace      What is DeepFace ?</vt:lpstr>
      <vt:lpstr>2) Using Transfer Learning            What is Transfer Learning ?</vt:lpstr>
      <vt:lpstr>3) Using CNN layers            What is CNN ?</vt:lpstr>
      <vt:lpstr>                        Loss &amp; Accuracy Plot</vt:lpstr>
      <vt:lpstr>Real-Time Local Video Face Emotion Detection     I created two patterns for detecting and predicting single faces and as well as multiple faces using OpenCV videocapture in local.    For Webapp , OpenCV can’t be used. Thus, using Streamlit-Webrtc for front-end application</vt:lpstr>
      <vt:lpstr>                                    Challenges   • Large Image Dataset to handle.   • Couldn’t able to connect GPU with Jupyter Notebook.   • Tried creating lot of models till find the best one.   • Continuous Runtime and RAM Crash due to large dataset.  • Carefully tuned Hyper parameters .</vt:lpstr>
      <vt:lpstr>                                Conclusion    Finally I build the WebApp using streamlit and deployed in Heroku and Streamlit Sharing.  • The model which was created by CNN layers gave training accuracy of 88% and test accuracy of 58.40% .  • I have also included the video of my WebApp working in Local.   • Codes which are deployed are in Github Repository.   • It was such an amazing and interesting project. I learnt a lot from this.</vt:lpstr>
      <vt:lpstr>        Some Real Life Learning from this Project   • Never Give Up.   • Update yourself from your Failures.   • A Scientist needs to overcome the failures.   • Try existing all methods to reach the goal.   • Have Patience and Good things take time to happen</vt:lpstr>
      <vt:lpstr>                                                    THANK YOU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Face Emotion Recognition Self Project By Irshad</dc:title>
  <dc:creator>IRSHAD</dc:creator>
  <cp:lastModifiedBy>IRSHAD</cp:lastModifiedBy>
  <cp:revision>7</cp:revision>
  <dcterms:modified xsi:type="dcterms:W3CDTF">2022-05-16T08:02:54Z</dcterms:modified>
</cp:coreProperties>
</file>