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7" r:id="rId2"/>
    <p:sldId id="260" r:id="rId3"/>
    <p:sldId id="268" r:id="rId4"/>
    <p:sldId id="261" r:id="rId5"/>
    <p:sldId id="262" r:id="rId6"/>
    <p:sldId id="263" r:id="rId7"/>
    <p:sldId id="264" r:id="rId8"/>
    <p:sldId id="265" r:id="rId9"/>
    <p:sldId id="266" r:id="rId10"/>
    <p:sldId id="267" r:id="rId11"/>
    <p:sldId id="269" r:id="rId12"/>
    <p:sldId id="270" r:id="rId13"/>
    <p:sldId id="259" r:id="rId14"/>
    <p:sldId id="25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BA4B65-568B-418C-932F-8A014C91850C}" type="datetimeFigureOut">
              <a:rPr lang="en-US" smtClean="0"/>
              <a:pPr/>
              <a:t>4/28/2023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8A4FF7-F931-456E-9E72-96CC7A809A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40DC2D-AF4D-4DED-BE64-4D4B4B1CF0EF}" type="datetime1">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50024-02FC-47CF-82F6-2C31A8139CC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1DB2A2-3CE9-4CA0-84A2-671A01EA714D}" type="datetime1">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50024-02FC-47CF-82F6-2C31A8139C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B182E1-33FA-4564-BD96-B6F4F24B91E2}" type="datetime1">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50024-02FC-47CF-82F6-2C31A8139C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69DEE-A39F-4088-84B8-827628E1A291}" type="datetime1">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50024-02FC-47CF-82F6-2C31A8139C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7CC47E-5972-4EB7-9102-F899D4CFFF0D}" type="datetime1">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50024-02FC-47CF-82F6-2C31A8139CC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F12184-B67A-48DD-8A4C-B0287102FF60}" type="datetime1">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50024-02FC-47CF-82F6-2C31A8139CC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83BD55-0015-40D5-8D75-047919C341EF}" type="datetime1">
              <a:rPr lang="en-US" smtClean="0"/>
              <a:pPr/>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550024-02FC-47CF-82F6-2C31A8139CC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E11417-87A9-453D-A882-C640FBADDC91}" type="datetime1">
              <a:rPr lang="en-US" smtClean="0"/>
              <a:pPr/>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50024-02FC-47CF-82F6-2C31A8139CC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ECB3E-3C29-4A59-985D-8C68E81260DF}" type="datetime1">
              <a:rPr lang="en-US" smtClean="0"/>
              <a:pPr/>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550024-02FC-47CF-82F6-2C31A8139C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5327C7-80B0-4967-9122-C863356BF210}" type="datetime1">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50024-02FC-47CF-82F6-2C31A8139CC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206572-55C7-46D0-82CF-5A5D731C4CFC}" type="datetime1">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50024-02FC-47CF-82F6-2C31A8139CC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84B1D-398C-44FF-8E24-42DC1838B238}" type="datetime1">
              <a:rPr lang="en-US" smtClean="0"/>
              <a:pPr/>
              <a:t>4/28/2023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50024-02FC-47CF-82F6-2C31A8139C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676400"/>
            <a:ext cx="6172200" cy="1477328"/>
          </a:xfrm>
          <a:prstGeom prst="rect">
            <a:avLst/>
          </a:prstGeom>
          <a:noFill/>
        </p:spPr>
        <p:txBody>
          <a:bodyPr wrap="square" rtlCol="0">
            <a:spAutoFit/>
          </a:bodyPr>
          <a:lstStyle/>
          <a:p>
            <a:pPr algn="ctr">
              <a:lnSpc>
                <a:spcPct val="150000"/>
              </a:lnSpc>
            </a:pPr>
            <a:r>
              <a:rPr lang="en-US" sz="2000" b="1" dirty="0" smtClean="0">
                <a:latin typeface="Times New Roman" pitchFamily="18" charset="0"/>
                <a:cs typeface="Times New Roman" pitchFamily="18" charset="0"/>
              </a:rPr>
              <a:t>COMBINED GROUP PROJECT </a:t>
            </a:r>
          </a:p>
          <a:p>
            <a:pPr>
              <a:lnSpc>
                <a:spcPct val="150000"/>
              </a:lnSpc>
            </a:pPr>
            <a:r>
              <a:rPr lang="en-US" sz="2000" dirty="0" smtClean="0">
                <a:latin typeface="Times New Roman" pitchFamily="18" charset="0"/>
                <a:cs typeface="Times New Roman" pitchFamily="18" charset="0"/>
              </a:rPr>
              <a:t>IMIT 53253 - Software Engineering (2023)</a:t>
            </a:r>
          </a:p>
          <a:p>
            <a:pPr>
              <a:lnSpc>
                <a:spcPct val="150000"/>
              </a:lnSpc>
            </a:pPr>
            <a:r>
              <a:rPr lang="en-US" sz="2000" dirty="0" smtClean="0">
                <a:latin typeface="Times New Roman" pitchFamily="18" charset="0"/>
                <a:cs typeface="Times New Roman" pitchFamily="18" charset="0"/>
              </a:rPr>
              <a:t>IMIT 53243 - Web and Multimedia Technologies (2023)</a:t>
            </a:r>
            <a:endParaRPr lang="en-US" sz="2000" dirty="0">
              <a:latin typeface="Times New Roman" pitchFamily="18" charset="0"/>
              <a:cs typeface="Times New Roman" pitchFamily="18" charset="0"/>
            </a:endParaRPr>
          </a:p>
        </p:txBody>
      </p:sp>
      <p:sp>
        <p:nvSpPr>
          <p:cNvPr id="3" name="TextBox 2"/>
          <p:cNvSpPr txBox="1"/>
          <p:nvPr/>
        </p:nvSpPr>
        <p:spPr>
          <a:xfrm>
            <a:off x="6629400" y="3276600"/>
            <a:ext cx="2514600" cy="2862322"/>
          </a:xfrm>
          <a:prstGeom prst="rect">
            <a:avLst/>
          </a:prstGeom>
          <a:noFill/>
        </p:spPr>
        <p:txBody>
          <a:bodyPr wrap="square" rtlCol="0">
            <a:spAutoFit/>
          </a:bodyPr>
          <a:lstStyle/>
          <a:p>
            <a:r>
              <a:rPr lang="en-US" u="sng" dirty="0" smtClean="0"/>
              <a:t>Team Members</a:t>
            </a:r>
          </a:p>
          <a:p>
            <a:r>
              <a:rPr lang="en-US" dirty="0" smtClean="0"/>
              <a:t>FGS/MIT/2022/072</a:t>
            </a:r>
          </a:p>
          <a:p>
            <a:r>
              <a:rPr lang="en-US" dirty="0" smtClean="0"/>
              <a:t>FGS/MIT/2022/077 </a:t>
            </a:r>
          </a:p>
          <a:p>
            <a:r>
              <a:rPr lang="en-US" dirty="0" smtClean="0"/>
              <a:t>FGS/MIT/2022/078</a:t>
            </a:r>
          </a:p>
          <a:p>
            <a:r>
              <a:rPr lang="en-US" dirty="0" smtClean="0"/>
              <a:t>FGS/MIT/2022/084</a:t>
            </a:r>
          </a:p>
          <a:p>
            <a:r>
              <a:rPr lang="en-US" dirty="0" smtClean="0"/>
              <a:t>FGS/MIT/2022/098</a:t>
            </a:r>
          </a:p>
          <a:p>
            <a:r>
              <a:rPr lang="en-US" dirty="0" smtClean="0"/>
              <a:t>FGS/MIT/2022/100</a:t>
            </a:r>
          </a:p>
          <a:p>
            <a:r>
              <a:rPr lang="en-US" dirty="0" smtClean="0"/>
              <a:t>FGS/MIT/2022/084</a:t>
            </a:r>
          </a:p>
          <a:p>
            <a:r>
              <a:rPr lang="en-US" dirty="0" smtClean="0"/>
              <a:t>FGS/MIT/2022/086</a:t>
            </a:r>
          </a:p>
          <a:p>
            <a:endParaRPr lang="en-US" dirty="0"/>
          </a:p>
        </p:txBody>
      </p:sp>
      <p:sp>
        <p:nvSpPr>
          <p:cNvPr id="4098" name="AutoShape 2" descr="IMIT - Institute of Multimedia and Information Techn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IMIT - Institute of Multimedia and Information Techn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1" name="Picture 5" descr="C:\Users\Dell\Desktop\download.jpg"/>
          <p:cNvPicPr>
            <a:picLocks noChangeAspect="1" noChangeArrowheads="1"/>
          </p:cNvPicPr>
          <p:nvPr/>
        </p:nvPicPr>
        <p:blipFill>
          <a:blip r:embed="rId2" cstate="print"/>
          <a:srcRect/>
          <a:stretch>
            <a:fillRect/>
          </a:stretch>
        </p:blipFill>
        <p:spPr bwMode="auto">
          <a:xfrm>
            <a:off x="2362200" y="3657600"/>
            <a:ext cx="4038600" cy="2536825"/>
          </a:xfrm>
          <a:prstGeom prst="rect">
            <a:avLst/>
          </a:prstGeom>
          <a:noFill/>
        </p:spPr>
      </p:pic>
      <p:sp>
        <p:nvSpPr>
          <p:cNvPr id="4102" name="Rectangle 6"/>
          <p:cNvSpPr>
            <a:spLocks noChangeArrowheads="1"/>
          </p:cNvSpPr>
          <p:nvPr/>
        </p:nvSpPr>
        <p:spPr bwMode="auto">
          <a:xfrm>
            <a:off x="609600" y="685800"/>
            <a:ext cx="80772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GB" sz="3200" dirty="0" smtClean="0">
                <a:latin typeface="Times New Roman" pitchFamily="18" charset="0"/>
                <a:cs typeface="Times New Roman" pitchFamily="18" charset="0"/>
              </a:rPr>
              <a:t>Ecommerce system for online seller</a:t>
            </a:r>
            <a:endParaRPr lang="en-US" sz="3200"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9D550024-02FC-47CF-82F6-2C31A8139CC9}"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550024-02FC-47CF-82F6-2C31A8139CC9}" type="slidenum">
              <a:rPr lang="en-US" smtClean="0"/>
              <a:pPr/>
              <a:t>10</a:t>
            </a:fld>
            <a:endParaRPr lang="en-US"/>
          </a:p>
        </p:txBody>
      </p:sp>
      <p:sp>
        <p:nvSpPr>
          <p:cNvPr id="3" name="TextBox 2"/>
          <p:cNvSpPr txBox="1"/>
          <p:nvPr/>
        </p:nvSpPr>
        <p:spPr>
          <a:xfrm>
            <a:off x="381000" y="304800"/>
            <a:ext cx="8305800" cy="6093976"/>
          </a:xfrm>
          <a:prstGeom prst="rect">
            <a:avLst/>
          </a:prstGeom>
          <a:noFill/>
        </p:spPr>
        <p:txBody>
          <a:bodyPr wrap="square" rtlCol="0">
            <a:spAutoFit/>
          </a:bodyPr>
          <a:lstStyle/>
          <a:p>
            <a:pPr>
              <a:lnSpc>
                <a:spcPct val="150000"/>
              </a:lnSpc>
            </a:pPr>
            <a:r>
              <a:rPr lang="en-US" sz="2400" b="1" dirty="0" smtClean="0"/>
              <a:t>05. Constraints</a:t>
            </a:r>
            <a:endParaRPr lang="en-US" sz="2400" dirty="0" smtClean="0"/>
          </a:p>
          <a:p>
            <a:pPr lvl="1">
              <a:lnSpc>
                <a:spcPct val="150000"/>
              </a:lnSpc>
              <a:buFont typeface="Wingdings" pitchFamily="2" charset="2"/>
              <a:buChar char="v"/>
            </a:pPr>
            <a:r>
              <a:rPr lang="en-US" sz="2000" dirty="0" smtClean="0"/>
              <a:t>The Shopping Cart software shall be developed using the Java programming language.</a:t>
            </a:r>
          </a:p>
          <a:p>
            <a:pPr lvl="1">
              <a:lnSpc>
                <a:spcPct val="150000"/>
              </a:lnSpc>
              <a:buFont typeface="Wingdings" pitchFamily="2" charset="2"/>
              <a:buChar char="v"/>
            </a:pPr>
            <a:r>
              <a:rPr lang="en-US" sz="2000" dirty="0" smtClean="0"/>
              <a:t>The system shall be compatible with modern web browsers, including Chrome, Firefox, and Safari.</a:t>
            </a:r>
          </a:p>
          <a:p>
            <a:pPr lvl="1">
              <a:lnSpc>
                <a:spcPct val="150000"/>
              </a:lnSpc>
              <a:buFont typeface="Wingdings" pitchFamily="2" charset="2"/>
              <a:buChar char="v"/>
            </a:pPr>
            <a:r>
              <a:rPr lang="en-US" sz="2000" dirty="0" smtClean="0"/>
              <a:t>The system shall be hosted on a cloud platform with sufficient scalability and performance capabilities.</a:t>
            </a:r>
          </a:p>
          <a:p>
            <a:pPr>
              <a:lnSpc>
                <a:spcPct val="150000"/>
              </a:lnSpc>
            </a:pPr>
            <a:r>
              <a:rPr lang="en-US" sz="2400" b="1" dirty="0" smtClean="0"/>
              <a:t>06. Assumptions and Dependencies</a:t>
            </a:r>
            <a:endParaRPr lang="en-US" sz="2400" dirty="0" smtClean="0"/>
          </a:p>
          <a:p>
            <a:pPr lvl="1">
              <a:lnSpc>
                <a:spcPct val="150000"/>
              </a:lnSpc>
              <a:buFont typeface="Wingdings" pitchFamily="2" charset="2"/>
              <a:buChar char="v"/>
            </a:pPr>
            <a:r>
              <a:rPr lang="en-US" sz="2000" dirty="0" smtClean="0"/>
              <a:t>The system assumes an internet connection for users to access and interact with the application.</a:t>
            </a:r>
          </a:p>
          <a:p>
            <a:pPr lvl="1">
              <a:lnSpc>
                <a:spcPct val="150000"/>
              </a:lnSpc>
              <a:buFont typeface="Wingdings" pitchFamily="2" charset="2"/>
              <a:buChar char="v"/>
            </a:pPr>
            <a:r>
              <a:rPr lang="en-US" sz="2000" dirty="0" smtClean="0"/>
              <a:t>The system depends on third-party payment gateway APIs for processing payments.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550024-02FC-47CF-82F6-2C31A8139CC9}" type="slidenum">
              <a:rPr lang="en-US" smtClean="0"/>
              <a:pPr/>
              <a:t>11</a:t>
            </a:fld>
            <a:endParaRPr lang="en-US"/>
          </a:p>
        </p:txBody>
      </p:sp>
      <p:sp>
        <p:nvSpPr>
          <p:cNvPr id="3" name="TextBox 2"/>
          <p:cNvSpPr txBox="1"/>
          <p:nvPr/>
        </p:nvSpPr>
        <p:spPr>
          <a:xfrm>
            <a:off x="533400" y="381000"/>
            <a:ext cx="8001000" cy="6186309"/>
          </a:xfrm>
          <a:prstGeom prst="rect">
            <a:avLst/>
          </a:prstGeom>
          <a:noFill/>
        </p:spPr>
        <p:txBody>
          <a:bodyPr wrap="square" rtlCol="0">
            <a:spAutoFit/>
          </a:bodyPr>
          <a:lstStyle/>
          <a:p>
            <a:pPr algn="just"/>
            <a:r>
              <a:rPr lang="en-GB" sz="2400" b="1" dirty="0" smtClean="0">
                <a:latin typeface="Times New Roman" pitchFamily="18" charset="0"/>
                <a:cs typeface="Times New Roman" pitchFamily="18" charset="0"/>
              </a:rPr>
              <a:t>Feasibly </a:t>
            </a:r>
            <a:r>
              <a:rPr lang="en-GB" sz="2400" b="1" dirty="0" smtClean="0">
                <a:latin typeface="Times New Roman" pitchFamily="18" charset="0"/>
                <a:cs typeface="Times New Roman" pitchFamily="18" charset="0"/>
              </a:rPr>
              <a:t>study</a:t>
            </a:r>
          </a:p>
          <a:p>
            <a:pPr algn="just"/>
            <a:endParaRPr lang="en-US" sz="2400" dirty="0" smtClean="0">
              <a:latin typeface="Times New Roman" pitchFamily="18" charset="0"/>
              <a:cs typeface="Times New Roman" pitchFamily="18" charset="0"/>
            </a:endParaRPr>
          </a:p>
          <a:p>
            <a:pPr algn="just">
              <a:lnSpc>
                <a:spcPct val="150000"/>
              </a:lnSpc>
            </a:pPr>
            <a:r>
              <a:rPr lang="en-GB" sz="2000" b="1" dirty="0" smtClean="0">
                <a:latin typeface="Times New Roman" pitchFamily="18" charset="0"/>
                <a:cs typeface="Times New Roman" pitchFamily="18" charset="0"/>
              </a:rPr>
              <a:t>Technical feasibility</a:t>
            </a:r>
            <a:r>
              <a:rPr lang="en-GB" sz="2000" dirty="0" smtClean="0">
                <a:latin typeface="Times New Roman" pitchFamily="18" charset="0"/>
                <a:cs typeface="Times New Roman" pitchFamily="18" charset="0"/>
              </a:rPr>
              <a:t>: Assess the technical requirements needed to build and maintain an ecommerce website, such as hosting, security, and payment processing. Consider whether you have the necessary skills in-house or will need to hire developers. Use PHP, HTML and My SQL.</a:t>
            </a:r>
            <a:endParaRPr lang="en-US" sz="2000" dirty="0" smtClean="0">
              <a:latin typeface="Times New Roman" pitchFamily="18" charset="0"/>
              <a:cs typeface="Times New Roman" pitchFamily="18" charset="0"/>
            </a:endParaRPr>
          </a:p>
          <a:p>
            <a:pPr algn="just">
              <a:lnSpc>
                <a:spcPct val="150000"/>
              </a:lnSpc>
            </a:pPr>
            <a:r>
              <a:rPr lang="en-GB"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lnSpc>
                <a:spcPct val="150000"/>
              </a:lnSpc>
            </a:pPr>
            <a:r>
              <a:rPr lang="en-GB" sz="2000" b="1" dirty="0" smtClean="0">
                <a:latin typeface="Times New Roman" pitchFamily="18" charset="0"/>
                <a:cs typeface="Times New Roman" pitchFamily="18" charset="0"/>
              </a:rPr>
              <a:t>Economic feasibility</a:t>
            </a:r>
            <a:r>
              <a:rPr lang="en-GB" sz="2000" dirty="0" smtClean="0">
                <a:latin typeface="Times New Roman" pitchFamily="18" charset="0"/>
                <a:cs typeface="Times New Roman" pitchFamily="18" charset="0"/>
              </a:rPr>
              <a:t>: Determine the costs associated with building and running an ecommerce website. This includes development costs, hosting fees, marketing expenses, and ongoing maintenance.: Forecast the potential revenue streams from your ecommerce website. Consider how you will generate traffic and convert visitors into customers, and what pricing strategy you will use.</a:t>
            </a: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550024-02FC-47CF-82F6-2C31A8139CC9}" type="slidenum">
              <a:rPr lang="en-US" smtClean="0"/>
              <a:pPr/>
              <a:t>12</a:t>
            </a:fld>
            <a:endParaRPr lang="en-US"/>
          </a:p>
        </p:txBody>
      </p:sp>
      <p:sp>
        <p:nvSpPr>
          <p:cNvPr id="3" name="TextBox 2"/>
          <p:cNvSpPr txBox="1"/>
          <p:nvPr/>
        </p:nvSpPr>
        <p:spPr>
          <a:xfrm>
            <a:off x="762000" y="609600"/>
            <a:ext cx="7467600" cy="5447645"/>
          </a:xfrm>
          <a:prstGeom prst="rect">
            <a:avLst/>
          </a:prstGeom>
          <a:noFill/>
        </p:spPr>
        <p:txBody>
          <a:bodyPr wrap="square" rtlCol="0">
            <a:spAutoFit/>
          </a:bodyPr>
          <a:lstStyle/>
          <a:p>
            <a:pPr algn="just">
              <a:lnSpc>
                <a:spcPct val="150000"/>
              </a:lnSpc>
            </a:pPr>
            <a:r>
              <a:rPr lang="en-GB" sz="2000" b="1" dirty="0" smtClean="0">
                <a:latin typeface="Times New Roman" pitchFamily="18" charset="0"/>
                <a:cs typeface="Times New Roman" pitchFamily="18" charset="0"/>
              </a:rPr>
              <a:t>Operational feasibility: </a:t>
            </a:r>
            <a:r>
              <a:rPr lang="en-GB" sz="2000" dirty="0" smtClean="0">
                <a:latin typeface="Times New Roman" pitchFamily="18" charset="0"/>
                <a:cs typeface="Times New Roman" pitchFamily="18" charset="0"/>
              </a:rPr>
              <a:t>When maintaining the website easy to handle and efficiently update and edit. The website should be reliable and available at all times, with minimal downtime or technical issues that could impact sales or customer satisfaction. The website should be able to handle shipping and fulfilment processes, including tracking orders and managing inventory levels.</a:t>
            </a:r>
            <a:endParaRPr lang="en-US" sz="2000" dirty="0" smtClean="0">
              <a:latin typeface="Times New Roman" pitchFamily="18" charset="0"/>
              <a:cs typeface="Times New Roman" pitchFamily="18" charset="0"/>
            </a:endParaRPr>
          </a:p>
          <a:p>
            <a:pPr algn="just">
              <a:lnSpc>
                <a:spcPct val="150000"/>
              </a:lnSpc>
            </a:pPr>
            <a:r>
              <a:rPr lang="en-GB"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lnSpc>
                <a:spcPct val="150000"/>
              </a:lnSpc>
            </a:pPr>
            <a:r>
              <a:rPr lang="en-GB" sz="2000" b="1" dirty="0" smtClean="0">
                <a:latin typeface="Times New Roman" pitchFamily="18" charset="0"/>
                <a:cs typeface="Times New Roman" pitchFamily="18" charset="0"/>
              </a:rPr>
              <a:t>Organizational feasibility</a:t>
            </a:r>
            <a:endParaRPr lang="en-US" sz="2000" dirty="0" smtClean="0">
              <a:latin typeface="Times New Roman" pitchFamily="18" charset="0"/>
              <a:cs typeface="Times New Roman" pitchFamily="18" charset="0"/>
            </a:endParaRPr>
          </a:p>
          <a:p>
            <a:pPr algn="just">
              <a:lnSpc>
                <a:spcPct val="150000"/>
              </a:lnSpc>
            </a:pPr>
            <a:r>
              <a:rPr lang="en-GB" sz="2000" dirty="0" smtClean="0">
                <a:latin typeface="Times New Roman" pitchFamily="18" charset="0"/>
                <a:cs typeface="Times New Roman" pitchFamily="18" charset="0"/>
              </a:rPr>
              <a:t>The website can be made more effective and sustainable for the long-term success of the business Company will have wider range of customers. And also no need to maintain showrooms. </a:t>
            </a: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550024-02FC-47CF-82F6-2C31A8139CC9}" type="slidenum">
              <a:rPr lang="en-US" smtClean="0"/>
              <a:pPr/>
              <a:t>13</a:t>
            </a:fld>
            <a:endParaRPr lang="en-US"/>
          </a:p>
        </p:txBody>
      </p:sp>
      <p:sp>
        <p:nvSpPr>
          <p:cNvPr id="3" name="TextBox 2"/>
          <p:cNvSpPr txBox="1"/>
          <p:nvPr/>
        </p:nvSpPr>
        <p:spPr>
          <a:xfrm>
            <a:off x="2286000" y="609600"/>
            <a:ext cx="35052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Work Contribution</a:t>
            </a:r>
            <a:endParaRPr lang="en-US" sz="2400"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609600" y="1397000"/>
          <a:ext cx="8305800" cy="2966720"/>
        </p:xfrm>
        <a:graphic>
          <a:graphicData uri="http://schemas.openxmlformats.org/drawingml/2006/table">
            <a:tbl>
              <a:tblPr firstRow="1" bandRow="1">
                <a:tableStyleId>{5A111915-BE36-4E01-A7E5-04B1672EAD32}</a:tableStyleId>
              </a:tblPr>
              <a:tblGrid>
                <a:gridCol w="4152900"/>
                <a:gridCol w="4152900"/>
              </a:tblGrid>
              <a:tr h="370840">
                <a:tc>
                  <a:txBody>
                    <a:bodyPr/>
                    <a:lstStyle/>
                    <a:p>
                      <a:r>
                        <a:rPr lang="en-US" dirty="0" smtClean="0"/>
                        <a:t>Task</a:t>
                      </a:r>
                      <a:endParaRPr lang="en-US" dirty="0"/>
                    </a:p>
                  </a:txBody>
                  <a:tcPr/>
                </a:tc>
                <a:tc>
                  <a:txBody>
                    <a:bodyPr/>
                    <a:lstStyle/>
                    <a:p>
                      <a:r>
                        <a:rPr lang="en-US" dirty="0" smtClean="0"/>
                        <a:t>Responsibility</a:t>
                      </a:r>
                      <a:r>
                        <a:rPr lang="en-US" baseline="0" dirty="0" smtClean="0"/>
                        <a:t> </a:t>
                      </a:r>
                      <a:endParaRPr lang="en-US" dirty="0"/>
                    </a:p>
                  </a:txBody>
                  <a:tcPr/>
                </a:tc>
              </a:tr>
              <a:tr h="370840">
                <a:tc>
                  <a:txBody>
                    <a:bodyPr/>
                    <a:lstStyle/>
                    <a:p>
                      <a:r>
                        <a:rPr lang="en-US" dirty="0" smtClean="0"/>
                        <a:t>Creating the website</a:t>
                      </a:r>
                      <a:endParaRPr lang="en-US" dirty="0"/>
                    </a:p>
                  </a:txBody>
                  <a:tcPr/>
                </a:tc>
                <a:tc>
                  <a:txBody>
                    <a:bodyPr/>
                    <a:lstStyle/>
                    <a:p>
                      <a:r>
                        <a:rPr lang="en-US" dirty="0" smtClean="0"/>
                        <a:t> </a:t>
                      </a:r>
                      <a:r>
                        <a:rPr lang="en-US" dirty="0" err="1" smtClean="0"/>
                        <a:t>Irshad</a:t>
                      </a:r>
                      <a:endParaRPr lang="en-US" dirty="0"/>
                    </a:p>
                  </a:txBody>
                  <a:tcPr/>
                </a:tc>
              </a:tr>
              <a:tr h="37084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a:p>
                  </a:txBody>
                  <a:tcPr/>
                </a:tc>
              </a:tr>
              <a:tr h="370840">
                <a:tc>
                  <a:txBody>
                    <a:bodyPr/>
                    <a:lstStyle/>
                    <a:p>
                      <a:endParaRPr lang="en-US" dirty="0"/>
                    </a:p>
                  </a:txBody>
                  <a:tcPr/>
                </a:tc>
                <a:tc>
                  <a:txBody>
                    <a:bodyPr/>
                    <a:lstStyle/>
                    <a:p>
                      <a:endParaRPr lang="en-US" dirty="0"/>
                    </a:p>
                  </a:txBody>
                  <a:tcPr/>
                </a:tc>
              </a:tr>
              <a:tr h="370840">
                <a:tc>
                  <a:txBody>
                    <a:bodyPr/>
                    <a:lstStyle/>
                    <a:p>
                      <a:r>
                        <a:rPr lang="en-US" dirty="0" smtClean="0"/>
                        <a:t>Presentation</a:t>
                      </a:r>
                      <a:endParaRPr lang="en-US" dirty="0"/>
                    </a:p>
                  </a:txBody>
                  <a:tcPr/>
                </a:tc>
                <a:tc>
                  <a:txBody>
                    <a:bodyPr/>
                    <a:lstStyle/>
                    <a:p>
                      <a:r>
                        <a:rPr lang="en-US" dirty="0" smtClean="0"/>
                        <a:t>M.G. </a:t>
                      </a:r>
                      <a:r>
                        <a:rPr lang="en-US" dirty="0" err="1" smtClean="0"/>
                        <a:t>Aruna</a:t>
                      </a:r>
                      <a:r>
                        <a:rPr lang="en-US" dirty="0" smtClean="0"/>
                        <a:t> </a:t>
                      </a:r>
                      <a:r>
                        <a:rPr lang="en-US" dirty="0" err="1" smtClean="0"/>
                        <a:t>Thilanka</a:t>
                      </a:r>
                      <a:r>
                        <a:rPr lang="en-US" dirty="0" smtClean="0"/>
                        <a:t>-</a:t>
                      </a:r>
                      <a:r>
                        <a:rPr lang="en-US" baseline="0" dirty="0" smtClean="0"/>
                        <a:t> FGS/MIT/2022/086</a:t>
                      </a:r>
                      <a:endParaRPr lang="en-US"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550024-02FC-47CF-82F6-2C31A8139CC9}" type="slidenum">
              <a:rPr lang="en-US" smtClean="0"/>
              <a:pPr/>
              <a:t>14</a:t>
            </a:fld>
            <a:endParaRPr lang="en-US"/>
          </a:p>
        </p:txBody>
      </p:sp>
      <p:sp>
        <p:nvSpPr>
          <p:cNvPr id="3074" name="AutoShape 2" descr="How To Write A Thank You Note In Five Easy Ste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5" name="Picture 3" descr="C:\Users\Dell\Desktop\download.png"/>
          <p:cNvPicPr>
            <a:picLocks noChangeAspect="1" noChangeArrowheads="1"/>
          </p:cNvPicPr>
          <p:nvPr/>
        </p:nvPicPr>
        <p:blipFill>
          <a:blip r:embed="rId2" cstate="print"/>
          <a:srcRect/>
          <a:stretch>
            <a:fillRect/>
          </a:stretch>
        </p:blipFill>
        <p:spPr bwMode="auto">
          <a:xfrm>
            <a:off x="2362200" y="1960562"/>
            <a:ext cx="4010025" cy="276383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550024-02FC-47CF-82F6-2C31A8139CC9}" type="slidenum">
              <a:rPr lang="en-US" smtClean="0"/>
              <a:pPr/>
              <a:t>2</a:t>
            </a:fld>
            <a:endParaRPr lang="en-US"/>
          </a:p>
        </p:txBody>
      </p:sp>
      <p:sp>
        <p:nvSpPr>
          <p:cNvPr id="3" name="TextBox 2"/>
          <p:cNvSpPr txBox="1"/>
          <p:nvPr/>
        </p:nvSpPr>
        <p:spPr>
          <a:xfrm>
            <a:off x="762000" y="1752600"/>
            <a:ext cx="8001000" cy="3416320"/>
          </a:xfrm>
          <a:prstGeom prst="rect">
            <a:avLst/>
          </a:prstGeom>
          <a:noFill/>
        </p:spPr>
        <p:txBody>
          <a:bodyPr wrap="square" rtlCol="0">
            <a:spAutoFit/>
          </a:bodyPr>
          <a:lstStyle/>
          <a:p>
            <a:pPr marL="342900" indent="-342900"/>
            <a:endParaRPr lang="en-US" dirty="0" smtClean="0"/>
          </a:p>
          <a:p>
            <a:pPr algn="just">
              <a:lnSpc>
                <a:spcPct val="150000"/>
              </a:lnSpc>
            </a:pPr>
            <a:r>
              <a:rPr lang="en-US" sz="2400" dirty="0" smtClean="0">
                <a:latin typeface="Times New Roman" pitchFamily="18" charset="0"/>
                <a:cs typeface="Times New Roman" pitchFamily="18" charset="0"/>
              </a:rPr>
              <a:t>The Shopping Cart software is an e-commerce application that allows users to browse, select, and purchase products online. The system provides a user-friendly interface for managing shopping carts, processing payments, and generating order confirmations.</a:t>
            </a:r>
          </a:p>
          <a:p>
            <a:endParaRPr lang="en-US" dirty="0"/>
          </a:p>
        </p:txBody>
      </p:sp>
      <p:sp>
        <p:nvSpPr>
          <p:cNvPr id="4" name="TextBox 3"/>
          <p:cNvSpPr txBox="1"/>
          <p:nvPr/>
        </p:nvSpPr>
        <p:spPr>
          <a:xfrm>
            <a:off x="838200" y="990600"/>
            <a:ext cx="2667000" cy="584775"/>
          </a:xfrm>
          <a:prstGeom prst="rect">
            <a:avLst/>
          </a:prstGeom>
          <a:noFill/>
        </p:spPr>
        <p:txBody>
          <a:bodyPr wrap="square" rtlCol="0">
            <a:spAutoFit/>
          </a:bodyPr>
          <a:lstStyle/>
          <a:p>
            <a:r>
              <a:rPr lang="en-US" sz="3200" b="1" dirty="0" smtClean="0"/>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550024-02FC-47CF-82F6-2C31A8139CC9}" type="slidenum">
              <a:rPr lang="en-US" smtClean="0"/>
              <a:pPr/>
              <a:t>3</a:t>
            </a:fld>
            <a:endParaRPr lang="en-US"/>
          </a:p>
        </p:txBody>
      </p:sp>
      <p:sp>
        <p:nvSpPr>
          <p:cNvPr id="3" name="TextBox 2"/>
          <p:cNvSpPr txBox="1"/>
          <p:nvPr/>
        </p:nvSpPr>
        <p:spPr>
          <a:xfrm>
            <a:off x="685800" y="1752600"/>
            <a:ext cx="7848600" cy="3693319"/>
          </a:xfrm>
          <a:prstGeom prst="rect">
            <a:avLst/>
          </a:prstGeom>
          <a:noFill/>
        </p:spPr>
        <p:txBody>
          <a:bodyPr wrap="square" rtlCol="0">
            <a:spAutoFit/>
          </a:bodyPr>
          <a:lstStyle/>
          <a:p>
            <a:pPr algn="just"/>
            <a:r>
              <a:rPr lang="en-GB" sz="2400" dirty="0" smtClean="0">
                <a:latin typeface="Times New Roman" pitchFamily="18" charset="0"/>
                <a:cs typeface="Times New Roman" pitchFamily="18" charset="0"/>
              </a:rPr>
              <a:t>The </a:t>
            </a:r>
            <a:r>
              <a:rPr lang="en-GB" sz="2400" dirty="0" smtClean="0">
                <a:latin typeface="Times New Roman" pitchFamily="18" charset="0"/>
                <a:cs typeface="Times New Roman" pitchFamily="18" charset="0"/>
              </a:rPr>
              <a:t>seller (owner) currently sells his products in social media and he required a website to sell his product in efficient and effective way. There he wanted the customer to search products easily and brief description will be available with each product. And also expect to provide Shopping Cart and Checkout Process, Mobile Compatibility, Images and Descriptions, Customer Support and Security and Privacy. This presents an opportunity for sellers to reach potential customers in a way that is cost-effective and efficient.</a:t>
            </a:r>
            <a:endParaRPr lang="en-US" sz="2400" dirty="0" smtClean="0">
              <a:latin typeface="Times New Roman" pitchFamily="18" charset="0"/>
              <a:cs typeface="Times New Roman" pitchFamily="18" charset="0"/>
            </a:endParaRPr>
          </a:p>
          <a:p>
            <a:endParaRPr lang="en-US" dirty="0"/>
          </a:p>
        </p:txBody>
      </p:sp>
      <p:sp>
        <p:nvSpPr>
          <p:cNvPr id="4" name="TextBox 3"/>
          <p:cNvSpPr txBox="1"/>
          <p:nvPr/>
        </p:nvSpPr>
        <p:spPr>
          <a:xfrm>
            <a:off x="533400" y="838200"/>
            <a:ext cx="2743200" cy="523220"/>
          </a:xfrm>
          <a:prstGeom prst="rect">
            <a:avLst/>
          </a:prstGeom>
          <a:noFill/>
        </p:spPr>
        <p:txBody>
          <a:bodyPr wrap="square" rtlCol="0">
            <a:spAutoFit/>
          </a:bodyPr>
          <a:lstStyle/>
          <a:p>
            <a:r>
              <a:rPr lang="en-GB" sz="2800" b="1" dirty="0" smtClean="0"/>
              <a:t>Background</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550024-02FC-47CF-82F6-2C31A8139CC9}" type="slidenum">
              <a:rPr lang="en-US" smtClean="0"/>
              <a:pPr/>
              <a:t>4</a:t>
            </a:fld>
            <a:endParaRPr lang="en-US"/>
          </a:p>
        </p:txBody>
      </p:sp>
      <p:sp>
        <p:nvSpPr>
          <p:cNvPr id="3" name="TextBox 2"/>
          <p:cNvSpPr txBox="1"/>
          <p:nvPr/>
        </p:nvSpPr>
        <p:spPr>
          <a:xfrm>
            <a:off x="533400" y="1371600"/>
            <a:ext cx="7848600" cy="5170646"/>
          </a:xfrm>
          <a:prstGeom prst="rect">
            <a:avLst/>
          </a:prstGeom>
          <a:noFill/>
        </p:spPr>
        <p:txBody>
          <a:bodyPr wrap="square" rtlCol="0">
            <a:spAutoFit/>
          </a:bodyPr>
          <a:lstStyle/>
          <a:p>
            <a:pPr>
              <a:lnSpc>
                <a:spcPct val="150000"/>
              </a:lnSpc>
            </a:pPr>
            <a:r>
              <a:rPr lang="en-US" sz="2400" dirty="0" smtClean="0">
                <a:latin typeface="Times New Roman" pitchFamily="18" charset="0"/>
                <a:cs typeface="Times New Roman" pitchFamily="18" charset="0"/>
              </a:rPr>
              <a:t>The scope of the Shopping Cart software includes the following functionalities:</a:t>
            </a:r>
          </a:p>
          <a:p>
            <a:r>
              <a:rPr lang="en-US" sz="2400" dirty="0" smtClean="0">
                <a:latin typeface="Times New Roman" pitchFamily="18" charset="0"/>
                <a:cs typeface="Times New Roman" pitchFamily="18" charset="0"/>
              </a:rPr>
              <a:t> </a:t>
            </a:r>
            <a:r>
              <a:rPr lang="en-GB" dirty="0" smtClean="0"/>
              <a:t> </a:t>
            </a:r>
            <a:endParaRPr lang="en-US" dirty="0" smtClean="0"/>
          </a:p>
          <a:p>
            <a:pPr lvl="1">
              <a:lnSpc>
                <a:spcPct val="150000"/>
              </a:lnSpc>
              <a:buFont typeface="Wingdings" pitchFamily="2" charset="2"/>
              <a:buChar char="v"/>
            </a:pPr>
            <a:r>
              <a:rPr lang="en-GB" sz="2400" dirty="0" smtClean="0">
                <a:latin typeface="Times New Roman" pitchFamily="18" charset="0"/>
                <a:cs typeface="Times New Roman" pitchFamily="18" charset="0"/>
              </a:rPr>
              <a:t>User registration and authentication</a:t>
            </a:r>
            <a:endParaRPr lang="en-US" sz="2400" dirty="0" smtClean="0">
              <a:latin typeface="Times New Roman" pitchFamily="18" charset="0"/>
              <a:cs typeface="Times New Roman" pitchFamily="18" charset="0"/>
            </a:endParaRPr>
          </a:p>
          <a:p>
            <a:pPr lvl="1">
              <a:lnSpc>
                <a:spcPct val="150000"/>
              </a:lnSpc>
              <a:buFont typeface="Wingdings" pitchFamily="2" charset="2"/>
              <a:buChar char="v"/>
            </a:pPr>
            <a:r>
              <a:rPr lang="en-GB" sz="2400" dirty="0" smtClean="0">
                <a:latin typeface="Times New Roman" pitchFamily="18" charset="0"/>
                <a:cs typeface="Times New Roman" pitchFamily="18" charset="0"/>
              </a:rPr>
              <a:t>Send emails to the subscribed customers</a:t>
            </a:r>
            <a:endParaRPr lang="en-US" sz="2400" dirty="0" smtClean="0">
              <a:latin typeface="Times New Roman" pitchFamily="18" charset="0"/>
              <a:cs typeface="Times New Roman" pitchFamily="18" charset="0"/>
            </a:endParaRPr>
          </a:p>
          <a:p>
            <a:pPr lvl="1">
              <a:lnSpc>
                <a:spcPct val="150000"/>
              </a:lnSpc>
              <a:buFont typeface="Wingdings" pitchFamily="2" charset="2"/>
              <a:buChar char="v"/>
            </a:pPr>
            <a:r>
              <a:rPr lang="en-GB" sz="2400" dirty="0" smtClean="0">
                <a:latin typeface="Times New Roman" pitchFamily="18" charset="0"/>
                <a:cs typeface="Times New Roman" pitchFamily="18" charset="0"/>
              </a:rPr>
              <a:t>Product browsing and search</a:t>
            </a:r>
            <a:endParaRPr lang="en-US" sz="2400" dirty="0" smtClean="0">
              <a:latin typeface="Times New Roman" pitchFamily="18" charset="0"/>
              <a:cs typeface="Times New Roman" pitchFamily="18" charset="0"/>
            </a:endParaRPr>
          </a:p>
          <a:p>
            <a:pPr lvl="1">
              <a:lnSpc>
                <a:spcPct val="150000"/>
              </a:lnSpc>
              <a:buFont typeface="Wingdings" pitchFamily="2" charset="2"/>
              <a:buChar char="v"/>
            </a:pPr>
            <a:r>
              <a:rPr lang="en-GB" sz="2400" dirty="0" smtClean="0">
                <a:latin typeface="Times New Roman" pitchFamily="18" charset="0"/>
                <a:cs typeface="Times New Roman" pitchFamily="18" charset="0"/>
              </a:rPr>
              <a:t>Shopping cart management</a:t>
            </a:r>
            <a:endParaRPr lang="en-US" sz="2400" dirty="0" smtClean="0">
              <a:latin typeface="Times New Roman" pitchFamily="18" charset="0"/>
              <a:cs typeface="Times New Roman" pitchFamily="18" charset="0"/>
            </a:endParaRPr>
          </a:p>
          <a:p>
            <a:pPr lvl="1">
              <a:lnSpc>
                <a:spcPct val="150000"/>
              </a:lnSpc>
              <a:buFont typeface="Wingdings" pitchFamily="2" charset="2"/>
              <a:buChar char="v"/>
            </a:pPr>
            <a:r>
              <a:rPr lang="en-GB" sz="2400" dirty="0" smtClean="0">
                <a:latin typeface="Times New Roman" pitchFamily="18" charset="0"/>
                <a:cs typeface="Times New Roman" pitchFamily="18" charset="0"/>
              </a:rPr>
              <a:t>Payment processing</a:t>
            </a:r>
            <a:endParaRPr lang="en-US" sz="2400" dirty="0" smtClean="0">
              <a:latin typeface="Times New Roman" pitchFamily="18" charset="0"/>
              <a:cs typeface="Times New Roman" pitchFamily="18" charset="0"/>
            </a:endParaRPr>
          </a:p>
          <a:p>
            <a:pPr lvl="1">
              <a:lnSpc>
                <a:spcPct val="150000"/>
              </a:lnSpc>
              <a:buFont typeface="Wingdings" pitchFamily="2" charset="2"/>
              <a:buChar char="v"/>
            </a:pPr>
            <a:r>
              <a:rPr lang="en-GB" sz="2400" dirty="0" smtClean="0">
                <a:latin typeface="Times New Roman" pitchFamily="18" charset="0"/>
                <a:cs typeface="Times New Roman" pitchFamily="18" charset="0"/>
              </a:rPr>
              <a:t>Order confirmation generation</a:t>
            </a:r>
            <a:endParaRPr lang="en-US" sz="2400" dirty="0" smtClean="0">
              <a:latin typeface="Times New Roman" pitchFamily="18" charset="0"/>
              <a:cs typeface="Times New Roman" pitchFamily="18" charset="0"/>
            </a:endParaRPr>
          </a:p>
          <a:p>
            <a:endParaRPr lang="en-US" dirty="0"/>
          </a:p>
        </p:txBody>
      </p:sp>
      <p:sp>
        <p:nvSpPr>
          <p:cNvPr id="4" name="TextBox 3"/>
          <p:cNvSpPr txBox="1"/>
          <p:nvPr/>
        </p:nvSpPr>
        <p:spPr>
          <a:xfrm>
            <a:off x="533400" y="609600"/>
            <a:ext cx="16764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Scope</a:t>
            </a:r>
            <a:endParaRPr lang="en-US" sz="3200"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550024-02FC-47CF-82F6-2C31A8139CC9}" type="slidenum">
              <a:rPr lang="en-US" smtClean="0"/>
              <a:pPr/>
              <a:t>5</a:t>
            </a:fld>
            <a:endParaRPr lang="en-US"/>
          </a:p>
        </p:txBody>
      </p:sp>
      <p:sp>
        <p:nvSpPr>
          <p:cNvPr id="3" name="TextBox 2"/>
          <p:cNvSpPr txBox="1"/>
          <p:nvPr/>
        </p:nvSpPr>
        <p:spPr>
          <a:xfrm>
            <a:off x="1600200" y="152400"/>
            <a:ext cx="64008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 Functional Requirements</a:t>
            </a:r>
            <a:endParaRPr lang="en-US" sz="3200" dirty="0">
              <a:latin typeface="Times New Roman" pitchFamily="18" charset="0"/>
              <a:cs typeface="Times New Roman" pitchFamily="18" charset="0"/>
            </a:endParaRPr>
          </a:p>
        </p:txBody>
      </p:sp>
      <p:sp>
        <p:nvSpPr>
          <p:cNvPr id="4" name="TextBox 3"/>
          <p:cNvSpPr txBox="1"/>
          <p:nvPr/>
        </p:nvSpPr>
        <p:spPr>
          <a:xfrm>
            <a:off x="228600" y="990600"/>
            <a:ext cx="8610600" cy="2585323"/>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01. User Registration and Authentication</a:t>
            </a:r>
          </a:p>
          <a:p>
            <a:endParaRPr lang="en-US" sz="2000" dirty="0" smtClean="0">
              <a:latin typeface="Times New Roman" pitchFamily="18" charset="0"/>
              <a:cs typeface="Times New Roman" pitchFamily="18" charset="0"/>
            </a:endParaRPr>
          </a:p>
          <a:p>
            <a:pPr lvl="1">
              <a:buFont typeface="Wingdings" pitchFamily="2" charset="2"/>
              <a:buChar char="v"/>
            </a:pPr>
            <a:r>
              <a:rPr lang="en-US" sz="2000" dirty="0" smtClean="0">
                <a:latin typeface="Times New Roman" pitchFamily="18" charset="0"/>
                <a:cs typeface="Times New Roman" pitchFamily="18" charset="0"/>
              </a:rPr>
              <a:t> The system shall allow users to register with a unique username and password.</a:t>
            </a:r>
          </a:p>
          <a:p>
            <a:pPr lvl="1">
              <a:buFont typeface="Wingdings" pitchFamily="2" charset="2"/>
              <a:buChar char="v"/>
            </a:pPr>
            <a:r>
              <a:rPr lang="en-US" sz="2000" dirty="0" smtClean="0">
                <a:latin typeface="Times New Roman" pitchFamily="18" charset="0"/>
                <a:cs typeface="Times New Roman" pitchFamily="18" charset="0"/>
              </a:rPr>
              <a:t> The system shall provide an authentication mechanism to verify user </a:t>
            </a:r>
            <a:r>
              <a:rPr lang="en-US" dirty="0" smtClean="0">
                <a:latin typeface="Times New Roman" pitchFamily="18" charset="0"/>
                <a:cs typeface="Times New Roman" pitchFamily="18" charset="0"/>
              </a:rPr>
              <a:t>credentials</a:t>
            </a:r>
            <a:r>
              <a:rPr lang="en-US" sz="2000" dirty="0" smtClean="0">
                <a:latin typeface="Times New Roman" pitchFamily="18" charset="0"/>
                <a:cs typeface="Times New Roman" pitchFamily="18" charset="0"/>
              </a:rPr>
              <a:t>.</a:t>
            </a:r>
          </a:p>
          <a:p>
            <a:pPr lvl="1">
              <a:buFont typeface="Wingdings" pitchFamily="2" charset="2"/>
              <a:buChar char="v"/>
            </a:pPr>
            <a:r>
              <a:rPr lang="en-US" sz="2000" dirty="0" smtClean="0">
                <a:latin typeface="Times New Roman" pitchFamily="18" charset="0"/>
                <a:cs typeface="Times New Roman" pitchFamily="18" charset="0"/>
              </a:rPr>
              <a:t> Registered users shall have the ability to log in and log out of the system.</a:t>
            </a:r>
          </a:p>
          <a:p>
            <a:endParaRPr lang="en-US" dirty="0"/>
          </a:p>
        </p:txBody>
      </p:sp>
      <p:sp>
        <p:nvSpPr>
          <p:cNvPr id="5" name="TextBox 4"/>
          <p:cNvSpPr txBox="1"/>
          <p:nvPr/>
        </p:nvSpPr>
        <p:spPr>
          <a:xfrm>
            <a:off x="228600" y="3733800"/>
            <a:ext cx="8915400" cy="2739211"/>
          </a:xfrm>
          <a:prstGeom prst="rect">
            <a:avLst/>
          </a:prstGeom>
          <a:noFill/>
        </p:spPr>
        <p:txBody>
          <a:bodyPr wrap="square" rtlCol="0">
            <a:spAutoFit/>
          </a:bodyPr>
          <a:lstStyle/>
          <a:p>
            <a:pPr>
              <a:lnSpc>
                <a:spcPct val="150000"/>
              </a:lnSpc>
            </a:pPr>
            <a:r>
              <a:rPr lang="en-US" sz="2400" b="1" dirty="0" smtClean="0">
                <a:latin typeface="Times New Roman" pitchFamily="18" charset="0"/>
                <a:cs typeface="Times New Roman" pitchFamily="18" charset="0"/>
              </a:rPr>
              <a:t>02. Product Browsing and Search</a:t>
            </a:r>
            <a:endParaRPr lang="en-US" sz="2400" dirty="0" smtClean="0">
              <a:latin typeface="Times New Roman" pitchFamily="18" charset="0"/>
              <a:cs typeface="Times New Roman" pitchFamily="18" charset="0"/>
            </a:endParaRPr>
          </a:p>
          <a:p>
            <a:pPr lvl="1">
              <a:lnSpc>
                <a:spcPct val="150000"/>
              </a:lnSpc>
              <a:buFont typeface="Wingdings" pitchFamily="2" charset="2"/>
              <a:buChar char="v"/>
            </a:pPr>
            <a:r>
              <a:rPr lang="en-US" sz="2000" dirty="0" smtClean="0">
                <a:latin typeface="Times New Roman" pitchFamily="18" charset="0"/>
                <a:cs typeface="Times New Roman" pitchFamily="18" charset="0"/>
              </a:rPr>
              <a:t> The system shall display a list of available products with their details, including name, description, price, and image.</a:t>
            </a:r>
          </a:p>
          <a:p>
            <a:pPr lvl="1">
              <a:lnSpc>
                <a:spcPct val="150000"/>
              </a:lnSpc>
              <a:buFont typeface="Wingdings" pitchFamily="2" charset="2"/>
              <a:buChar char="v"/>
            </a:pPr>
            <a:r>
              <a:rPr lang="en-US" sz="2000" dirty="0" smtClean="0">
                <a:latin typeface="Times New Roman" pitchFamily="18" charset="0"/>
                <a:cs typeface="Times New Roman" pitchFamily="18" charset="0"/>
              </a:rPr>
              <a:t> Users shall be able to search for products based on keywords.</a:t>
            </a:r>
          </a:p>
          <a:p>
            <a:pPr lvl="1">
              <a:lnSpc>
                <a:spcPct val="150000"/>
              </a:lnSpc>
              <a:buFont typeface="Wingdings" pitchFamily="2" charset="2"/>
              <a:buChar char="v"/>
            </a:pPr>
            <a:r>
              <a:rPr lang="en-US" sz="2000" dirty="0" smtClean="0">
                <a:latin typeface="Times New Roman" pitchFamily="18" charset="0"/>
                <a:cs typeface="Times New Roman" pitchFamily="18" charset="0"/>
              </a:rPr>
              <a:t> The system shall support filtering and sorting options for product listings.</a:t>
            </a:r>
          </a:p>
          <a:p>
            <a:endParaRPr lang="en-US" sz="16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550024-02FC-47CF-82F6-2C31A8139CC9}" type="slidenum">
              <a:rPr lang="en-US" smtClean="0"/>
              <a:pPr/>
              <a:t>6</a:t>
            </a:fld>
            <a:endParaRPr lang="en-US"/>
          </a:p>
        </p:txBody>
      </p:sp>
      <p:sp>
        <p:nvSpPr>
          <p:cNvPr id="3" name="TextBox 2"/>
          <p:cNvSpPr txBox="1"/>
          <p:nvPr/>
        </p:nvSpPr>
        <p:spPr>
          <a:xfrm>
            <a:off x="304800" y="1295400"/>
            <a:ext cx="8229600" cy="4062651"/>
          </a:xfrm>
          <a:prstGeom prst="rect">
            <a:avLst/>
          </a:prstGeom>
          <a:noFill/>
        </p:spPr>
        <p:txBody>
          <a:bodyPr wrap="square" rtlCol="0">
            <a:spAutoFit/>
          </a:bodyPr>
          <a:lstStyle/>
          <a:p>
            <a:pPr lvl="0" algn="just">
              <a:lnSpc>
                <a:spcPct val="150000"/>
              </a:lnSpc>
              <a:buFont typeface="Wingdings" pitchFamily="2" charset="2"/>
              <a:buChar char="v"/>
            </a:pPr>
            <a:r>
              <a:rPr lang="en-US" sz="2000" dirty="0" smtClean="0">
                <a:latin typeface="Times New Roman" pitchFamily="18" charset="0"/>
                <a:cs typeface="Times New Roman" pitchFamily="18" charset="0"/>
              </a:rPr>
              <a:t> Users shall have the ability to add products to their shopping cart.</a:t>
            </a:r>
          </a:p>
          <a:p>
            <a:pPr lvl="0" algn="just">
              <a:lnSpc>
                <a:spcPct val="150000"/>
              </a:lnSpc>
              <a:buFont typeface="Wingdings" pitchFamily="2" charset="2"/>
              <a:buChar char="v"/>
            </a:pPr>
            <a:r>
              <a:rPr lang="en-US" sz="2000" dirty="0" smtClean="0">
                <a:latin typeface="Times New Roman" pitchFamily="18" charset="0"/>
                <a:cs typeface="Times New Roman" pitchFamily="18" charset="0"/>
              </a:rPr>
              <a:t> Users shall be able to view the contents of their shopping cart, including</a:t>
            </a:r>
          </a:p>
          <a:p>
            <a:pPr lvl="0" algn="just">
              <a:lnSpc>
                <a:spcPct val="150000"/>
              </a:lnSpc>
            </a:pPr>
            <a:r>
              <a:rPr lang="en-US" sz="2000" dirty="0" smtClean="0">
                <a:latin typeface="Times New Roman" pitchFamily="18" charset="0"/>
                <a:cs typeface="Times New Roman" pitchFamily="18" charset="0"/>
              </a:rPr>
              <a:t>   product details and quantities.</a:t>
            </a:r>
          </a:p>
          <a:p>
            <a:pPr lvl="0" algn="just">
              <a:lnSpc>
                <a:spcPct val="150000"/>
              </a:lnSpc>
              <a:buFont typeface="Wingdings" pitchFamily="2" charset="2"/>
              <a:buChar char="v"/>
            </a:pPr>
            <a:r>
              <a:rPr lang="en-US" sz="2000" dirty="0" smtClean="0">
                <a:latin typeface="Times New Roman" pitchFamily="18" charset="0"/>
                <a:cs typeface="Times New Roman" pitchFamily="18" charset="0"/>
              </a:rPr>
              <a:t> The system shall allow users to update the quantity of products in their</a:t>
            </a:r>
          </a:p>
          <a:p>
            <a:pPr lvl="0" algn="just">
              <a:lnSpc>
                <a:spcPct val="150000"/>
              </a:lnSpc>
            </a:pPr>
            <a:r>
              <a:rPr lang="en-US" sz="2000" dirty="0" smtClean="0">
                <a:latin typeface="Times New Roman" pitchFamily="18" charset="0"/>
                <a:cs typeface="Times New Roman" pitchFamily="18" charset="0"/>
              </a:rPr>
              <a:t>   shopping cart.</a:t>
            </a:r>
          </a:p>
          <a:p>
            <a:pPr lvl="0" algn="just">
              <a:lnSpc>
                <a:spcPct val="150000"/>
              </a:lnSpc>
              <a:buFont typeface="Wingdings" pitchFamily="2" charset="2"/>
              <a:buChar char="v"/>
            </a:pPr>
            <a:r>
              <a:rPr lang="en-US" sz="2000" dirty="0" smtClean="0">
                <a:latin typeface="Times New Roman" pitchFamily="18" charset="0"/>
                <a:cs typeface="Times New Roman" pitchFamily="18" charset="0"/>
              </a:rPr>
              <a:t> Users shall have the option to remove products from their shopping cart.</a:t>
            </a:r>
          </a:p>
          <a:p>
            <a:pPr lvl="0" algn="just">
              <a:lnSpc>
                <a:spcPct val="150000"/>
              </a:lnSpc>
              <a:buFont typeface="Wingdings" pitchFamily="2" charset="2"/>
              <a:buChar char="v"/>
            </a:pPr>
            <a:r>
              <a:rPr lang="en-US" sz="2000" dirty="0" smtClean="0">
                <a:latin typeface="Times New Roman" pitchFamily="18" charset="0"/>
                <a:cs typeface="Times New Roman" pitchFamily="18" charset="0"/>
              </a:rPr>
              <a:t> The system shall calculate and display the subtotal, taxes, and total price of</a:t>
            </a:r>
          </a:p>
          <a:p>
            <a:pPr lvl="0" algn="just">
              <a:lnSpc>
                <a:spcPct val="150000"/>
              </a:lnSpc>
            </a:pPr>
            <a:r>
              <a:rPr lang="en-US" sz="2000" dirty="0" smtClean="0">
                <a:latin typeface="Times New Roman" pitchFamily="18" charset="0"/>
                <a:cs typeface="Times New Roman" pitchFamily="18" charset="0"/>
              </a:rPr>
              <a:t>    the items in the shopping cart.</a:t>
            </a:r>
          </a:p>
          <a:p>
            <a:endParaRPr lang="en-US" dirty="0"/>
          </a:p>
        </p:txBody>
      </p:sp>
      <p:sp>
        <p:nvSpPr>
          <p:cNvPr id="4" name="TextBox 3"/>
          <p:cNvSpPr txBox="1"/>
          <p:nvPr/>
        </p:nvSpPr>
        <p:spPr>
          <a:xfrm>
            <a:off x="609600" y="609600"/>
            <a:ext cx="6248400" cy="523220"/>
          </a:xfrm>
          <a:prstGeom prst="rect">
            <a:avLst/>
          </a:prstGeom>
          <a:noFill/>
        </p:spPr>
        <p:txBody>
          <a:bodyPr wrap="square" rtlCol="0">
            <a:spAutoFit/>
          </a:bodyPr>
          <a:lstStyle/>
          <a:p>
            <a:r>
              <a:rPr lang="en-US" sz="2800" b="1" dirty="0" smtClean="0"/>
              <a:t>03. Shopping Cart Management</a:t>
            </a:r>
            <a:endParaRPr lang="en-US" sz="2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550024-02FC-47CF-82F6-2C31A8139CC9}" type="slidenum">
              <a:rPr lang="en-US" smtClean="0"/>
              <a:pPr/>
              <a:t>7</a:t>
            </a:fld>
            <a:endParaRPr lang="en-US"/>
          </a:p>
        </p:txBody>
      </p:sp>
      <p:sp>
        <p:nvSpPr>
          <p:cNvPr id="3" name="TextBox 2"/>
          <p:cNvSpPr txBox="1"/>
          <p:nvPr/>
        </p:nvSpPr>
        <p:spPr>
          <a:xfrm>
            <a:off x="228600" y="457200"/>
            <a:ext cx="8458200" cy="3323987"/>
          </a:xfrm>
          <a:prstGeom prst="rect">
            <a:avLst/>
          </a:prstGeom>
          <a:noFill/>
        </p:spPr>
        <p:txBody>
          <a:bodyPr wrap="square" rtlCol="0">
            <a:spAutoFit/>
          </a:bodyPr>
          <a:lstStyle/>
          <a:p>
            <a:pPr>
              <a:lnSpc>
                <a:spcPct val="150000"/>
              </a:lnSpc>
            </a:pPr>
            <a:r>
              <a:rPr lang="en-US" sz="2400" b="1" dirty="0" smtClean="0"/>
              <a:t>04. Payment Processing</a:t>
            </a:r>
            <a:endParaRPr lang="en-US" sz="2400" dirty="0" smtClean="0"/>
          </a:p>
          <a:p>
            <a:pPr lvl="1">
              <a:lnSpc>
                <a:spcPct val="150000"/>
              </a:lnSpc>
              <a:buFont typeface="Wingdings" pitchFamily="2" charset="2"/>
              <a:buChar char="v"/>
            </a:pPr>
            <a:r>
              <a:rPr lang="en-US" sz="2000" dirty="0" smtClean="0">
                <a:latin typeface="Times New Roman" pitchFamily="18" charset="0"/>
                <a:cs typeface="Times New Roman" pitchFamily="18" charset="0"/>
              </a:rPr>
              <a:t>The system shall support multiple payment methods, such as credit cards, PayPal, and bank transfers.</a:t>
            </a:r>
          </a:p>
          <a:p>
            <a:pPr lvl="1">
              <a:lnSpc>
                <a:spcPct val="150000"/>
              </a:lnSpc>
              <a:buFont typeface="Wingdings" pitchFamily="2" charset="2"/>
              <a:buChar char="v"/>
            </a:pPr>
            <a:r>
              <a:rPr lang="en-US" sz="2000" dirty="0" smtClean="0">
                <a:latin typeface="Times New Roman" pitchFamily="18" charset="0"/>
                <a:cs typeface="Times New Roman" pitchFamily="18" charset="0"/>
              </a:rPr>
              <a:t>Users shall be able to enter payment details, including credit card information or PayPal account details.</a:t>
            </a:r>
          </a:p>
          <a:p>
            <a:pPr lvl="1">
              <a:lnSpc>
                <a:spcPct val="150000"/>
              </a:lnSpc>
              <a:buFont typeface="Wingdings" pitchFamily="2" charset="2"/>
              <a:buChar char="v"/>
            </a:pPr>
            <a:r>
              <a:rPr lang="en-US" sz="2000" dirty="0" smtClean="0">
                <a:latin typeface="Times New Roman" pitchFamily="18" charset="0"/>
                <a:cs typeface="Times New Roman" pitchFamily="18" charset="0"/>
              </a:rPr>
              <a:t>The system shall validate and process payments securely.</a:t>
            </a:r>
          </a:p>
          <a:p>
            <a:endParaRPr lang="en-US" dirty="0"/>
          </a:p>
        </p:txBody>
      </p:sp>
      <p:sp>
        <p:nvSpPr>
          <p:cNvPr id="5" name="TextBox 4"/>
          <p:cNvSpPr txBox="1"/>
          <p:nvPr/>
        </p:nvSpPr>
        <p:spPr>
          <a:xfrm>
            <a:off x="228600" y="3733800"/>
            <a:ext cx="8153400" cy="2769989"/>
          </a:xfrm>
          <a:prstGeom prst="rect">
            <a:avLst/>
          </a:prstGeom>
          <a:noFill/>
        </p:spPr>
        <p:txBody>
          <a:bodyPr wrap="square" rtlCol="0">
            <a:spAutoFit/>
          </a:bodyPr>
          <a:lstStyle/>
          <a:p>
            <a:pPr>
              <a:lnSpc>
                <a:spcPct val="150000"/>
              </a:lnSpc>
            </a:pPr>
            <a:r>
              <a:rPr lang="en-US" sz="2400" b="1" dirty="0" smtClean="0"/>
              <a:t>05. Order Confirmation Generation</a:t>
            </a:r>
            <a:endParaRPr lang="en-US" sz="2400" dirty="0" smtClean="0"/>
          </a:p>
          <a:p>
            <a:pPr lvl="1">
              <a:lnSpc>
                <a:spcPct val="150000"/>
              </a:lnSpc>
              <a:buFont typeface="Wingdings" pitchFamily="2" charset="2"/>
              <a:buChar char="v"/>
            </a:pPr>
            <a:r>
              <a:rPr lang="en-US" sz="2000" dirty="0" smtClean="0">
                <a:latin typeface="Times New Roman" pitchFamily="18" charset="0"/>
                <a:cs typeface="Times New Roman" pitchFamily="18" charset="0"/>
              </a:rPr>
              <a:t>After successful payment processing, the system shall generate an order confirmation.</a:t>
            </a:r>
          </a:p>
          <a:p>
            <a:pPr lvl="1">
              <a:lnSpc>
                <a:spcPct val="150000"/>
              </a:lnSpc>
              <a:buFont typeface="Wingdings" pitchFamily="2" charset="2"/>
              <a:buChar char="v"/>
            </a:pPr>
            <a:r>
              <a:rPr lang="en-US" sz="2000" dirty="0" smtClean="0">
                <a:latin typeface="Times New Roman" pitchFamily="18" charset="0"/>
                <a:cs typeface="Times New Roman" pitchFamily="18" charset="0"/>
              </a:rPr>
              <a:t>The order confirmation shall include the user's contact information, purchased items, total price, and a unique order ID.</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550024-02FC-47CF-82F6-2C31A8139CC9}" type="slidenum">
              <a:rPr lang="en-US" smtClean="0"/>
              <a:pPr/>
              <a:t>8</a:t>
            </a:fld>
            <a:endParaRPr lang="en-US"/>
          </a:p>
        </p:txBody>
      </p:sp>
      <p:sp>
        <p:nvSpPr>
          <p:cNvPr id="3" name="TextBox 2"/>
          <p:cNvSpPr txBox="1"/>
          <p:nvPr/>
        </p:nvSpPr>
        <p:spPr>
          <a:xfrm>
            <a:off x="304800" y="1447800"/>
            <a:ext cx="8229600" cy="2462213"/>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01. Usability</a:t>
            </a:r>
            <a:endParaRPr lang="en-US" sz="2800" dirty="0" smtClean="0">
              <a:latin typeface="Times New Roman" pitchFamily="18" charset="0"/>
              <a:cs typeface="Times New Roman" pitchFamily="18" charset="0"/>
            </a:endParaRPr>
          </a:p>
          <a:p>
            <a:pPr lvl="1">
              <a:lnSpc>
                <a:spcPct val="150000"/>
              </a:lnSpc>
              <a:buFont typeface="Wingdings" pitchFamily="2" charset="2"/>
              <a:buChar char="v"/>
            </a:pPr>
            <a:r>
              <a:rPr lang="en-US" sz="2400" dirty="0" smtClean="0">
                <a:latin typeface="Times New Roman" pitchFamily="18" charset="0"/>
                <a:cs typeface="Times New Roman" pitchFamily="18" charset="0"/>
              </a:rPr>
              <a:t>The user interface shall be intuitive and easy to navigate.</a:t>
            </a:r>
          </a:p>
          <a:p>
            <a:pPr lvl="1">
              <a:lnSpc>
                <a:spcPct val="150000"/>
              </a:lnSpc>
              <a:buFont typeface="Wingdings" pitchFamily="2" charset="2"/>
              <a:buChar char="v"/>
            </a:pPr>
            <a:r>
              <a:rPr lang="en-US" sz="2400" dirty="0" smtClean="0">
                <a:latin typeface="Times New Roman" pitchFamily="18" charset="0"/>
                <a:cs typeface="Times New Roman" pitchFamily="18" charset="0"/>
              </a:rPr>
              <a:t>The system shall provide appropriate error messages and validation checks to guide users during input</a:t>
            </a:r>
            <a:r>
              <a:rPr lang="en-US" dirty="0" smtClean="0">
                <a:latin typeface="Times New Roman" pitchFamily="18" charset="0"/>
                <a:cs typeface="Times New Roman" pitchFamily="18" charset="0"/>
              </a:rPr>
              <a:t>.</a:t>
            </a:r>
          </a:p>
          <a:p>
            <a:endParaRPr lang="en-US" dirty="0"/>
          </a:p>
        </p:txBody>
      </p:sp>
      <p:sp>
        <p:nvSpPr>
          <p:cNvPr id="4" name="TextBox 3"/>
          <p:cNvSpPr txBox="1"/>
          <p:nvPr/>
        </p:nvSpPr>
        <p:spPr>
          <a:xfrm>
            <a:off x="1447800" y="381000"/>
            <a:ext cx="5181600" cy="800219"/>
          </a:xfrm>
          <a:prstGeom prst="rect">
            <a:avLst/>
          </a:prstGeom>
          <a:noFill/>
        </p:spPr>
        <p:txBody>
          <a:bodyPr wrap="square" rtlCol="0">
            <a:spAutoFit/>
          </a:bodyPr>
          <a:lstStyle/>
          <a:p>
            <a:r>
              <a:rPr lang="en-US" sz="2800" b="1" dirty="0" smtClean="0"/>
              <a:t>Non-functional Requirements</a:t>
            </a:r>
            <a:endParaRPr lang="en-US" sz="2800" dirty="0" smtClean="0"/>
          </a:p>
          <a:p>
            <a:endParaRPr lang="en-US" dirty="0"/>
          </a:p>
        </p:txBody>
      </p:sp>
      <p:sp>
        <p:nvSpPr>
          <p:cNvPr id="5" name="TextBox 4"/>
          <p:cNvSpPr txBox="1"/>
          <p:nvPr/>
        </p:nvSpPr>
        <p:spPr>
          <a:xfrm>
            <a:off x="304800" y="3733800"/>
            <a:ext cx="8458200" cy="2954655"/>
          </a:xfrm>
          <a:prstGeom prst="rect">
            <a:avLst/>
          </a:prstGeom>
          <a:noFill/>
        </p:spPr>
        <p:txBody>
          <a:bodyPr wrap="square" rtlCol="0">
            <a:spAutoFit/>
          </a:bodyPr>
          <a:lstStyle/>
          <a:p>
            <a:r>
              <a:rPr lang="en-US" sz="2400" b="1" dirty="0" smtClean="0"/>
              <a:t>02. Performance</a:t>
            </a:r>
            <a:endParaRPr lang="en-US" sz="2400" dirty="0" smtClean="0"/>
          </a:p>
          <a:p>
            <a:pPr lvl="1">
              <a:lnSpc>
                <a:spcPct val="150000"/>
              </a:lnSpc>
              <a:buFont typeface="Wingdings" pitchFamily="2" charset="2"/>
              <a:buChar char="v"/>
            </a:pPr>
            <a:r>
              <a:rPr lang="en-US" sz="2400" dirty="0" smtClean="0"/>
              <a:t>The system shall have low response times for browsing products and managing shopping carts.</a:t>
            </a:r>
          </a:p>
          <a:p>
            <a:pPr lvl="1">
              <a:lnSpc>
                <a:spcPct val="150000"/>
              </a:lnSpc>
              <a:buFont typeface="Wingdings" pitchFamily="2" charset="2"/>
              <a:buChar char="v"/>
            </a:pPr>
            <a:r>
              <a:rPr lang="en-US" sz="2400" dirty="0" smtClean="0"/>
              <a:t>The system shall support concurrent user sessions without significant performance degradation.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550024-02FC-47CF-82F6-2C31A8139CC9}" type="slidenum">
              <a:rPr lang="en-US" smtClean="0"/>
              <a:pPr/>
              <a:t>9</a:t>
            </a:fld>
            <a:endParaRPr lang="en-US"/>
          </a:p>
        </p:txBody>
      </p:sp>
      <p:sp>
        <p:nvSpPr>
          <p:cNvPr id="3" name="TextBox 2"/>
          <p:cNvSpPr txBox="1"/>
          <p:nvPr/>
        </p:nvSpPr>
        <p:spPr>
          <a:xfrm>
            <a:off x="685800" y="457200"/>
            <a:ext cx="8305800" cy="5632311"/>
          </a:xfrm>
          <a:prstGeom prst="rect">
            <a:avLst/>
          </a:prstGeom>
          <a:noFill/>
        </p:spPr>
        <p:txBody>
          <a:bodyPr wrap="square" rtlCol="0">
            <a:spAutoFit/>
          </a:bodyPr>
          <a:lstStyle/>
          <a:p>
            <a:pPr>
              <a:lnSpc>
                <a:spcPct val="150000"/>
              </a:lnSpc>
            </a:pPr>
            <a:r>
              <a:rPr lang="en-US" sz="2400" b="1" dirty="0" smtClean="0">
                <a:latin typeface="Times New Roman" pitchFamily="18" charset="0"/>
                <a:cs typeface="Times New Roman" pitchFamily="18" charset="0"/>
              </a:rPr>
              <a:t>03. Security</a:t>
            </a:r>
            <a:endParaRPr lang="en-US" sz="2400" dirty="0" smtClean="0">
              <a:latin typeface="Times New Roman" pitchFamily="18" charset="0"/>
              <a:cs typeface="Times New Roman" pitchFamily="18" charset="0"/>
            </a:endParaRPr>
          </a:p>
          <a:p>
            <a:pPr lvl="1">
              <a:lnSpc>
                <a:spcPct val="150000"/>
              </a:lnSpc>
              <a:buFont typeface="Wingdings" pitchFamily="2" charset="2"/>
              <a:buChar char="v"/>
            </a:pPr>
            <a:r>
              <a:rPr lang="en-US" sz="2000" dirty="0" smtClean="0">
                <a:latin typeface="Times New Roman" pitchFamily="18" charset="0"/>
                <a:cs typeface="Times New Roman" pitchFamily="18" charset="0"/>
              </a:rPr>
              <a:t> User passwords shall be securely stored using hashing algorithms.</a:t>
            </a:r>
          </a:p>
          <a:p>
            <a:pPr lvl="1">
              <a:lnSpc>
                <a:spcPct val="150000"/>
              </a:lnSpc>
              <a:buFont typeface="Wingdings" pitchFamily="2" charset="2"/>
              <a:buChar char="v"/>
            </a:pPr>
            <a:r>
              <a:rPr lang="en-US" sz="2000" dirty="0" smtClean="0">
                <a:latin typeface="Times New Roman" pitchFamily="18" charset="0"/>
                <a:cs typeface="Times New Roman" pitchFamily="18" charset="0"/>
              </a:rPr>
              <a:t> The system shall use SSL/TLS protocols to ensure secure communication during payment processing.</a:t>
            </a:r>
          </a:p>
          <a:p>
            <a:pPr lvl="1">
              <a:lnSpc>
                <a:spcPct val="150000"/>
              </a:lnSpc>
              <a:buFont typeface="Wingdings" pitchFamily="2" charset="2"/>
              <a:buChar char="v"/>
            </a:pPr>
            <a:r>
              <a:rPr lang="en-US" sz="2000" dirty="0" smtClean="0">
                <a:latin typeface="Times New Roman" pitchFamily="18" charset="0"/>
                <a:cs typeface="Times New Roman" pitchFamily="18" charset="0"/>
              </a:rPr>
              <a:t> The system shall implement measures to prevent cross-site scripting (XSS) and SQL injection attacks.</a:t>
            </a:r>
          </a:p>
          <a:p>
            <a:pPr>
              <a:lnSpc>
                <a:spcPct val="150000"/>
              </a:lnSpc>
            </a:pPr>
            <a:r>
              <a:rPr lang="en-US" sz="2400" b="1" dirty="0" smtClean="0">
                <a:latin typeface="Times New Roman" pitchFamily="18" charset="0"/>
                <a:cs typeface="Times New Roman" pitchFamily="18" charset="0"/>
              </a:rPr>
              <a:t>04. Reliability</a:t>
            </a:r>
            <a:endParaRPr lang="en-US" sz="2400" dirty="0" smtClean="0">
              <a:latin typeface="Times New Roman" pitchFamily="18" charset="0"/>
              <a:cs typeface="Times New Roman" pitchFamily="18" charset="0"/>
            </a:endParaRPr>
          </a:p>
          <a:p>
            <a:pPr lvl="1">
              <a:lnSpc>
                <a:spcPct val="150000"/>
              </a:lnSpc>
              <a:buFont typeface="Wingdings" pitchFamily="2" charset="2"/>
              <a:buChar char="v"/>
            </a:pPr>
            <a:r>
              <a:rPr lang="en-US" sz="2000" dirty="0" smtClean="0">
                <a:latin typeface="Times New Roman" pitchFamily="18" charset="0"/>
                <a:cs typeface="Times New Roman" pitchFamily="18" charset="0"/>
              </a:rPr>
              <a:t> The system shall be available 24/7 with a minimal downtime window for maintenance.</a:t>
            </a:r>
          </a:p>
          <a:p>
            <a:pPr lvl="1">
              <a:lnSpc>
                <a:spcPct val="150000"/>
              </a:lnSpc>
              <a:buFont typeface="Wingdings" pitchFamily="2" charset="2"/>
              <a:buChar char="v"/>
            </a:pPr>
            <a:r>
              <a:rPr lang="en-US" sz="2000" dirty="0" smtClean="0">
                <a:latin typeface="Times New Roman" pitchFamily="18" charset="0"/>
                <a:cs typeface="Times New Roman" pitchFamily="18" charset="0"/>
              </a:rPr>
              <a:t> The system shall have a backup mechanism to prevent data loss in case of system failures.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908</Words>
  <Application>Microsoft Office PowerPoint</Application>
  <PresentationFormat>On-screen Show (4:3)</PresentationFormat>
  <Paragraphs>104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10</cp:revision>
  <dcterms:created xsi:type="dcterms:W3CDTF">2023-04-27T22:25:48Z</dcterms:created>
  <dcterms:modified xsi:type="dcterms:W3CDTF">2023-04-28T00:15:44Z</dcterms:modified>
</cp:coreProperties>
</file>