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5" r:id="rId5"/>
    <p:sldId id="304" r:id="rId6"/>
    <p:sldId id="272" r:id="rId7"/>
    <p:sldId id="278" r:id="rId8"/>
    <p:sldId id="280" r:id="rId9"/>
    <p:sldId id="305" r:id="rId10"/>
    <p:sldId id="303" r:id="rId11"/>
    <p:sldId id="302" r:id="rId12"/>
    <p:sldId id="307" r:id="rId13"/>
    <p:sldId id="308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98DFBB"/>
    <a:srgbClr val="9AD3E9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139" d="100"/>
          <a:sy n="139" d="100"/>
        </p:scale>
        <p:origin x="304" y="16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2019. 8. 27.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39F9FA8-715E-4512-B8B1-5F968A55CF6F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28A9CB-BAB9-4469-844B-5759351C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2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0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urworldindata.org/plastic-pollu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nationalgeographic.grid.id/tag/plasti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nationalgeographic.grid.id/tag/plasti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Deteksi</a:t>
            </a:r>
            <a:r>
              <a:rPr lang="en-US" altLang="ko-KR" dirty="0"/>
              <a:t> </a:t>
            </a:r>
            <a:r>
              <a:rPr lang="en-US" altLang="ko-KR" dirty="0" err="1"/>
              <a:t>Sampah</a:t>
            </a:r>
            <a:r>
              <a:rPr lang="en-US" altLang="ko-KR" dirty="0"/>
              <a:t> </a:t>
            </a:r>
            <a:r>
              <a:rPr lang="en-US" altLang="ko-KR" dirty="0" err="1"/>
              <a:t>Botol</a:t>
            </a:r>
            <a:r>
              <a:rPr lang="en-US" altLang="ko-KR" dirty="0"/>
              <a:t> </a:t>
            </a:r>
            <a:r>
              <a:rPr lang="en-US" altLang="ko-KR" dirty="0" err="1"/>
              <a:t>Plastik</a:t>
            </a:r>
            <a:r>
              <a:rPr lang="en-US" altLang="ko-KR" dirty="0"/>
              <a:t> di Bawah </a:t>
            </a:r>
            <a:r>
              <a:rPr lang="en-US" altLang="ko-KR" dirty="0" err="1"/>
              <a:t>Laut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400023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Ibnu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Gaury</a:t>
            </a:r>
            <a:r>
              <a:rPr lang="en-US" altLang="ko-KR" b="1" dirty="0"/>
              <a:t> </a:t>
            </a:r>
            <a:r>
              <a:rPr lang="en-US" altLang="ko-KR" b="1" dirty="0" smtClean="0"/>
              <a:t>(D42116009)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6852" y="310215"/>
            <a:ext cx="66312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 smtClean="0"/>
              <a:t>States of The Art</a:t>
            </a:r>
            <a:endParaRPr lang="ko-KR" alt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35667"/>
              </p:ext>
            </p:extLst>
          </p:nvPr>
        </p:nvGraphicFramePr>
        <p:xfrm>
          <a:off x="134791" y="1238249"/>
          <a:ext cx="8915400" cy="336232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390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3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6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91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459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35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Peneliti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Objek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Judul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Tahun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Metode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Hasil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43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Hui-Min Ma, </a:t>
                      </a:r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Guang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-Da Su 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Ikan</a:t>
                      </a:r>
                      <a:endParaRPr lang="en-US" sz="1200" b="1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Underwater Image De-scattering and Classification by Deep Neural Network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2018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Convolutional</a:t>
                      </a:r>
                      <a:r>
                        <a:rPr lang="en-US" sz="1200" baseline="0" dirty="0" smtClean="0">
                          <a:effectLst/>
                        </a:rPr>
                        <a:t> Neural Network</a:t>
                      </a:r>
                      <a:endParaRPr lang="en-US" sz="1200" i="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/>
                        <a:t>Sistem</a:t>
                      </a:r>
                      <a:r>
                        <a:rPr lang="en-US" sz="1200" dirty="0" smtClean="0"/>
                        <a:t> yang </a:t>
                      </a:r>
                      <a:r>
                        <a:rPr lang="en-US" sz="1200" dirty="0" err="1" smtClean="0"/>
                        <a:t>mampu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mendeteksi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jenis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ikan</a:t>
                      </a:r>
                      <a:r>
                        <a:rPr lang="en-US" sz="1200" dirty="0" smtClean="0"/>
                        <a:t> yang </a:t>
                      </a:r>
                      <a:r>
                        <a:rPr lang="en-US" sz="1200" dirty="0" err="1" smtClean="0"/>
                        <a:t>difoto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dengan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akurasi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mencapai</a:t>
                      </a:r>
                      <a:r>
                        <a:rPr lang="en-US" sz="1200" dirty="0" smtClean="0"/>
                        <a:t> 87%.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43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/>
                        <a:t>L.P.De</a:t>
                      </a:r>
                      <a:r>
                        <a:rPr lang="en-US" sz="1200" dirty="0" smtClean="0"/>
                        <a:t> Lima, F. C. </a:t>
                      </a:r>
                      <a:r>
                        <a:rPr lang="en-US" sz="1200" dirty="0" err="1" smtClean="0"/>
                        <a:t>Boogaard</a:t>
                      </a:r>
                      <a:r>
                        <a:rPr lang="en-US" sz="1200" dirty="0" smtClean="0"/>
                        <a:t>, R.E. De </a:t>
                      </a:r>
                      <a:r>
                        <a:rPr lang="en-US" sz="1200" dirty="0" err="1" smtClean="0"/>
                        <a:t>Graaf,dkk</a:t>
                      </a:r>
                      <a:endParaRPr lang="id-ID" sz="1200" dirty="0" smtClean="0">
                        <a:effectLst/>
                        <a:latin typeface="Geometr212 BkCn BT" panose="020B0603020204020204" pitchFamily="34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Kondisi</a:t>
                      </a:r>
                      <a:r>
                        <a:rPr lang="en-US" sz="1200" baseline="0" dirty="0" smtClean="0">
                          <a:effectLst/>
                        </a:rPr>
                        <a:t> Air</a:t>
                      </a:r>
                      <a:endParaRPr lang="en-US" sz="1200" b="1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Monitoring The Impacts Of Floating Structures On The Water Quality And Ecology Using An Underwater Drone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2015</a:t>
                      </a:r>
                      <a:endParaRPr lang="en-US" sz="1200" dirty="0">
                        <a:effectLst/>
                        <a:latin typeface="Geometr212 BkCn BT" panose="020B06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Monitoring underwater </a:t>
                      </a:r>
                      <a:r>
                        <a:rPr lang="en-US" sz="1200" dirty="0" err="1" smtClean="0"/>
                        <a:t>dengan</a:t>
                      </a:r>
                      <a:r>
                        <a:rPr lang="en-US" sz="1200" dirty="0" smtClean="0"/>
                        <a:t> water quality sensor </a:t>
                      </a:r>
                      <a:r>
                        <a:rPr lang="en-US" sz="1200" dirty="0" err="1" smtClean="0"/>
                        <a:t>dan</a:t>
                      </a:r>
                      <a:r>
                        <a:rPr lang="en-US" sz="1200" dirty="0" smtClean="0"/>
                        <a:t> video camera</a:t>
                      </a:r>
                      <a:endParaRPr lang="id-ID" sz="1200" b="1" dirty="0">
                        <a:effectLst/>
                        <a:latin typeface="Geometr212 BkCn BT" panose="020B0603020204020204" pitchFamily="34" charset="0"/>
                      </a:endParaRPr>
                    </a:p>
                  </a:txBody>
                  <a:tcPr marL="9487" marR="94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/>
                        <a:t>Sistem</a:t>
                      </a:r>
                      <a:r>
                        <a:rPr lang="en-US" sz="1200" dirty="0" smtClean="0"/>
                        <a:t> monitoring </a:t>
                      </a:r>
                      <a:r>
                        <a:rPr lang="en-US" sz="1200" dirty="0" err="1" smtClean="0"/>
                        <a:t>menggunakan</a:t>
                      </a:r>
                      <a:r>
                        <a:rPr lang="en-US" sz="1200" dirty="0" smtClean="0"/>
                        <a:t> drone </a:t>
                      </a:r>
                      <a:r>
                        <a:rPr lang="en-US" sz="1200" dirty="0" err="1" smtClean="0"/>
                        <a:t>dengan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kemampuan</a:t>
                      </a:r>
                      <a:r>
                        <a:rPr lang="en-US" sz="1200" dirty="0" smtClean="0"/>
                        <a:t> monitoring </a:t>
                      </a:r>
                      <a:r>
                        <a:rPr lang="en-US" sz="1200" dirty="0" err="1" smtClean="0"/>
                        <a:t>kondisi</a:t>
                      </a:r>
                      <a:r>
                        <a:rPr lang="en-US" sz="1200" dirty="0" smtClean="0"/>
                        <a:t> air yang </a:t>
                      </a:r>
                      <a:r>
                        <a:rPr lang="en-US" sz="1200" dirty="0" err="1" smtClean="0"/>
                        <a:t>tidak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dapat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dilihat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secara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langsung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oleh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mata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manusia</a:t>
                      </a:r>
                      <a:r>
                        <a:rPr lang="en-US" sz="1200" dirty="0" smtClean="0"/>
                        <a:t>.</a:t>
                      </a:r>
                      <a:endParaRPr lang="nn-NO" sz="1200" dirty="0" smtClean="0">
                        <a:effectLst/>
                        <a:latin typeface="Geometr212 BkCn BT" panose="020B0603020204020204" pitchFamily="34" charset="0"/>
                      </a:endParaRPr>
                    </a:p>
                  </a:txBody>
                  <a:tcPr marL="9487" marR="948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4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err="1"/>
              <a:t>Terima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kasih</a:t>
            </a:r>
            <a:endParaRPr lang="ko-KR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3700" y="2677666"/>
            <a:ext cx="2736303" cy="68617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899592" y="1138174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047008"/>
            <a:ext cx="2664296" cy="519969"/>
            <a:chOff x="496119" y="2481671"/>
            <a:chExt cx="1752190" cy="519969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81671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accent2"/>
                  </a:solidFill>
                  <a:cs typeface="Arial" pitchFamily="34" charset="0"/>
                </a:rPr>
                <a:t>Populasi</a:t>
              </a:r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accent2"/>
                  </a:solidFill>
                  <a:cs typeface="Arial" pitchFamily="34" charset="0"/>
                </a:rPr>
                <a:t>sampah</a:t>
              </a:r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accent2"/>
                  </a:solidFill>
                  <a:cs typeface="Arial" pitchFamily="34" charset="0"/>
                </a:rPr>
                <a:t>plastik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18092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04048" y="3046938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40152" y="2931790"/>
            <a:ext cx="2664296" cy="698233"/>
            <a:chOff x="496119" y="2303407"/>
            <a:chExt cx="1752190" cy="698233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303407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accent3"/>
                  </a:solidFill>
                  <a:cs typeface="Arial" pitchFamily="34" charset="0"/>
                </a:rPr>
                <a:t>Kerugian</a:t>
              </a:r>
              <a:r>
                <a:rPr lang="en-US" altLang="ko-KR" sz="16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accent3"/>
                  </a:solidFill>
                  <a:cs typeface="Arial" pitchFamily="34" charset="0"/>
                </a:rPr>
                <a:t>sampah</a:t>
              </a:r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accent3"/>
                  </a:solidFill>
                  <a:cs typeface="Arial" pitchFamily="34" charset="0"/>
                </a:rPr>
                <a:t>plastik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81536" y="308968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DBA3C40-BB9E-4AFC-9883-47BFA90A179A}"/>
              </a:ext>
            </a:extLst>
          </p:cNvPr>
          <p:cNvSpPr txBox="1"/>
          <p:nvPr/>
        </p:nvSpPr>
        <p:spPr>
          <a:xfrm>
            <a:off x="1811350" y="1311256"/>
            <a:ext cx="6217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Seberapa</a:t>
            </a:r>
            <a:r>
              <a:rPr lang="en-US" sz="1200" dirty="0"/>
              <a:t> </a:t>
            </a:r>
            <a:r>
              <a:rPr lang="en-US" sz="1200" dirty="0" err="1"/>
              <a:t>banyakkah</a:t>
            </a:r>
            <a:r>
              <a:rPr lang="en-US" sz="1200" dirty="0"/>
              <a:t> </a:t>
            </a:r>
            <a:r>
              <a:rPr lang="en-US" sz="1200" dirty="0" err="1"/>
              <a:t>plastik</a:t>
            </a:r>
            <a:r>
              <a:rPr lang="en-US" sz="1200" dirty="0"/>
              <a:t> yang </a:t>
            </a:r>
            <a:r>
              <a:rPr lang="en-US" sz="1200" dirty="0" err="1"/>
              <a:t>diproduksi</a:t>
            </a:r>
            <a:r>
              <a:rPr lang="en-US" sz="1200" dirty="0"/>
              <a:t> </a:t>
            </a:r>
            <a:r>
              <a:rPr lang="en-US" sz="1200" dirty="0" err="1"/>
              <a:t>manusia</a:t>
            </a:r>
            <a:r>
              <a:rPr lang="en-US" sz="1200" dirty="0"/>
              <a:t>? </a:t>
            </a:r>
            <a:r>
              <a:rPr lang="en-US" sz="1200" dirty="0" err="1"/>
              <a:t>Menurut</a:t>
            </a:r>
            <a:r>
              <a:rPr lang="en-US" sz="1200" dirty="0"/>
              <a:t> </a:t>
            </a:r>
            <a:r>
              <a:rPr lang="en-US" sz="1200" i="1" u="sng" dirty="0">
                <a:hlinkClick r:id="rId2"/>
              </a:rPr>
              <a:t>Our World in Data</a:t>
            </a:r>
            <a:r>
              <a:rPr lang="en-US" sz="1200" dirty="0"/>
              <a:t>, pada 1950, dunia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memproduksi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juta</a:t>
            </a:r>
            <a:r>
              <a:rPr lang="en-US" sz="1200" dirty="0"/>
              <a:t> ton </a:t>
            </a:r>
            <a:endParaRPr lang="en-US" sz="1200" dirty="0" smtClean="0"/>
          </a:p>
          <a:p>
            <a:r>
              <a:rPr lang="en-US" sz="1200" dirty="0" smtClean="0"/>
              <a:t>per </a:t>
            </a:r>
            <a:r>
              <a:rPr lang="en-US" sz="1200" dirty="0" err="1"/>
              <a:t>tahunnya</a:t>
            </a:r>
            <a:r>
              <a:rPr lang="en-US" sz="1200" dirty="0"/>
              <a:t>. </a:t>
            </a:r>
            <a:r>
              <a:rPr lang="en-US" sz="1200" dirty="0" err="1"/>
              <a:t>Namun</a:t>
            </a:r>
            <a:r>
              <a:rPr lang="en-US" sz="1200" dirty="0"/>
              <a:t>, </a:t>
            </a:r>
            <a:r>
              <a:rPr lang="en-US" sz="1200" dirty="0" err="1"/>
              <a:t>sejak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produksi</a:t>
            </a:r>
            <a:r>
              <a:rPr lang="en-US" sz="1200" dirty="0"/>
              <a:t> </a:t>
            </a:r>
            <a:r>
              <a:rPr lang="en-US" sz="1200" dirty="0" err="1"/>
              <a:t>tahunan</a:t>
            </a:r>
            <a:r>
              <a:rPr lang="en-US" sz="1200" dirty="0"/>
              <a:t> </a:t>
            </a:r>
            <a:r>
              <a:rPr lang="en-US" sz="1200" dirty="0" err="1"/>
              <a:t>plastik</a:t>
            </a:r>
            <a:r>
              <a:rPr lang="en-US" sz="1200" dirty="0"/>
              <a:t> </a:t>
            </a:r>
            <a:r>
              <a:rPr lang="en-US" sz="1200" dirty="0" err="1"/>
              <a:t>meningkat</a:t>
            </a:r>
            <a:r>
              <a:rPr lang="en-US" sz="1200" dirty="0"/>
              <a:t> </a:t>
            </a:r>
            <a:r>
              <a:rPr lang="en-US" sz="1200" dirty="0" err="1"/>
              <a:t>hampir</a:t>
            </a:r>
            <a:r>
              <a:rPr lang="en-US" sz="1200" dirty="0"/>
              <a:t> 200 kali </a:t>
            </a:r>
            <a:r>
              <a:rPr lang="en-US" sz="1200" dirty="0" err="1" smtClean="0"/>
              <a:t>lipat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  <a:r>
              <a:rPr lang="en-US" sz="1200" dirty="0"/>
              <a:t>7,8 </a:t>
            </a:r>
            <a:r>
              <a:rPr lang="en-US" sz="1200" dirty="0" err="1"/>
              <a:t>miliar</a:t>
            </a:r>
            <a:r>
              <a:rPr lang="en-US" sz="1200" dirty="0"/>
              <a:t> ton </a:t>
            </a:r>
            <a:r>
              <a:rPr lang="en-US" sz="1200" dirty="0" smtClean="0"/>
              <a:t>di 2015. </a:t>
            </a:r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setara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massa</a:t>
            </a:r>
            <a:r>
              <a:rPr lang="en-US" sz="1200" dirty="0" smtClean="0"/>
              <a:t> 2/3 </a:t>
            </a:r>
            <a:r>
              <a:rPr lang="en-US" sz="1200" dirty="0" err="1"/>
              <a:t>populasi</a:t>
            </a:r>
            <a:r>
              <a:rPr lang="en-US" sz="1200" dirty="0"/>
              <a:t> </a:t>
            </a:r>
            <a:r>
              <a:rPr lang="en-US" sz="1200" dirty="0" err="1"/>
              <a:t>dunia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err="1"/>
              <a:t>Menteri</a:t>
            </a:r>
            <a:r>
              <a:rPr lang="en-US" sz="1200" dirty="0"/>
              <a:t> </a:t>
            </a:r>
            <a:r>
              <a:rPr lang="en-US" sz="1200" dirty="0" err="1"/>
              <a:t>Kelautan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Perikanan</a:t>
            </a:r>
            <a:r>
              <a:rPr lang="en-US" sz="1200" dirty="0"/>
              <a:t> Susi </a:t>
            </a:r>
            <a:r>
              <a:rPr lang="en-US" sz="1200" dirty="0" err="1"/>
              <a:t>Pudjiastuti</a:t>
            </a:r>
            <a:r>
              <a:rPr lang="en-US" sz="1200" dirty="0"/>
              <a:t> </a:t>
            </a:r>
            <a:r>
              <a:rPr lang="en-US" sz="1200" dirty="0" err="1"/>
              <a:t>menyebutkan</a:t>
            </a:r>
            <a:r>
              <a:rPr lang="en-US" sz="1200" dirty="0"/>
              <a:t>, Indonesia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penyumbang</a:t>
            </a:r>
            <a:r>
              <a:rPr lang="en-US" sz="1200" dirty="0"/>
              <a:t> </a:t>
            </a:r>
            <a:r>
              <a:rPr lang="en-US" sz="1200" dirty="0" err="1"/>
              <a:t>sampah</a:t>
            </a:r>
            <a:r>
              <a:rPr lang="en-US" sz="1200" dirty="0"/>
              <a:t> </a:t>
            </a:r>
            <a:r>
              <a:rPr lang="en-US" sz="1200" dirty="0" err="1"/>
              <a:t>plastik</a:t>
            </a:r>
            <a:r>
              <a:rPr lang="en-US" sz="1200" dirty="0"/>
              <a:t> </a:t>
            </a:r>
            <a:r>
              <a:rPr lang="en-US" sz="1200" dirty="0" err="1"/>
              <a:t>terbesar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di </a:t>
            </a:r>
            <a:r>
              <a:rPr lang="en-US" sz="1200" dirty="0" err="1"/>
              <a:t>dunia</a:t>
            </a:r>
            <a:r>
              <a:rPr lang="en-US" sz="1200" dirty="0"/>
              <a:t> yang </a:t>
            </a:r>
            <a:r>
              <a:rPr lang="en-US" sz="1200" dirty="0" err="1"/>
              <a:t>dibuang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 smtClean="0"/>
              <a:t>laut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AB70C5-CA6C-4BDC-997D-6F6AEB304CFF}"/>
              </a:ext>
            </a:extLst>
          </p:cNvPr>
          <p:cNvSpPr txBox="1"/>
          <p:nvPr/>
        </p:nvSpPr>
        <p:spPr>
          <a:xfrm>
            <a:off x="5940152" y="3205326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Mengganggu</a:t>
            </a:r>
            <a:r>
              <a:rPr lang="en-US" sz="1200" dirty="0"/>
              <a:t> </a:t>
            </a:r>
            <a:r>
              <a:rPr lang="en-US" sz="1200" dirty="0" err="1"/>
              <a:t>pencernaan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meracuni</a:t>
            </a:r>
            <a:r>
              <a:rPr lang="en-US" sz="1200" dirty="0" smtClean="0"/>
              <a:t> </a:t>
            </a:r>
            <a:r>
              <a:rPr lang="en-US" sz="1200" dirty="0" err="1" smtClean="0"/>
              <a:t>hewan</a:t>
            </a:r>
            <a:r>
              <a:rPr lang="en-US" sz="1200" dirty="0" smtClean="0"/>
              <a:t> </a:t>
            </a:r>
            <a:r>
              <a:rPr lang="en-US" sz="1200" dirty="0" err="1" smtClean="0"/>
              <a:t>laut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Melukai</a:t>
            </a:r>
            <a:r>
              <a:rPr lang="en-US" sz="1200" dirty="0"/>
              <a:t> </a:t>
            </a:r>
            <a:r>
              <a:rPr lang="en-US" sz="1200" dirty="0" err="1"/>
              <a:t>hewan</a:t>
            </a:r>
            <a:r>
              <a:rPr lang="en-US" sz="1200" dirty="0"/>
              <a:t> </a:t>
            </a:r>
            <a:r>
              <a:rPr lang="en-US" sz="1200" dirty="0" err="1" smtClean="0"/>
              <a:t>laut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Mengganggu</a:t>
            </a:r>
            <a:r>
              <a:rPr lang="en-US" sz="1200" dirty="0"/>
              <a:t> mangrove dan </a:t>
            </a:r>
            <a:r>
              <a:rPr lang="en-US" sz="1200" dirty="0" err="1"/>
              <a:t>terumbu</a:t>
            </a:r>
            <a:r>
              <a:rPr lang="en-US" sz="1200" dirty="0"/>
              <a:t> </a:t>
            </a:r>
            <a:r>
              <a:rPr lang="en-US" sz="1200" dirty="0" err="1" smtClean="0"/>
              <a:t>karang</a:t>
            </a:r>
            <a:r>
              <a:rPr lang="en-US" sz="1200" dirty="0" smtClean="0"/>
              <a:t>. (NOAA)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1505" y="2446010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67609" y="2355726"/>
            <a:ext cx="2664296" cy="673369"/>
            <a:chOff x="496119" y="2328271"/>
            <a:chExt cx="1752190" cy="673369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328271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accent1"/>
                  </a:solidFill>
                  <a:cs typeface="Arial" pitchFamily="34" charset="0"/>
                </a:rPr>
                <a:t>Populasi</a:t>
              </a:r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1"/>
                  </a:solidFill>
                  <a:cs typeface="Arial" pitchFamily="34" charset="0"/>
                </a:rPr>
                <a:t>botol</a:t>
              </a:r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accent1"/>
                  </a:solidFill>
                  <a:cs typeface="Arial" pitchFamily="34" charset="0"/>
                </a:rPr>
                <a:t>plastik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8993" y="248875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76266" y="1196580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12370" y="110632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4"/>
                </a:solidFill>
                <a:cs typeface="Arial" pitchFamily="34" charset="0"/>
              </a:rPr>
              <a:t>Bahaya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accent4"/>
                </a:solidFill>
                <a:cs typeface="Arial" pitchFamily="34" charset="0"/>
              </a:rPr>
              <a:t>sampah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accent4"/>
                </a:solidFill>
                <a:cs typeface="Arial" pitchFamily="34" charset="0"/>
              </a:rPr>
              <a:t>plastik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3754" y="123932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64C2B6E-3470-4C22-BE1A-1B89623C2082}"/>
              </a:ext>
            </a:extLst>
          </p:cNvPr>
          <p:cNvSpPr txBox="1"/>
          <p:nvPr/>
        </p:nvSpPr>
        <p:spPr>
          <a:xfrm>
            <a:off x="1553237" y="2632957"/>
            <a:ext cx="2678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Dilansir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 </a:t>
            </a:r>
            <a:r>
              <a:rPr lang="en-US" sz="1200" i="1" dirty="0"/>
              <a:t>World Atlas,</a:t>
            </a:r>
            <a:r>
              <a:rPr lang="en-US" sz="1200" dirty="0"/>
              <a:t> </a:t>
            </a:r>
            <a:r>
              <a:rPr lang="en-US" sz="1200" dirty="0" err="1"/>
              <a:t>Sampah</a:t>
            </a:r>
            <a:r>
              <a:rPr lang="en-US" sz="1200" dirty="0"/>
              <a:t> </a:t>
            </a:r>
            <a:r>
              <a:rPr lang="en-US" sz="1200" dirty="0" err="1"/>
              <a:t>plastik</a:t>
            </a:r>
            <a:r>
              <a:rPr lang="en-US" sz="1200" dirty="0"/>
              <a:t> </a:t>
            </a:r>
            <a:r>
              <a:rPr lang="en-US" sz="1200" dirty="0" err="1"/>
              <a:t>menduduki</a:t>
            </a:r>
            <a:r>
              <a:rPr lang="en-US" sz="1200" dirty="0"/>
              <a:t> </a:t>
            </a:r>
            <a:r>
              <a:rPr lang="en-US" sz="1200" dirty="0" err="1"/>
              <a:t>peringkat</a:t>
            </a:r>
            <a:r>
              <a:rPr lang="en-US" sz="1200" dirty="0"/>
              <a:t> </a:t>
            </a:r>
            <a:r>
              <a:rPr lang="en-US" sz="1200" dirty="0" err="1"/>
              <a:t>ketiga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3.6 ton per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9%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total </a:t>
            </a:r>
            <a:r>
              <a:rPr lang="en-US" sz="1200" dirty="0" err="1"/>
              <a:t>produksi</a:t>
            </a:r>
            <a:r>
              <a:rPr lang="en-US" sz="1200" dirty="0"/>
              <a:t> </a:t>
            </a:r>
            <a:r>
              <a:rPr lang="en-US" sz="1200" dirty="0" err="1"/>
              <a:t>sampah</a:t>
            </a:r>
            <a:r>
              <a:rPr lang="en-US" sz="1200" dirty="0"/>
              <a:t>. Dan </a:t>
            </a:r>
            <a:r>
              <a:rPr lang="en-US" sz="1200" dirty="0" err="1"/>
              <a:t>jenis</a:t>
            </a:r>
            <a:r>
              <a:rPr lang="en-US" sz="1200" dirty="0"/>
              <a:t> yang paling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botol</a:t>
            </a:r>
            <a:r>
              <a:rPr lang="en-US" sz="1200" dirty="0"/>
              <a:t> </a:t>
            </a:r>
            <a:r>
              <a:rPr lang="en-US" sz="1200" dirty="0" err="1"/>
              <a:t>plastik</a:t>
            </a:r>
            <a:r>
              <a:rPr lang="en-GB" sz="1200" dirty="0"/>
              <a:t>. </a:t>
            </a:r>
            <a:r>
              <a:rPr lang="en-US" sz="1200" dirty="0"/>
              <a:t>Indonesia </a:t>
            </a:r>
            <a:r>
              <a:rPr lang="en-US" sz="1200" dirty="0" err="1"/>
              <a:t>menjadi</a:t>
            </a:r>
            <a:r>
              <a:rPr lang="en-US" sz="1200" dirty="0"/>
              <a:t> negara ke-4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botol</a:t>
            </a:r>
            <a:r>
              <a:rPr lang="en-US" sz="1200" dirty="0"/>
              <a:t> </a:t>
            </a:r>
            <a:r>
              <a:rPr lang="en-US" sz="1200" dirty="0" err="1"/>
              <a:t>plastik</a:t>
            </a:r>
            <a:r>
              <a:rPr lang="en-US" sz="1200" dirty="0"/>
              <a:t> </a:t>
            </a:r>
            <a:r>
              <a:rPr lang="en-US" sz="1200" dirty="0" err="1"/>
              <a:t>terbanyak</a:t>
            </a:r>
            <a:r>
              <a:rPr lang="en-US" sz="1200" dirty="0"/>
              <a:t> di dunia. </a:t>
            </a:r>
            <a:r>
              <a:rPr lang="en-US" sz="1200" dirty="0" err="1"/>
              <a:t>Tercatat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botol</a:t>
            </a:r>
            <a:r>
              <a:rPr lang="en-US" sz="1200" dirty="0"/>
              <a:t> </a:t>
            </a:r>
            <a:r>
              <a:rPr lang="en-US" sz="1200" dirty="0" err="1"/>
              <a:t>plastik</a:t>
            </a:r>
            <a:r>
              <a:rPr lang="en-US" sz="1200" dirty="0"/>
              <a:t> di negara Indonesia </a:t>
            </a:r>
            <a:r>
              <a:rPr lang="en-US" sz="1200" dirty="0" err="1"/>
              <a:t>mencapai</a:t>
            </a:r>
            <a:r>
              <a:rPr lang="en-US" sz="1200" dirty="0"/>
              <a:t> 4,82 </a:t>
            </a:r>
            <a:r>
              <a:rPr lang="en-US" sz="1200" dirty="0" err="1"/>
              <a:t>miliar</a:t>
            </a:r>
            <a:r>
              <a:rPr lang="en-US" sz="1200" dirty="0"/>
              <a:t>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E9E7315-58D2-4703-AA4A-DAE5E7230BC0}"/>
              </a:ext>
            </a:extLst>
          </p:cNvPr>
          <p:cNvSpPr txBox="1"/>
          <p:nvPr/>
        </p:nvSpPr>
        <p:spPr>
          <a:xfrm>
            <a:off x="5312370" y="1383560"/>
            <a:ext cx="2664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Menurut</a:t>
            </a:r>
            <a:r>
              <a:rPr lang="en-US" sz="1200" dirty="0"/>
              <a:t> para </a:t>
            </a:r>
            <a:r>
              <a:rPr lang="en-US" sz="1200" dirty="0" err="1"/>
              <a:t>penelti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 Environment Agency Austria dan Medical University of Vienna . </a:t>
            </a:r>
            <a:r>
              <a:rPr lang="en-US" sz="1200" dirty="0" err="1"/>
              <a:t>Sampah-sampah</a:t>
            </a:r>
            <a:r>
              <a:rPr lang="en-US" sz="1200" dirty="0"/>
              <a:t> </a:t>
            </a:r>
            <a:r>
              <a:rPr lang="en-US" sz="1200" dirty="0" err="1"/>
              <a:t>plastik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berbahaya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hewan</a:t>
            </a:r>
            <a:r>
              <a:rPr lang="en-US" sz="1200" dirty="0"/>
              <a:t> </a:t>
            </a:r>
            <a:r>
              <a:rPr lang="en-US" sz="1200" dirty="0" err="1"/>
              <a:t>laut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mengira</a:t>
            </a:r>
            <a:r>
              <a:rPr lang="en-US" sz="1200" dirty="0"/>
              <a:t> </a:t>
            </a:r>
            <a:r>
              <a:rPr lang="en-US" sz="1200" u="sng" dirty="0" err="1">
                <a:hlinkClick r:id="rId2"/>
              </a:rPr>
              <a:t>plastik</a:t>
            </a:r>
            <a:r>
              <a:rPr lang="en-US" sz="1200" dirty="0"/>
              <a:t> 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makanannya</a:t>
            </a:r>
            <a:r>
              <a:rPr lang="en-US" sz="1200" dirty="0"/>
              <a:t> dan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mengonsumsinya</a:t>
            </a:r>
            <a:r>
              <a:rPr lang="en-US" sz="1200" dirty="0"/>
              <a:t>. </a:t>
            </a:r>
            <a:r>
              <a:rPr lang="en-US" sz="1200" dirty="0" err="1"/>
              <a:t>Penyu</a:t>
            </a:r>
            <a:r>
              <a:rPr lang="en-US" sz="1200" dirty="0"/>
              <a:t> </a:t>
            </a:r>
            <a:r>
              <a:rPr lang="en-US" sz="1200" dirty="0" err="1"/>
              <a:t>misalnya</a:t>
            </a:r>
            <a:r>
              <a:rPr lang="en-US" sz="1200" dirty="0"/>
              <a:t>, </a:t>
            </a:r>
            <a:r>
              <a:rPr lang="en-US" sz="1200" dirty="0" err="1"/>
              <a:t>mereka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membedakan</a:t>
            </a:r>
            <a:r>
              <a:rPr lang="en-US" sz="1200" dirty="0"/>
              <a:t> </a:t>
            </a:r>
            <a:r>
              <a:rPr lang="en-US" sz="1200" dirty="0" err="1"/>
              <a:t>kantung</a:t>
            </a:r>
            <a:r>
              <a:rPr lang="en-US" sz="1200" dirty="0"/>
              <a:t> </a:t>
            </a:r>
            <a:r>
              <a:rPr lang="en-US" sz="1200" u="sng" dirty="0" err="1">
                <a:hlinkClick r:id="rId2"/>
              </a:rPr>
              <a:t>plastik</a:t>
            </a:r>
            <a:r>
              <a:rPr lang="en-US" sz="1200" dirty="0"/>
              <a:t> 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ubur-ubur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kerap</a:t>
            </a:r>
            <a:r>
              <a:rPr lang="en-US" sz="1200" dirty="0"/>
              <a:t> </a:t>
            </a:r>
            <a:r>
              <a:rPr lang="en-US" sz="1200" dirty="0" err="1"/>
              <a:t>mengonsumsinya</a:t>
            </a:r>
            <a:r>
              <a:rPr lang="en-US" sz="1200" dirty="0"/>
              <a:t>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sengaja</a:t>
            </a:r>
            <a:r>
              <a:rPr lang="en-US" sz="1200" dirty="0"/>
              <a:t>.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sampah</a:t>
            </a:r>
            <a:r>
              <a:rPr lang="en-US" sz="1200" dirty="0"/>
              <a:t> </a:t>
            </a:r>
            <a:r>
              <a:rPr lang="en-US" sz="1200" u="sng" dirty="0" err="1">
                <a:hlinkClick r:id="rId2"/>
              </a:rPr>
              <a:t>plastik</a:t>
            </a:r>
            <a:r>
              <a:rPr lang="en-US" sz="1200" dirty="0"/>
              <a:t> 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kepencernaan</a:t>
            </a:r>
            <a:r>
              <a:rPr lang="en-US" sz="1200" dirty="0"/>
              <a:t> </a:t>
            </a:r>
            <a:r>
              <a:rPr lang="en-US" sz="1200" dirty="0" err="1"/>
              <a:t>hewan</a:t>
            </a:r>
            <a:r>
              <a:rPr lang="en-US" sz="1200" dirty="0"/>
              <a:t> </a:t>
            </a:r>
            <a:r>
              <a:rPr lang="en-US" sz="1200" dirty="0" err="1"/>
              <a:t>laut</a:t>
            </a:r>
            <a:r>
              <a:rPr lang="en-US" sz="1200" dirty="0"/>
              <a:t>,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menyebabkan</a:t>
            </a:r>
            <a:r>
              <a:rPr lang="en-US" sz="1200" dirty="0"/>
              <a:t> </a:t>
            </a:r>
            <a:r>
              <a:rPr lang="en-US" sz="1200" dirty="0" err="1"/>
              <a:t>penyumbatan</a:t>
            </a:r>
            <a:r>
              <a:rPr lang="en-US" sz="1200" dirty="0"/>
              <a:t> dan </a:t>
            </a:r>
            <a:r>
              <a:rPr lang="en-US" sz="1200" dirty="0" err="1"/>
              <a:t>akhirnya</a:t>
            </a:r>
            <a:r>
              <a:rPr lang="en-US" sz="1200" dirty="0"/>
              <a:t> </a:t>
            </a:r>
            <a:r>
              <a:rPr lang="en-US" sz="1200" dirty="0" err="1"/>
              <a:t>kematian</a:t>
            </a:r>
            <a:r>
              <a:rPr lang="en-US" sz="12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818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Rumusan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1538086" y="1635646"/>
            <a:ext cx="2961906" cy="72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72000" y="3075806"/>
            <a:ext cx="2952328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3111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mendeteksi</a:t>
            </a:r>
            <a:r>
              <a:rPr lang="en-GB" dirty="0"/>
              <a:t> </a:t>
            </a:r>
            <a:r>
              <a:rPr lang="en-GB" dirty="0" err="1"/>
              <a:t>sampah</a:t>
            </a:r>
            <a:r>
              <a:rPr lang="en-GB" dirty="0"/>
              <a:t> </a:t>
            </a:r>
            <a:r>
              <a:rPr lang="en-GB" dirty="0" err="1"/>
              <a:t>botol</a:t>
            </a:r>
            <a:r>
              <a:rPr lang="en-GB" dirty="0"/>
              <a:t> </a:t>
            </a:r>
            <a:r>
              <a:rPr lang="en-GB" dirty="0" err="1"/>
              <a:t>plastik</a:t>
            </a:r>
            <a:r>
              <a:rPr lang="en-GB" dirty="0"/>
              <a:t> yang   </a:t>
            </a:r>
            <a:r>
              <a:rPr lang="en-GB" dirty="0" err="1"/>
              <a:t>utuh</a:t>
            </a:r>
            <a:r>
              <a:rPr lang="en-GB" dirty="0"/>
              <a:t> dan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 smtClean="0"/>
              <a:t>utuh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Deep Learning?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333422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pengujian</a:t>
            </a:r>
            <a:r>
              <a:rPr lang="en-GB" dirty="0"/>
              <a:t> model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deteksi</a:t>
            </a:r>
            <a:r>
              <a:rPr lang="en-GB" dirty="0"/>
              <a:t> </a:t>
            </a:r>
            <a:r>
              <a:rPr lang="en-GB" dirty="0" err="1"/>
              <a:t>sampah</a:t>
            </a:r>
            <a:r>
              <a:rPr lang="en-GB" dirty="0"/>
              <a:t> </a:t>
            </a:r>
            <a:r>
              <a:rPr lang="en-GB" dirty="0" err="1"/>
              <a:t>botol</a:t>
            </a:r>
            <a:r>
              <a:rPr lang="en-GB" dirty="0"/>
              <a:t> </a:t>
            </a:r>
            <a:r>
              <a:rPr lang="en-GB" dirty="0" err="1"/>
              <a:t>plastik</a:t>
            </a:r>
            <a:r>
              <a:rPr lang="en-GB" dirty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Deep Learning?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Tujuan</a:t>
            </a:r>
            <a:r>
              <a:rPr lang="en-US" altLang="ko-KR" dirty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5" name="Right Triangle 4"/>
          <p:cNvSpPr/>
          <p:nvPr/>
        </p:nvSpPr>
        <p:spPr>
          <a:xfrm>
            <a:off x="4638010" y="2470505"/>
            <a:ext cx="1063076" cy="106307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rot="10800000">
            <a:off x="3442914" y="2474016"/>
            <a:ext cx="1063076" cy="106307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627" y="2864202"/>
            <a:ext cx="2630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mengetahui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 smtClean="0"/>
              <a:t>pengujian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/>
              <a:t>deteksi</a:t>
            </a:r>
            <a:r>
              <a:rPr lang="en-GB" dirty="0"/>
              <a:t> </a:t>
            </a:r>
            <a:r>
              <a:rPr lang="en-GB" dirty="0" err="1"/>
              <a:t>sampah</a:t>
            </a:r>
            <a:r>
              <a:rPr lang="en-GB" dirty="0"/>
              <a:t> </a:t>
            </a:r>
            <a:r>
              <a:rPr lang="en-GB" dirty="0" err="1"/>
              <a:t>botol</a:t>
            </a:r>
            <a:r>
              <a:rPr lang="en-GB" dirty="0"/>
              <a:t> </a:t>
            </a:r>
            <a:r>
              <a:rPr lang="en-GB" dirty="0" err="1"/>
              <a:t>plastik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/>
              <a:t>metode</a:t>
            </a:r>
            <a:r>
              <a:rPr lang="en-GB" dirty="0"/>
              <a:t> Deep Learning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9" y="1019610"/>
            <a:ext cx="2627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mendeteksi</a:t>
            </a:r>
            <a:r>
              <a:rPr lang="en-GB" dirty="0"/>
              <a:t> </a:t>
            </a:r>
            <a:r>
              <a:rPr lang="en-GB" dirty="0" err="1"/>
              <a:t>sampah</a:t>
            </a:r>
            <a:r>
              <a:rPr lang="en-GB" dirty="0"/>
              <a:t> </a:t>
            </a:r>
            <a:r>
              <a:rPr lang="en-GB" dirty="0" err="1"/>
              <a:t>botol</a:t>
            </a:r>
            <a:r>
              <a:rPr lang="en-GB" dirty="0"/>
              <a:t> </a:t>
            </a:r>
            <a:r>
              <a:rPr lang="en-GB" dirty="0" err="1"/>
              <a:t>plastik</a:t>
            </a:r>
            <a:r>
              <a:rPr lang="en-GB" dirty="0"/>
              <a:t>    yang </a:t>
            </a:r>
            <a:r>
              <a:rPr lang="en-GB" dirty="0" err="1"/>
              <a:t>utuh</a:t>
            </a:r>
            <a:r>
              <a:rPr lang="en-GB" dirty="0"/>
              <a:t> dan </a:t>
            </a:r>
            <a:r>
              <a:rPr lang="en-GB" dirty="0" err="1"/>
              <a:t>tidak</a:t>
            </a:r>
            <a:r>
              <a:rPr lang="en-GB" dirty="0"/>
              <a:t>      </a:t>
            </a:r>
            <a:r>
              <a:rPr lang="en-GB" dirty="0" err="1"/>
              <a:t>utuh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Deep Learning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248839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2765" y="3676743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2765" y="2878621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Batasan </a:t>
            </a:r>
            <a:r>
              <a:rPr lang="en-US" altLang="ko-KR" dirty="0" err="1"/>
              <a:t>Masalah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4" name="Diamond 3"/>
          <p:cNvSpPr/>
          <p:nvPr/>
        </p:nvSpPr>
        <p:spPr>
          <a:xfrm>
            <a:off x="3895357" y="1594523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895357" y="3057894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50894" y="2322019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60513" y="2322019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29566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34693" y="3057894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60513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34693" y="207319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48278" y="2406592"/>
            <a:ext cx="2815627" cy="1171134"/>
            <a:chOff x="803640" y="3362835"/>
            <a:chExt cx="2237108" cy="1171134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2371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GB" sz="1400" dirty="0" err="1"/>
                <a:t>Rancangan</a:t>
              </a:r>
              <a:r>
                <a:rPr lang="en-GB" sz="1400" dirty="0"/>
                <a:t> </a:t>
              </a:r>
              <a:r>
                <a:rPr lang="en-GB" sz="1400" dirty="0" err="1"/>
                <a:t>sistem</a:t>
              </a:r>
              <a:r>
                <a:rPr lang="en-GB" sz="1400" dirty="0"/>
                <a:t> </a:t>
              </a:r>
              <a:r>
                <a:rPr lang="en-GB" sz="1400" dirty="0" err="1"/>
                <a:t>deteksi</a:t>
              </a:r>
              <a:r>
                <a:rPr lang="en-GB" sz="1400" dirty="0"/>
                <a:t> </a:t>
              </a:r>
              <a:r>
                <a:rPr lang="en-GB" sz="1400" dirty="0" err="1"/>
                <a:t>dibuat</a:t>
              </a:r>
              <a:r>
                <a:rPr lang="en-GB" sz="1400" dirty="0"/>
                <a:t> </a:t>
              </a:r>
              <a:r>
                <a:rPr lang="en-GB" sz="1400" dirty="0" err="1"/>
                <a:t>menggunakan</a:t>
              </a:r>
              <a:r>
                <a:rPr lang="en-GB" sz="1400" dirty="0"/>
                <a:t> deep learning      </a:t>
              </a:r>
              <a:r>
                <a:rPr lang="en-GB" sz="1400" dirty="0" err="1"/>
                <a:t>untuk</a:t>
              </a:r>
              <a:r>
                <a:rPr lang="en-GB" sz="1400" dirty="0"/>
                <a:t> </a:t>
              </a:r>
              <a:r>
                <a:rPr lang="en-GB" sz="1400" dirty="0" err="1"/>
                <a:t>pengenalan</a:t>
              </a:r>
              <a:r>
                <a:rPr lang="en-GB" sz="1400" dirty="0"/>
                <a:t> </a:t>
              </a:r>
              <a:r>
                <a:rPr lang="en-GB" sz="1400" dirty="0" err="1"/>
                <a:t>objek</a:t>
              </a:r>
              <a:r>
                <a:rPr lang="en-GB" sz="1400" dirty="0"/>
                <a:t> </a:t>
              </a:r>
              <a:r>
                <a:rPr lang="en-GB" sz="1400" dirty="0" err="1"/>
                <a:t>sampah</a:t>
              </a:r>
              <a:r>
                <a:rPr lang="en-GB" sz="1400" dirty="0"/>
                <a:t> </a:t>
              </a:r>
              <a:r>
                <a:rPr lang="en-GB" sz="1400" dirty="0" err="1"/>
                <a:t>botol</a:t>
              </a:r>
              <a:r>
                <a:rPr lang="en-GB" sz="1400" dirty="0"/>
                <a:t> </a:t>
              </a:r>
              <a:r>
                <a:rPr lang="en-GB" sz="1400" dirty="0" err="1"/>
                <a:t>plastik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0969" y="2559955"/>
            <a:ext cx="2592287" cy="955691"/>
            <a:chOff x="803640" y="3362835"/>
            <a:chExt cx="2059657" cy="955691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 err="1"/>
                <a:t>Objek</a:t>
              </a:r>
              <a:r>
                <a:rPr lang="en-GB" sz="1400" dirty="0"/>
                <a:t> </a:t>
              </a:r>
              <a:r>
                <a:rPr lang="en-GB" sz="1400" dirty="0" err="1"/>
                <a:t>penelitian</a:t>
              </a:r>
              <a:r>
                <a:rPr lang="en-GB" sz="1400" dirty="0"/>
                <a:t> </a:t>
              </a:r>
              <a:r>
                <a:rPr lang="en-GB" sz="1400" dirty="0" err="1"/>
                <a:t>berupa</a:t>
              </a:r>
              <a:r>
                <a:rPr lang="en-GB" sz="1400" dirty="0"/>
                <a:t>          </a:t>
              </a:r>
              <a:r>
                <a:rPr lang="en-GB" sz="1400" dirty="0" err="1"/>
                <a:t>sampah</a:t>
              </a:r>
              <a:r>
                <a:rPr lang="en-GB" sz="1400" dirty="0"/>
                <a:t> </a:t>
              </a:r>
              <a:r>
                <a:rPr lang="en-GB" sz="1400" dirty="0" err="1"/>
                <a:t>botol</a:t>
              </a:r>
              <a:r>
                <a:rPr lang="en-GB" sz="1400" dirty="0"/>
                <a:t> </a:t>
              </a:r>
              <a:r>
                <a:rPr lang="en-GB" sz="1400" dirty="0" err="1"/>
                <a:t>plastik</a:t>
              </a:r>
              <a:r>
                <a:rPr lang="en-GB" sz="1400" dirty="0"/>
                <a:t> yang </a:t>
              </a:r>
              <a:r>
                <a:rPr lang="en-GB" sz="1400" dirty="0" err="1"/>
                <a:t>masih</a:t>
              </a:r>
              <a:r>
                <a:rPr lang="en-GB" sz="1400" dirty="0"/>
                <a:t> </a:t>
              </a:r>
              <a:r>
                <a:rPr lang="en-GB" sz="1400" dirty="0" err="1"/>
                <a:t>utuh</a:t>
              </a:r>
              <a:r>
                <a:rPr lang="en-GB" sz="1400" dirty="0"/>
                <a:t> dan </a:t>
              </a:r>
              <a:r>
                <a:rPr lang="en-GB" sz="1400" dirty="0" err="1"/>
                <a:t>tidak</a:t>
              </a:r>
              <a:r>
                <a:rPr lang="en-GB" sz="1400" dirty="0"/>
                <a:t> </a:t>
              </a:r>
              <a:r>
                <a:rPr lang="en-GB" sz="1400" dirty="0" err="1"/>
                <a:t>utuh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90603" y="3781571"/>
            <a:ext cx="2592287" cy="955691"/>
            <a:chOff x="803640" y="3362835"/>
            <a:chExt cx="2059657" cy="955691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400" dirty="0" err="1"/>
                <a:t>Pengambilan</a:t>
              </a:r>
              <a:r>
                <a:rPr lang="en-GB" sz="1400" dirty="0"/>
                <a:t> data </a:t>
              </a:r>
              <a:r>
                <a:rPr lang="en-GB" sz="1400" dirty="0" err="1"/>
                <a:t>dilakukan</a:t>
              </a:r>
              <a:r>
                <a:rPr lang="en-GB" sz="1400" dirty="0"/>
                <a:t> </a:t>
              </a:r>
              <a:r>
                <a:rPr lang="en-GB" sz="1400" dirty="0" err="1" smtClean="0"/>
                <a:t>menggunakan</a:t>
              </a:r>
              <a:r>
                <a:rPr lang="en-GB" sz="1400" dirty="0"/>
                <a:t> </a:t>
              </a:r>
              <a:r>
                <a:rPr lang="en-GB" sz="1400" dirty="0" smtClean="0"/>
                <a:t>underwater      </a:t>
              </a:r>
              <a:r>
                <a:rPr lang="en-GB" sz="1400" dirty="0"/>
                <a:t>drone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16395" y="1257814"/>
            <a:ext cx="2592287" cy="955691"/>
            <a:chOff x="803640" y="3362835"/>
            <a:chExt cx="2059657" cy="955691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GB" sz="1400" dirty="0" err="1"/>
                <a:t>Pengambilan</a:t>
              </a:r>
              <a:r>
                <a:rPr lang="en-GB" sz="1400" dirty="0"/>
                <a:t> data </a:t>
              </a:r>
              <a:r>
                <a:rPr lang="en-GB" sz="1400" dirty="0" err="1"/>
                <a:t>dilakukan</a:t>
              </a:r>
              <a:r>
                <a:rPr lang="en-GB" sz="1400" dirty="0"/>
                <a:t>   di </a:t>
              </a:r>
              <a:r>
                <a:rPr lang="en-GB" sz="1400" dirty="0" err="1"/>
                <a:t>daerah</a:t>
              </a:r>
              <a:r>
                <a:rPr lang="en-GB" sz="1400" dirty="0"/>
                <a:t> </a:t>
              </a:r>
              <a:r>
                <a:rPr lang="en-GB" sz="1400" dirty="0" err="1"/>
                <a:t>pantai</a:t>
              </a:r>
              <a:r>
                <a:rPr lang="en-GB" sz="1400" dirty="0"/>
                <a:t> </a:t>
              </a:r>
              <a:r>
                <a:rPr lang="en-GB" sz="1400" dirty="0" err="1"/>
                <a:t>dengan</a:t>
              </a:r>
              <a:r>
                <a:rPr lang="en-GB" sz="1400" dirty="0"/>
                <a:t>          format </a:t>
              </a:r>
              <a:r>
                <a:rPr lang="en-GB" sz="1400" dirty="0" err="1"/>
                <a:t>gambar</a:t>
              </a:r>
              <a:r>
                <a:rPr lang="en-GB" sz="1400" dirty="0"/>
                <a:t> dan video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40392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695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2672" y="3138619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672" y="220274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92FB859-A52C-4F2F-9ACC-0639376FA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79215D-F9E1-4601-B6BE-72724A993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D163116-563F-4056-BFBD-CB94E4089838}"/>
              </a:ext>
            </a:extLst>
          </p:cNvPr>
          <p:cNvGrpSpPr/>
          <p:nvPr/>
        </p:nvGrpSpPr>
        <p:grpSpPr>
          <a:xfrm>
            <a:off x="413792" y="1589186"/>
            <a:ext cx="8316416" cy="2990272"/>
            <a:chOff x="1161296" y="1483317"/>
            <a:chExt cx="9857233" cy="3418660"/>
          </a:xfrm>
        </p:grpSpPr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xmlns="" id="{6592EDBA-4A2A-45BE-9FC5-D251A8D6FF48}"/>
                </a:ext>
              </a:extLst>
            </p:cNvPr>
            <p:cNvSpPr/>
            <p:nvPr/>
          </p:nvSpPr>
          <p:spPr>
            <a:xfrm>
              <a:off x="4843052" y="1483317"/>
              <a:ext cx="2542726" cy="12432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1A443F0E-57C6-4973-9660-D04B0988635B}"/>
                </a:ext>
              </a:extLst>
            </p:cNvPr>
            <p:cNvSpPr/>
            <p:nvPr/>
          </p:nvSpPr>
          <p:spPr>
            <a:xfrm>
              <a:off x="4944147" y="1493877"/>
              <a:ext cx="2542726" cy="12432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+mn-ea"/>
                  <a:cs typeface="+mn-cs"/>
                </a:rPr>
                <a:t>PREPROCESSING</a:t>
              </a:r>
              <a:endParaRPr kumimoji="0" lang="en-US" sz="2000" b="1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metr415 Blk BT" panose="020B0802020204020303" pitchFamily="34" charset="0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E8CE425-F11E-47DC-BCBA-E3997801397F}"/>
                </a:ext>
              </a:extLst>
            </p:cNvPr>
            <p:cNvGrpSpPr/>
            <p:nvPr/>
          </p:nvGrpSpPr>
          <p:grpSpPr>
            <a:xfrm>
              <a:off x="3823003" y="1798917"/>
              <a:ext cx="672050" cy="581512"/>
              <a:chOff x="2893131" y="2800578"/>
              <a:chExt cx="672050" cy="581512"/>
            </a:xfrm>
          </p:grpSpPr>
          <p:sp>
            <p:nvSpPr>
              <p:cNvPr id="34" name="Rounded Rectangle 6">
                <a:extLst>
                  <a:ext uri="{FF2B5EF4-FFF2-40B4-BE49-F238E27FC236}">
                    <a16:creationId xmlns:a16="http://schemas.microsoft.com/office/drawing/2014/main" xmlns="" id="{4DDB729C-F96B-4604-81EE-6F9DDD8BE2BD}"/>
                  </a:ext>
                </a:extLst>
              </p:cNvPr>
              <p:cNvSpPr/>
              <p:nvPr/>
            </p:nvSpPr>
            <p:spPr>
              <a:xfrm rot="18900000">
                <a:off x="2893131" y="2800578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6">
                <a:extLst>
                  <a:ext uri="{FF2B5EF4-FFF2-40B4-BE49-F238E27FC236}">
                    <a16:creationId xmlns:a16="http://schemas.microsoft.com/office/drawing/2014/main" xmlns="" id="{27B99D80-E5FD-4EB8-990E-D1219D3B1CBD}"/>
                  </a:ext>
                </a:extLst>
              </p:cNvPr>
              <p:cNvSpPr/>
              <p:nvPr/>
            </p:nvSpPr>
            <p:spPr>
              <a:xfrm rot="18900000">
                <a:off x="2994226" y="2811138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01CE162-D9AD-44D1-8551-96F16B9839AD}"/>
                </a:ext>
              </a:extLst>
            </p:cNvPr>
            <p:cNvGrpSpPr/>
            <p:nvPr/>
          </p:nvGrpSpPr>
          <p:grpSpPr>
            <a:xfrm>
              <a:off x="8428822" y="3600112"/>
              <a:ext cx="2589707" cy="1272490"/>
              <a:chOff x="9038356" y="1165748"/>
              <a:chExt cx="2589707" cy="1272490"/>
            </a:xfrm>
          </p:grpSpPr>
          <p:sp>
            <p:nvSpPr>
              <p:cNvPr id="32" name="Rounded Rectangle 6">
                <a:extLst>
                  <a:ext uri="{FF2B5EF4-FFF2-40B4-BE49-F238E27FC236}">
                    <a16:creationId xmlns:a16="http://schemas.microsoft.com/office/drawing/2014/main" xmlns="" id="{AA66B8AC-9AC5-4EA3-B8B6-9F86C4468BC5}"/>
                  </a:ext>
                </a:extLst>
              </p:cNvPr>
              <p:cNvSpPr/>
              <p:nvPr/>
            </p:nvSpPr>
            <p:spPr>
              <a:xfrm>
                <a:off x="9038356" y="1194946"/>
                <a:ext cx="2542726" cy="124329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6">
                <a:extLst>
                  <a:ext uri="{FF2B5EF4-FFF2-40B4-BE49-F238E27FC236}">
                    <a16:creationId xmlns:a16="http://schemas.microsoft.com/office/drawing/2014/main" xmlns="" id="{44D2D890-D6BA-488A-8315-B47C119BFA50}"/>
                  </a:ext>
                </a:extLst>
              </p:cNvPr>
              <p:cNvSpPr/>
              <p:nvPr/>
            </p:nvSpPr>
            <p:spPr>
              <a:xfrm>
                <a:off x="9085337" y="1165748"/>
                <a:ext cx="2542726" cy="1243292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Geometr415 Blk BT" panose="020B0802020204020303" pitchFamily="34" charset="0"/>
                  </a:rPr>
                  <a:t>NEURAL </a:t>
                </a:r>
                <a:r>
                  <a:rPr lang="en-US" b="1" dirty="0" smtClean="0">
                    <a:latin typeface="Geometr415 Blk BT" panose="020B0802020204020303" pitchFamily="34" charset="0"/>
                  </a:rPr>
                  <a:t> NETWORK</a:t>
                </a:r>
                <a:endParaRPr lang="en-US" b="1" dirty="0">
                  <a:latin typeface="Geometr415 Blk BT" panose="020B0802020204020303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A8FC398-6C07-4E33-9681-400A79942C2E}"/>
                </a:ext>
              </a:extLst>
            </p:cNvPr>
            <p:cNvGrpSpPr/>
            <p:nvPr/>
          </p:nvGrpSpPr>
          <p:grpSpPr>
            <a:xfrm>
              <a:off x="7486873" y="1832626"/>
              <a:ext cx="672051" cy="581513"/>
              <a:chOff x="7153689" y="2599352"/>
              <a:chExt cx="672051" cy="581513"/>
            </a:xfrm>
          </p:grpSpPr>
          <p:sp>
            <p:nvSpPr>
              <p:cNvPr id="30" name="Rounded Rectangle 6">
                <a:extLst>
                  <a:ext uri="{FF2B5EF4-FFF2-40B4-BE49-F238E27FC236}">
                    <a16:creationId xmlns:a16="http://schemas.microsoft.com/office/drawing/2014/main" xmlns="" id="{F75E0CA8-42FA-4528-94A8-0076F82095AA}"/>
                  </a:ext>
                </a:extLst>
              </p:cNvPr>
              <p:cNvSpPr/>
              <p:nvPr/>
            </p:nvSpPr>
            <p:spPr>
              <a:xfrm rot="18900000">
                <a:off x="7153689" y="2599352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6">
                <a:extLst>
                  <a:ext uri="{FF2B5EF4-FFF2-40B4-BE49-F238E27FC236}">
                    <a16:creationId xmlns:a16="http://schemas.microsoft.com/office/drawing/2014/main" xmlns="" id="{43CE97D9-D512-40B1-80E1-04B902CFC596}"/>
                  </a:ext>
                </a:extLst>
              </p:cNvPr>
              <p:cNvSpPr/>
              <p:nvPr/>
            </p:nvSpPr>
            <p:spPr>
              <a:xfrm rot="18900000">
                <a:off x="7254784" y="2609912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6DB8D68E-D451-4E50-95B9-E843451BC435}"/>
                </a:ext>
              </a:extLst>
            </p:cNvPr>
            <p:cNvGrpSpPr/>
            <p:nvPr/>
          </p:nvGrpSpPr>
          <p:grpSpPr>
            <a:xfrm>
              <a:off x="4843052" y="3648125"/>
              <a:ext cx="2643821" cy="1253852"/>
              <a:chOff x="6859001" y="3437985"/>
              <a:chExt cx="2643821" cy="1253852"/>
            </a:xfrm>
          </p:grpSpPr>
          <p:sp>
            <p:nvSpPr>
              <p:cNvPr id="28" name="Rounded Rectangle 6">
                <a:extLst>
                  <a:ext uri="{FF2B5EF4-FFF2-40B4-BE49-F238E27FC236}">
                    <a16:creationId xmlns:a16="http://schemas.microsoft.com/office/drawing/2014/main" xmlns="" id="{CC1DA6E6-A6B6-46AE-B416-8DEEDF5DFD34}"/>
                  </a:ext>
                </a:extLst>
              </p:cNvPr>
              <p:cNvSpPr/>
              <p:nvPr/>
            </p:nvSpPr>
            <p:spPr>
              <a:xfrm>
                <a:off x="6859001" y="3437985"/>
                <a:ext cx="2542726" cy="124329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6">
                <a:extLst>
                  <a:ext uri="{FF2B5EF4-FFF2-40B4-BE49-F238E27FC236}">
                    <a16:creationId xmlns:a16="http://schemas.microsoft.com/office/drawing/2014/main" xmlns="" id="{A27263F7-0071-4ACE-BCBE-8D585ED47413}"/>
                  </a:ext>
                </a:extLst>
              </p:cNvPr>
              <p:cNvSpPr/>
              <p:nvPr/>
            </p:nvSpPr>
            <p:spPr>
              <a:xfrm>
                <a:off x="6960096" y="3448545"/>
                <a:ext cx="2542726" cy="1243292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Geometr415 Blk BT" panose="020B0802020204020303" pitchFamily="34" charset="0"/>
                  </a:rPr>
                  <a:t>KLASIFIKASI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6493BB5-8BDB-428F-822E-59AE6CCF6C11}"/>
                </a:ext>
              </a:extLst>
            </p:cNvPr>
            <p:cNvGrpSpPr/>
            <p:nvPr/>
          </p:nvGrpSpPr>
          <p:grpSpPr>
            <a:xfrm flipH="1">
              <a:off x="4059050" y="3960199"/>
              <a:ext cx="672051" cy="581513"/>
              <a:chOff x="7153689" y="2599352"/>
              <a:chExt cx="672051" cy="581513"/>
            </a:xfrm>
          </p:grpSpPr>
          <p:sp>
            <p:nvSpPr>
              <p:cNvPr id="26" name="Rounded Rectangle 6">
                <a:extLst>
                  <a:ext uri="{FF2B5EF4-FFF2-40B4-BE49-F238E27FC236}">
                    <a16:creationId xmlns:a16="http://schemas.microsoft.com/office/drawing/2014/main" xmlns="" id="{63E2A9A1-B1F7-4471-BFC0-B5094898B72C}"/>
                  </a:ext>
                </a:extLst>
              </p:cNvPr>
              <p:cNvSpPr/>
              <p:nvPr/>
            </p:nvSpPr>
            <p:spPr>
              <a:xfrm rot="18900000">
                <a:off x="7153689" y="2599352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6">
                <a:extLst>
                  <a:ext uri="{FF2B5EF4-FFF2-40B4-BE49-F238E27FC236}">
                    <a16:creationId xmlns:a16="http://schemas.microsoft.com/office/drawing/2014/main" xmlns="" id="{1A65D138-2B38-4310-AAE4-D02DA77D0393}"/>
                  </a:ext>
                </a:extLst>
              </p:cNvPr>
              <p:cNvSpPr/>
              <p:nvPr/>
            </p:nvSpPr>
            <p:spPr>
              <a:xfrm rot="18900000">
                <a:off x="7254784" y="2609912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11E40D2-71A9-4E7E-BBED-81D0C3449E4A}"/>
                </a:ext>
              </a:extLst>
            </p:cNvPr>
            <p:cNvGrpSpPr/>
            <p:nvPr/>
          </p:nvGrpSpPr>
          <p:grpSpPr>
            <a:xfrm>
              <a:off x="1161296" y="3624030"/>
              <a:ext cx="2643821" cy="1253852"/>
              <a:chOff x="4302612" y="3121410"/>
              <a:chExt cx="2643821" cy="1253852"/>
            </a:xfrm>
          </p:grpSpPr>
          <p:sp>
            <p:nvSpPr>
              <p:cNvPr id="24" name="Rounded Rectangle 6">
                <a:extLst>
                  <a:ext uri="{FF2B5EF4-FFF2-40B4-BE49-F238E27FC236}">
                    <a16:creationId xmlns:a16="http://schemas.microsoft.com/office/drawing/2014/main" xmlns="" id="{DCEA5994-6BD8-4901-9D96-8F0C0D62F33A}"/>
                  </a:ext>
                </a:extLst>
              </p:cNvPr>
              <p:cNvSpPr/>
              <p:nvPr/>
            </p:nvSpPr>
            <p:spPr>
              <a:xfrm>
                <a:off x="4302612" y="3121410"/>
                <a:ext cx="2542726" cy="124329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6">
                <a:extLst>
                  <a:ext uri="{FF2B5EF4-FFF2-40B4-BE49-F238E27FC236}">
                    <a16:creationId xmlns:a16="http://schemas.microsoft.com/office/drawing/2014/main" xmlns="" id="{FD7E83C5-8707-491A-9290-1CA54CF7C281}"/>
                  </a:ext>
                </a:extLst>
              </p:cNvPr>
              <p:cNvSpPr/>
              <p:nvPr/>
            </p:nvSpPr>
            <p:spPr>
              <a:xfrm>
                <a:off x="4403707" y="3131970"/>
                <a:ext cx="2542726" cy="1243292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Geometr415 Blk BT" panose="020B0802020204020303" pitchFamily="34" charset="0"/>
                  </a:rPr>
                  <a:t>DETEKSI SAMPAH BOTOL PLASTIK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461BD380-635E-49CC-9C05-67F9B64A1169}"/>
                </a:ext>
              </a:extLst>
            </p:cNvPr>
            <p:cNvGrpSpPr/>
            <p:nvPr/>
          </p:nvGrpSpPr>
          <p:grpSpPr>
            <a:xfrm rot="5400000">
              <a:off x="9382370" y="2782438"/>
              <a:ext cx="672051" cy="581513"/>
              <a:chOff x="2893131" y="2800578"/>
              <a:chExt cx="672051" cy="581513"/>
            </a:xfrm>
          </p:grpSpPr>
          <p:sp>
            <p:nvSpPr>
              <p:cNvPr id="22" name="Rounded Rectangle 6">
                <a:extLst>
                  <a:ext uri="{FF2B5EF4-FFF2-40B4-BE49-F238E27FC236}">
                    <a16:creationId xmlns:a16="http://schemas.microsoft.com/office/drawing/2014/main" xmlns="" id="{42C589D3-DB0D-4A1A-9092-8077915C2D82}"/>
                  </a:ext>
                </a:extLst>
              </p:cNvPr>
              <p:cNvSpPr/>
              <p:nvPr/>
            </p:nvSpPr>
            <p:spPr>
              <a:xfrm rot="18900000">
                <a:off x="2893131" y="2800578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>
                <a:extLst>
                  <a:ext uri="{FF2B5EF4-FFF2-40B4-BE49-F238E27FC236}">
                    <a16:creationId xmlns:a16="http://schemas.microsoft.com/office/drawing/2014/main" xmlns="" id="{DEFCD153-4B11-4F71-BDDC-24DF093C82B4}"/>
                  </a:ext>
                </a:extLst>
              </p:cNvPr>
              <p:cNvSpPr/>
              <p:nvPr/>
            </p:nvSpPr>
            <p:spPr>
              <a:xfrm rot="18900000">
                <a:off x="2994226" y="2811138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93E5802-F326-4D0E-8950-DE28940C53C2}"/>
                </a:ext>
              </a:extLst>
            </p:cNvPr>
            <p:cNvSpPr txBox="1"/>
            <p:nvPr/>
          </p:nvSpPr>
          <p:spPr>
            <a:xfrm>
              <a:off x="1411192" y="2759236"/>
              <a:ext cx="2757277" cy="73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Sampah</a:t>
              </a:r>
              <a:r>
                <a:rPr lang="en-US" dirty="0"/>
                <a:t> </a:t>
              </a:r>
              <a:r>
                <a:rPr lang="en-US" dirty="0" err="1"/>
                <a:t>botol</a:t>
              </a:r>
              <a:r>
                <a:rPr lang="en-US" dirty="0"/>
                <a:t> </a:t>
              </a:r>
              <a:r>
                <a:rPr lang="en-US" dirty="0" err="1"/>
                <a:t>plastik</a:t>
              </a:r>
              <a:endParaRPr lang="en-US" dirty="0"/>
            </a:p>
            <a:p>
              <a:pPr algn="ctr"/>
              <a:r>
                <a:rPr lang="en-US" dirty="0" err="1"/>
                <a:t>dibawah</a:t>
              </a:r>
              <a:r>
                <a:rPr lang="en-US" dirty="0"/>
                <a:t> </a:t>
              </a:r>
              <a:r>
                <a:rPr lang="en-US" dirty="0" err="1"/>
                <a:t>laut</a:t>
              </a:r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A7B83DA-B838-4B95-B500-861D3F2144A0}"/>
                </a:ext>
              </a:extLst>
            </p:cNvPr>
            <p:cNvGrpSpPr/>
            <p:nvPr/>
          </p:nvGrpSpPr>
          <p:grpSpPr>
            <a:xfrm flipH="1">
              <a:off x="7775395" y="3956955"/>
              <a:ext cx="672051" cy="581513"/>
              <a:chOff x="7153689" y="2599352"/>
              <a:chExt cx="672051" cy="581513"/>
            </a:xfrm>
          </p:grpSpPr>
          <p:sp>
            <p:nvSpPr>
              <p:cNvPr id="20" name="Rounded Rectangle 6">
                <a:extLst>
                  <a:ext uri="{FF2B5EF4-FFF2-40B4-BE49-F238E27FC236}">
                    <a16:creationId xmlns:a16="http://schemas.microsoft.com/office/drawing/2014/main" xmlns="" id="{22F7A6EF-49A6-40F8-A9CF-292E0253C3B6}"/>
                  </a:ext>
                </a:extLst>
              </p:cNvPr>
              <p:cNvSpPr/>
              <p:nvPr/>
            </p:nvSpPr>
            <p:spPr>
              <a:xfrm rot="18900000">
                <a:off x="7153689" y="2599352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6">
                <a:extLst>
                  <a:ext uri="{FF2B5EF4-FFF2-40B4-BE49-F238E27FC236}">
                    <a16:creationId xmlns:a16="http://schemas.microsoft.com/office/drawing/2014/main" xmlns="" id="{4DF06F28-BBF5-41E1-B991-B9BCD001C590}"/>
                  </a:ext>
                </a:extLst>
              </p:cNvPr>
              <p:cNvSpPr/>
              <p:nvPr/>
            </p:nvSpPr>
            <p:spPr>
              <a:xfrm rot="18900000">
                <a:off x="7254784" y="2609912"/>
                <a:ext cx="570956" cy="570953"/>
              </a:xfrm>
              <a:custGeom>
                <a:avLst/>
                <a:gdLst/>
                <a:ahLst/>
                <a:cxnLst/>
                <a:rect l="l" t="t" r="r" b="b"/>
                <a:pathLst>
                  <a:path w="1544024" h="1544022">
                    <a:moveTo>
                      <a:pt x="1508872" y="35152"/>
                    </a:moveTo>
                    <a:cubicBezTo>
                      <a:pt x="1530591" y="56870"/>
                      <a:pt x="1544024" y="86874"/>
                      <a:pt x="1544024" y="120016"/>
                    </a:cubicBezTo>
                    <a:lnTo>
                      <a:pt x="1544024" y="1404196"/>
                    </a:lnTo>
                    <a:cubicBezTo>
                      <a:pt x="1544024" y="1442467"/>
                      <a:pt x="1526111" y="1476554"/>
                      <a:pt x="1497037" y="1497040"/>
                    </a:cubicBezTo>
                    <a:cubicBezTo>
                      <a:pt x="1476551" y="1526111"/>
                      <a:pt x="1442465" y="1544022"/>
                      <a:pt x="1404196" y="1544022"/>
                    </a:cubicBezTo>
                    <a:lnTo>
                      <a:pt x="120016" y="1544022"/>
                    </a:lnTo>
                    <a:cubicBezTo>
                      <a:pt x="53733" y="1544022"/>
                      <a:pt x="0" y="1490289"/>
                      <a:pt x="0" y="1424006"/>
                    </a:cubicBezTo>
                    <a:lnTo>
                      <a:pt x="1" y="943958"/>
                    </a:lnTo>
                    <a:cubicBezTo>
                      <a:pt x="0" y="877675"/>
                      <a:pt x="53733" y="823942"/>
                      <a:pt x="120016" y="823942"/>
                    </a:cubicBezTo>
                    <a:lnTo>
                      <a:pt x="823944" y="823942"/>
                    </a:lnTo>
                    <a:lnTo>
                      <a:pt x="823944" y="120016"/>
                    </a:lnTo>
                    <a:cubicBezTo>
                      <a:pt x="823944" y="53733"/>
                      <a:pt x="877677" y="0"/>
                      <a:pt x="943960" y="0"/>
                    </a:cubicBezTo>
                    <a:lnTo>
                      <a:pt x="1424008" y="0"/>
                    </a:lnTo>
                    <a:cubicBezTo>
                      <a:pt x="1457150" y="0"/>
                      <a:pt x="1487154" y="13433"/>
                      <a:pt x="1508872" y="35152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D9E1C453-83C0-4228-B0D8-A59B679A520D}"/>
                </a:ext>
              </a:extLst>
            </p:cNvPr>
            <p:cNvGrpSpPr/>
            <p:nvPr/>
          </p:nvGrpSpPr>
          <p:grpSpPr>
            <a:xfrm>
              <a:off x="8418262" y="1484206"/>
              <a:ext cx="2589707" cy="1272490"/>
              <a:chOff x="9038356" y="1165748"/>
              <a:chExt cx="2589707" cy="1272490"/>
            </a:xfrm>
          </p:grpSpPr>
          <p:sp>
            <p:nvSpPr>
              <p:cNvPr id="18" name="Rounded Rectangle 6">
                <a:extLst>
                  <a:ext uri="{FF2B5EF4-FFF2-40B4-BE49-F238E27FC236}">
                    <a16:creationId xmlns:a16="http://schemas.microsoft.com/office/drawing/2014/main" xmlns="" id="{939EF70B-A148-4E85-803F-7F0E185E93E0}"/>
                  </a:ext>
                </a:extLst>
              </p:cNvPr>
              <p:cNvSpPr/>
              <p:nvPr/>
            </p:nvSpPr>
            <p:spPr>
              <a:xfrm>
                <a:off x="9038356" y="1194946"/>
                <a:ext cx="2542726" cy="124329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6">
                <a:extLst>
                  <a:ext uri="{FF2B5EF4-FFF2-40B4-BE49-F238E27FC236}">
                    <a16:creationId xmlns:a16="http://schemas.microsoft.com/office/drawing/2014/main" xmlns="" id="{661F2CFF-C94C-4776-8BFF-B68715BCE127}"/>
                  </a:ext>
                </a:extLst>
              </p:cNvPr>
              <p:cNvSpPr/>
              <p:nvPr/>
            </p:nvSpPr>
            <p:spPr>
              <a:xfrm>
                <a:off x="9085337" y="1165748"/>
                <a:ext cx="2542726" cy="1243292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Geometr415 Blk BT" panose="020B0802020204020303" pitchFamily="34" charset="0"/>
                  </a:rPr>
                  <a:t>KONVOLUSI</a:t>
                </a:r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1AA3E6B5-9531-4568-AA91-0694D7E08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91" y="1564937"/>
            <a:ext cx="123085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58279"/>
              </p:ext>
            </p:extLst>
          </p:nvPr>
        </p:nvGraphicFramePr>
        <p:xfrm>
          <a:off x="107504" y="1059582"/>
          <a:ext cx="8928990" cy="35898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8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2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Peneliti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Objek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Judul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Tahun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Metode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Hasil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Jenna R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275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plastik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dihasilkan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dunia.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Sekitar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4,8-12,7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diantaranya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terbuang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mencemari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Agency Austria dan Medical University of Vienna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2050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setengah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total </a:t>
                      </a:r>
                      <a:r>
                        <a:rPr lang="en-US" sz="14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plastik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berasal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ke-21.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sayangnya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20%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plastik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didaur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ulang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Pada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akhirnya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sekitar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miliar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ton </a:t>
                      </a:r>
                      <a:r>
                        <a:rPr lang="en-US" sz="14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plastik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berakhir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lautan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tahunnya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908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92978"/>
              </p:ext>
            </p:extLst>
          </p:nvPr>
        </p:nvGraphicFramePr>
        <p:xfrm>
          <a:off x="107504" y="1059582"/>
          <a:ext cx="8928990" cy="28176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8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2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Peneliti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Objek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Judul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Tahun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Metode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Hasil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4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L.P.De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Lima, F. C.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Boogaard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R.E. De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Graaf,dkk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</a:rPr>
                        <a:t>Kondisi</a:t>
                      </a:r>
                      <a:r>
                        <a:rPr lang="en-US" sz="1200" baseline="0" dirty="0" smtClean="0">
                          <a:effectLst/>
                          <a:latin typeface="+mn-lt"/>
                        </a:rPr>
                        <a:t> Air</a:t>
                      </a:r>
                      <a:endParaRPr lang="en-US" sz="1200" b="1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Monitoring The Impacts Of Floating Structures On The Water Quality And Ecology Using An Underwater Drone</a:t>
                      </a:r>
                      <a:endParaRPr lang="en-US" sz="1200" dirty="0" smtClean="0">
                        <a:effectLst/>
                        <a:latin typeface="+mn-lt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Monitoring underwater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water quality sensor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video camera</a:t>
                      </a:r>
                      <a:endParaRPr lang="id-ID" sz="12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monitoring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drone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kemampuan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monitoring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air yang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dilihat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langsung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oleh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manusia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nn-NO" sz="1200" dirty="0" smtClean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7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440</Words>
  <Application>Microsoft Macintosh PowerPoint</Application>
  <PresentationFormat>On-screen Show (16:9)</PresentationFormat>
  <Paragraphs>111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Unicode MS</vt:lpstr>
      <vt:lpstr>Calibri</vt:lpstr>
      <vt:lpstr>Geometr212 BkCn BT</vt:lpstr>
      <vt:lpstr>Geometr415 Blk BT</vt:lpstr>
      <vt:lpstr>MS Mincho</vt:lpstr>
      <vt:lpstr>Times New Roman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109</cp:revision>
  <dcterms:created xsi:type="dcterms:W3CDTF">2016-12-05T23:26:54Z</dcterms:created>
  <dcterms:modified xsi:type="dcterms:W3CDTF">2019-08-27T22:27:02Z</dcterms:modified>
</cp:coreProperties>
</file>