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83" r:id="rId10"/>
    <p:sldId id="266" r:id="rId11"/>
    <p:sldId id="268" r:id="rId12"/>
    <p:sldId id="269" r:id="rId13"/>
    <p:sldId id="284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CBDDFF"/>
    <a:srgbClr val="F2AB75"/>
    <a:srgbClr val="F1A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ExecutionTime!$C$4:$D$9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ExecutionTime!$L$4:$L$9</c:f>
              <c:numCache>
                <c:formatCode>General</c:formatCode>
                <c:ptCount val="6"/>
                <c:pt idx="0">
                  <c:v>2575.6372070000002</c:v>
                </c:pt>
                <c:pt idx="1">
                  <c:v>5223.154297</c:v>
                </c:pt>
                <c:pt idx="2">
                  <c:v>9320.5087889999995</c:v>
                </c:pt>
                <c:pt idx="3" formatCode="0.000000">
                  <c:v>18481.658202999999</c:v>
                </c:pt>
                <c:pt idx="4" formatCode="0.000000">
                  <c:v>37151.945312000003</c:v>
                </c:pt>
                <c:pt idx="5" formatCode="0.000000">
                  <c:v>74357.5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2002240"/>
        <c:axId val="262003024"/>
      </c:barChart>
      <c:catAx>
        <c:axId val="262002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i="1" dirty="0" smtClean="0"/>
                  <a:t>Slice</a:t>
                </a:r>
              </a:p>
              <a:p>
                <a:pPr>
                  <a:defRPr/>
                </a:pPr>
                <a:r>
                  <a:rPr lang="en-US" sz="700" i="1" dirty="0" smtClean="0"/>
                  <a:t>Dimension</a:t>
                </a:r>
                <a:endParaRPr lang="en-US" sz="700" i="1" dirty="0"/>
              </a:p>
            </c:rich>
          </c:tx>
          <c:layout>
            <c:manualLayout>
              <c:xMode val="edge"/>
              <c:yMode val="edge"/>
              <c:x val="0.49848664370086104"/>
              <c:y val="0.8777823111943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03024"/>
        <c:crosses val="autoZero"/>
        <c:auto val="1"/>
        <c:lblAlgn val="ctr"/>
        <c:lblOffset val="100"/>
        <c:noMultiLvlLbl val="0"/>
      </c:catAx>
      <c:valAx>
        <c:axId val="26200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Time Execution (</a:t>
                </a:r>
                <a:r>
                  <a:rPr lang="en-US" sz="900" dirty="0" err="1"/>
                  <a:t>ms</a:t>
                </a:r>
                <a:r>
                  <a:rPr lang="en-US" sz="9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0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'Memory&amp;PowerUsage'!$C$48:$D$53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'Memory&amp;PowerUsage'!$E$48:$E$53</c:f>
              <c:numCache>
                <c:formatCode>General</c:formatCode>
                <c:ptCount val="6"/>
                <c:pt idx="0">
                  <c:v>2949</c:v>
                </c:pt>
                <c:pt idx="1">
                  <c:v>3028</c:v>
                </c:pt>
                <c:pt idx="2">
                  <c:v>2761</c:v>
                </c:pt>
                <c:pt idx="3">
                  <c:v>2746</c:v>
                </c:pt>
                <c:pt idx="4">
                  <c:v>3183</c:v>
                </c:pt>
                <c:pt idx="5">
                  <c:v>3278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2001456"/>
        <c:axId val="264080432"/>
      </c:barChart>
      <c:catAx>
        <c:axId val="26200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i="1" dirty="0" smtClean="0"/>
                  <a:t>Slice</a:t>
                </a:r>
              </a:p>
              <a:p>
                <a:pPr>
                  <a:defRPr/>
                </a:pPr>
                <a:r>
                  <a:rPr lang="en-US" sz="900" i="1" dirty="0" smtClean="0"/>
                  <a:t>dimension</a:t>
                </a:r>
                <a:endParaRPr lang="en-US" sz="900" i="1" dirty="0"/>
              </a:p>
            </c:rich>
          </c:tx>
          <c:layout>
            <c:manualLayout>
              <c:xMode val="edge"/>
              <c:yMode val="edge"/>
              <c:x val="0.44728681418262761"/>
              <c:y val="0.86025327251220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80432"/>
        <c:crosses val="autoZero"/>
        <c:auto val="1"/>
        <c:lblAlgn val="ctr"/>
        <c:lblOffset val="100"/>
        <c:noMultiLvlLbl val="0"/>
      </c:catAx>
      <c:valAx>
        <c:axId val="26408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RAM Usage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0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3698976334434"/>
          <c:y val="9.588286486686666E-2"/>
          <c:w val="0.74037696708699818"/>
          <c:h val="0.64775999834441056"/>
        </c:manualLayout>
      </c:layout>
      <c:lineChart>
        <c:grouping val="standard"/>
        <c:varyColors val="0"/>
        <c:ser>
          <c:idx val="0"/>
          <c:order val="0"/>
          <c:tx>
            <c:strRef>
              <c:f>'Memory&amp;PowerUsage'!$N$56</c:f>
              <c:strCache>
                <c:ptCount val="1"/>
                <c:pt idx="0">
                  <c:v>512 2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'Memory&amp;PowerUsage'!$N$57:$N$69</c:f>
              <c:numCache>
                <c:formatCode>General</c:formatCode>
                <c:ptCount val="13"/>
                <c:pt idx="0">
                  <c:v>1414</c:v>
                </c:pt>
                <c:pt idx="1">
                  <c:v>1414</c:v>
                </c:pt>
                <c:pt idx="2">
                  <c:v>1626</c:v>
                </c:pt>
                <c:pt idx="3">
                  <c:v>1858</c:v>
                </c:pt>
                <c:pt idx="4">
                  <c:v>2080</c:v>
                </c:pt>
                <c:pt idx="5">
                  <c:v>2303</c:v>
                </c:pt>
                <c:pt idx="6">
                  <c:v>2525</c:v>
                </c:pt>
                <c:pt idx="7">
                  <c:v>2722</c:v>
                </c:pt>
                <c:pt idx="8">
                  <c:v>2949</c:v>
                </c:pt>
                <c:pt idx="9">
                  <c:v>1400</c:v>
                </c:pt>
                <c:pt idx="10">
                  <c:v>1400</c:v>
                </c:pt>
                <c:pt idx="11">
                  <c:v>1350</c:v>
                </c:pt>
                <c:pt idx="12">
                  <c:v>1350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'Memory&amp;PowerUsage'!$O$56</c:f>
              <c:strCache>
                <c:ptCount val="1"/>
                <c:pt idx="0">
                  <c:v>512 4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'Memory&amp;PowerUsage'!$O$57:$O$73</c:f>
              <c:numCache>
                <c:formatCode>General</c:formatCode>
                <c:ptCount val="17"/>
                <c:pt idx="0">
                  <c:v>1350</c:v>
                </c:pt>
                <c:pt idx="1">
                  <c:v>1557</c:v>
                </c:pt>
                <c:pt idx="2">
                  <c:v>1786</c:v>
                </c:pt>
                <c:pt idx="3">
                  <c:v>2014</c:v>
                </c:pt>
                <c:pt idx="4">
                  <c:v>2238</c:v>
                </c:pt>
                <c:pt idx="5">
                  <c:v>1472</c:v>
                </c:pt>
                <c:pt idx="6">
                  <c:v>2754</c:v>
                </c:pt>
                <c:pt idx="7">
                  <c:v>2754</c:v>
                </c:pt>
                <c:pt idx="8">
                  <c:v>2754</c:v>
                </c:pt>
                <c:pt idx="9">
                  <c:v>2754</c:v>
                </c:pt>
                <c:pt idx="10">
                  <c:v>3028</c:v>
                </c:pt>
                <c:pt idx="11">
                  <c:v>1426</c:v>
                </c:pt>
                <c:pt idx="12">
                  <c:v>1427</c:v>
                </c:pt>
                <c:pt idx="13">
                  <c:v>1435</c:v>
                </c:pt>
                <c:pt idx="14">
                  <c:v>1435</c:v>
                </c:pt>
                <c:pt idx="15">
                  <c:v>1336</c:v>
                </c:pt>
                <c:pt idx="16">
                  <c:v>1336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'Memory&amp;PowerUsage'!$P$56</c:f>
              <c:strCache>
                <c:ptCount val="1"/>
                <c:pt idx="0">
                  <c:v>1024 2 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'Memory&amp;PowerUsage'!$P$57:$P$75</c:f>
              <c:numCache>
                <c:formatCode>General</c:formatCode>
                <c:ptCount val="19"/>
                <c:pt idx="0">
                  <c:v>1389</c:v>
                </c:pt>
                <c:pt idx="1">
                  <c:v>1645</c:v>
                </c:pt>
                <c:pt idx="2">
                  <c:v>1929</c:v>
                </c:pt>
                <c:pt idx="3">
                  <c:v>2153</c:v>
                </c:pt>
                <c:pt idx="4">
                  <c:v>2348</c:v>
                </c:pt>
                <c:pt idx="5">
                  <c:v>2580</c:v>
                </c:pt>
                <c:pt idx="6">
                  <c:v>2761</c:v>
                </c:pt>
                <c:pt idx="7">
                  <c:v>2761</c:v>
                </c:pt>
                <c:pt idx="8">
                  <c:v>2761</c:v>
                </c:pt>
                <c:pt idx="9">
                  <c:v>1464</c:v>
                </c:pt>
                <c:pt idx="10">
                  <c:v>1463</c:v>
                </c:pt>
                <c:pt idx="11">
                  <c:v>1463</c:v>
                </c:pt>
                <c:pt idx="12">
                  <c:v>1591</c:v>
                </c:pt>
                <c:pt idx="13">
                  <c:v>1480</c:v>
                </c:pt>
                <c:pt idx="14">
                  <c:v>1480</c:v>
                </c:pt>
                <c:pt idx="15">
                  <c:v>1480</c:v>
                </c:pt>
                <c:pt idx="16">
                  <c:v>1480</c:v>
                </c:pt>
                <c:pt idx="17">
                  <c:v>1480</c:v>
                </c:pt>
                <c:pt idx="18">
                  <c:v>1474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'Memory&amp;PowerUsage'!$Q$56</c:f>
              <c:strCache>
                <c:ptCount val="1"/>
                <c:pt idx="0">
                  <c:v>1024 4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'Memory&amp;PowerUsage'!$Q$57:$Q$77</c:f>
              <c:numCache>
                <c:formatCode>General</c:formatCode>
                <c:ptCount val="21"/>
                <c:pt idx="0">
                  <c:v>1325</c:v>
                </c:pt>
                <c:pt idx="1">
                  <c:v>1416</c:v>
                </c:pt>
                <c:pt idx="2">
                  <c:v>1852</c:v>
                </c:pt>
                <c:pt idx="3">
                  <c:v>2075</c:v>
                </c:pt>
                <c:pt idx="4">
                  <c:v>2312</c:v>
                </c:pt>
                <c:pt idx="5">
                  <c:v>2548</c:v>
                </c:pt>
                <c:pt idx="6">
                  <c:v>2764</c:v>
                </c:pt>
                <c:pt idx="7">
                  <c:v>2764</c:v>
                </c:pt>
                <c:pt idx="8">
                  <c:v>2764</c:v>
                </c:pt>
                <c:pt idx="9">
                  <c:v>2764</c:v>
                </c:pt>
                <c:pt idx="10">
                  <c:v>2259</c:v>
                </c:pt>
                <c:pt idx="11">
                  <c:v>1556</c:v>
                </c:pt>
                <c:pt idx="12">
                  <c:v>1556</c:v>
                </c:pt>
                <c:pt idx="13">
                  <c:v>1556</c:v>
                </c:pt>
                <c:pt idx="14">
                  <c:v>1556</c:v>
                </c:pt>
                <c:pt idx="15">
                  <c:v>1556</c:v>
                </c:pt>
                <c:pt idx="16">
                  <c:v>1813</c:v>
                </c:pt>
                <c:pt idx="17">
                  <c:v>1566</c:v>
                </c:pt>
                <c:pt idx="18">
                  <c:v>1586</c:v>
                </c:pt>
                <c:pt idx="19">
                  <c:v>1591</c:v>
                </c:pt>
                <c:pt idx="20">
                  <c:v>1591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'Memory&amp;PowerUsage'!$R$56</c:f>
              <c:strCache>
                <c:ptCount val="1"/>
                <c:pt idx="0">
                  <c:v>2048 2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'Memory&amp;PowerUsage'!$R$57:$R$86</c:f>
              <c:numCache>
                <c:formatCode>General</c:formatCode>
                <c:ptCount val="30"/>
                <c:pt idx="0">
                  <c:v>1282</c:v>
                </c:pt>
                <c:pt idx="1">
                  <c:v>1332</c:v>
                </c:pt>
                <c:pt idx="2">
                  <c:v>1550</c:v>
                </c:pt>
                <c:pt idx="3">
                  <c:v>1786</c:v>
                </c:pt>
                <c:pt idx="4">
                  <c:v>2010</c:v>
                </c:pt>
                <c:pt idx="5">
                  <c:v>2266</c:v>
                </c:pt>
                <c:pt idx="6">
                  <c:v>2659</c:v>
                </c:pt>
                <c:pt idx="7">
                  <c:v>3183</c:v>
                </c:pt>
                <c:pt idx="8">
                  <c:v>1774</c:v>
                </c:pt>
                <c:pt idx="9">
                  <c:v>1774</c:v>
                </c:pt>
                <c:pt idx="10">
                  <c:v>1779</c:v>
                </c:pt>
                <c:pt idx="11">
                  <c:v>1776</c:v>
                </c:pt>
                <c:pt idx="12">
                  <c:v>1777</c:v>
                </c:pt>
                <c:pt idx="13">
                  <c:v>1777</c:v>
                </c:pt>
                <c:pt idx="14">
                  <c:v>1777</c:v>
                </c:pt>
                <c:pt idx="15">
                  <c:v>1777</c:v>
                </c:pt>
                <c:pt idx="16">
                  <c:v>1777</c:v>
                </c:pt>
                <c:pt idx="17">
                  <c:v>1777</c:v>
                </c:pt>
                <c:pt idx="18">
                  <c:v>1777</c:v>
                </c:pt>
                <c:pt idx="19">
                  <c:v>1777</c:v>
                </c:pt>
                <c:pt idx="20">
                  <c:v>1777</c:v>
                </c:pt>
                <c:pt idx="21">
                  <c:v>2290</c:v>
                </c:pt>
                <c:pt idx="22">
                  <c:v>2290</c:v>
                </c:pt>
                <c:pt idx="23">
                  <c:v>1788</c:v>
                </c:pt>
                <c:pt idx="24">
                  <c:v>1812</c:v>
                </c:pt>
                <c:pt idx="25">
                  <c:v>1836</c:v>
                </c:pt>
                <c:pt idx="26">
                  <c:v>1843</c:v>
                </c:pt>
                <c:pt idx="27">
                  <c:v>1843</c:v>
                </c:pt>
                <c:pt idx="28">
                  <c:v>1843</c:v>
                </c:pt>
                <c:pt idx="29">
                  <c:v>1252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'Memory&amp;PowerUsage'!$S$56</c:f>
              <c:strCache>
                <c:ptCount val="1"/>
                <c:pt idx="0">
                  <c:v>2048 4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'Memory&amp;PowerUsage'!$S$57:$S$104</c:f>
              <c:numCache>
                <c:formatCode>General</c:formatCode>
                <c:ptCount val="48"/>
                <c:pt idx="0">
                  <c:v>1254</c:v>
                </c:pt>
                <c:pt idx="1">
                  <c:v>1432</c:v>
                </c:pt>
                <c:pt idx="2">
                  <c:v>1777</c:v>
                </c:pt>
                <c:pt idx="3">
                  <c:v>2008</c:v>
                </c:pt>
                <c:pt idx="4">
                  <c:v>2223</c:v>
                </c:pt>
                <c:pt idx="5">
                  <c:v>2475</c:v>
                </c:pt>
                <c:pt idx="6">
                  <c:v>2697</c:v>
                </c:pt>
                <c:pt idx="7">
                  <c:v>3360</c:v>
                </c:pt>
                <c:pt idx="8">
                  <c:v>2252</c:v>
                </c:pt>
                <c:pt idx="9">
                  <c:v>2253</c:v>
                </c:pt>
                <c:pt idx="10">
                  <c:v>2253</c:v>
                </c:pt>
                <c:pt idx="11">
                  <c:v>2253</c:v>
                </c:pt>
                <c:pt idx="12">
                  <c:v>2253</c:v>
                </c:pt>
                <c:pt idx="13">
                  <c:v>2253</c:v>
                </c:pt>
                <c:pt idx="14">
                  <c:v>2253</c:v>
                </c:pt>
                <c:pt idx="15">
                  <c:v>2253</c:v>
                </c:pt>
                <c:pt idx="16">
                  <c:v>2253</c:v>
                </c:pt>
                <c:pt idx="17">
                  <c:v>2252</c:v>
                </c:pt>
                <c:pt idx="18">
                  <c:v>2252</c:v>
                </c:pt>
                <c:pt idx="19">
                  <c:v>2252</c:v>
                </c:pt>
                <c:pt idx="20">
                  <c:v>2252</c:v>
                </c:pt>
                <c:pt idx="21">
                  <c:v>2252</c:v>
                </c:pt>
                <c:pt idx="22">
                  <c:v>2253</c:v>
                </c:pt>
                <c:pt idx="23">
                  <c:v>2253</c:v>
                </c:pt>
                <c:pt idx="24">
                  <c:v>2253</c:v>
                </c:pt>
                <c:pt idx="25">
                  <c:v>2253</c:v>
                </c:pt>
                <c:pt idx="26">
                  <c:v>2252</c:v>
                </c:pt>
                <c:pt idx="27">
                  <c:v>2252</c:v>
                </c:pt>
                <c:pt idx="28">
                  <c:v>2252</c:v>
                </c:pt>
                <c:pt idx="29">
                  <c:v>2252</c:v>
                </c:pt>
                <c:pt idx="30">
                  <c:v>2252</c:v>
                </c:pt>
                <c:pt idx="31">
                  <c:v>2252</c:v>
                </c:pt>
                <c:pt idx="32">
                  <c:v>2252</c:v>
                </c:pt>
                <c:pt idx="33">
                  <c:v>3278</c:v>
                </c:pt>
                <c:pt idx="34">
                  <c:v>3278</c:v>
                </c:pt>
                <c:pt idx="35">
                  <c:v>3278</c:v>
                </c:pt>
                <c:pt idx="36">
                  <c:v>3278</c:v>
                </c:pt>
                <c:pt idx="37">
                  <c:v>2272</c:v>
                </c:pt>
                <c:pt idx="38">
                  <c:v>2292</c:v>
                </c:pt>
                <c:pt idx="39">
                  <c:v>2316</c:v>
                </c:pt>
                <c:pt idx="40">
                  <c:v>2340</c:v>
                </c:pt>
                <c:pt idx="41">
                  <c:v>2364</c:v>
                </c:pt>
                <c:pt idx="42">
                  <c:v>2382</c:v>
                </c:pt>
                <c:pt idx="43">
                  <c:v>2382</c:v>
                </c:pt>
                <c:pt idx="44">
                  <c:v>2382</c:v>
                </c:pt>
                <c:pt idx="45">
                  <c:v>2382</c:v>
                </c:pt>
                <c:pt idx="46">
                  <c:v>2320</c:v>
                </c:pt>
                <c:pt idx="47">
                  <c:v>1201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4081608"/>
        <c:axId val="264078472"/>
      </c:lineChart>
      <c:catAx>
        <c:axId val="26408160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Waktu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264078472"/>
        <c:crosses val="autoZero"/>
        <c:auto val="1"/>
        <c:lblAlgn val="ctr"/>
        <c:lblOffset val="100"/>
        <c:noMultiLvlLbl val="0"/>
      </c:catAx>
      <c:valAx>
        <c:axId val="26407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Ram Usage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8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'Memory&amp;PowerUsage'!$F$5</c:f>
              <c:strCache>
                <c:ptCount val="1"/>
                <c:pt idx="0">
                  <c:v>CurrentPower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'Memory&amp;PowerUsage'!$F$12:$F$17</c:f>
              <c:numCache>
                <c:formatCode>General</c:formatCode>
                <c:ptCount val="6"/>
                <c:pt idx="0">
                  <c:v>3089</c:v>
                </c:pt>
                <c:pt idx="1">
                  <c:v>3354</c:v>
                </c:pt>
                <c:pt idx="2">
                  <c:v>3474</c:v>
                </c:pt>
                <c:pt idx="3">
                  <c:v>3480</c:v>
                </c:pt>
                <c:pt idx="4">
                  <c:v>3440</c:v>
                </c:pt>
                <c:pt idx="5">
                  <c:v>1347</c:v>
                </c:pt>
              </c:numCache>
            </c:numRef>
          </c:val>
        </c:ser>
        <c:ser>
          <c:idx val="1"/>
          <c:order val="1"/>
          <c:tx>
            <c:strRef>
              <c:f>'Memory&amp;PowerUsage'!$G$5</c:f>
              <c:strCache>
                <c:ptCount val="1"/>
                <c:pt idx="0">
                  <c:v>AveragePower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'Memory&amp;PowerUsage'!$G$12:$G$17</c:f>
              <c:numCache>
                <c:formatCode>General</c:formatCode>
                <c:ptCount val="6"/>
                <c:pt idx="0">
                  <c:v>2742</c:v>
                </c:pt>
                <c:pt idx="1">
                  <c:v>2905</c:v>
                </c:pt>
                <c:pt idx="2">
                  <c:v>2761</c:v>
                </c:pt>
                <c:pt idx="3">
                  <c:v>2424</c:v>
                </c:pt>
                <c:pt idx="4">
                  <c:v>2533</c:v>
                </c:pt>
                <c:pt idx="5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4076904"/>
        <c:axId val="264079256"/>
      </c:barChart>
      <c:catAx>
        <c:axId val="264076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i="1" dirty="0" smtClean="0"/>
                  <a:t>Slice</a:t>
                </a:r>
              </a:p>
              <a:p>
                <a:pPr>
                  <a:defRPr/>
                </a:pPr>
                <a:r>
                  <a:rPr lang="en-US" sz="800" i="1" dirty="0" smtClean="0"/>
                  <a:t>dimension</a:t>
                </a:r>
                <a:endParaRPr lang="en-US" sz="800" i="1" dirty="0"/>
              </a:p>
            </c:rich>
          </c:tx>
          <c:layout>
            <c:manualLayout>
              <c:xMode val="edge"/>
              <c:yMode val="edge"/>
              <c:x val="0.3944260822871532"/>
              <c:y val="0.868007721364292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79256"/>
        <c:crosses val="autoZero"/>
        <c:auto val="1"/>
        <c:lblAlgn val="ctr"/>
        <c:lblOffset val="100"/>
        <c:noMultiLvlLbl val="0"/>
      </c:catAx>
      <c:valAx>
        <c:axId val="26407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Power Usage (</a:t>
                </a:r>
                <a:r>
                  <a:rPr lang="en-US" sz="1000" dirty="0" err="1"/>
                  <a:t>mW</a:t>
                </a:r>
                <a:r>
                  <a:rPr lang="en-US" sz="10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7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'Memory&amp;PowerUsage'!$H$5</c:f>
              <c:strCache>
                <c:ptCount val="1"/>
                <c:pt idx="0">
                  <c:v>CurrentPower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'Memory&amp;PowerUsage'!$H$12:$H$17</c:f>
              <c:numCache>
                <c:formatCode>General</c:formatCode>
                <c:ptCount val="6"/>
                <c:pt idx="0">
                  <c:v>1083</c:v>
                </c:pt>
                <c:pt idx="1">
                  <c:v>1198</c:v>
                </c:pt>
                <c:pt idx="2">
                  <c:v>1397</c:v>
                </c:pt>
                <c:pt idx="3">
                  <c:v>1437</c:v>
                </c:pt>
                <c:pt idx="4">
                  <c:v>1357</c:v>
                </c:pt>
                <c:pt idx="5">
                  <c:v>122</c:v>
                </c:pt>
              </c:numCache>
            </c:numRef>
          </c:val>
        </c:ser>
        <c:ser>
          <c:idx val="1"/>
          <c:order val="1"/>
          <c:tx>
            <c:strRef>
              <c:f>'Memory&amp;PowerUsage'!$I$5</c:f>
              <c:strCache>
                <c:ptCount val="1"/>
                <c:pt idx="0">
                  <c:v>AveragePower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'Memory&amp;PowerUsage'!$I$12:$I$17</c:f>
              <c:numCache>
                <c:formatCode>General</c:formatCode>
                <c:ptCount val="6"/>
                <c:pt idx="0">
                  <c:v>839</c:v>
                </c:pt>
                <c:pt idx="1">
                  <c:v>901</c:v>
                </c:pt>
                <c:pt idx="2">
                  <c:v>881</c:v>
                </c:pt>
                <c:pt idx="3">
                  <c:v>690</c:v>
                </c:pt>
                <c:pt idx="4">
                  <c:v>749</c:v>
                </c:pt>
                <c:pt idx="5">
                  <c:v>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4083176"/>
        <c:axId val="264080040"/>
      </c:barChart>
      <c:catAx>
        <c:axId val="264083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i="1" dirty="0" smtClean="0"/>
                  <a:t>Slice</a:t>
                </a:r>
              </a:p>
              <a:p>
                <a:pPr>
                  <a:defRPr/>
                </a:pPr>
                <a:r>
                  <a:rPr lang="en-US" sz="800" i="1" dirty="0" smtClean="0"/>
                  <a:t>dimension</a:t>
                </a:r>
                <a:endParaRPr lang="en-US" sz="800" i="1" dirty="0"/>
              </a:p>
            </c:rich>
          </c:tx>
          <c:layout>
            <c:manualLayout>
              <c:xMode val="edge"/>
              <c:yMode val="edge"/>
              <c:x val="0.4306388395517381"/>
              <c:y val="0.84155865397671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80040"/>
        <c:crosses val="autoZero"/>
        <c:auto val="1"/>
        <c:lblAlgn val="ctr"/>
        <c:lblOffset val="100"/>
        <c:noMultiLvlLbl val="0"/>
      </c:catAx>
      <c:valAx>
        <c:axId val="26408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Power Usage (</a:t>
                </a:r>
                <a:r>
                  <a:rPr lang="en-US" sz="800" dirty="0" err="1"/>
                  <a:t>mW</a:t>
                </a:r>
                <a:r>
                  <a:rPr lang="en-US" sz="8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08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"/>
          <p:cNvSpPr/>
          <p:nvPr/>
        </p:nvSpPr>
        <p:spPr>
          <a:xfrm>
            <a:off x="4572000" y="2067694"/>
            <a:ext cx="4572000" cy="2448272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016" y="4042843"/>
            <a:ext cx="4608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Bayazid Sustami Mohammad Nasir (D42115322)</a:t>
            </a:r>
            <a:endParaRPr kumimoji="0" lang="en-US" altLang="ko-KR" sz="14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716016" y="2307837"/>
            <a:ext cx="4427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EVALUASI KINERJA MINI PC PADA REKONSTRUKSI CITRA MEDIS MRI (</a:t>
            </a:r>
            <a:r>
              <a:rPr lang="en-US" altLang="ko-K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Magnetic Resonance Imaging</a:t>
            </a:r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91701" y="1485957"/>
            <a:ext cx="385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DEADA"/>
                </a:solidFill>
              </a:rPr>
              <a:t>Seminar </a:t>
            </a:r>
            <a:r>
              <a:rPr lang="en-US" sz="2400" b="1" dirty="0" err="1" smtClean="0">
                <a:solidFill>
                  <a:srgbClr val="FDEADA"/>
                </a:solidFill>
              </a:rPr>
              <a:t>Hasil</a:t>
            </a:r>
            <a:endParaRPr lang="en-US" sz="2400" b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Instrumen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7725" y="987574"/>
            <a:ext cx="370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Perangkat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lunak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704" y="1779662"/>
            <a:ext cx="4572000" cy="25801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Ubuntu 18.04 LTS 64-bit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3.3.1 + FFTW 3.3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</a:t>
            </a:r>
            <a:r>
              <a:rPr lang="en-US" dirty="0" err="1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Gprof</a:t>
            </a: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2.30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G++ </a:t>
            </a:r>
            <a:r>
              <a:rPr lang="en-US" dirty="0" smtClean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7.4.0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DEA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Tegrastat</a:t>
            </a:r>
            <a:r>
              <a:rPr lang="en-US" dirty="0" smtClean="0">
                <a:solidFill>
                  <a:srgbClr val="FDEA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Utility</a:t>
            </a:r>
            <a:endParaRPr lang="en-US" dirty="0">
              <a:solidFill>
                <a:srgbClr val="FDEAD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Alur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11219"/>
            <a:ext cx="1506612" cy="4031025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 rot="10800000" flipV="1">
            <a:off x="4427984" y="1347612"/>
            <a:ext cx="1656184" cy="1"/>
          </a:xfrm>
          <a:prstGeom prst="bentConnector3">
            <a:avLst/>
          </a:prstGeom>
          <a:ln w="57150">
            <a:solidFill>
              <a:srgbClr val="FDE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02444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DEADA"/>
                </a:solidFill>
              </a:rPr>
              <a:t>Data </a:t>
            </a:r>
            <a:r>
              <a:rPr lang="en-US" dirty="0" err="1" smtClean="0">
                <a:solidFill>
                  <a:srgbClr val="FDEADA"/>
                </a:solidFill>
              </a:rPr>
              <a:t>mentah</a:t>
            </a:r>
            <a:r>
              <a:rPr lang="en-US" dirty="0" smtClean="0">
                <a:solidFill>
                  <a:srgbClr val="FDEADA"/>
                </a:solidFill>
              </a:rPr>
              <a:t> yang di proses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i="1" dirty="0" smtClean="0">
                <a:solidFill>
                  <a:srgbClr val="FDEADA"/>
                </a:solidFill>
              </a:rPr>
              <a:t>K-space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berisi</a:t>
            </a:r>
            <a:r>
              <a:rPr lang="en-US" dirty="0" smtClean="0">
                <a:solidFill>
                  <a:srgbClr val="FDEADA"/>
                </a:solidFill>
              </a:rPr>
              <a:t> 256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DoRSS</a:t>
            </a:r>
            <a:r>
              <a:rPr lang="en-US" sz="2800" dirty="0" smtClean="0"/>
              <a:t> CPU (</a:t>
            </a:r>
            <a:r>
              <a:rPr lang="en-US" sz="2800" i="1" dirty="0" smtClean="0"/>
              <a:t>source code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7574"/>
            <a:ext cx="46085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b="1" dirty="0">
                <a:solidFill>
                  <a:srgbClr val="FDEADA"/>
                </a:solidFill>
              </a:rPr>
              <a:t>void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DoRSSCPU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dirty="0" err="1">
                <a:solidFill>
                  <a:srgbClr val="FDEADA"/>
                </a:solidFill>
              </a:rPr>
              <a:t>cplx</a:t>
            </a:r>
            <a:r>
              <a:rPr lang="en-US" sz="800" dirty="0">
                <a:solidFill>
                  <a:srgbClr val="FDEADA"/>
                </a:solidFill>
              </a:rPr>
              <a:t>* input,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* out, 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N, 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x, 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y, 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bitdim</a:t>
            </a:r>
            <a:r>
              <a:rPr lang="en-US" sz="800" dirty="0">
                <a:solidFill>
                  <a:srgbClr val="FDEADA"/>
                </a:solidFill>
              </a:rPr>
              <a:t>, 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numSlice</a:t>
            </a:r>
            <a:r>
              <a:rPr lang="en-US" sz="800" dirty="0">
                <a:solidFill>
                  <a:srgbClr val="FDEADA"/>
                </a:solidFill>
              </a:rPr>
              <a:t>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*temp = (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*)</a:t>
            </a:r>
            <a:r>
              <a:rPr lang="en-US" sz="800" dirty="0" err="1">
                <a:solidFill>
                  <a:srgbClr val="FDEADA"/>
                </a:solidFill>
              </a:rPr>
              <a:t>malloc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sizeof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)*N);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m = 0; m &lt; </a:t>
            </a:r>
            <a:r>
              <a:rPr lang="en-US" sz="800" dirty="0" err="1">
                <a:solidFill>
                  <a:srgbClr val="FDEADA"/>
                </a:solidFill>
              </a:rPr>
              <a:t>bitdim</a:t>
            </a:r>
            <a:r>
              <a:rPr lang="en-US" sz="800" dirty="0">
                <a:solidFill>
                  <a:srgbClr val="FDEADA"/>
                </a:solidFill>
              </a:rPr>
              <a:t>; m++)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 = 0;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 &lt; </a:t>
            </a:r>
            <a:r>
              <a:rPr lang="en-US" sz="800" dirty="0" err="1">
                <a:solidFill>
                  <a:srgbClr val="FDEADA"/>
                </a:solidFill>
              </a:rPr>
              <a:t>numSlice</a:t>
            </a:r>
            <a:r>
              <a:rPr lang="en-US" sz="800" dirty="0">
                <a:solidFill>
                  <a:srgbClr val="FDEADA"/>
                </a:solidFill>
              </a:rPr>
              <a:t> ;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j = 0; j &lt; y; j++)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k = 0; k &lt; x; k++)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    out[k + (j*x) 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 = </a:t>
            </a:r>
            <a:r>
              <a:rPr lang="en-US" sz="800" dirty="0" err="1">
                <a:solidFill>
                  <a:srgbClr val="FDEADA"/>
                </a:solidFill>
              </a:rPr>
              <a:t>cuCabsf</a:t>
            </a:r>
            <a:r>
              <a:rPr lang="en-US" sz="800" dirty="0">
                <a:solidFill>
                  <a:srgbClr val="FDEADA"/>
                </a:solidFill>
              </a:rPr>
              <a:t>(input[k + (j*x)+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 + (m*x*y*</a:t>
            </a:r>
            <a:r>
              <a:rPr lang="en-US" sz="800" dirty="0" err="1">
                <a:solidFill>
                  <a:srgbClr val="FDEADA"/>
                </a:solidFill>
              </a:rPr>
              <a:t>numSlice</a:t>
            </a:r>
            <a:r>
              <a:rPr lang="en-US" sz="800" dirty="0">
                <a:solidFill>
                  <a:srgbClr val="FDEADA"/>
                </a:solidFill>
              </a:rPr>
              <a:t>)]);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    out[k + (j*x) 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 = (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)pow((out[k + (j*x) 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*y*x)]),2);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    temp[k + (j*x) +(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 += out[k + (j*x) 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 = 0;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 &lt; </a:t>
            </a:r>
            <a:r>
              <a:rPr lang="en-US" sz="800" dirty="0" err="1">
                <a:solidFill>
                  <a:srgbClr val="FDEADA"/>
                </a:solidFill>
              </a:rPr>
              <a:t>numSlice</a:t>
            </a:r>
            <a:r>
              <a:rPr lang="en-US" sz="800" dirty="0">
                <a:solidFill>
                  <a:srgbClr val="FDEADA"/>
                </a:solidFill>
              </a:rPr>
              <a:t> ; 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j = 0; j &lt; y; j++)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</a:t>
            </a:r>
            <a:r>
              <a:rPr lang="en-US" sz="800" b="1" dirty="0">
                <a:solidFill>
                  <a:srgbClr val="FDEADA"/>
                </a:solidFill>
              </a:rPr>
              <a:t>for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b="1" dirty="0" err="1">
                <a:solidFill>
                  <a:srgbClr val="FDEADA"/>
                </a:solidFill>
              </a:rPr>
              <a:t>int</a:t>
            </a:r>
            <a:r>
              <a:rPr lang="en-US" sz="800" dirty="0">
                <a:solidFill>
                  <a:srgbClr val="FDEADA"/>
                </a:solidFill>
              </a:rPr>
              <a:t> k = 0; k &lt; x; k++)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out[k + (j*x)+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 = 0;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    out[k + (j*x)+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 = </a:t>
            </a:r>
            <a:r>
              <a:rPr lang="en-US" sz="800" dirty="0" err="1">
                <a:solidFill>
                  <a:srgbClr val="FDEADA"/>
                </a:solidFill>
              </a:rPr>
              <a:t>sqrt</a:t>
            </a:r>
            <a:r>
              <a:rPr lang="en-US" sz="800" dirty="0">
                <a:solidFill>
                  <a:srgbClr val="FDEADA"/>
                </a:solidFill>
              </a:rPr>
              <a:t>(temp[k + (j*x)+ (</a:t>
            </a:r>
            <a:r>
              <a:rPr lang="en-US" sz="800" dirty="0" err="1">
                <a:solidFill>
                  <a:srgbClr val="FDEADA"/>
                </a:solidFill>
              </a:rPr>
              <a:t>i</a:t>
            </a:r>
            <a:r>
              <a:rPr lang="en-US" sz="800" dirty="0">
                <a:solidFill>
                  <a:srgbClr val="FDEADA"/>
                </a:solidFill>
              </a:rPr>
              <a:t>*y*x)]);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free(temp);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}</a:t>
            </a:r>
          </a:p>
          <a:p>
            <a:endParaRPr lang="en-US" sz="800" dirty="0">
              <a:solidFill>
                <a:srgbClr val="FDEAD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865406"/>
            <a:ext cx="3491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b="1" dirty="0" err="1">
                <a:solidFill>
                  <a:srgbClr val="FDEADA"/>
                </a:solidFill>
              </a:rPr>
              <a:t>typedef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b="1" dirty="0" err="1">
                <a:solidFill>
                  <a:srgbClr val="FDEADA"/>
                </a:solidFill>
              </a:rPr>
              <a:t>struct</a:t>
            </a:r>
            <a:r>
              <a:rPr lang="en-US" sz="800" dirty="0">
                <a:solidFill>
                  <a:srgbClr val="FDEADA"/>
                </a:solidFill>
              </a:rPr>
              <a:t> float2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x;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y;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}</a:t>
            </a:r>
            <a:r>
              <a:rPr lang="en-US" sz="800" dirty="0" err="1">
                <a:solidFill>
                  <a:srgbClr val="FDEADA"/>
                </a:solidFill>
              </a:rPr>
              <a:t>cplx</a:t>
            </a:r>
            <a:r>
              <a:rPr lang="en-US" sz="800" dirty="0">
                <a:solidFill>
                  <a:srgbClr val="FDEADA"/>
                </a:solidFill>
              </a:rPr>
              <a:t>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</a:t>
            </a:r>
          </a:p>
          <a:p>
            <a:pPr lvl="0"/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cuCrealf</a:t>
            </a:r>
            <a:r>
              <a:rPr lang="en-US" sz="800" dirty="0">
                <a:solidFill>
                  <a:srgbClr val="FDEADA"/>
                </a:solidFill>
              </a:rPr>
              <a:t> (</a:t>
            </a:r>
            <a:r>
              <a:rPr lang="en-US" sz="800" dirty="0" err="1">
                <a:solidFill>
                  <a:srgbClr val="FDEADA"/>
                </a:solidFill>
              </a:rPr>
              <a:t>cplx</a:t>
            </a:r>
            <a:r>
              <a:rPr lang="en-US" sz="800" dirty="0">
                <a:solidFill>
                  <a:srgbClr val="FDEADA"/>
                </a:solidFill>
              </a:rPr>
              <a:t> x)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return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x.x</a:t>
            </a:r>
            <a:r>
              <a:rPr lang="en-US" sz="800" dirty="0">
                <a:solidFill>
                  <a:srgbClr val="FDEADA"/>
                </a:solidFill>
              </a:rPr>
              <a:t>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</a:t>
            </a:r>
          </a:p>
          <a:p>
            <a:pPr lvl="0"/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cuCimagf</a:t>
            </a:r>
            <a:r>
              <a:rPr lang="en-US" sz="800" dirty="0">
                <a:solidFill>
                  <a:srgbClr val="FDEADA"/>
                </a:solidFill>
              </a:rPr>
              <a:t> (</a:t>
            </a:r>
            <a:r>
              <a:rPr lang="en-US" sz="800" dirty="0" err="1">
                <a:solidFill>
                  <a:srgbClr val="FDEADA"/>
                </a:solidFill>
              </a:rPr>
              <a:t>cplx</a:t>
            </a:r>
            <a:r>
              <a:rPr lang="en-US" sz="800" dirty="0">
                <a:solidFill>
                  <a:srgbClr val="FDEADA"/>
                </a:solidFill>
              </a:rPr>
              <a:t> x)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return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x.y</a:t>
            </a:r>
            <a:r>
              <a:rPr lang="en-US" sz="800" dirty="0">
                <a:solidFill>
                  <a:srgbClr val="FDEADA"/>
                </a:solidFill>
              </a:rPr>
              <a:t>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</a:t>
            </a:r>
          </a:p>
          <a:p>
            <a:pPr lvl="0"/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</a:t>
            </a:r>
            <a:r>
              <a:rPr lang="en-US" sz="800" dirty="0" err="1">
                <a:solidFill>
                  <a:srgbClr val="FDEADA"/>
                </a:solidFill>
              </a:rPr>
              <a:t>cuCabsf</a:t>
            </a:r>
            <a:r>
              <a:rPr lang="en-US" sz="800" dirty="0">
                <a:solidFill>
                  <a:srgbClr val="FDEADA"/>
                </a:solidFill>
              </a:rPr>
              <a:t>(</a:t>
            </a:r>
            <a:r>
              <a:rPr lang="en-US" sz="800" dirty="0" err="1">
                <a:solidFill>
                  <a:srgbClr val="FDEADA"/>
                </a:solidFill>
              </a:rPr>
              <a:t>cplx</a:t>
            </a:r>
            <a:r>
              <a:rPr lang="en-US" sz="800" dirty="0">
                <a:solidFill>
                  <a:srgbClr val="FDEADA"/>
                </a:solidFill>
              </a:rPr>
              <a:t> x){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a = </a:t>
            </a:r>
            <a:r>
              <a:rPr lang="en-US" sz="800" dirty="0" err="1">
                <a:solidFill>
                  <a:srgbClr val="FDEADA"/>
                </a:solidFill>
              </a:rPr>
              <a:t>cuCrealf</a:t>
            </a:r>
            <a:r>
              <a:rPr lang="en-US" sz="800" dirty="0">
                <a:solidFill>
                  <a:srgbClr val="FDEADA"/>
                </a:solidFill>
              </a:rPr>
              <a:t>(x);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b = </a:t>
            </a:r>
            <a:r>
              <a:rPr lang="en-US" sz="800" dirty="0" err="1">
                <a:solidFill>
                  <a:srgbClr val="FDEADA"/>
                </a:solidFill>
              </a:rPr>
              <a:t>cuCimagf</a:t>
            </a:r>
            <a:r>
              <a:rPr lang="en-US" sz="800" dirty="0">
                <a:solidFill>
                  <a:srgbClr val="FDEADA"/>
                </a:solidFill>
              </a:rPr>
              <a:t>(x);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float</a:t>
            </a:r>
            <a:r>
              <a:rPr lang="en-US" sz="800" dirty="0">
                <a:solidFill>
                  <a:srgbClr val="FDEADA"/>
                </a:solidFill>
              </a:rPr>
              <a:t> v, w, t;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a = </a:t>
            </a:r>
            <a:r>
              <a:rPr lang="en-US" sz="800" dirty="0" err="1">
                <a:solidFill>
                  <a:srgbClr val="FDEADA"/>
                </a:solidFill>
              </a:rPr>
              <a:t>fabsf</a:t>
            </a:r>
            <a:r>
              <a:rPr lang="en-US" sz="800" dirty="0">
                <a:solidFill>
                  <a:srgbClr val="FDEADA"/>
                </a:solidFill>
              </a:rPr>
              <a:t>(a);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b = </a:t>
            </a:r>
            <a:r>
              <a:rPr lang="en-US" sz="800" dirty="0" err="1">
                <a:solidFill>
                  <a:srgbClr val="FDEADA"/>
                </a:solidFill>
              </a:rPr>
              <a:t>fabsf</a:t>
            </a:r>
            <a:r>
              <a:rPr lang="en-US" sz="800" dirty="0">
                <a:solidFill>
                  <a:srgbClr val="FDEADA"/>
                </a:solidFill>
              </a:rPr>
              <a:t>(b);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if</a:t>
            </a:r>
            <a:r>
              <a:rPr lang="en-US" sz="800" dirty="0">
                <a:solidFill>
                  <a:srgbClr val="FDEADA"/>
                </a:solidFill>
              </a:rPr>
              <a:t> (a &gt; b)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v = a;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w = b; 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} </a:t>
            </a:r>
            <a:r>
              <a:rPr lang="en-US" sz="800" b="1" dirty="0">
                <a:solidFill>
                  <a:srgbClr val="FDEADA"/>
                </a:solidFill>
              </a:rPr>
              <a:t>else</a:t>
            </a:r>
            <a:r>
              <a:rPr lang="en-US" sz="800" dirty="0">
                <a:solidFill>
                  <a:srgbClr val="FDEADA"/>
                </a:solidFill>
              </a:rPr>
              <a:t>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v = b;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w = a;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t = w / v;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t = 1.0f + t * t;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t = v * </a:t>
            </a:r>
            <a:r>
              <a:rPr lang="en-US" sz="800" dirty="0" err="1">
                <a:solidFill>
                  <a:srgbClr val="FDEADA"/>
                </a:solidFill>
              </a:rPr>
              <a:t>sqrtf</a:t>
            </a:r>
            <a:r>
              <a:rPr lang="en-US" sz="800" dirty="0">
                <a:solidFill>
                  <a:srgbClr val="FDEADA"/>
                </a:solidFill>
              </a:rPr>
              <a:t>(t);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if</a:t>
            </a:r>
            <a:r>
              <a:rPr lang="en-US" sz="800" dirty="0">
                <a:solidFill>
                  <a:srgbClr val="FDEADA"/>
                </a:solidFill>
              </a:rPr>
              <a:t> ((v == 0.0f) || (v &gt; 3.402823466e38f) || (w &gt; 3.402823466e38f)) {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    t = v + w;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}  </a:t>
            </a:r>
          </a:p>
          <a:p>
            <a:pPr lvl="0"/>
            <a:r>
              <a:rPr lang="en-US" sz="800" dirty="0">
                <a:solidFill>
                  <a:srgbClr val="FDEADA"/>
                </a:solidFill>
              </a:rPr>
              <a:t>    </a:t>
            </a:r>
            <a:r>
              <a:rPr lang="en-US" sz="800" b="1" dirty="0">
                <a:solidFill>
                  <a:srgbClr val="FDEADA"/>
                </a:solidFill>
              </a:rPr>
              <a:t>return</a:t>
            </a:r>
            <a:r>
              <a:rPr lang="en-US" sz="800" dirty="0">
                <a:solidFill>
                  <a:srgbClr val="FDEADA"/>
                </a:solidFill>
              </a:rPr>
              <a:t> t;  </a:t>
            </a:r>
          </a:p>
          <a:p>
            <a:r>
              <a:rPr lang="en-US" sz="800" dirty="0">
                <a:solidFill>
                  <a:srgbClr val="FDEADA"/>
                </a:solidFill>
              </a:rPr>
              <a:t>} </a:t>
            </a:r>
          </a:p>
        </p:txBody>
      </p:sp>
      <p:sp>
        <p:nvSpPr>
          <p:cNvPr id="5" name="Left Brace 4"/>
          <p:cNvSpPr/>
          <p:nvPr/>
        </p:nvSpPr>
        <p:spPr>
          <a:xfrm>
            <a:off x="5220072" y="1010529"/>
            <a:ext cx="360040" cy="4031873"/>
          </a:xfrm>
          <a:prstGeom prst="leftBrace">
            <a:avLst/>
          </a:prstGeom>
          <a:noFill/>
          <a:ln w="1905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2411760" y="2283718"/>
            <a:ext cx="2752680" cy="742747"/>
          </a:xfrm>
          <a:prstGeom prst="bentConnector3">
            <a:avLst>
              <a:gd name="adj1" fmla="val 85679"/>
            </a:avLst>
          </a:prstGeom>
          <a:ln w="28575">
            <a:solidFill>
              <a:srgbClr val="FDE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11760" y="2283718"/>
            <a:ext cx="0" cy="72008"/>
          </a:xfrm>
          <a:prstGeom prst="line">
            <a:avLst/>
          </a:prstGeom>
          <a:ln w="28575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89"/>
            <a:ext cx="2592288" cy="25922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32965"/>
            <a:ext cx="2592288" cy="25909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31591"/>
            <a:ext cx="2369830" cy="2592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584" y="3963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ke-0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9638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ke-127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39638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ke-255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2687" r="29948" b="48264"/>
          <a:stretch/>
        </p:blipFill>
        <p:spPr bwMode="auto">
          <a:xfrm>
            <a:off x="1187624" y="987574"/>
            <a:ext cx="6768752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9652" y="415592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Rekonstruksi</a:t>
            </a:r>
            <a:r>
              <a:rPr lang="en-US" dirty="0" smtClean="0">
                <a:solidFill>
                  <a:srgbClr val="FDEADA"/>
                </a:solidFill>
              </a:rPr>
              <a:t> Citra </a:t>
            </a:r>
            <a:r>
              <a:rPr lang="en-US" dirty="0" err="1" smtClean="0">
                <a:solidFill>
                  <a:srgbClr val="FDEADA"/>
                </a:solidFill>
              </a:rPr>
              <a:t>dengan</a:t>
            </a:r>
            <a:r>
              <a:rPr lang="en-US" dirty="0" smtClean="0">
                <a:solidFill>
                  <a:srgbClr val="FDEADA"/>
                </a:solidFill>
              </a:rPr>
              <a:t> 4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r>
              <a:rPr lang="en-US" dirty="0" smtClean="0">
                <a:solidFill>
                  <a:srgbClr val="FDEADA"/>
                </a:solidFill>
              </a:rPr>
              <a:t>  </a:t>
            </a:r>
            <a:r>
              <a:rPr lang="en-US" dirty="0" err="1" smtClean="0">
                <a:solidFill>
                  <a:srgbClr val="FDEADA"/>
                </a:solidFill>
              </a:rPr>
              <a:t>dimulai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127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75606"/>
            <a:ext cx="7560840" cy="2952328"/>
          </a:xfrm>
          <a:prstGeom prst="rect">
            <a:avLst/>
          </a:prstGeom>
          <a:noFill/>
          <a:ln>
            <a:noFill/>
          </a:ln>
          <a:effectLst>
            <a:glow rad="800100">
              <a:srgbClr val="FDEADA">
                <a:alpha val="9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473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8269982"/>
              </p:ext>
            </p:extLst>
          </p:nvPr>
        </p:nvGraphicFramePr>
        <p:xfrm>
          <a:off x="1763688" y="1275606"/>
          <a:ext cx="5471613" cy="303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0312" y="336383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FDEADA"/>
                </a:solidFill>
              </a:rPr>
              <a:t>Dimension</a:t>
            </a:r>
            <a:r>
              <a:rPr lang="en-US" sz="800" dirty="0" smtClean="0">
                <a:solidFill>
                  <a:srgbClr val="FDEADA"/>
                </a:solidFill>
              </a:rPr>
              <a:t> = </a:t>
            </a:r>
          </a:p>
          <a:p>
            <a:r>
              <a:rPr lang="en-US" sz="800" dirty="0" err="1" smtClean="0">
                <a:solidFill>
                  <a:srgbClr val="FDEADA"/>
                </a:solidFill>
              </a:rPr>
              <a:t>ukuran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dimensi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diambil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data </a:t>
            </a:r>
            <a:r>
              <a:rPr lang="en-US" sz="800" i="1" dirty="0" smtClean="0">
                <a:solidFill>
                  <a:srgbClr val="FDEADA"/>
                </a:solidFill>
              </a:rPr>
              <a:t>k-space.</a:t>
            </a:r>
          </a:p>
          <a:p>
            <a:endParaRPr lang="en-US" sz="800" i="1" dirty="0" smtClean="0">
              <a:solidFill>
                <a:srgbClr val="FDEADA"/>
              </a:solidFill>
            </a:endParaRPr>
          </a:p>
          <a:p>
            <a:r>
              <a:rPr lang="en-US" sz="800" b="1" i="1" dirty="0" smtClean="0">
                <a:solidFill>
                  <a:srgbClr val="FDEADA"/>
                </a:solidFill>
              </a:rPr>
              <a:t>Slice</a:t>
            </a:r>
            <a:r>
              <a:rPr lang="en-US" sz="800" b="1" dirty="0" smtClean="0">
                <a:solidFill>
                  <a:srgbClr val="FDEADA"/>
                </a:solidFill>
              </a:rPr>
              <a:t> </a:t>
            </a:r>
            <a:r>
              <a:rPr lang="en-US" sz="800" dirty="0" smtClean="0">
                <a:solidFill>
                  <a:srgbClr val="FDEADA"/>
                </a:solidFill>
              </a:rPr>
              <a:t>= </a:t>
            </a:r>
            <a:r>
              <a:rPr lang="en-US" sz="800" dirty="0" err="1" smtClean="0">
                <a:solidFill>
                  <a:srgbClr val="FDEADA"/>
                </a:solidFill>
              </a:rPr>
              <a:t>jumlah</a:t>
            </a:r>
            <a:r>
              <a:rPr lang="en-US" sz="800" dirty="0" smtClean="0">
                <a:solidFill>
                  <a:srgbClr val="FDEADA"/>
                </a:solidFill>
              </a:rPr>
              <a:t> slice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i="1" dirty="0" smtClean="0">
                <a:solidFill>
                  <a:srgbClr val="FDEADA"/>
                </a:solidFill>
              </a:rPr>
              <a:t>k-space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digunakan</a:t>
            </a:r>
            <a:endParaRPr lang="en-US" sz="800" b="1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91556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Hasil</a:t>
            </a:r>
            <a:r>
              <a:rPr lang="en-US" dirty="0" smtClean="0">
                <a:solidFill>
                  <a:srgbClr val="FDEADA"/>
                </a:solidFill>
              </a:rPr>
              <a:t> Profiling </a:t>
            </a:r>
            <a:r>
              <a:rPr lang="en-US" dirty="0" err="1" smtClean="0">
                <a:solidFill>
                  <a:srgbClr val="FDEADA"/>
                </a:solidFill>
              </a:rPr>
              <a:t>menggunakan</a:t>
            </a:r>
            <a:r>
              <a:rPr lang="en-US" dirty="0" smtClean="0">
                <a:solidFill>
                  <a:srgbClr val="FDEADA"/>
                </a:solidFill>
              </a:rPr>
              <a:t> GNU </a:t>
            </a:r>
            <a:r>
              <a:rPr lang="en-US" dirty="0" err="1" smtClean="0">
                <a:solidFill>
                  <a:srgbClr val="FDEADA"/>
                </a:solidFill>
              </a:rPr>
              <a:t>gprof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5771232" cy="3583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1779662"/>
            <a:ext cx="3600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575968" y="-584522"/>
            <a:ext cx="936104" cy="566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66079326"/>
              </p:ext>
            </p:extLst>
          </p:nvPr>
        </p:nvGraphicFramePr>
        <p:xfrm>
          <a:off x="1475656" y="1059582"/>
          <a:ext cx="597666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6336" y="386789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FDEADA"/>
                </a:solidFill>
              </a:rPr>
              <a:t>Dimension</a:t>
            </a:r>
            <a:r>
              <a:rPr lang="en-US" sz="800" dirty="0" smtClean="0">
                <a:solidFill>
                  <a:srgbClr val="FDEADA"/>
                </a:solidFill>
              </a:rPr>
              <a:t> = </a:t>
            </a:r>
          </a:p>
          <a:p>
            <a:r>
              <a:rPr lang="en-US" sz="800" dirty="0" err="1" smtClean="0">
                <a:solidFill>
                  <a:srgbClr val="FDEADA"/>
                </a:solidFill>
              </a:rPr>
              <a:t>ukuran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dimensi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diambil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data </a:t>
            </a:r>
            <a:r>
              <a:rPr lang="en-US" sz="800" i="1" dirty="0" smtClean="0">
                <a:solidFill>
                  <a:srgbClr val="FDEADA"/>
                </a:solidFill>
              </a:rPr>
              <a:t>k-space.</a:t>
            </a:r>
          </a:p>
          <a:p>
            <a:endParaRPr lang="en-US" sz="800" i="1" dirty="0" smtClean="0">
              <a:solidFill>
                <a:srgbClr val="FDEADA"/>
              </a:solidFill>
            </a:endParaRPr>
          </a:p>
          <a:p>
            <a:r>
              <a:rPr lang="en-US" sz="800" b="1" i="1" dirty="0" smtClean="0">
                <a:solidFill>
                  <a:srgbClr val="FDEADA"/>
                </a:solidFill>
              </a:rPr>
              <a:t>Slice</a:t>
            </a:r>
            <a:r>
              <a:rPr lang="en-US" sz="800" b="1" dirty="0" smtClean="0">
                <a:solidFill>
                  <a:srgbClr val="FDEADA"/>
                </a:solidFill>
              </a:rPr>
              <a:t> </a:t>
            </a:r>
            <a:r>
              <a:rPr lang="en-US" sz="800" dirty="0" smtClean="0">
                <a:solidFill>
                  <a:srgbClr val="FDEADA"/>
                </a:solidFill>
              </a:rPr>
              <a:t>= </a:t>
            </a:r>
            <a:r>
              <a:rPr lang="en-US" sz="800" dirty="0" err="1" smtClean="0">
                <a:solidFill>
                  <a:srgbClr val="FDEADA"/>
                </a:solidFill>
              </a:rPr>
              <a:t>jumlah</a:t>
            </a:r>
            <a:r>
              <a:rPr lang="en-US" sz="800" dirty="0" smtClean="0">
                <a:solidFill>
                  <a:srgbClr val="FDEADA"/>
                </a:solidFill>
              </a:rPr>
              <a:t> slice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i="1" dirty="0" smtClean="0">
                <a:solidFill>
                  <a:srgbClr val="FDEADA"/>
                </a:solidFill>
              </a:rPr>
              <a:t>k-space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digunakan</a:t>
            </a:r>
            <a:endParaRPr lang="en-US" sz="800" b="1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7574"/>
            <a:ext cx="5904656" cy="36724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2121905"/>
            <a:ext cx="5650712" cy="16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7"/>
            <a:ext cx="4464496" cy="2376264"/>
          </a:xfrm>
        </p:spPr>
        <p:txBody>
          <a:bodyPr/>
          <a:lstStyle/>
          <a:p>
            <a:pPr algn="just"/>
            <a:r>
              <a:rPr lang="en-US" altLang="ko-KR" i="1" dirty="0"/>
              <a:t>Magnetic Resonance Imaging</a:t>
            </a:r>
            <a:r>
              <a:rPr lang="en-US" altLang="ko-KR" dirty="0"/>
              <a:t> (MRI) </a:t>
            </a:r>
            <a:r>
              <a:rPr lang="en-US" altLang="ko-KR" dirty="0" err="1" smtClean="0"/>
              <a:t>adalah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sebuah</a:t>
            </a:r>
            <a:r>
              <a:rPr lang="en-US" altLang="ko-KR" dirty="0" smtClean="0"/>
              <a:t> </a:t>
            </a:r>
            <a:r>
              <a:rPr lang="en-US" altLang="ko-KR" dirty="0" err="1"/>
              <a:t>alat</a:t>
            </a:r>
            <a:r>
              <a:rPr lang="en-US" altLang="ko-KR" dirty="0"/>
              <a:t> </a:t>
            </a:r>
            <a:r>
              <a:rPr lang="en-US" altLang="ko-KR" dirty="0" err="1"/>
              <a:t>kedokteran</a:t>
            </a:r>
            <a:r>
              <a:rPr lang="en-US" altLang="ko-KR" dirty="0"/>
              <a:t> </a:t>
            </a:r>
            <a:r>
              <a:rPr lang="en-US" altLang="ko-KR" dirty="0" err="1" smtClean="0"/>
              <a:t>dibidang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pemeriksaan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dignostik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radiologi</a:t>
            </a:r>
            <a:r>
              <a:rPr lang="en-US" altLang="ko-KR" dirty="0" smtClean="0"/>
              <a:t> yang </a:t>
            </a:r>
            <a:r>
              <a:rPr lang="en-US" altLang="ko-KR" dirty="0" err="1" smtClean="0"/>
              <a:t>menghasilkan</a:t>
            </a:r>
            <a:r>
              <a:rPr lang="en-US" altLang="ko-KR" dirty="0" smtClean="0"/>
              <a:t> </a:t>
            </a:r>
            <a:r>
              <a:rPr lang="en-US" altLang="ko-KR" dirty="0" err="1"/>
              <a:t>gambar</a:t>
            </a:r>
            <a:r>
              <a:rPr lang="en-US" altLang="ko-KR" dirty="0"/>
              <a:t>, </a:t>
            </a:r>
            <a:r>
              <a:rPr lang="en-US" altLang="ko-KR" dirty="0" err="1" smtClean="0"/>
              <a:t>beberapa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kelebihannya</a:t>
            </a:r>
            <a:r>
              <a:rPr lang="en-US" altLang="ko-KR" dirty="0" smtClean="0"/>
              <a:t> </a:t>
            </a:r>
            <a:r>
              <a:rPr lang="en-US" altLang="ko-KR" dirty="0" err="1"/>
              <a:t>yaitu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smtClean="0"/>
              <a:t>men-</a:t>
            </a:r>
            <a:r>
              <a:rPr lang="en-US" altLang="ko-KR" i="1" dirty="0" smtClean="0"/>
              <a:t>scan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bagian</a:t>
            </a:r>
            <a:r>
              <a:rPr lang="en-US" altLang="ko-KR" dirty="0" smtClean="0"/>
              <a:t> </a:t>
            </a:r>
            <a:r>
              <a:rPr lang="en-US" altLang="ko-KR" dirty="0" err="1"/>
              <a:t>tubuh</a:t>
            </a:r>
            <a:r>
              <a:rPr lang="en-US" altLang="ko-KR" dirty="0"/>
              <a:t> yang </a:t>
            </a:r>
            <a:r>
              <a:rPr lang="en-US" altLang="ko-KR" dirty="0" err="1"/>
              <a:t>lunak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just"/>
            <a:r>
              <a:rPr lang="en-US" altLang="ko-KR" dirty="0" err="1" smtClean="0"/>
              <a:t>Pada</a:t>
            </a:r>
            <a:r>
              <a:rPr lang="en-US" altLang="ko-KR" dirty="0" smtClean="0"/>
              <a:t> </a:t>
            </a:r>
            <a:r>
              <a:rPr lang="en-US" altLang="ko-KR" dirty="0" err="1"/>
              <a:t>masa</a:t>
            </a:r>
            <a:r>
              <a:rPr lang="en-US" altLang="ko-KR" dirty="0"/>
              <a:t> </a:t>
            </a:r>
            <a:r>
              <a:rPr lang="en-US" altLang="ko-KR" dirty="0" err="1" smtClean="0"/>
              <a:t>kini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teknologi</a:t>
            </a:r>
            <a:r>
              <a:rPr lang="en-US" altLang="ko-KR" dirty="0" smtClean="0"/>
              <a:t> </a:t>
            </a:r>
            <a:r>
              <a:rPr lang="en-US" altLang="ko-KR" dirty="0"/>
              <a:t>MRI </a:t>
            </a:r>
            <a:r>
              <a:rPr lang="en-US" altLang="ko-KR" dirty="0" err="1"/>
              <a:t>sangat</a:t>
            </a:r>
            <a:r>
              <a:rPr lang="en-US" altLang="ko-KR" dirty="0"/>
              <a:t> </a:t>
            </a:r>
            <a:r>
              <a:rPr lang="en-US" altLang="ko-KR" dirty="0" err="1"/>
              <a:t>banyak</a:t>
            </a:r>
            <a:r>
              <a:rPr lang="en-US" altLang="ko-KR" dirty="0"/>
              <a:t> </a:t>
            </a:r>
            <a:r>
              <a:rPr lang="en-US" altLang="ko-KR" dirty="0" err="1" smtClean="0"/>
              <a:t>digunakan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oleh</a:t>
            </a:r>
            <a:r>
              <a:rPr lang="en-US" altLang="ko-KR" dirty="0" smtClean="0"/>
              <a:t> </a:t>
            </a:r>
            <a:r>
              <a:rPr lang="en-US" altLang="ko-KR" dirty="0" err="1"/>
              <a:t>dunia</a:t>
            </a:r>
            <a:r>
              <a:rPr lang="en-US" altLang="ko-KR" dirty="0"/>
              <a:t> </a:t>
            </a:r>
            <a:r>
              <a:rPr lang="en-US" altLang="ko-KR" dirty="0" err="1"/>
              <a:t>kedokteran</a:t>
            </a:r>
            <a:r>
              <a:rPr lang="en-US" altLang="ko-KR" dirty="0"/>
              <a:t>. </a:t>
            </a:r>
            <a:r>
              <a:rPr lang="en-US" altLang="ko-KR" dirty="0" err="1"/>
              <a:t>Pemrosesan</a:t>
            </a:r>
            <a:r>
              <a:rPr lang="en-US" altLang="ko-KR" dirty="0"/>
              <a:t> </a:t>
            </a:r>
            <a:r>
              <a:rPr lang="en-US" altLang="ko-KR" dirty="0" err="1" smtClean="0"/>
              <a:t>dari</a:t>
            </a:r>
            <a:r>
              <a:rPr lang="en-US" altLang="ko-KR" dirty="0" smtClean="0"/>
              <a:t> data </a:t>
            </a:r>
            <a:r>
              <a:rPr lang="en-US" altLang="ko-KR" dirty="0" err="1"/>
              <a:t>mentah</a:t>
            </a:r>
            <a:r>
              <a:rPr lang="en-US" altLang="ko-KR" dirty="0"/>
              <a:t> </a:t>
            </a:r>
            <a:r>
              <a:rPr lang="en-US" altLang="ko-KR" dirty="0" err="1"/>
              <a:t>hingga</a:t>
            </a:r>
            <a:r>
              <a:rPr lang="en-US" altLang="ko-KR" dirty="0"/>
              <a:t> </a:t>
            </a:r>
            <a:r>
              <a:rPr lang="en-US" altLang="ko-KR" dirty="0" err="1"/>
              <a:t>menjadi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</a:t>
            </a:r>
            <a:r>
              <a:rPr lang="en-US" altLang="ko-KR" dirty="0" err="1" smtClean="0"/>
              <a:t>citra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adalah</a:t>
            </a:r>
            <a:r>
              <a:rPr lang="en-US" altLang="ko-KR" dirty="0" smtClean="0"/>
              <a:t> </a:t>
            </a:r>
            <a:r>
              <a:rPr lang="en-US" altLang="ko-KR" dirty="0" err="1"/>
              <a:t>salah</a:t>
            </a:r>
            <a:r>
              <a:rPr lang="en-US" altLang="ko-KR" dirty="0"/>
              <a:t> </a:t>
            </a:r>
            <a:r>
              <a:rPr lang="en-US" altLang="ko-KR" dirty="0" err="1"/>
              <a:t>satu</a:t>
            </a:r>
            <a:r>
              <a:rPr lang="en-US" altLang="ko-KR" dirty="0"/>
              <a:t> </a:t>
            </a:r>
            <a:r>
              <a:rPr lang="en-US" altLang="ko-KR" dirty="0" err="1"/>
              <a:t>topik</a:t>
            </a:r>
            <a:r>
              <a:rPr lang="en-US" altLang="ko-KR" dirty="0"/>
              <a:t> yang </a:t>
            </a:r>
            <a:r>
              <a:rPr lang="en-US" altLang="ko-KR" dirty="0" err="1"/>
              <a:t>hangat</a:t>
            </a:r>
            <a:r>
              <a:rPr lang="en-US" altLang="ko-KR" dirty="0"/>
              <a:t>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elektro</a:t>
            </a:r>
            <a:r>
              <a:rPr lang="en-US" altLang="ko-KR" dirty="0" smtClean="0"/>
              <a:t> </a:t>
            </a:r>
            <a:r>
              <a:rPr lang="en-US" altLang="ko-KR" dirty="0" err="1"/>
              <a:t>medis</a:t>
            </a:r>
            <a:r>
              <a:rPr lang="en-US" altLang="ko-KR" dirty="0"/>
              <a:t>. </a:t>
            </a:r>
            <a:r>
              <a:rPr lang="en-US" altLang="ko-KR" dirty="0" err="1"/>
              <a:t>Kecepatan</a:t>
            </a:r>
            <a:r>
              <a:rPr lang="en-US" altLang="ko-KR" dirty="0"/>
              <a:t> </a:t>
            </a:r>
            <a:r>
              <a:rPr lang="en-US" altLang="ko-KR" dirty="0" err="1"/>
              <a:t>dan</a:t>
            </a:r>
            <a:r>
              <a:rPr lang="en-US" altLang="ko-KR" dirty="0"/>
              <a:t> </a:t>
            </a:r>
            <a:r>
              <a:rPr lang="en-US" altLang="ko-KR" dirty="0" err="1" smtClean="0"/>
              <a:t>keakuratan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/>
              <a:t>proses </a:t>
            </a:r>
            <a:r>
              <a:rPr lang="en-US" altLang="ko-KR" dirty="0" err="1"/>
              <a:t>tersebut</a:t>
            </a:r>
            <a:r>
              <a:rPr lang="en-US" altLang="ko-KR" dirty="0"/>
              <a:t> </a:t>
            </a:r>
            <a:r>
              <a:rPr lang="en-US" altLang="ko-KR" dirty="0" err="1"/>
              <a:t>adalah</a:t>
            </a:r>
            <a:r>
              <a:rPr lang="en-US" altLang="ko-KR" dirty="0"/>
              <a:t> </a:t>
            </a:r>
            <a:r>
              <a:rPr lang="en-US" altLang="ko-KR" dirty="0" err="1" smtClean="0"/>
              <a:t>faktor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penting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err="1" smtClean="0"/>
              <a:t>Namun</a:t>
            </a:r>
            <a:r>
              <a:rPr lang="en-US" altLang="ko-KR" dirty="0" smtClean="0"/>
              <a:t> </a:t>
            </a:r>
            <a:r>
              <a:rPr lang="en-US" altLang="ko-KR" dirty="0" err="1"/>
              <a:t>penggunaan</a:t>
            </a:r>
            <a:r>
              <a:rPr lang="en-US" altLang="ko-KR" dirty="0"/>
              <a:t> </a:t>
            </a:r>
            <a:r>
              <a:rPr lang="en-US" altLang="ko-KR" dirty="0" err="1"/>
              <a:t>daya</a:t>
            </a:r>
            <a:r>
              <a:rPr lang="en-US" altLang="ko-KR" dirty="0"/>
              <a:t> </a:t>
            </a:r>
            <a:r>
              <a:rPr lang="en-US" altLang="ko-KR" dirty="0" err="1" smtClean="0"/>
              <a:t>tidak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boleh</a:t>
            </a:r>
            <a:r>
              <a:rPr lang="en-US" altLang="ko-KR" dirty="0" smtClean="0"/>
              <a:t> </a:t>
            </a:r>
            <a:r>
              <a:rPr lang="en-US" altLang="ko-KR" dirty="0" err="1"/>
              <a:t>diabaikan</a:t>
            </a:r>
            <a:r>
              <a:rPr lang="en-US" altLang="ko-KR" dirty="0"/>
              <a:t> </a:t>
            </a:r>
            <a:r>
              <a:rPr lang="en-US" altLang="ko-KR" dirty="0" err="1"/>
              <a:t>mengingat</a:t>
            </a:r>
            <a:r>
              <a:rPr lang="en-US" altLang="ko-KR" dirty="0"/>
              <a:t> </a:t>
            </a:r>
            <a:r>
              <a:rPr lang="en-US" altLang="ko-KR" dirty="0" err="1" smtClean="0"/>
              <a:t>penggunaan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listrik</a:t>
            </a:r>
            <a:r>
              <a:rPr lang="en-US" altLang="ko-KR" dirty="0" smtClean="0"/>
              <a:t> </a:t>
            </a:r>
            <a:r>
              <a:rPr lang="en-US" altLang="ko-KR" dirty="0"/>
              <a:t>yang </a:t>
            </a:r>
            <a:r>
              <a:rPr lang="en-US" altLang="ko-KR" dirty="0" err="1"/>
              <a:t>semakin</a:t>
            </a:r>
            <a:r>
              <a:rPr lang="en-US" altLang="ko-KR" dirty="0"/>
              <a:t> </a:t>
            </a:r>
            <a:r>
              <a:rPr lang="en-US" altLang="ko-KR" dirty="0" err="1"/>
              <a:t>meningkat</a:t>
            </a:r>
            <a:r>
              <a:rPr lang="en-US" altLang="ko-KR" dirty="0"/>
              <a:t>, </a:t>
            </a:r>
            <a:r>
              <a:rPr lang="en-US" altLang="ko-KR" dirty="0" err="1" smtClean="0"/>
              <a:t>sehingga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diperlukan</a:t>
            </a:r>
            <a:r>
              <a:rPr lang="en-US" altLang="ko-KR" dirty="0" smtClean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yang </a:t>
            </a:r>
            <a:r>
              <a:rPr lang="en-US" altLang="ko-KR" i="1" dirty="0" smtClean="0"/>
              <a:t>low energy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melakukan</a:t>
            </a:r>
            <a:r>
              <a:rPr lang="en-US" altLang="ko-KR" dirty="0"/>
              <a:t> proses </a:t>
            </a:r>
            <a:r>
              <a:rPr lang="en-US" altLang="ko-KR" dirty="0" err="1" smtClean="0"/>
              <a:t>tersebut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 err="1"/>
              <a:t>hal</a:t>
            </a:r>
            <a:r>
              <a:rPr lang="en-US" altLang="ko-KR" dirty="0"/>
              <a:t>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digunakanlah</a:t>
            </a:r>
            <a:r>
              <a:rPr lang="en-US" altLang="ko-KR" dirty="0"/>
              <a:t> Mini PC.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91630"/>
            <a:ext cx="2993254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71887343"/>
              </p:ext>
            </p:extLst>
          </p:nvPr>
        </p:nvGraphicFramePr>
        <p:xfrm>
          <a:off x="1403648" y="1347614"/>
          <a:ext cx="640871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9875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Memory </a:t>
            </a:r>
            <a:r>
              <a:rPr lang="en-US" sz="1600" dirty="0" err="1" smtClean="0">
                <a:solidFill>
                  <a:srgbClr val="FDEADA"/>
                </a:solidFill>
              </a:rPr>
              <a:t>untuk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setiap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eksekusi</a:t>
            </a:r>
            <a:endParaRPr lang="en-US" sz="16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72501038"/>
              </p:ext>
            </p:extLst>
          </p:nvPr>
        </p:nvGraphicFramePr>
        <p:xfrm>
          <a:off x="1691680" y="1491630"/>
          <a:ext cx="604867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105958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r>
              <a:rPr lang="en-US" sz="1600" dirty="0" smtClean="0">
                <a:solidFill>
                  <a:srgbClr val="FDEADA"/>
                </a:solidFill>
              </a:rPr>
              <a:t> Total</a:t>
            </a:r>
            <a:endParaRPr lang="en-US" sz="1600" dirty="0">
              <a:solidFill>
                <a:srgbClr val="FDEAD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372387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FDEADA"/>
                </a:solidFill>
              </a:rPr>
              <a:t>Dimension</a:t>
            </a:r>
            <a:r>
              <a:rPr lang="en-US" sz="800" dirty="0" smtClean="0">
                <a:solidFill>
                  <a:srgbClr val="FDEADA"/>
                </a:solidFill>
              </a:rPr>
              <a:t> = </a:t>
            </a:r>
          </a:p>
          <a:p>
            <a:r>
              <a:rPr lang="en-US" sz="800" dirty="0" err="1" smtClean="0">
                <a:solidFill>
                  <a:srgbClr val="FDEADA"/>
                </a:solidFill>
              </a:rPr>
              <a:t>ukuran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dimensi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diambil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data </a:t>
            </a:r>
            <a:r>
              <a:rPr lang="en-US" sz="800" i="1" dirty="0" smtClean="0">
                <a:solidFill>
                  <a:srgbClr val="FDEADA"/>
                </a:solidFill>
              </a:rPr>
              <a:t>k-space.</a:t>
            </a:r>
          </a:p>
          <a:p>
            <a:endParaRPr lang="en-US" sz="800" i="1" dirty="0" smtClean="0">
              <a:solidFill>
                <a:srgbClr val="FDEADA"/>
              </a:solidFill>
            </a:endParaRPr>
          </a:p>
          <a:p>
            <a:r>
              <a:rPr lang="en-US" sz="800" b="1" i="1" dirty="0" smtClean="0">
                <a:solidFill>
                  <a:srgbClr val="FDEADA"/>
                </a:solidFill>
              </a:rPr>
              <a:t>Slice</a:t>
            </a:r>
            <a:r>
              <a:rPr lang="en-US" sz="800" b="1" dirty="0" smtClean="0">
                <a:solidFill>
                  <a:srgbClr val="FDEADA"/>
                </a:solidFill>
              </a:rPr>
              <a:t> </a:t>
            </a:r>
            <a:r>
              <a:rPr lang="en-US" sz="800" dirty="0" smtClean="0">
                <a:solidFill>
                  <a:srgbClr val="FDEADA"/>
                </a:solidFill>
              </a:rPr>
              <a:t>= </a:t>
            </a:r>
            <a:r>
              <a:rPr lang="en-US" sz="800" dirty="0" err="1" smtClean="0">
                <a:solidFill>
                  <a:srgbClr val="FDEADA"/>
                </a:solidFill>
              </a:rPr>
              <a:t>jumlah</a:t>
            </a:r>
            <a:r>
              <a:rPr lang="en-US" sz="800" dirty="0" smtClean="0">
                <a:solidFill>
                  <a:srgbClr val="FDEADA"/>
                </a:solidFill>
              </a:rPr>
              <a:t> slice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i="1" dirty="0" smtClean="0">
                <a:solidFill>
                  <a:srgbClr val="FDEADA"/>
                </a:solidFill>
              </a:rPr>
              <a:t>k-space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digunakan</a:t>
            </a:r>
            <a:endParaRPr lang="en-US" sz="800" b="1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3728112"/>
              </p:ext>
            </p:extLst>
          </p:nvPr>
        </p:nvGraphicFramePr>
        <p:xfrm>
          <a:off x="1835696" y="1635646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105958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pada</a:t>
            </a:r>
            <a:r>
              <a:rPr lang="en-US" sz="1600" dirty="0" smtClean="0">
                <a:solidFill>
                  <a:srgbClr val="FDEADA"/>
                </a:solidFill>
              </a:rPr>
              <a:t> CPU</a:t>
            </a:r>
            <a:endParaRPr lang="en-US" sz="1600" dirty="0">
              <a:solidFill>
                <a:srgbClr val="FDEAD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72387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FDEADA"/>
                </a:solidFill>
              </a:rPr>
              <a:t>Dimension</a:t>
            </a:r>
            <a:r>
              <a:rPr lang="en-US" sz="800" dirty="0" smtClean="0">
                <a:solidFill>
                  <a:srgbClr val="FDEADA"/>
                </a:solidFill>
              </a:rPr>
              <a:t> = </a:t>
            </a:r>
          </a:p>
          <a:p>
            <a:r>
              <a:rPr lang="en-US" sz="800" dirty="0" err="1" smtClean="0">
                <a:solidFill>
                  <a:srgbClr val="FDEADA"/>
                </a:solidFill>
              </a:rPr>
              <a:t>ukuran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dimensi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diambil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data </a:t>
            </a:r>
            <a:r>
              <a:rPr lang="en-US" sz="800" i="1" dirty="0" smtClean="0">
                <a:solidFill>
                  <a:srgbClr val="FDEADA"/>
                </a:solidFill>
              </a:rPr>
              <a:t>k-space.</a:t>
            </a:r>
          </a:p>
          <a:p>
            <a:endParaRPr lang="en-US" sz="800" i="1" dirty="0" smtClean="0">
              <a:solidFill>
                <a:srgbClr val="FDEADA"/>
              </a:solidFill>
            </a:endParaRPr>
          </a:p>
          <a:p>
            <a:r>
              <a:rPr lang="en-US" sz="800" b="1" i="1" dirty="0" smtClean="0">
                <a:solidFill>
                  <a:srgbClr val="FDEADA"/>
                </a:solidFill>
              </a:rPr>
              <a:t>Slice</a:t>
            </a:r>
            <a:r>
              <a:rPr lang="en-US" sz="800" b="1" dirty="0" smtClean="0">
                <a:solidFill>
                  <a:srgbClr val="FDEADA"/>
                </a:solidFill>
              </a:rPr>
              <a:t> </a:t>
            </a:r>
            <a:r>
              <a:rPr lang="en-US" sz="800" dirty="0" smtClean="0">
                <a:solidFill>
                  <a:srgbClr val="FDEADA"/>
                </a:solidFill>
              </a:rPr>
              <a:t>= </a:t>
            </a:r>
            <a:r>
              <a:rPr lang="en-US" sz="800" dirty="0" err="1" smtClean="0">
                <a:solidFill>
                  <a:srgbClr val="FDEADA"/>
                </a:solidFill>
              </a:rPr>
              <a:t>jumlah</a:t>
            </a:r>
            <a:r>
              <a:rPr lang="en-US" sz="800" dirty="0" smtClean="0">
                <a:solidFill>
                  <a:srgbClr val="FDEADA"/>
                </a:solidFill>
              </a:rPr>
              <a:t> slice </a:t>
            </a:r>
            <a:r>
              <a:rPr lang="en-US" sz="800" dirty="0" err="1" smtClean="0">
                <a:solidFill>
                  <a:srgbClr val="FDEADA"/>
                </a:solidFill>
              </a:rPr>
              <a:t>dari</a:t>
            </a:r>
            <a:r>
              <a:rPr lang="en-US" sz="800" dirty="0" smtClean="0">
                <a:solidFill>
                  <a:srgbClr val="FDEADA"/>
                </a:solidFill>
              </a:rPr>
              <a:t> </a:t>
            </a:r>
            <a:r>
              <a:rPr lang="en-US" sz="800" i="1" dirty="0" smtClean="0">
                <a:solidFill>
                  <a:srgbClr val="FDEADA"/>
                </a:solidFill>
              </a:rPr>
              <a:t>k-space</a:t>
            </a:r>
            <a:r>
              <a:rPr lang="en-US" sz="800" dirty="0" smtClean="0">
                <a:solidFill>
                  <a:srgbClr val="FDEADA"/>
                </a:solidFill>
              </a:rPr>
              <a:t> yang </a:t>
            </a:r>
            <a:r>
              <a:rPr lang="en-US" sz="800" dirty="0" err="1" smtClean="0">
                <a:solidFill>
                  <a:srgbClr val="FDEADA"/>
                </a:solidFill>
              </a:rPr>
              <a:t>digunakan</a:t>
            </a:r>
            <a:endParaRPr lang="en-US" sz="800" b="1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47359"/>
              </p:ext>
            </p:extLst>
          </p:nvPr>
        </p:nvGraphicFramePr>
        <p:xfrm>
          <a:off x="2699792" y="1923678"/>
          <a:ext cx="3654772" cy="2442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86"/>
                <a:gridCol w="1827386"/>
              </a:tblGrid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Eksekusi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energi</a:t>
                      </a:r>
                      <a:r>
                        <a:rPr lang="en-US" sz="1100" dirty="0">
                          <a:effectLst/>
                        </a:rPr>
                        <a:t> (W)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8,074071338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17,22337957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1024 2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32,63999753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1024 4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65,06527453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2048 2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127,7849275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2048 4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100,6641303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05958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Energi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endParaRPr lang="en-US" sz="1600" dirty="0">
              <a:solidFill>
                <a:srgbClr val="FDEAD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320" y="185167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DEADA"/>
                </a:solidFill>
              </a:rPr>
              <a:t>W = P . t</a:t>
            </a:r>
            <a:endParaRPr lang="en-US" sz="1600" i="1" dirty="0">
              <a:solidFill>
                <a:srgbClr val="FDEADA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99592" y="1398136"/>
            <a:ext cx="216024" cy="453534"/>
          </a:xfrm>
          <a:prstGeom prst="downArrow">
            <a:avLst/>
          </a:prstGeom>
          <a:solidFill>
            <a:srgbClr val="FDEADA"/>
          </a:solidFill>
          <a:ln>
            <a:solidFill>
              <a:srgbClr val="FDE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Kesimpulan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59532" y="1275606"/>
            <a:ext cx="810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Jumlah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ukuran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matriks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berpengaruh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terhadap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waktu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eksekusi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progam</a:t>
            </a:r>
            <a:r>
              <a:rPr lang="en-US" dirty="0" smtClean="0">
                <a:solidFill>
                  <a:srgbClr val="FDEADA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Operasi</a:t>
            </a:r>
            <a:r>
              <a:rPr lang="en-US" dirty="0" smtClean="0">
                <a:solidFill>
                  <a:srgbClr val="FDEADA"/>
                </a:solidFill>
              </a:rPr>
              <a:t> yang paling lama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operasi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DoRSS</a:t>
            </a:r>
            <a:endParaRPr lang="en-US" dirty="0" smtClean="0">
              <a:solidFill>
                <a:srgbClr val="FDEADA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Nilai</a:t>
            </a:r>
            <a:r>
              <a:rPr lang="en-US" dirty="0" smtClean="0">
                <a:solidFill>
                  <a:srgbClr val="FDEADA"/>
                </a:solidFill>
              </a:rPr>
              <a:t> rata-rata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ruang</a:t>
            </a:r>
            <a:r>
              <a:rPr lang="en-US" dirty="0" smtClean="0">
                <a:solidFill>
                  <a:srgbClr val="FDEADA"/>
                </a:solidFill>
              </a:rPr>
              <a:t>/</a:t>
            </a:r>
            <a:r>
              <a:rPr lang="en-US" i="1" dirty="0" smtClean="0">
                <a:solidFill>
                  <a:srgbClr val="FDEADA"/>
                </a:solidFill>
              </a:rPr>
              <a:t>memory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3015 MB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memory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tidak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berbanding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lurus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dengan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CPU.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listrik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ter-tinggi</a:t>
            </a:r>
            <a:r>
              <a:rPr lang="en-US" dirty="0" smtClean="0">
                <a:solidFill>
                  <a:srgbClr val="FDEADA"/>
                </a:solidFill>
              </a:rPr>
              <a:t> yang di </a:t>
            </a:r>
            <a:r>
              <a:rPr lang="en-US" dirty="0" err="1" smtClean="0">
                <a:solidFill>
                  <a:srgbClr val="FDEADA"/>
                </a:solidFill>
              </a:rPr>
              <a:t>dapatkan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3480mW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Rumusan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Masalah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915566"/>
            <a:ext cx="1002512" cy="10025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5" y="3507854"/>
            <a:ext cx="997935" cy="997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2213998"/>
            <a:ext cx="997935" cy="9979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856" y="91556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waktu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dibutuhkan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221399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banyak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ruang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saat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354515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daya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listrik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selama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masin</a:t>
            </a:r>
            <a:r>
              <a:rPr lang="en-US" dirty="0">
                <a:solidFill>
                  <a:srgbClr val="FDEADA"/>
                </a:solidFill>
              </a:rPr>
              <a:t> MRI ?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Tujuan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915566"/>
            <a:ext cx="1002512" cy="10025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5" y="3507854"/>
            <a:ext cx="997935" cy="997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2213998"/>
            <a:ext cx="997935" cy="9979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856" y="91556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waktu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221399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ruang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354515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penggunaan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daya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listrik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selama</a:t>
            </a:r>
            <a:r>
              <a:rPr lang="en-US" dirty="0">
                <a:solidFill>
                  <a:srgbClr val="FDEADA"/>
                </a:solidFill>
              </a:rPr>
              <a:t> proses </a:t>
            </a:r>
            <a:r>
              <a:rPr lang="en-US" dirty="0" err="1">
                <a:solidFill>
                  <a:srgbClr val="FDEADA"/>
                </a:solidFill>
              </a:rPr>
              <a:t>rekonstruksi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PC?</a:t>
            </a:r>
          </a:p>
        </p:txBody>
      </p:sp>
    </p:spTree>
    <p:extLst>
      <p:ext uri="{BB962C8B-B14F-4D97-AF65-F5344CB8AC3E}">
        <p14:creationId xmlns:p14="http://schemas.microsoft.com/office/powerpoint/2010/main" val="16987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MRI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419622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437154"/>
            <a:ext cx="2232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Struktur</a:t>
            </a:r>
            <a:r>
              <a:rPr lang="en-US" sz="1200" dirty="0">
                <a:solidFill>
                  <a:srgbClr val="FDEADA"/>
                </a:solidFill>
              </a:rPr>
              <a:t> atom </a:t>
            </a:r>
            <a:r>
              <a:rPr lang="en-US" sz="1200" dirty="0" err="1">
                <a:solidFill>
                  <a:srgbClr val="FDEADA"/>
                </a:solidFill>
              </a:rPr>
              <a:t>hidrogen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dalam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tubuh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manusia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saat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diluar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r>
              <a:rPr lang="en-US" sz="1200" dirty="0">
                <a:solidFill>
                  <a:srgbClr val="FDEADA"/>
                </a:solidFill>
              </a:rPr>
              <a:t> magnet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mempunyai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yang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acak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tidak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membentuk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keseimbangan</a:t>
            </a:r>
            <a:r>
              <a:rPr lang="en-US" sz="1200" dirty="0">
                <a:solidFill>
                  <a:srgbClr val="FDEADA"/>
                </a:solidFill>
              </a:rPr>
              <a:t>. </a:t>
            </a:r>
            <a:r>
              <a:rPr lang="en-US" sz="1200" dirty="0" err="1">
                <a:solidFill>
                  <a:srgbClr val="FDEADA"/>
                </a:solidFill>
              </a:rPr>
              <a:t>Kemudian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diletakkan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dalam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alat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MRI,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sejajar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magnet. </a:t>
            </a:r>
            <a:r>
              <a:rPr lang="en-US" sz="1200" dirty="0" err="1">
                <a:solidFill>
                  <a:srgbClr val="FDEADA"/>
                </a:solidFill>
              </a:rPr>
              <a:t>Demikian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juga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spinning </a:t>
            </a:r>
            <a:r>
              <a:rPr lang="en-US" sz="1200" dirty="0" err="1">
                <a:solidFill>
                  <a:srgbClr val="FDEADA"/>
                </a:solidFill>
              </a:rPr>
              <a:t>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precessing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sejajar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872" y="1419622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5525" y="1382977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166355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diberikan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radio,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mengabsorpsi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dari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r>
              <a:rPr lang="en-US" sz="1200" dirty="0">
                <a:solidFill>
                  <a:srgbClr val="FDEADA"/>
                </a:solidFill>
              </a:rPr>
              <a:t> radio </a:t>
            </a:r>
            <a:r>
              <a:rPr lang="en-US" sz="1200" dirty="0" err="1">
                <a:solidFill>
                  <a:srgbClr val="FDEADA"/>
                </a:solidFill>
              </a:rPr>
              <a:t>tersebut</a:t>
            </a:r>
            <a:r>
              <a:rPr lang="en-US" sz="1200" dirty="0">
                <a:solidFill>
                  <a:srgbClr val="FDEADA"/>
                </a:solidFill>
              </a:rPr>
              <a:t>.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Akibatnya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bertambahnya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, atom</a:t>
            </a:r>
          </a:p>
          <a:p>
            <a:r>
              <a:rPr lang="en-US" sz="1200" dirty="0">
                <a:solidFill>
                  <a:srgbClr val="FDEADA"/>
                </a:solidFill>
              </a:rPr>
              <a:t>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mengalami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mengalami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pembelokan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, </a:t>
            </a:r>
            <a:r>
              <a:rPr lang="en-US" sz="1200" dirty="0" err="1">
                <a:solidFill>
                  <a:srgbClr val="FDEADA"/>
                </a:solidFill>
              </a:rPr>
              <a:t>dipengaruhi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besar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lamanya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radio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diberikan</a:t>
            </a:r>
            <a:r>
              <a:rPr lang="en-US" sz="1200" dirty="0">
                <a:solidFill>
                  <a:srgbClr val="FDEADA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376" y="1400901"/>
            <a:ext cx="2232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Sewaktu</a:t>
            </a:r>
            <a:r>
              <a:rPr lang="en-US" sz="1200" dirty="0">
                <a:solidFill>
                  <a:srgbClr val="FDEADA"/>
                </a:solidFill>
              </a:rPr>
              <a:t> radio </a:t>
            </a:r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dihetikan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sejajar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kembali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magnet. </a:t>
            </a:r>
            <a:r>
              <a:rPr lang="en-US" sz="1200" dirty="0" err="1">
                <a:solidFill>
                  <a:srgbClr val="FDEADA"/>
                </a:solidFill>
              </a:rPr>
              <a:t>Pada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inilah</a:t>
            </a:r>
            <a:r>
              <a:rPr lang="en-US" sz="1200" dirty="0">
                <a:solidFill>
                  <a:srgbClr val="FDEADA"/>
                </a:solidFill>
              </a:rPr>
              <a:t>,</a:t>
            </a:r>
          </a:p>
          <a:p>
            <a:r>
              <a:rPr lang="en-US" sz="1200" dirty="0">
                <a:solidFill>
                  <a:srgbClr val="FDEADA"/>
                </a:solidFill>
              </a:rPr>
              <a:t>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memancarkan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yang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dimilikinya</a:t>
            </a:r>
            <a:r>
              <a:rPr lang="en-US" sz="1200" dirty="0">
                <a:solidFill>
                  <a:srgbClr val="FDEADA"/>
                </a:solidFill>
              </a:rPr>
              <a:t>. </a:t>
            </a:r>
            <a:r>
              <a:rPr lang="en-US" sz="1200" dirty="0" err="1">
                <a:solidFill>
                  <a:srgbClr val="FDEADA"/>
                </a:solidFill>
              </a:rPr>
              <a:t>Kemudian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berupa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sinyal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tersebut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dideteksi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menggunakan</a:t>
            </a:r>
            <a:r>
              <a:rPr lang="en-US" sz="1200" dirty="0">
                <a:solidFill>
                  <a:srgbClr val="FDEADA"/>
                </a:solidFill>
              </a:rPr>
              <a:t> sensor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khusus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selanjutnya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dikirim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kekomputer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untuk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direkonstruksi</a:t>
            </a:r>
            <a:endParaRPr lang="en-US" sz="12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FDEADA"/>
                </a:solidFill>
              </a:rPr>
              <a:t>Keluaran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proses </a:t>
            </a:r>
            <a:r>
              <a:rPr lang="en-US" i="1" dirty="0" smtClean="0">
                <a:solidFill>
                  <a:srgbClr val="FDEADA"/>
                </a:solidFill>
              </a:rPr>
              <a:t>scanning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dilakukan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oleh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mesin</a:t>
            </a:r>
            <a:r>
              <a:rPr lang="en-US" dirty="0" smtClean="0">
                <a:solidFill>
                  <a:srgbClr val="FDEADA"/>
                </a:solidFill>
              </a:rPr>
              <a:t> MRI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k-space.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Tiap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titik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dalam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K-space </a:t>
            </a:r>
            <a:r>
              <a:rPr lang="en-US" dirty="0" err="1" smtClean="0">
                <a:solidFill>
                  <a:srgbClr val="FDEADA"/>
                </a:solidFill>
              </a:rPr>
              <a:t>merepresentasikan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titik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dalam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. </a:t>
            </a: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memperoleh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diinginkan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maka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dibutuhkan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algoritma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memproses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dirty="0" err="1" smtClean="0">
                <a:solidFill>
                  <a:srgbClr val="FDEADA"/>
                </a:solidFill>
              </a:rPr>
              <a:t>mentah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hingga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menjadi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dapat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dilihat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77" y="3147814"/>
            <a:ext cx="3888432" cy="1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FDEADA"/>
                </a:solidFill>
              </a:rPr>
              <a:t>Pada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dasarnya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Transformasi</a:t>
            </a:r>
            <a:r>
              <a:rPr lang="en-US" dirty="0" smtClean="0">
                <a:solidFill>
                  <a:srgbClr val="FDEADA"/>
                </a:solidFill>
              </a:rPr>
              <a:t> Fourier </a:t>
            </a:r>
            <a:r>
              <a:rPr lang="en-US" dirty="0" err="1" smtClean="0">
                <a:solidFill>
                  <a:srgbClr val="FDEADA"/>
                </a:solidFill>
              </a:rPr>
              <a:t>merupakan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sebuah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alat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matematis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mengubah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spasial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frekuensi</a:t>
            </a:r>
            <a:r>
              <a:rPr lang="en-US" dirty="0" smtClean="0">
                <a:solidFill>
                  <a:srgbClr val="FDEADA"/>
                </a:solidFill>
              </a:rPr>
              <a:t>. </a:t>
            </a:r>
            <a:r>
              <a:rPr lang="en-US" dirty="0" err="1" smtClean="0">
                <a:solidFill>
                  <a:srgbClr val="FDEADA"/>
                </a:solidFill>
              </a:rPr>
              <a:t>Pada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penelitian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ini</a:t>
            </a:r>
            <a:r>
              <a:rPr lang="en-US" dirty="0" smtClean="0">
                <a:solidFill>
                  <a:srgbClr val="FDEADA"/>
                </a:solidFill>
              </a:rPr>
              <a:t> data yang </a:t>
            </a:r>
            <a:r>
              <a:rPr lang="en-US" dirty="0" err="1" smtClean="0">
                <a:solidFill>
                  <a:srgbClr val="FDEADA"/>
                </a:solidFill>
              </a:rPr>
              <a:t>ingin</a:t>
            </a:r>
            <a:r>
              <a:rPr lang="en-US" dirty="0" smtClean="0">
                <a:solidFill>
                  <a:srgbClr val="FDEADA"/>
                </a:solidFill>
              </a:rPr>
              <a:t> di </a:t>
            </a:r>
            <a:r>
              <a:rPr lang="en-US" dirty="0" err="1" smtClean="0">
                <a:solidFill>
                  <a:srgbClr val="FDEADA"/>
                </a:solidFill>
              </a:rPr>
              <a:t>ubah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data domain </a:t>
            </a:r>
            <a:r>
              <a:rPr lang="en-US" dirty="0" err="1" smtClean="0">
                <a:solidFill>
                  <a:srgbClr val="FDEADA"/>
                </a:solidFill>
              </a:rPr>
              <a:t>frekuensi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spasial</a:t>
            </a:r>
            <a:r>
              <a:rPr lang="en-US" dirty="0" smtClean="0">
                <a:solidFill>
                  <a:srgbClr val="FDEADA"/>
                </a:solidFill>
              </a:rPr>
              <a:t>, </a:t>
            </a:r>
            <a:r>
              <a:rPr lang="en-US" dirty="0" err="1" smtClean="0">
                <a:solidFill>
                  <a:srgbClr val="FDEADA"/>
                </a:solidFill>
              </a:rPr>
              <a:t>sehingga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inverse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Transformasi</a:t>
            </a:r>
            <a:r>
              <a:rPr lang="en-US" dirty="0" smtClean="0">
                <a:solidFill>
                  <a:srgbClr val="FDEADA"/>
                </a:solidFill>
              </a:rPr>
              <a:t> Fourier.</a:t>
            </a:r>
            <a:endParaRPr lang="en-US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DEADA"/>
                </a:solidFill>
              </a:rPr>
              <a:t>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diproses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adalah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sepasang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i="1" dirty="0">
                <a:solidFill>
                  <a:srgbClr val="FDEADA"/>
                </a:solidFill>
              </a:rPr>
              <a:t>K-space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yaitu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dan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cfl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memiliki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i="1" dirty="0">
                <a:solidFill>
                  <a:srgbClr val="FDEADA"/>
                </a:solidFill>
              </a:rPr>
              <a:t>slice</a:t>
            </a:r>
            <a:r>
              <a:rPr lang="en-US" dirty="0">
                <a:solidFill>
                  <a:srgbClr val="FDEADA"/>
                </a:solidFill>
              </a:rPr>
              <a:t> 256. </a:t>
            </a:r>
            <a:r>
              <a:rPr lang="en-US" dirty="0" err="1">
                <a:solidFill>
                  <a:srgbClr val="FDEADA"/>
                </a:solidFill>
              </a:rPr>
              <a:t>Berkas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berisi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teks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menjelaskan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dimensi</a:t>
            </a:r>
            <a:r>
              <a:rPr lang="en-US" dirty="0">
                <a:solidFill>
                  <a:srgbClr val="FDEADA"/>
                </a:solidFill>
              </a:rPr>
              <a:t> data yang </a:t>
            </a:r>
            <a:r>
              <a:rPr lang="en-US" dirty="0" err="1">
                <a:solidFill>
                  <a:srgbClr val="FDEADA"/>
                </a:solidFill>
              </a:rPr>
              <a:t>diperoleh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sedangkan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cfl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adalah</a:t>
            </a:r>
            <a:r>
              <a:rPr lang="en-US" dirty="0">
                <a:solidFill>
                  <a:srgbClr val="FDEADA"/>
                </a:solidFill>
              </a:rPr>
              <a:t> file </a:t>
            </a:r>
            <a:r>
              <a:rPr lang="en-US" dirty="0" err="1">
                <a:solidFill>
                  <a:srgbClr val="FDEADA"/>
                </a:solidFill>
              </a:rPr>
              <a:t>biner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berisi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satu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blok</a:t>
            </a:r>
            <a:r>
              <a:rPr lang="en-US" dirty="0">
                <a:solidFill>
                  <a:srgbClr val="FDEADA"/>
                </a:solidFill>
              </a:rPr>
              <a:t> data array yang </a:t>
            </a:r>
            <a:r>
              <a:rPr lang="en-US" dirty="0" err="1">
                <a:solidFill>
                  <a:srgbClr val="FDEADA"/>
                </a:solidFill>
              </a:rPr>
              <a:t>berdampingan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dengan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dimensi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berada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dalam</a:t>
            </a:r>
            <a:r>
              <a:rPr lang="en-US" dirty="0">
                <a:solidFill>
                  <a:srgbClr val="FDEADA"/>
                </a:solidFill>
              </a:rPr>
              <a:t> file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.</a:t>
            </a:r>
            <a:endParaRPr lang="en-US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Instrumen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7725" y="987574"/>
            <a:ext cx="357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Perangkat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keras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94" y="1779662"/>
            <a:ext cx="2975772" cy="24277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23678"/>
            <a:ext cx="2283718" cy="2283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58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808</Words>
  <Application>Microsoft Office PowerPoint</Application>
  <PresentationFormat>On-screen Show (16:9)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Latar Belakang</vt:lpstr>
      <vt:lpstr>Rumusan Masalah</vt:lpstr>
      <vt:lpstr>Tujuan Penelitian</vt:lpstr>
      <vt:lpstr>Prinsip Kerja MRI</vt:lpstr>
      <vt:lpstr>Algoritma FFT</vt:lpstr>
      <vt:lpstr>Algoritma FFT</vt:lpstr>
      <vt:lpstr>Algoritma FFT</vt:lpstr>
      <vt:lpstr>Instrumen Penelitian</vt:lpstr>
      <vt:lpstr>Instrumen Penelitian</vt:lpstr>
      <vt:lpstr>Alur Program Rekonstruksi Citra MRI</vt:lpstr>
      <vt:lpstr>DoRSS CPU (source code)</vt:lpstr>
      <vt:lpstr>Hasil Rekonstruksi Citra MRI</vt:lpstr>
      <vt:lpstr>Hasil Rekonstruksi Citra MRI</vt:lpstr>
      <vt:lpstr>Waktu Eksekusi Program</vt:lpstr>
      <vt:lpstr>Waktu Eksekusi Program</vt:lpstr>
      <vt:lpstr>Waktu Eksekusi Program</vt:lpstr>
      <vt:lpstr>Penggunaan Memory</vt:lpstr>
      <vt:lpstr>Penggunaan Memory</vt:lpstr>
      <vt:lpstr>Penggunaan Memory</vt:lpstr>
      <vt:lpstr>Penggunaan Listrik</vt:lpstr>
      <vt:lpstr>Penggunaan Listrik</vt:lpstr>
      <vt:lpstr>Penggunaan Listrik</vt:lpstr>
      <vt:lpstr>Kesimpulan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Bayazid Sustami</cp:lastModifiedBy>
  <cp:revision>87</cp:revision>
  <dcterms:created xsi:type="dcterms:W3CDTF">2014-04-01T16:27:38Z</dcterms:created>
  <dcterms:modified xsi:type="dcterms:W3CDTF">2020-04-20T11:12:59Z</dcterms:modified>
</cp:coreProperties>
</file>