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ADA"/>
    <a:srgbClr val="CBDDFF"/>
    <a:srgbClr val="F2AB75"/>
    <a:srgbClr val="F1A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8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OneDrive\Documents\final_project\data_peneliti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OneDrive\Documents\final_project\data_peneliti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OneDrive\Documents\final_project\data_peneliti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OneDrive\Documents\final_project\data_peneliti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OneDrive\Documents\final_project\data_penelitia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ExecutionTime!$C$4:$D$9</c:f>
              <c:multiLvlStrCache>
                <c:ptCount val="6"/>
                <c:lvl>
                  <c:pt idx="0">
                    <c:v>2</c:v>
                  </c:pt>
                  <c:pt idx="1">
                    <c:v>4</c:v>
                  </c:pt>
                  <c:pt idx="2">
                    <c:v>2</c:v>
                  </c:pt>
                  <c:pt idx="3">
                    <c:v>4</c:v>
                  </c:pt>
                  <c:pt idx="4">
                    <c:v>2</c:v>
                  </c:pt>
                  <c:pt idx="5">
                    <c:v>4</c:v>
                  </c:pt>
                </c:lvl>
                <c:lvl>
                  <c:pt idx="0">
                    <c:v>512</c:v>
                  </c:pt>
                  <c:pt idx="1">
                    <c:v>512</c:v>
                  </c:pt>
                  <c:pt idx="2">
                    <c:v>1024</c:v>
                  </c:pt>
                  <c:pt idx="3">
                    <c:v>1024</c:v>
                  </c:pt>
                  <c:pt idx="4">
                    <c:v>2048</c:v>
                  </c:pt>
                  <c:pt idx="5">
                    <c:v>2048</c:v>
                  </c:pt>
                </c:lvl>
              </c:multiLvlStrCache>
            </c:multiLvlStrRef>
          </c:cat>
          <c:val>
            <c:numRef>
              <c:f>ExecutionTime!$L$4:$L$9</c:f>
              <c:numCache>
                <c:formatCode>General</c:formatCode>
                <c:ptCount val="6"/>
                <c:pt idx="0">
                  <c:v>2575.6372070000002</c:v>
                </c:pt>
                <c:pt idx="1">
                  <c:v>5223.154297</c:v>
                </c:pt>
                <c:pt idx="2">
                  <c:v>9320.5087889999995</c:v>
                </c:pt>
                <c:pt idx="3" formatCode="0.000000">
                  <c:v>18481.658202999999</c:v>
                </c:pt>
                <c:pt idx="4" formatCode="0.000000">
                  <c:v>37151.945312000003</c:v>
                </c:pt>
                <c:pt idx="5" formatCode="0.000000">
                  <c:v>74357.5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8577680"/>
        <c:axId val="318574544"/>
      </c:barChart>
      <c:catAx>
        <c:axId val="318577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700" i="1" dirty="0" smtClean="0"/>
                  <a:t>Slice</a:t>
                </a:r>
              </a:p>
              <a:p>
                <a:pPr>
                  <a:defRPr/>
                </a:pPr>
                <a:r>
                  <a:rPr lang="en-US" sz="700" i="1" dirty="0" smtClean="0"/>
                  <a:t>Dimension</a:t>
                </a:r>
                <a:endParaRPr lang="en-US" sz="700" i="1" dirty="0"/>
              </a:p>
            </c:rich>
          </c:tx>
          <c:layout>
            <c:manualLayout>
              <c:xMode val="edge"/>
              <c:yMode val="edge"/>
              <c:x val="0.49848664370086104"/>
              <c:y val="0.877782311194367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574544"/>
        <c:crosses val="autoZero"/>
        <c:auto val="1"/>
        <c:lblAlgn val="ctr"/>
        <c:lblOffset val="100"/>
        <c:noMultiLvlLbl val="0"/>
      </c:catAx>
      <c:valAx>
        <c:axId val="31857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/>
                  <a:t>Time Execution (</a:t>
                </a:r>
                <a:r>
                  <a:rPr lang="en-US" sz="900" dirty="0" err="1"/>
                  <a:t>ms</a:t>
                </a:r>
                <a:r>
                  <a:rPr lang="en-US" sz="900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57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'Memory&amp;PowerUsage'!$C$48:$D$53</c:f>
              <c:multiLvlStrCache>
                <c:ptCount val="6"/>
                <c:lvl>
                  <c:pt idx="0">
                    <c:v>2</c:v>
                  </c:pt>
                  <c:pt idx="1">
                    <c:v>4</c:v>
                  </c:pt>
                  <c:pt idx="2">
                    <c:v>2</c:v>
                  </c:pt>
                  <c:pt idx="3">
                    <c:v>4</c:v>
                  </c:pt>
                  <c:pt idx="4">
                    <c:v>2</c:v>
                  </c:pt>
                  <c:pt idx="5">
                    <c:v>4</c:v>
                  </c:pt>
                </c:lvl>
                <c:lvl>
                  <c:pt idx="0">
                    <c:v>512</c:v>
                  </c:pt>
                  <c:pt idx="1">
                    <c:v>512</c:v>
                  </c:pt>
                  <c:pt idx="2">
                    <c:v>1024</c:v>
                  </c:pt>
                  <c:pt idx="3">
                    <c:v>1024</c:v>
                  </c:pt>
                  <c:pt idx="4">
                    <c:v>2048</c:v>
                  </c:pt>
                  <c:pt idx="5">
                    <c:v>2048</c:v>
                  </c:pt>
                </c:lvl>
              </c:multiLvlStrCache>
            </c:multiLvlStrRef>
          </c:cat>
          <c:val>
            <c:numRef>
              <c:f>'Memory&amp;PowerUsage'!$E$48:$E$53</c:f>
              <c:numCache>
                <c:formatCode>General</c:formatCode>
                <c:ptCount val="6"/>
                <c:pt idx="0">
                  <c:v>2949</c:v>
                </c:pt>
                <c:pt idx="1">
                  <c:v>3028</c:v>
                </c:pt>
                <c:pt idx="2">
                  <c:v>2761</c:v>
                </c:pt>
                <c:pt idx="3">
                  <c:v>2746</c:v>
                </c:pt>
                <c:pt idx="4">
                  <c:v>3183</c:v>
                </c:pt>
                <c:pt idx="5">
                  <c:v>3278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18574152"/>
        <c:axId val="318575328"/>
      </c:barChart>
      <c:catAx>
        <c:axId val="318574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i="1" dirty="0" smtClean="0"/>
                  <a:t>Slice</a:t>
                </a:r>
              </a:p>
              <a:p>
                <a:pPr>
                  <a:defRPr/>
                </a:pPr>
                <a:r>
                  <a:rPr lang="en-US" sz="900" i="1" dirty="0" smtClean="0"/>
                  <a:t>dimension</a:t>
                </a:r>
                <a:endParaRPr lang="en-US" sz="900" i="1" dirty="0"/>
              </a:p>
            </c:rich>
          </c:tx>
          <c:layout>
            <c:manualLayout>
              <c:xMode val="edge"/>
              <c:yMode val="edge"/>
              <c:x val="0.44728681418262761"/>
              <c:y val="0.860253272512204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575328"/>
        <c:crosses val="autoZero"/>
        <c:auto val="1"/>
        <c:lblAlgn val="ctr"/>
        <c:lblOffset val="100"/>
        <c:noMultiLvlLbl val="0"/>
      </c:catAx>
      <c:valAx>
        <c:axId val="31857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RAM Usage (MB)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57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33698976334434"/>
          <c:y val="9.588286486686666E-2"/>
          <c:w val="0.74037696708699818"/>
          <c:h val="0.64775999834441056"/>
        </c:manualLayout>
      </c:layout>
      <c:lineChart>
        <c:grouping val="standard"/>
        <c:varyColors val="0"/>
        <c:ser>
          <c:idx val="0"/>
          <c:order val="0"/>
          <c:tx>
            <c:strRef>
              <c:f>'Memory&amp;PowerUsage'!$N$56</c:f>
              <c:strCache>
                <c:ptCount val="1"/>
                <c:pt idx="0">
                  <c:v>512 2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'Memory&amp;PowerUsage'!$N$57:$N$69</c:f>
              <c:numCache>
                <c:formatCode>General</c:formatCode>
                <c:ptCount val="13"/>
                <c:pt idx="0">
                  <c:v>1414</c:v>
                </c:pt>
                <c:pt idx="1">
                  <c:v>1414</c:v>
                </c:pt>
                <c:pt idx="2">
                  <c:v>1626</c:v>
                </c:pt>
                <c:pt idx="3">
                  <c:v>1858</c:v>
                </c:pt>
                <c:pt idx="4">
                  <c:v>2080</c:v>
                </c:pt>
                <c:pt idx="5">
                  <c:v>2303</c:v>
                </c:pt>
                <c:pt idx="6">
                  <c:v>2525</c:v>
                </c:pt>
                <c:pt idx="7">
                  <c:v>2722</c:v>
                </c:pt>
                <c:pt idx="8">
                  <c:v>2949</c:v>
                </c:pt>
                <c:pt idx="9">
                  <c:v>1400</c:v>
                </c:pt>
                <c:pt idx="10">
                  <c:v>1400</c:v>
                </c:pt>
                <c:pt idx="11">
                  <c:v>1350</c:v>
                </c:pt>
                <c:pt idx="12">
                  <c:v>1350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'Memory&amp;PowerUsage'!$O$56</c:f>
              <c:strCache>
                <c:ptCount val="1"/>
                <c:pt idx="0">
                  <c:v>512 4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'Memory&amp;PowerUsage'!$O$57:$O$73</c:f>
              <c:numCache>
                <c:formatCode>General</c:formatCode>
                <c:ptCount val="17"/>
                <c:pt idx="0">
                  <c:v>1350</c:v>
                </c:pt>
                <c:pt idx="1">
                  <c:v>1557</c:v>
                </c:pt>
                <c:pt idx="2">
                  <c:v>1786</c:v>
                </c:pt>
                <c:pt idx="3">
                  <c:v>2014</c:v>
                </c:pt>
                <c:pt idx="4">
                  <c:v>2238</c:v>
                </c:pt>
                <c:pt idx="5">
                  <c:v>1472</c:v>
                </c:pt>
                <c:pt idx="6">
                  <c:v>2754</c:v>
                </c:pt>
                <c:pt idx="7">
                  <c:v>2754</c:v>
                </c:pt>
                <c:pt idx="8">
                  <c:v>2754</c:v>
                </c:pt>
                <c:pt idx="9">
                  <c:v>2754</c:v>
                </c:pt>
                <c:pt idx="10">
                  <c:v>3028</c:v>
                </c:pt>
                <c:pt idx="11">
                  <c:v>1426</c:v>
                </c:pt>
                <c:pt idx="12">
                  <c:v>1427</c:v>
                </c:pt>
                <c:pt idx="13">
                  <c:v>1435</c:v>
                </c:pt>
                <c:pt idx="14">
                  <c:v>1435</c:v>
                </c:pt>
                <c:pt idx="15">
                  <c:v>1336</c:v>
                </c:pt>
                <c:pt idx="16">
                  <c:v>1336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'Memory&amp;PowerUsage'!$P$56</c:f>
              <c:strCache>
                <c:ptCount val="1"/>
                <c:pt idx="0">
                  <c:v>1024 2 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'Memory&amp;PowerUsage'!$P$57:$P$75</c:f>
              <c:numCache>
                <c:formatCode>General</c:formatCode>
                <c:ptCount val="19"/>
                <c:pt idx="0">
                  <c:v>1389</c:v>
                </c:pt>
                <c:pt idx="1">
                  <c:v>1645</c:v>
                </c:pt>
                <c:pt idx="2">
                  <c:v>1929</c:v>
                </c:pt>
                <c:pt idx="3">
                  <c:v>2153</c:v>
                </c:pt>
                <c:pt idx="4">
                  <c:v>2348</c:v>
                </c:pt>
                <c:pt idx="5">
                  <c:v>2580</c:v>
                </c:pt>
                <c:pt idx="6">
                  <c:v>2761</c:v>
                </c:pt>
                <c:pt idx="7">
                  <c:v>2761</c:v>
                </c:pt>
                <c:pt idx="8">
                  <c:v>2761</c:v>
                </c:pt>
                <c:pt idx="9">
                  <c:v>1464</c:v>
                </c:pt>
                <c:pt idx="10">
                  <c:v>1463</c:v>
                </c:pt>
                <c:pt idx="11">
                  <c:v>1463</c:v>
                </c:pt>
                <c:pt idx="12">
                  <c:v>1591</c:v>
                </c:pt>
                <c:pt idx="13">
                  <c:v>1480</c:v>
                </c:pt>
                <c:pt idx="14">
                  <c:v>1480</c:v>
                </c:pt>
                <c:pt idx="15">
                  <c:v>1480</c:v>
                </c:pt>
                <c:pt idx="16">
                  <c:v>1480</c:v>
                </c:pt>
                <c:pt idx="17">
                  <c:v>1480</c:v>
                </c:pt>
                <c:pt idx="18">
                  <c:v>1474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'Memory&amp;PowerUsage'!$Q$56</c:f>
              <c:strCache>
                <c:ptCount val="1"/>
                <c:pt idx="0">
                  <c:v>1024 4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'Memory&amp;PowerUsage'!$Q$57:$Q$77</c:f>
              <c:numCache>
                <c:formatCode>General</c:formatCode>
                <c:ptCount val="21"/>
                <c:pt idx="0">
                  <c:v>1325</c:v>
                </c:pt>
                <c:pt idx="1">
                  <c:v>1416</c:v>
                </c:pt>
                <c:pt idx="2">
                  <c:v>1852</c:v>
                </c:pt>
                <c:pt idx="3">
                  <c:v>2075</c:v>
                </c:pt>
                <c:pt idx="4">
                  <c:v>2312</c:v>
                </c:pt>
                <c:pt idx="5">
                  <c:v>2548</c:v>
                </c:pt>
                <c:pt idx="6">
                  <c:v>2764</c:v>
                </c:pt>
                <c:pt idx="7">
                  <c:v>2764</c:v>
                </c:pt>
                <c:pt idx="8">
                  <c:v>2764</c:v>
                </c:pt>
                <c:pt idx="9">
                  <c:v>2764</c:v>
                </c:pt>
                <c:pt idx="10">
                  <c:v>2259</c:v>
                </c:pt>
                <c:pt idx="11">
                  <c:v>1556</c:v>
                </c:pt>
                <c:pt idx="12">
                  <c:v>1556</c:v>
                </c:pt>
                <c:pt idx="13">
                  <c:v>1556</c:v>
                </c:pt>
                <c:pt idx="14">
                  <c:v>1556</c:v>
                </c:pt>
                <c:pt idx="15">
                  <c:v>1556</c:v>
                </c:pt>
                <c:pt idx="16">
                  <c:v>1813</c:v>
                </c:pt>
                <c:pt idx="17">
                  <c:v>1566</c:v>
                </c:pt>
                <c:pt idx="18">
                  <c:v>1586</c:v>
                </c:pt>
                <c:pt idx="19">
                  <c:v>1591</c:v>
                </c:pt>
                <c:pt idx="20">
                  <c:v>1591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'Memory&amp;PowerUsage'!$R$56</c:f>
              <c:strCache>
                <c:ptCount val="1"/>
                <c:pt idx="0">
                  <c:v>2048 2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'Memory&amp;PowerUsage'!$R$57:$R$86</c:f>
              <c:numCache>
                <c:formatCode>General</c:formatCode>
                <c:ptCount val="30"/>
                <c:pt idx="0">
                  <c:v>1282</c:v>
                </c:pt>
                <c:pt idx="1">
                  <c:v>1332</c:v>
                </c:pt>
                <c:pt idx="2">
                  <c:v>1550</c:v>
                </c:pt>
                <c:pt idx="3">
                  <c:v>1786</c:v>
                </c:pt>
                <c:pt idx="4">
                  <c:v>2010</c:v>
                </c:pt>
                <c:pt idx="5">
                  <c:v>2266</c:v>
                </c:pt>
                <c:pt idx="6">
                  <c:v>2659</c:v>
                </c:pt>
                <c:pt idx="7">
                  <c:v>3183</c:v>
                </c:pt>
                <c:pt idx="8">
                  <c:v>1774</c:v>
                </c:pt>
                <c:pt idx="9">
                  <c:v>1774</c:v>
                </c:pt>
                <c:pt idx="10">
                  <c:v>1779</c:v>
                </c:pt>
                <c:pt idx="11">
                  <c:v>1776</c:v>
                </c:pt>
                <c:pt idx="12">
                  <c:v>1777</c:v>
                </c:pt>
                <c:pt idx="13">
                  <c:v>1777</c:v>
                </c:pt>
                <c:pt idx="14">
                  <c:v>1777</c:v>
                </c:pt>
                <c:pt idx="15">
                  <c:v>1777</c:v>
                </c:pt>
                <c:pt idx="16">
                  <c:v>1777</c:v>
                </c:pt>
                <c:pt idx="17">
                  <c:v>1777</c:v>
                </c:pt>
                <c:pt idx="18">
                  <c:v>1777</c:v>
                </c:pt>
                <c:pt idx="19">
                  <c:v>1777</c:v>
                </c:pt>
                <c:pt idx="20">
                  <c:v>1777</c:v>
                </c:pt>
                <c:pt idx="21">
                  <c:v>2290</c:v>
                </c:pt>
                <c:pt idx="22">
                  <c:v>2290</c:v>
                </c:pt>
                <c:pt idx="23">
                  <c:v>1788</c:v>
                </c:pt>
                <c:pt idx="24">
                  <c:v>1812</c:v>
                </c:pt>
                <c:pt idx="25">
                  <c:v>1836</c:v>
                </c:pt>
                <c:pt idx="26">
                  <c:v>1843</c:v>
                </c:pt>
                <c:pt idx="27">
                  <c:v>1843</c:v>
                </c:pt>
                <c:pt idx="28">
                  <c:v>1843</c:v>
                </c:pt>
                <c:pt idx="29">
                  <c:v>1252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'Memory&amp;PowerUsage'!$S$56</c:f>
              <c:strCache>
                <c:ptCount val="1"/>
                <c:pt idx="0">
                  <c:v>2048 4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'Memory&amp;PowerUsage'!$S$57:$S$104</c:f>
              <c:numCache>
                <c:formatCode>General</c:formatCode>
                <c:ptCount val="48"/>
                <c:pt idx="0">
                  <c:v>1254</c:v>
                </c:pt>
                <c:pt idx="1">
                  <c:v>1432</c:v>
                </c:pt>
                <c:pt idx="2">
                  <c:v>1777</c:v>
                </c:pt>
                <c:pt idx="3">
                  <c:v>2008</c:v>
                </c:pt>
                <c:pt idx="4">
                  <c:v>2223</c:v>
                </c:pt>
                <c:pt idx="5">
                  <c:v>2475</c:v>
                </c:pt>
                <c:pt idx="6">
                  <c:v>2697</c:v>
                </c:pt>
                <c:pt idx="7">
                  <c:v>3360</c:v>
                </c:pt>
                <c:pt idx="8">
                  <c:v>2252</c:v>
                </c:pt>
                <c:pt idx="9">
                  <c:v>2253</c:v>
                </c:pt>
                <c:pt idx="10">
                  <c:v>2253</c:v>
                </c:pt>
                <c:pt idx="11">
                  <c:v>2253</c:v>
                </c:pt>
                <c:pt idx="12">
                  <c:v>2253</c:v>
                </c:pt>
                <c:pt idx="13">
                  <c:v>2253</c:v>
                </c:pt>
                <c:pt idx="14">
                  <c:v>2253</c:v>
                </c:pt>
                <c:pt idx="15">
                  <c:v>2253</c:v>
                </c:pt>
                <c:pt idx="16">
                  <c:v>2253</c:v>
                </c:pt>
                <c:pt idx="17">
                  <c:v>2252</c:v>
                </c:pt>
                <c:pt idx="18">
                  <c:v>2252</c:v>
                </c:pt>
                <c:pt idx="19">
                  <c:v>2252</c:v>
                </c:pt>
                <c:pt idx="20">
                  <c:v>2252</c:v>
                </c:pt>
                <c:pt idx="21">
                  <c:v>2252</c:v>
                </c:pt>
                <c:pt idx="22">
                  <c:v>2253</c:v>
                </c:pt>
                <c:pt idx="23">
                  <c:v>2253</c:v>
                </c:pt>
                <c:pt idx="24">
                  <c:v>2253</c:v>
                </c:pt>
                <c:pt idx="25">
                  <c:v>2253</c:v>
                </c:pt>
                <c:pt idx="26">
                  <c:v>2252</c:v>
                </c:pt>
                <c:pt idx="27">
                  <c:v>2252</c:v>
                </c:pt>
                <c:pt idx="28">
                  <c:v>2252</c:v>
                </c:pt>
                <c:pt idx="29">
                  <c:v>2252</c:v>
                </c:pt>
                <c:pt idx="30">
                  <c:v>2252</c:v>
                </c:pt>
                <c:pt idx="31">
                  <c:v>2252</c:v>
                </c:pt>
                <c:pt idx="32">
                  <c:v>2252</c:v>
                </c:pt>
                <c:pt idx="33">
                  <c:v>3278</c:v>
                </c:pt>
                <c:pt idx="34">
                  <c:v>3278</c:v>
                </c:pt>
                <c:pt idx="35">
                  <c:v>3278</c:v>
                </c:pt>
                <c:pt idx="36">
                  <c:v>3278</c:v>
                </c:pt>
                <c:pt idx="37">
                  <c:v>2272</c:v>
                </c:pt>
                <c:pt idx="38">
                  <c:v>2292</c:v>
                </c:pt>
                <c:pt idx="39">
                  <c:v>2316</c:v>
                </c:pt>
                <c:pt idx="40">
                  <c:v>2340</c:v>
                </c:pt>
                <c:pt idx="41">
                  <c:v>2364</c:v>
                </c:pt>
                <c:pt idx="42">
                  <c:v>2382</c:v>
                </c:pt>
                <c:pt idx="43">
                  <c:v>2382</c:v>
                </c:pt>
                <c:pt idx="44">
                  <c:v>2382</c:v>
                </c:pt>
                <c:pt idx="45">
                  <c:v>2382</c:v>
                </c:pt>
                <c:pt idx="46">
                  <c:v>2320</c:v>
                </c:pt>
                <c:pt idx="47">
                  <c:v>1201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8576504"/>
        <c:axId val="318576896"/>
      </c:lineChart>
      <c:catAx>
        <c:axId val="31857650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Waktu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318576896"/>
        <c:crosses val="autoZero"/>
        <c:auto val="1"/>
        <c:lblAlgn val="ctr"/>
        <c:lblOffset val="100"/>
        <c:noMultiLvlLbl val="0"/>
      </c:catAx>
      <c:valAx>
        <c:axId val="3185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Ram Usage (MB)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576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'Memory&amp;PowerUsage'!$F$5</c:f>
              <c:strCache>
                <c:ptCount val="1"/>
                <c:pt idx="0">
                  <c:v>CurrentPower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'Memory&amp;PowerUsage'!$C$12:$D$17</c:f>
              <c:multiLvlStrCache>
                <c:ptCount val="6"/>
                <c:lvl>
                  <c:pt idx="0">
                    <c:v>2</c:v>
                  </c:pt>
                  <c:pt idx="1">
                    <c:v>4</c:v>
                  </c:pt>
                  <c:pt idx="2">
                    <c:v>2</c:v>
                  </c:pt>
                  <c:pt idx="3">
                    <c:v>4</c:v>
                  </c:pt>
                  <c:pt idx="4">
                    <c:v>2</c:v>
                  </c:pt>
                  <c:pt idx="5">
                    <c:v>4</c:v>
                  </c:pt>
                </c:lvl>
                <c:lvl>
                  <c:pt idx="0">
                    <c:v>512</c:v>
                  </c:pt>
                  <c:pt idx="1">
                    <c:v>512</c:v>
                  </c:pt>
                  <c:pt idx="2">
                    <c:v>1024</c:v>
                  </c:pt>
                  <c:pt idx="3">
                    <c:v>1024</c:v>
                  </c:pt>
                  <c:pt idx="4">
                    <c:v>2048</c:v>
                  </c:pt>
                  <c:pt idx="5">
                    <c:v>2048</c:v>
                  </c:pt>
                </c:lvl>
              </c:multiLvlStrCache>
            </c:multiLvlStrRef>
          </c:cat>
          <c:val>
            <c:numRef>
              <c:f>'Memory&amp;PowerUsage'!$F$12:$F$17</c:f>
              <c:numCache>
                <c:formatCode>General</c:formatCode>
                <c:ptCount val="6"/>
                <c:pt idx="0">
                  <c:v>3089</c:v>
                </c:pt>
                <c:pt idx="1">
                  <c:v>3354</c:v>
                </c:pt>
                <c:pt idx="2">
                  <c:v>3474</c:v>
                </c:pt>
                <c:pt idx="3">
                  <c:v>3480</c:v>
                </c:pt>
                <c:pt idx="4">
                  <c:v>3440</c:v>
                </c:pt>
                <c:pt idx="5">
                  <c:v>1347</c:v>
                </c:pt>
              </c:numCache>
            </c:numRef>
          </c:val>
        </c:ser>
        <c:ser>
          <c:idx val="1"/>
          <c:order val="1"/>
          <c:tx>
            <c:strRef>
              <c:f>'Memory&amp;PowerUsage'!$G$5</c:f>
              <c:strCache>
                <c:ptCount val="1"/>
                <c:pt idx="0">
                  <c:v>AveragePower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'Memory&amp;PowerUsage'!$C$12:$D$17</c:f>
              <c:multiLvlStrCache>
                <c:ptCount val="6"/>
                <c:lvl>
                  <c:pt idx="0">
                    <c:v>2</c:v>
                  </c:pt>
                  <c:pt idx="1">
                    <c:v>4</c:v>
                  </c:pt>
                  <c:pt idx="2">
                    <c:v>2</c:v>
                  </c:pt>
                  <c:pt idx="3">
                    <c:v>4</c:v>
                  </c:pt>
                  <c:pt idx="4">
                    <c:v>2</c:v>
                  </c:pt>
                  <c:pt idx="5">
                    <c:v>4</c:v>
                  </c:pt>
                </c:lvl>
                <c:lvl>
                  <c:pt idx="0">
                    <c:v>512</c:v>
                  </c:pt>
                  <c:pt idx="1">
                    <c:v>512</c:v>
                  </c:pt>
                  <c:pt idx="2">
                    <c:v>1024</c:v>
                  </c:pt>
                  <c:pt idx="3">
                    <c:v>1024</c:v>
                  </c:pt>
                  <c:pt idx="4">
                    <c:v>2048</c:v>
                  </c:pt>
                  <c:pt idx="5">
                    <c:v>2048</c:v>
                  </c:pt>
                </c:lvl>
              </c:multiLvlStrCache>
            </c:multiLvlStrRef>
          </c:cat>
          <c:val>
            <c:numRef>
              <c:f>'Memory&amp;PowerUsage'!$G$12:$G$17</c:f>
              <c:numCache>
                <c:formatCode>General</c:formatCode>
                <c:ptCount val="6"/>
                <c:pt idx="0">
                  <c:v>2742</c:v>
                </c:pt>
                <c:pt idx="1">
                  <c:v>2905</c:v>
                </c:pt>
                <c:pt idx="2">
                  <c:v>2761</c:v>
                </c:pt>
                <c:pt idx="3">
                  <c:v>2424</c:v>
                </c:pt>
                <c:pt idx="4">
                  <c:v>2533</c:v>
                </c:pt>
                <c:pt idx="5">
                  <c:v>2198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58852976"/>
        <c:axId val="228054768"/>
      </c:barChart>
      <c:catAx>
        <c:axId val="258852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i="1" dirty="0" smtClean="0"/>
                  <a:t>Slice</a:t>
                </a:r>
              </a:p>
              <a:p>
                <a:pPr>
                  <a:defRPr/>
                </a:pPr>
                <a:r>
                  <a:rPr lang="en-US" sz="800" i="1" dirty="0" smtClean="0"/>
                  <a:t>dimension</a:t>
                </a:r>
                <a:endParaRPr lang="en-US" sz="800" i="1" dirty="0"/>
              </a:p>
            </c:rich>
          </c:tx>
          <c:layout>
            <c:manualLayout>
              <c:xMode val="edge"/>
              <c:yMode val="edge"/>
              <c:x val="0.3944260822871532"/>
              <c:y val="0.868007721364292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054768"/>
        <c:crosses val="autoZero"/>
        <c:auto val="1"/>
        <c:lblAlgn val="ctr"/>
        <c:lblOffset val="100"/>
        <c:noMultiLvlLbl val="0"/>
      </c:catAx>
      <c:valAx>
        <c:axId val="22805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/>
                  <a:t>Power Usage (</a:t>
                </a:r>
                <a:r>
                  <a:rPr lang="en-US" sz="1000" dirty="0" err="1"/>
                  <a:t>mW</a:t>
                </a:r>
                <a:r>
                  <a:rPr lang="en-US" sz="1000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85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'Memory&amp;PowerUsage'!$H$5</c:f>
              <c:strCache>
                <c:ptCount val="1"/>
                <c:pt idx="0">
                  <c:v>CurrentPower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'Memory&amp;PowerUsage'!$C$12:$D$17</c:f>
              <c:multiLvlStrCache>
                <c:ptCount val="6"/>
                <c:lvl>
                  <c:pt idx="0">
                    <c:v>2</c:v>
                  </c:pt>
                  <c:pt idx="1">
                    <c:v>4</c:v>
                  </c:pt>
                  <c:pt idx="2">
                    <c:v>2</c:v>
                  </c:pt>
                  <c:pt idx="3">
                    <c:v>4</c:v>
                  </c:pt>
                  <c:pt idx="4">
                    <c:v>2</c:v>
                  </c:pt>
                  <c:pt idx="5">
                    <c:v>4</c:v>
                  </c:pt>
                </c:lvl>
                <c:lvl>
                  <c:pt idx="0">
                    <c:v>512</c:v>
                  </c:pt>
                  <c:pt idx="1">
                    <c:v>512</c:v>
                  </c:pt>
                  <c:pt idx="2">
                    <c:v>1024</c:v>
                  </c:pt>
                  <c:pt idx="3">
                    <c:v>1024</c:v>
                  </c:pt>
                  <c:pt idx="4">
                    <c:v>2048</c:v>
                  </c:pt>
                  <c:pt idx="5">
                    <c:v>2048</c:v>
                  </c:pt>
                </c:lvl>
              </c:multiLvlStrCache>
            </c:multiLvlStrRef>
          </c:cat>
          <c:val>
            <c:numRef>
              <c:f>'Memory&amp;PowerUsage'!$H$12:$H$17</c:f>
              <c:numCache>
                <c:formatCode>General</c:formatCode>
                <c:ptCount val="6"/>
                <c:pt idx="0">
                  <c:v>1083</c:v>
                </c:pt>
                <c:pt idx="1">
                  <c:v>1198</c:v>
                </c:pt>
                <c:pt idx="2">
                  <c:v>1397</c:v>
                </c:pt>
                <c:pt idx="3">
                  <c:v>1437</c:v>
                </c:pt>
                <c:pt idx="4">
                  <c:v>1357</c:v>
                </c:pt>
                <c:pt idx="5">
                  <c:v>122</c:v>
                </c:pt>
              </c:numCache>
            </c:numRef>
          </c:val>
        </c:ser>
        <c:ser>
          <c:idx val="1"/>
          <c:order val="1"/>
          <c:tx>
            <c:strRef>
              <c:f>'Memory&amp;PowerUsage'!$I$5</c:f>
              <c:strCache>
                <c:ptCount val="1"/>
                <c:pt idx="0">
                  <c:v>AveragePower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'Memory&amp;PowerUsage'!$C$12:$D$17</c:f>
              <c:multiLvlStrCache>
                <c:ptCount val="6"/>
                <c:lvl>
                  <c:pt idx="0">
                    <c:v>2</c:v>
                  </c:pt>
                  <c:pt idx="1">
                    <c:v>4</c:v>
                  </c:pt>
                  <c:pt idx="2">
                    <c:v>2</c:v>
                  </c:pt>
                  <c:pt idx="3">
                    <c:v>4</c:v>
                  </c:pt>
                  <c:pt idx="4">
                    <c:v>2</c:v>
                  </c:pt>
                  <c:pt idx="5">
                    <c:v>4</c:v>
                  </c:pt>
                </c:lvl>
                <c:lvl>
                  <c:pt idx="0">
                    <c:v>512</c:v>
                  </c:pt>
                  <c:pt idx="1">
                    <c:v>512</c:v>
                  </c:pt>
                  <c:pt idx="2">
                    <c:v>1024</c:v>
                  </c:pt>
                  <c:pt idx="3">
                    <c:v>1024</c:v>
                  </c:pt>
                  <c:pt idx="4">
                    <c:v>2048</c:v>
                  </c:pt>
                  <c:pt idx="5">
                    <c:v>2048</c:v>
                  </c:pt>
                </c:lvl>
              </c:multiLvlStrCache>
            </c:multiLvlStrRef>
          </c:cat>
          <c:val>
            <c:numRef>
              <c:f>'Memory&amp;PowerUsage'!$I$12:$I$17</c:f>
              <c:numCache>
                <c:formatCode>General</c:formatCode>
                <c:ptCount val="6"/>
                <c:pt idx="0">
                  <c:v>839</c:v>
                </c:pt>
                <c:pt idx="1">
                  <c:v>901</c:v>
                </c:pt>
                <c:pt idx="2">
                  <c:v>881</c:v>
                </c:pt>
                <c:pt idx="3">
                  <c:v>690</c:v>
                </c:pt>
                <c:pt idx="4">
                  <c:v>749</c:v>
                </c:pt>
                <c:pt idx="5">
                  <c:v>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22924576"/>
        <c:axId val="322929280"/>
      </c:barChart>
      <c:catAx>
        <c:axId val="322924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i="1" dirty="0" smtClean="0"/>
                  <a:t>Slice</a:t>
                </a:r>
              </a:p>
              <a:p>
                <a:pPr>
                  <a:defRPr/>
                </a:pPr>
                <a:r>
                  <a:rPr lang="en-US" sz="800" i="1" dirty="0" smtClean="0"/>
                  <a:t>dimension</a:t>
                </a:r>
                <a:endParaRPr lang="en-US" sz="800" i="1" dirty="0"/>
              </a:p>
            </c:rich>
          </c:tx>
          <c:layout>
            <c:manualLayout>
              <c:xMode val="edge"/>
              <c:yMode val="edge"/>
              <c:x val="0.4306388395517381"/>
              <c:y val="0.841558653976718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9280"/>
        <c:crosses val="autoZero"/>
        <c:auto val="1"/>
        <c:lblAlgn val="ctr"/>
        <c:lblOffset val="100"/>
        <c:noMultiLvlLbl val="0"/>
      </c:catAx>
      <c:valAx>
        <c:axId val="32292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/>
                  <a:t>Power Usage (</a:t>
                </a:r>
                <a:r>
                  <a:rPr lang="en-US" sz="800" dirty="0" err="1"/>
                  <a:t>mW</a:t>
                </a:r>
                <a:r>
                  <a:rPr lang="en-US" sz="800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2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"/>
          <p:cNvSpPr/>
          <p:nvPr/>
        </p:nvSpPr>
        <p:spPr>
          <a:xfrm>
            <a:off x="4572000" y="2067694"/>
            <a:ext cx="4572000" cy="2448272"/>
          </a:xfrm>
          <a:custGeom>
            <a:avLst/>
            <a:gdLst/>
            <a:ahLst/>
            <a:cxnLst/>
            <a:rect l="l" t="t" r="r" b="b"/>
            <a:pathLst>
              <a:path w="4328021" h="2160240">
                <a:moveTo>
                  <a:pt x="260655" y="0"/>
                </a:moveTo>
                <a:lnTo>
                  <a:pt x="4328021" y="0"/>
                </a:lnTo>
                <a:lnTo>
                  <a:pt x="4328021" y="2160240"/>
                </a:lnTo>
                <a:lnTo>
                  <a:pt x="260655" y="2160240"/>
                </a:lnTo>
                <a:cubicBezTo>
                  <a:pt x="116699" y="2160240"/>
                  <a:pt x="0" y="2043541"/>
                  <a:pt x="0" y="1899585"/>
                </a:cubicBezTo>
                <a:lnTo>
                  <a:pt x="0" y="260655"/>
                </a:lnTo>
                <a:cubicBezTo>
                  <a:pt x="0" y="116699"/>
                  <a:pt x="116699" y="0"/>
                  <a:pt x="260655" y="0"/>
                </a:cubicBezTo>
                <a:close/>
              </a:path>
            </a:pathLst>
          </a:cu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16016" y="4042843"/>
            <a:ext cx="4608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Bayazid Sustami Mohammad Nasir (D42115322)</a:t>
            </a:r>
            <a:endParaRPr kumimoji="0" lang="en-US" altLang="ko-KR" sz="14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716016" y="2307837"/>
            <a:ext cx="44279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EVALUASI KINERJA MINI PC PADA REKONSTRUKSI CITRA MEDIS MRI (</a:t>
            </a:r>
            <a:r>
              <a:rPr lang="en-US" altLang="ko-KR" sz="2400" b="1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Magnetic Resonance Imaging</a:t>
            </a:r>
            <a:r>
              <a:rPr lang="en-US" altLang="ko-KR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Instrumen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Penelitian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07725" y="987574"/>
            <a:ext cx="357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DEADA"/>
                </a:solidFill>
              </a:rPr>
              <a:t>Perangkat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keras</a:t>
            </a:r>
            <a:r>
              <a:rPr lang="en-US" dirty="0" smtClean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digunakan</a:t>
            </a:r>
            <a:endParaRPr lang="en-US" dirty="0">
              <a:solidFill>
                <a:srgbClr val="FDEAD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94" y="1779662"/>
            <a:ext cx="2975772" cy="24277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923678"/>
            <a:ext cx="2283718" cy="22837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58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Instrumen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Penelitian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07725" y="987574"/>
            <a:ext cx="370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DEADA"/>
                </a:solidFill>
              </a:rPr>
              <a:t>Perangkat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lunak</a:t>
            </a:r>
            <a:r>
              <a:rPr lang="en-US" dirty="0" smtClean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digunakan</a:t>
            </a:r>
            <a:endParaRPr lang="en-US" dirty="0">
              <a:solidFill>
                <a:srgbClr val="FDEADA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7704" y="1779662"/>
            <a:ext cx="4572000" cy="25801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Ubuntu 18.04 LTS 64-bit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OpenCV</a:t>
            </a:r>
            <a:r>
              <a:rPr lang="en-US" dirty="0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3.3.1 + FFTW 3.3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GNU </a:t>
            </a:r>
            <a:r>
              <a:rPr lang="en-US" dirty="0" err="1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Gprof</a:t>
            </a:r>
            <a:r>
              <a:rPr lang="en-US" dirty="0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2.30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G++ </a:t>
            </a:r>
            <a:r>
              <a:rPr lang="en-US" dirty="0" smtClean="0">
                <a:solidFill>
                  <a:srgbClr val="FDEAD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7.4.0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FDEAD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Tegrastat</a:t>
            </a:r>
            <a:r>
              <a:rPr lang="en-US" dirty="0" smtClean="0">
                <a:solidFill>
                  <a:srgbClr val="FDEAD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Utility</a:t>
            </a:r>
            <a:endParaRPr lang="en-US" dirty="0">
              <a:solidFill>
                <a:srgbClr val="FDEAD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Alur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Rekonstruksi</a:t>
            </a:r>
            <a:r>
              <a:rPr lang="en-US" sz="2800" dirty="0" smtClean="0"/>
              <a:t> Citra MRI</a:t>
            </a:r>
            <a:endParaRPr lang="en-US" sz="2800" dirty="0"/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911219"/>
            <a:ext cx="1506612" cy="4031025"/>
          </a:xfrm>
          <a:prstGeom prst="rect">
            <a:avLst/>
          </a:prstGeom>
        </p:spPr>
      </p:pic>
      <p:cxnSp>
        <p:nvCxnSpPr>
          <p:cNvPr id="4" name="Elbow Connector 3"/>
          <p:cNvCxnSpPr/>
          <p:nvPr/>
        </p:nvCxnSpPr>
        <p:spPr>
          <a:xfrm rot="10800000" flipV="1">
            <a:off x="4860032" y="1347614"/>
            <a:ext cx="1224136" cy="648072"/>
          </a:xfrm>
          <a:prstGeom prst="bentConnector3">
            <a:avLst/>
          </a:prstGeom>
          <a:ln w="57150">
            <a:solidFill>
              <a:srgbClr val="FDE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1560" y="1687746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DEADA"/>
                </a:solidFill>
              </a:rPr>
              <a:t>Data </a:t>
            </a:r>
            <a:r>
              <a:rPr lang="en-US" dirty="0" err="1" smtClean="0">
                <a:solidFill>
                  <a:srgbClr val="FDEADA"/>
                </a:solidFill>
              </a:rPr>
              <a:t>mentah</a:t>
            </a:r>
            <a:r>
              <a:rPr lang="en-US" dirty="0" smtClean="0">
                <a:solidFill>
                  <a:srgbClr val="FDEADA"/>
                </a:solidFill>
              </a:rPr>
              <a:t> yang di proses </a:t>
            </a:r>
            <a:r>
              <a:rPr lang="en-US" dirty="0" err="1" smtClean="0">
                <a:solidFill>
                  <a:srgbClr val="FDEADA"/>
                </a:solidFill>
              </a:rPr>
              <a:t>adalah</a:t>
            </a:r>
            <a:r>
              <a:rPr lang="en-US" dirty="0" smtClean="0">
                <a:solidFill>
                  <a:srgbClr val="FDEADA"/>
                </a:solidFill>
              </a:rPr>
              <a:t> data </a:t>
            </a:r>
            <a:r>
              <a:rPr lang="en-US" i="1" dirty="0" smtClean="0">
                <a:solidFill>
                  <a:srgbClr val="FDEADA"/>
                </a:solidFill>
              </a:rPr>
              <a:t>K-space</a:t>
            </a:r>
            <a:r>
              <a:rPr lang="en-US" dirty="0" smtClean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berisi</a:t>
            </a:r>
            <a:r>
              <a:rPr lang="en-US" dirty="0" smtClean="0">
                <a:solidFill>
                  <a:srgbClr val="FDEADA"/>
                </a:solidFill>
              </a:rPr>
              <a:t> 256 </a:t>
            </a:r>
            <a:r>
              <a:rPr lang="en-US" i="1" dirty="0" smtClean="0">
                <a:solidFill>
                  <a:srgbClr val="FDEADA"/>
                </a:solidFill>
              </a:rPr>
              <a:t>slice</a:t>
            </a:r>
            <a:endParaRPr lang="en-US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Rekonstruksi</a:t>
            </a:r>
            <a:r>
              <a:rPr lang="en-US" sz="2800" dirty="0" smtClean="0"/>
              <a:t> Citra MRI</a:t>
            </a:r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1589"/>
            <a:ext cx="2592288" cy="259228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32965"/>
            <a:ext cx="2592288" cy="25909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31591"/>
            <a:ext cx="2369830" cy="25922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7584" y="396382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DEADA"/>
                </a:solidFill>
              </a:rPr>
              <a:t>Slice </a:t>
            </a:r>
            <a:r>
              <a:rPr lang="en-US" dirty="0" smtClean="0">
                <a:solidFill>
                  <a:srgbClr val="FDEADA"/>
                </a:solidFill>
              </a:rPr>
              <a:t>ke-0</a:t>
            </a:r>
            <a:endParaRPr lang="en-US" dirty="0">
              <a:solidFill>
                <a:srgbClr val="FDEAD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396382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DEADA"/>
                </a:solidFill>
              </a:rPr>
              <a:t>Slice </a:t>
            </a:r>
            <a:r>
              <a:rPr lang="en-US" dirty="0" smtClean="0">
                <a:solidFill>
                  <a:srgbClr val="FDEADA"/>
                </a:solidFill>
              </a:rPr>
              <a:t>ke-127</a:t>
            </a:r>
            <a:endParaRPr lang="en-US" dirty="0">
              <a:solidFill>
                <a:srgbClr val="FDEAD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8264" y="396382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DEADA"/>
                </a:solidFill>
              </a:rPr>
              <a:t>Slice </a:t>
            </a:r>
            <a:r>
              <a:rPr lang="en-US" dirty="0" smtClean="0">
                <a:solidFill>
                  <a:srgbClr val="FDEADA"/>
                </a:solidFill>
              </a:rPr>
              <a:t>ke-255</a:t>
            </a:r>
            <a:endParaRPr lang="en-US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Rekonstruksi</a:t>
            </a:r>
            <a:r>
              <a:rPr lang="en-US" sz="2800" dirty="0" smtClean="0"/>
              <a:t> Citra MRI</a:t>
            </a:r>
            <a:endParaRPr lang="en-US" sz="2800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" t="2687" r="29948" b="48264"/>
          <a:stretch/>
        </p:blipFill>
        <p:spPr bwMode="auto">
          <a:xfrm>
            <a:off x="1187624" y="987574"/>
            <a:ext cx="6768752" cy="288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9652" y="415592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DEADA"/>
                </a:solidFill>
              </a:rPr>
              <a:t>Rekonstruksi</a:t>
            </a:r>
            <a:r>
              <a:rPr lang="en-US" dirty="0" smtClean="0">
                <a:solidFill>
                  <a:srgbClr val="FDEADA"/>
                </a:solidFill>
              </a:rPr>
              <a:t> Citra </a:t>
            </a:r>
            <a:r>
              <a:rPr lang="en-US" dirty="0" err="1" smtClean="0">
                <a:solidFill>
                  <a:srgbClr val="FDEADA"/>
                </a:solidFill>
              </a:rPr>
              <a:t>dengan</a:t>
            </a:r>
            <a:r>
              <a:rPr lang="en-US" dirty="0" smtClean="0">
                <a:solidFill>
                  <a:srgbClr val="FDEADA"/>
                </a:solidFill>
              </a:rPr>
              <a:t> 4 </a:t>
            </a:r>
            <a:r>
              <a:rPr lang="en-US" i="1" dirty="0" smtClean="0">
                <a:solidFill>
                  <a:srgbClr val="FDEADA"/>
                </a:solidFill>
              </a:rPr>
              <a:t>Slice</a:t>
            </a:r>
            <a:r>
              <a:rPr lang="en-US" dirty="0" smtClean="0">
                <a:solidFill>
                  <a:srgbClr val="FDEADA"/>
                </a:solidFill>
              </a:rPr>
              <a:t>  </a:t>
            </a:r>
            <a:r>
              <a:rPr lang="en-US" dirty="0" err="1" smtClean="0">
                <a:solidFill>
                  <a:srgbClr val="FDEADA"/>
                </a:solidFill>
              </a:rPr>
              <a:t>dimulai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dari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i="1" dirty="0" smtClean="0">
                <a:solidFill>
                  <a:srgbClr val="FDEADA"/>
                </a:solidFill>
              </a:rPr>
              <a:t>slice </a:t>
            </a:r>
            <a:r>
              <a:rPr lang="en-US" dirty="0" smtClean="0">
                <a:solidFill>
                  <a:srgbClr val="FDEADA"/>
                </a:solidFill>
              </a:rPr>
              <a:t>127</a:t>
            </a:r>
            <a:endParaRPr lang="en-US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Program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1275606"/>
            <a:ext cx="7560840" cy="2952328"/>
          </a:xfrm>
          <a:prstGeom prst="rect">
            <a:avLst/>
          </a:prstGeom>
          <a:noFill/>
          <a:ln>
            <a:noFill/>
          </a:ln>
          <a:effectLst>
            <a:glow rad="800100">
              <a:srgbClr val="FDEADA">
                <a:alpha val="91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0473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Program</a:t>
            </a:r>
            <a:endParaRPr lang="en-US" sz="28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98269982"/>
              </p:ext>
            </p:extLst>
          </p:nvPr>
        </p:nvGraphicFramePr>
        <p:xfrm>
          <a:off x="1763688" y="1275606"/>
          <a:ext cx="5471613" cy="3034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46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Eksekusi</a:t>
            </a:r>
            <a:r>
              <a:rPr lang="en-US" sz="2800" dirty="0" smtClean="0"/>
              <a:t> Program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91556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DEADA"/>
                </a:solidFill>
              </a:rPr>
              <a:t>Hasil</a:t>
            </a:r>
            <a:r>
              <a:rPr lang="en-US" dirty="0" smtClean="0">
                <a:solidFill>
                  <a:srgbClr val="FDEADA"/>
                </a:solidFill>
              </a:rPr>
              <a:t> Profiling </a:t>
            </a:r>
            <a:r>
              <a:rPr lang="en-US" dirty="0" err="1" smtClean="0">
                <a:solidFill>
                  <a:srgbClr val="FDEADA"/>
                </a:solidFill>
              </a:rPr>
              <a:t>menggunakan</a:t>
            </a:r>
            <a:r>
              <a:rPr lang="en-US" dirty="0" smtClean="0">
                <a:solidFill>
                  <a:srgbClr val="FDEADA"/>
                </a:solidFill>
              </a:rPr>
              <a:t> GNU </a:t>
            </a:r>
            <a:r>
              <a:rPr lang="en-US" dirty="0" err="1" smtClean="0">
                <a:solidFill>
                  <a:srgbClr val="FDEADA"/>
                </a:solidFill>
              </a:rPr>
              <a:t>gprof</a:t>
            </a:r>
            <a:endParaRPr lang="en-US" dirty="0">
              <a:solidFill>
                <a:srgbClr val="FDEADA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9622"/>
            <a:ext cx="5771232" cy="35836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7624" y="1779662"/>
            <a:ext cx="360040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3575968" y="-584522"/>
            <a:ext cx="936104" cy="5664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Penggunaan</a:t>
            </a:r>
            <a:r>
              <a:rPr lang="en-US" sz="2800" dirty="0" smtClean="0"/>
              <a:t> Memory</a:t>
            </a:r>
            <a:endParaRPr lang="en-US" sz="28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66079326"/>
              </p:ext>
            </p:extLst>
          </p:nvPr>
        </p:nvGraphicFramePr>
        <p:xfrm>
          <a:off x="1475656" y="1059582"/>
          <a:ext cx="597666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46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Penggunaan</a:t>
            </a:r>
            <a:r>
              <a:rPr lang="en-US" sz="2800" dirty="0" smtClean="0"/>
              <a:t> Memory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7574"/>
            <a:ext cx="5904656" cy="36724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7664" y="2121905"/>
            <a:ext cx="5650712" cy="161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528" y="1275607"/>
            <a:ext cx="4464496" cy="2376264"/>
          </a:xfrm>
        </p:spPr>
        <p:txBody>
          <a:bodyPr/>
          <a:lstStyle/>
          <a:p>
            <a:pPr algn="just"/>
            <a:r>
              <a:rPr lang="en-US" altLang="ko-KR" i="1" dirty="0"/>
              <a:t>Magnetic Resonance Imaging</a:t>
            </a:r>
            <a:r>
              <a:rPr lang="en-US" altLang="ko-KR" dirty="0"/>
              <a:t> (MRI) </a:t>
            </a:r>
            <a:r>
              <a:rPr lang="en-US" altLang="ko-KR" dirty="0" err="1" smtClean="0"/>
              <a:t>adalah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sebuah</a:t>
            </a:r>
            <a:r>
              <a:rPr lang="en-US" altLang="ko-KR" dirty="0" smtClean="0"/>
              <a:t> </a:t>
            </a:r>
            <a:r>
              <a:rPr lang="en-US" altLang="ko-KR" dirty="0" err="1"/>
              <a:t>alat</a:t>
            </a:r>
            <a:r>
              <a:rPr lang="en-US" altLang="ko-KR" dirty="0"/>
              <a:t> </a:t>
            </a:r>
            <a:r>
              <a:rPr lang="en-US" altLang="ko-KR" dirty="0" err="1"/>
              <a:t>kedokteran</a:t>
            </a:r>
            <a:r>
              <a:rPr lang="en-US" altLang="ko-KR" dirty="0"/>
              <a:t> </a:t>
            </a:r>
            <a:r>
              <a:rPr lang="en-US" altLang="ko-KR" dirty="0" err="1" smtClean="0"/>
              <a:t>dibidang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pemeriksaan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dignostik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radiologi</a:t>
            </a:r>
            <a:r>
              <a:rPr lang="en-US" altLang="ko-KR" dirty="0" smtClean="0"/>
              <a:t> yang </a:t>
            </a:r>
            <a:r>
              <a:rPr lang="en-US" altLang="ko-KR" dirty="0" err="1" smtClean="0"/>
              <a:t>menghasilkan</a:t>
            </a:r>
            <a:r>
              <a:rPr lang="en-US" altLang="ko-KR" dirty="0" smtClean="0"/>
              <a:t> </a:t>
            </a:r>
            <a:r>
              <a:rPr lang="en-US" altLang="ko-KR" dirty="0" err="1"/>
              <a:t>gambar</a:t>
            </a:r>
            <a:r>
              <a:rPr lang="en-US" altLang="ko-KR" dirty="0"/>
              <a:t>, </a:t>
            </a:r>
            <a:r>
              <a:rPr lang="en-US" altLang="ko-KR" dirty="0" err="1" smtClean="0"/>
              <a:t>beberapa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kelebihannya</a:t>
            </a:r>
            <a:r>
              <a:rPr lang="en-US" altLang="ko-KR" dirty="0" smtClean="0"/>
              <a:t> </a:t>
            </a:r>
            <a:r>
              <a:rPr lang="en-US" altLang="ko-KR" dirty="0" err="1"/>
              <a:t>yaitu</a:t>
            </a:r>
            <a:r>
              <a:rPr lang="en-US" altLang="ko-KR" dirty="0"/>
              <a:t> </a:t>
            </a:r>
            <a:r>
              <a:rPr lang="en-US" altLang="ko-KR" dirty="0" err="1"/>
              <a:t>dapat</a:t>
            </a:r>
            <a:r>
              <a:rPr lang="en-US" altLang="ko-KR" dirty="0"/>
              <a:t> </a:t>
            </a:r>
            <a:r>
              <a:rPr lang="en-US" altLang="ko-KR" dirty="0" err="1"/>
              <a:t>dapat</a:t>
            </a:r>
            <a:r>
              <a:rPr lang="en-US" altLang="ko-KR" dirty="0"/>
              <a:t> </a:t>
            </a:r>
            <a:r>
              <a:rPr lang="en-US" altLang="ko-KR" dirty="0" smtClean="0"/>
              <a:t>men-</a:t>
            </a:r>
            <a:r>
              <a:rPr lang="en-US" altLang="ko-KR" i="1" dirty="0" smtClean="0"/>
              <a:t>scan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bagian</a:t>
            </a:r>
            <a:r>
              <a:rPr lang="en-US" altLang="ko-KR" dirty="0" smtClean="0"/>
              <a:t> </a:t>
            </a:r>
            <a:r>
              <a:rPr lang="en-US" altLang="ko-KR" dirty="0" err="1"/>
              <a:t>tubuh</a:t>
            </a:r>
            <a:r>
              <a:rPr lang="en-US" altLang="ko-KR" dirty="0"/>
              <a:t> yang </a:t>
            </a:r>
            <a:r>
              <a:rPr lang="en-US" altLang="ko-KR" dirty="0" err="1"/>
              <a:t>lunak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algn="just"/>
            <a:r>
              <a:rPr lang="en-US" altLang="ko-KR" dirty="0" err="1" smtClean="0"/>
              <a:t>Pada</a:t>
            </a:r>
            <a:r>
              <a:rPr lang="en-US" altLang="ko-KR" dirty="0" smtClean="0"/>
              <a:t> </a:t>
            </a:r>
            <a:r>
              <a:rPr lang="en-US" altLang="ko-KR" dirty="0" err="1"/>
              <a:t>masa</a:t>
            </a:r>
            <a:r>
              <a:rPr lang="en-US" altLang="ko-KR" dirty="0"/>
              <a:t> </a:t>
            </a:r>
            <a:r>
              <a:rPr lang="en-US" altLang="ko-KR" dirty="0" err="1" smtClean="0"/>
              <a:t>kini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teknologi</a:t>
            </a:r>
            <a:r>
              <a:rPr lang="en-US" altLang="ko-KR" dirty="0" smtClean="0"/>
              <a:t> </a:t>
            </a:r>
            <a:r>
              <a:rPr lang="en-US" altLang="ko-KR" dirty="0"/>
              <a:t>MRI </a:t>
            </a:r>
            <a:r>
              <a:rPr lang="en-US" altLang="ko-KR" dirty="0" err="1"/>
              <a:t>sangat</a:t>
            </a:r>
            <a:r>
              <a:rPr lang="en-US" altLang="ko-KR" dirty="0"/>
              <a:t> </a:t>
            </a:r>
            <a:r>
              <a:rPr lang="en-US" altLang="ko-KR" dirty="0" err="1"/>
              <a:t>banyak</a:t>
            </a:r>
            <a:r>
              <a:rPr lang="en-US" altLang="ko-KR" dirty="0"/>
              <a:t> </a:t>
            </a:r>
            <a:r>
              <a:rPr lang="en-US" altLang="ko-KR" dirty="0" err="1" smtClean="0"/>
              <a:t>digunakan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oleh</a:t>
            </a:r>
            <a:r>
              <a:rPr lang="en-US" altLang="ko-KR" dirty="0" smtClean="0"/>
              <a:t> </a:t>
            </a:r>
            <a:r>
              <a:rPr lang="en-US" altLang="ko-KR" dirty="0" err="1"/>
              <a:t>dunia</a:t>
            </a:r>
            <a:r>
              <a:rPr lang="en-US" altLang="ko-KR" dirty="0"/>
              <a:t> </a:t>
            </a:r>
            <a:r>
              <a:rPr lang="en-US" altLang="ko-KR" dirty="0" err="1"/>
              <a:t>kedokteran</a:t>
            </a:r>
            <a:r>
              <a:rPr lang="en-US" altLang="ko-KR" dirty="0"/>
              <a:t>. </a:t>
            </a:r>
            <a:r>
              <a:rPr lang="en-US" altLang="ko-KR" dirty="0" err="1"/>
              <a:t>Pemrosesan</a:t>
            </a:r>
            <a:r>
              <a:rPr lang="en-US" altLang="ko-KR" dirty="0"/>
              <a:t> </a:t>
            </a:r>
            <a:r>
              <a:rPr lang="en-US" altLang="ko-KR" dirty="0" err="1" smtClean="0"/>
              <a:t>dari</a:t>
            </a:r>
            <a:r>
              <a:rPr lang="en-US" altLang="ko-KR" dirty="0" smtClean="0"/>
              <a:t> data </a:t>
            </a:r>
            <a:r>
              <a:rPr lang="en-US" altLang="ko-KR" dirty="0" err="1"/>
              <a:t>mentah</a:t>
            </a:r>
            <a:r>
              <a:rPr lang="en-US" altLang="ko-KR" dirty="0"/>
              <a:t> </a:t>
            </a:r>
            <a:r>
              <a:rPr lang="en-US" altLang="ko-KR" dirty="0" err="1"/>
              <a:t>hingga</a:t>
            </a:r>
            <a:r>
              <a:rPr lang="en-US" altLang="ko-KR" dirty="0"/>
              <a:t> </a:t>
            </a:r>
            <a:r>
              <a:rPr lang="en-US" altLang="ko-KR" dirty="0" err="1"/>
              <a:t>menjadi</a:t>
            </a:r>
            <a:r>
              <a:rPr lang="en-US" altLang="ko-KR" dirty="0"/>
              <a:t> </a:t>
            </a:r>
            <a:r>
              <a:rPr lang="en-US" altLang="ko-KR" dirty="0" err="1"/>
              <a:t>sebuah</a:t>
            </a:r>
            <a:r>
              <a:rPr lang="en-US" altLang="ko-KR" dirty="0"/>
              <a:t> </a:t>
            </a:r>
            <a:r>
              <a:rPr lang="en-US" altLang="ko-KR" dirty="0" err="1" smtClean="0"/>
              <a:t>citra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adalah</a:t>
            </a:r>
            <a:r>
              <a:rPr lang="en-US" altLang="ko-KR" dirty="0" smtClean="0"/>
              <a:t> </a:t>
            </a:r>
            <a:r>
              <a:rPr lang="en-US" altLang="ko-KR" dirty="0" err="1"/>
              <a:t>salah</a:t>
            </a:r>
            <a:r>
              <a:rPr lang="en-US" altLang="ko-KR" dirty="0"/>
              <a:t> </a:t>
            </a:r>
            <a:r>
              <a:rPr lang="en-US" altLang="ko-KR" dirty="0" err="1"/>
              <a:t>satu</a:t>
            </a:r>
            <a:r>
              <a:rPr lang="en-US" altLang="ko-KR" dirty="0"/>
              <a:t> </a:t>
            </a:r>
            <a:r>
              <a:rPr lang="en-US" altLang="ko-KR" dirty="0" err="1"/>
              <a:t>topik</a:t>
            </a:r>
            <a:r>
              <a:rPr lang="en-US" altLang="ko-KR" dirty="0"/>
              <a:t> yang </a:t>
            </a:r>
            <a:r>
              <a:rPr lang="en-US" altLang="ko-KR" dirty="0" err="1"/>
              <a:t>hangat</a:t>
            </a:r>
            <a:r>
              <a:rPr lang="en-US" altLang="ko-KR" dirty="0"/>
              <a:t> </a:t>
            </a:r>
            <a:r>
              <a:rPr lang="en-US" altLang="ko-KR" dirty="0" err="1" smtClean="0"/>
              <a:t>dalam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elektro</a:t>
            </a:r>
            <a:r>
              <a:rPr lang="en-US" altLang="ko-KR" dirty="0" smtClean="0"/>
              <a:t> </a:t>
            </a:r>
            <a:r>
              <a:rPr lang="en-US" altLang="ko-KR" dirty="0" err="1"/>
              <a:t>medis</a:t>
            </a:r>
            <a:r>
              <a:rPr lang="en-US" altLang="ko-KR" dirty="0"/>
              <a:t>. </a:t>
            </a:r>
            <a:r>
              <a:rPr lang="en-US" altLang="ko-KR" dirty="0" err="1"/>
              <a:t>Kecepatan</a:t>
            </a:r>
            <a:r>
              <a:rPr lang="en-US" altLang="ko-KR" dirty="0"/>
              <a:t> </a:t>
            </a:r>
            <a:r>
              <a:rPr lang="en-US" altLang="ko-KR" dirty="0" err="1"/>
              <a:t>dan</a:t>
            </a:r>
            <a:r>
              <a:rPr lang="en-US" altLang="ko-KR" dirty="0"/>
              <a:t> </a:t>
            </a:r>
            <a:r>
              <a:rPr lang="en-US" altLang="ko-KR" dirty="0" err="1" smtClean="0"/>
              <a:t>keakuratan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dalam</a:t>
            </a:r>
            <a:r>
              <a:rPr lang="en-US" altLang="ko-KR" dirty="0" smtClean="0"/>
              <a:t> </a:t>
            </a:r>
            <a:r>
              <a:rPr lang="en-US" altLang="ko-KR" dirty="0"/>
              <a:t>proses </a:t>
            </a:r>
            <a:r>
              <a:rPr lang="en-US" altLang="ko-KR" dirty="0" err="1"/>
              <a:t>tersebut</a:t>
            </a:r>
            <a:r>
              <a:rPr lang="en-US" altLang="ko-KR" dirty="0"/>
              <a:t> </a:t>
            </a:r>
            <a:r>
              <a:rPr lang="en-US" altLang="ko-KR" dirty="0" err="1"/>
              <a:t>adalah</a:t>
            </a:r>
            <a:r>
              <a:rPr lang="en-US" altLang="ko-KR" dirty="0"/>
              <a:t> </a:t>
            </a:r>
            <a:r>
              <a:rPr lang="en-US" altLang="ko-KR" dirty="0" err="1" smtClean="0"/>
              <a:t>faktor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penting</a:t>
            </a:r>
            <a:r>
              <a:rPr lang="en-US" altLang="ko-KR" dirty="0" smtClean="0"/>
              <a:t>. </a:t>
            </a:r>
          </a:p>
          <a:p>
            <a:pPr algn="just"/>
            <a:r>
              <a:rPr lang="en-US" altLang="ko-KR" dirty="0" err="1" smtClean="0"/>
              <a:t>Namun</a:t>
            </a:r>
            <a:r>
              <a:rPr lang="en-US" altLang="ko-KR" dirty="0" smtClean="0"/>
              <a:t> </a:t>
            </a:r>
            <a:r>
              <a:rPr lang="en-US" altLang="ko-KR" dirty="0" err="1"/>
              <a:t>penggunaan</a:t>
            </a:r>
            <a:r>
              <a:rPr lang="en-US" altLang="ko-KR" dirty="0"/>
              <a:t> </a:t>
            </a:r>
            <a:r>
              <a:rPr lang="en-US" altLang="ko-KR" dirty="0" err="1"/>
              <a:t>daya</a:t>
            </a:r>
            <a:r>
              <a:rPr lang="en-US" altLang="ko-KR" dirty="0"/>
              <a:t> </a:t>
            </a:r>
            <a:r>
              <a:rPr lang="en-US" altLang="ko-KR" dirty="0" err="1" smtClean="0"/>
              <a:t>tidak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boleh</a:t>
            </a:r>
            <a:r>
              <a:rPr lang="en-US" altLang="ko-KR" dirty="0" smtClean="0"/>
              <a:t> </a:t>
            </a:r>
            <a:r>
              <a:rPr lang="en-US" altLang="ko-KR" dirty="0" err="1"/>
              <a:t>diabaikan</a:t>
            </a:r>
            <a:r>
              <a:rPr lang="en-US" altLang="ko-KR" dirty="0"/>
              <a:t> </a:t>
            </a:r>
            <a:r>
              <a:rPr lang="en-US" altLang="ko-KR" dirty="0" err="1"/>
              <a:t>mengingat</a:t>
            </a:r>
            <a:r>
              <a:rPr lang="en-US" altLang="ko-KR" dirty="0"/>
              <a:t> </a:t>
            </a:r>
            <a:r>
              <a:rPr lang="en-US" altLang="ko-KR" dirty="0" err="1" smtClean="0"/>
              <a:t>penggunaan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listrik</a:t>
            </a:r>
            <a:r>
              <a:rPr lang="en-US" altLang="ko-KR" dirty="0" smtClean="0"/>
              <a:t> </a:t>
            </a:r>
            <a:r>
              <a:rPr lang="en-US" altLang="ko-KR" dirty="0"/>
              <a:t>yang </a:t>
            </a:r>
            <a:r>
              <a:rPr lang="en-US" altLang="ko-KR" dirty="0" err="1"/>
              <a:t>semakin</a:t>
            </a:r>
            <a:r>
              <a:rPr lang="en-US" altLang="ko-KR" dirty="0"/>
              <a:t> </a:t>
            </a:r>
            <a:r>
              <a:rPr lang="en-US" altLang="ko-KR" dirty="0" err="1"/>
              <a:t>meningkat</a:t>
            </a:r>
            <a:r>
              <a:rPr lang="en-US" altLang="ko-KR" dirty="0"/>
              <a:t>, </a:t>
            </a:r>
            <a:r>
              <a:rPr lang="en-US" altLang="ko-KR" dirty="0" err="1" smtClean="0"/>
              <a:t>sehingga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diperlukan</a:t>
            </a:r>
            <a:r>
              <a:rPr lang="en-US" altLang="ko-KR" dirty="0" smtClean="0"/>
              <a:t> </a:t>
            </a:r>
            <a:r>
              <a:rPr lang="en-US" altLang="ko-KR" dirty="0" err="1"/>
              <a:t>sebuah</a:t>
            </a:r>
            <a:r>
              <a:rPr lang="en-US" altLang="ko-KR" dirty="0"/>
              <a:t> </a:t>
            </a:r>
            <a:r>
              <a:rPr lang="en-US" altLang="ko-KR" dirty="0" err="1"/>
              <a:t>komputer</a:t>
            </a:r>
            <a:r>
              <a:rPr lang="en-US" altLang="ko-KR" dirty="0"/>
              <a:t> yang </a:t>
            </a:r>
            <a:r>
              <a:rPr lang="en-US" altLang="ko-KR" i="1" dirty="0" smtClean="0"/>
              <a:t>low energy </a:t>
            </a:r>
            <a:r>
              <a:rPr lang="en-US" altLang="ko-KR" dirty="0" err="1"/>
              <a:t>untuk</a:t>
            </a:r>
            <a:r>
              <a:rPr lang="en-US" altLang="ko-KR" dirty="0"/>
              <a:t> </a:t>
            </a:r>
            <a:r>
              <a:rPr lang="en-US" altLang="ko-KR" dirty="0" err="1"/>
              <a:t>melakukan</a:t>
            </a:r>
            <a:r>
              <a:rPr lang="en-US" altLang="ko-KR" dirty="0"/>
              <a:t> proses </a:t>
            </a:r>
            <a:r>
              <a:rPr lang="en-US" altLang="ko-KR" dirty="0" err="1" smtClean="0"/>
              <a:t>tersebut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dalam</a:t>
            </a:r>
            <a:r>
              <a:rPr lang="en-US" altLang="ko-KR" dirty="0" smtClean="0"/>
              <a:t> </a:t>
            </a:r>
            <a:r>
              <a:rPr lang="en-US" altLang="ko-KR" dirty="0" err="1"/>
              <a:t>hal</a:t>
            </a:r>
            <a:r>
              <a:rPr lang="en-US" altLang="ko-KR" dirty="0"/>
              <a:t> </a:t>
            </a:r>
            <a:r>
              <a:rPr lang="en-US" altLang="ko-KR" dirty="0" err="1"/>
              <a:t>ini</a:t>
            </a:r>
            <a:r>
              <a:rPr lang="en-US" altLang="ko-KR" dirty="0"/>
              <a:t> </a:t>
            </a:r>
            <a:r>
              <a:rPr lang="en-US" altLang="ko-KR" dirty="0" err="1"/>
              <a:t>digunakanlah</a:t>
            </a:r>
            <a:r>
              <a:rPr lang="en-US" altLang="ko-KR" dirty="0"/>
              <a:t> Mini PC.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91630"/>
            <a:ext cx="2993254" cy="25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Penggunaan</a:t>
            </a:r>
            <a:r>
              <a:rPr lang="en-US" sz="2800" dirty="0" smtClean="0"/>
              <a:t> Memory</a:t>
            </a:r>
            <a:endParaRPr lang="en-US" sz="28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771887343"/>
              </p:ext>
            </p:extLst>
          </p:nvPr>
        </p:nvGraphicFramePr>
        <p:xfrm>
          <a:off x="1403648" y="1347614"/>
          <a:ext cx="640871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98757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DEADA"/>
                </a:solidFill>
              </a:rPr>
              <a:t>Penggunaan</a:t>
            </a:r>
            <a:r>
              <a:rPr lang="en-US" sz="1600" dirty="0" smtClean="0">
                <a:solidFill>
                  <a:srgbClr val="FDEADA"/>
                </a:solidFill>
              </a:rPr>
              <a:t> Memory </a:t>
            </a:r>
            <a:r>
              <a:rPr lang="en-US" sz="1600" dirty="0" err="1" smtClean="0">
                <a:solidFill>
                  <a:srgbClr val="FDEADA"/>
                </a:solidFill>
              </a:rPr>
              <a:t>untuk</a:t>
            </a:r>
            <a:r>
              <a:rPr lang="en-US" sz="1600" dirty="0" smtClean="0">
                <a:solidFill>
                  <a:srgbClr val="FDEADA"/>
                </a:solidFill>
              </a:rPr>
              <a:t> </a:t>
            </a:r>
            <a:r>
              <a:rPr lang="en-US" sz="1600" dirty="0" err="1" smtClean="0">
                <a:solidFill>
                  <a:srgbClr val="FDEADA"/>
                </a:solidFill>
              </a:rPr>
              <a:t>setiap</a:t>
            </a:r>
            <a:r>
              <a:rPr lang="en-US" sz="1600" dirty="0" smtClean="0">
                <a:solidFill>
                  <a:srgbClr val="FDEADA"/>
                </a:solidFill>
              </a:rPr>
              <a:t> </a:t>
            </a:r>
            <a:r>
              <a:rPr lang="en-US" sz="1600" dirty="0" err="1" smtClean="0">
                <a:solidFill>
                  <a:srgbClr val="FDEADA"/>
                </a:solidFill>
              </a:rPr>
              <a:t>eksekusi</a:t>
            </a:r>
            <a:endParaRPr lang="en-US" sz="1600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endParaRPr lang="en-US" sz="28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72501038"/>
              </p:ext>
            </p:extLst>
          </p:nvPr>
        </p:nvGraphicFramePr>
        <p:xfrm>
          <a:off x="1691680" y="1491630"/>
          <a:ext cx="6048672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105958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DEADA"/>
                </a:solidFill>
              </a:rPr>
              <a:t>Penggunaan</a:t>
            </a:r>
            <a:r>
              <a:rPr lang="en-US" sz="1600" dirty="0" smtClean="0">
                <a:solidFill>
                  <a:srgbClr val="FDEADA"/>
                </a:solidFill>
              </a:rPr>
              <a:t> </a:t>
            </a:r>
            <a:r>
              <a:rPr lang="en-US" sz="1600" dirty="0" err="1" smtClean="0">
                <a:solidFill>
                  <a:srgbClr val="FDEADA"/>
                </a:solidFill>
              </a:rPr>
              <a:t>Listrik</a:t>
            </a:r>
            <a:r>
              <a:rPr lang="en-US" sz="1600" dirty="0" smtClean="0">
                <a:solidFill>
                  <a:srgbClr val="FDEADA"/>
                </a:solidFill>
              </a:rPr>
              <a:t> Total</a:t>
            </a:r>
            <a:endParaRPr lang="en-US" sz="1600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endParaRPr lang="en-US" sz="28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3728112"/>
              </p:ext>
            </p:extLst>
          </p:nvPr>
        </p:nvGraphicFramePr>
        <p:xfrm>
          <a:off x="1835696" y="1635646"/>
          <a:ext cx="554461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105958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DEADA"/>
                </a:solidFill>
              </a:rPr>
              <a:t>Penggunaan</a:t>
            </a:r>
            <a:r>
              <a:rPr lang="en-US" sz="1600" dirty="0" smtClean="0">
                <a:solidFill>
                  <a:srgbClr val="FDEADA"/>
                </a:solidFill>
              </a:rPr>
              <a:t> </a:t>
            </a:r>
            <a:r>
              <a:rPr lang="en-US" sz="1600" dirty="0" err="1" smtClean="0">
                <a:solidFill>
                  <a:srgbClr val="FDEADA"/>
                </a:solidFill>
              </a:rPr>
              <a:t>Listrik</a:t>
            </a:r>
            <a:r>
              <a:rPr lang="en-US" sz="1600" dirty="0" smtClean="0">
                <a:solidFill>
                  <a:srgbClr val="FDEADA"/>
                </a:solidFill>
              </a:rPr>
              <a:t> </a:t>
            </a:r>
            <a:r>
              <a:rPr lang="en-US" sz="1600" dirty="0" err="1" smtClean="0">
                <a:solidFill>
                  <a:srgbClr val="FDEADA"/>
                </a:solidFill>
              </a:rPr>
              <a:t>pada</a:t>
            </a:r>
            <a:r>
              <a:rPr lang="en-US" sz="1600" dirty="0" smtClean="0">
                <a:solidFill>
                  <a:srgbClr val="FDEADA"/>
                </a:solidFill>
              </a:rPr>
              <a:t> CPU</a:t>
            </a:r>
            <a:endParaRPr lang="en-US" sz="1600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Penggunaan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47359"/>
              </p:ext>
            </p:extLst>
          </p:nvPr>
        </p:nvGraphicFramePr>
        <p:xfrm>
          <a:off x="2699792" y="1923678"/>
          <a:ext cx="3654772" cy="2442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386"/>
                <a:gridCol w="1827386"/>
              </a:tblGrid>
              <a:tr h="34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Eksekusi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energi</a:t>
                      </a:r>
                      <a:r>
                        <a:rPr lang="en-US" sz="1100" dirty="0">
                          <a:effectLst/>
                        </a:rPr>
                        <a:t> (W)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512 2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8,074071338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512 4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17,22337957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1024 2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32,63999753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1024 4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65,06527453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2048 2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127,7849275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2048 4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100,6641303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1059582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DEADA"/>
                </a:solidFill>
              </a:rPr>
              <a:t>Energi</a:t>
            </a:r>
            <a:r>
              <a:rPr lang="en-US" sz="1600" dirty="0" smtClean="0">
                <a:solidFill>
                  <a:srgbClr val="FDEADA"/>
                </a:solidFill>
              </a:rPr>
              <a:t> </a:t>
            </a:r>
            <a:r>
              <a:rPr lang="en-US" sz="1600" dirty="0" err="1" smtClean="0">
                <a:solidFill>
                  <a:srgbClr val="FDEADA"/>
                </a:solidFill>
              </a:rPr>
              <a:t>Listrik</a:t>
            </a:r>
            <a:endParaRPr lang="en-US" sz="1600" dirty="0">
              <a:solidFill>
                <a:srgbClr val="FDEADA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320" y="185167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DEADA"/>
                </a:solidFill>
              </a:rPr>
              <a:t>W = P . t</a:t>
            </a:r>
            <a:endParaRPr lang="en-US" sz="1600" i="1" dirty="0">
              <a:solidFill>
                <a:srgbClr val="FDEADA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99592" y="1398136"/>
            <a:ext cx="216024" cy="453534"/>
          </a:xfrm>
          <a:prstGeom prst="downArrow">
            <a:avLst/>
          </a:prstGeom>
          <a:solidFill>
            <a:srgbClr val="FDEADA"/>
          </a:solidFill>
          <a:ln>
            <a:solidFill>
              <a:srgbClr val="FDE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Kesimpulan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359532" y="1275606"/>
            <a:ext cx="810090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rgbClr val="FDEADA"/>
                </a:solidFill>
              </a:rPr>
              <a:t>Jumlah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i="1" dirty="0" smtClean="0">
                <a:solidFill>
                  <a:srgbClr val="FDEADA"/>
                </a:solidFill>
              </a:rPr>
              <a:t>slice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ukuran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matriks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berpengaruh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terhadap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waktu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eksekusi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progam</a:t>
            </a:r>
            <a:r>
              <a:rPr lang="en-US" dirty="0" smtClean="0">
                <a:solidFill>
                  <a:srgbClr val="FDEADA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rgbClr val="FDEADA"/>
                </a:solidFill>
              </a:rPr>
              <a:t>Operasi</a:t>
            </a:r>
            <a:r>
              <a:rPr lang="en-US" dirty="0" smtClean="0">
                <a:solidFill>
                  <a:srgbClr val="FDEADA"/>
                </a:solidFill>
              </a:rPr>
              <a:t> yang paling lama </a:t>
            </a:r>
            <a:r>
              <a:rPr lang="en-US" dirty="0" err="1" smtClean="0">
                <a:solidFill>
                  <a:srgbClr val="FDEADA"/>
                </a:solidFill>
              </a:rPr>
              <a:t>adalah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operasi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DoRSS</a:t>
            </a:r>
            <a:endParaRPr lang="en-US" dirty="0" smtClean="0">
              <a:solidFill>
                <a:srgbClr val="FDEADA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rgbClr val="FDEADA"/>
                </a:solidFill>
              </a:rPr>
              <a:t>Nilai</a:t>
            </a:r>
            <a:r>
              <a:rPr lang="en-US" dirty="0" smtClean="0">
                <a:solidFill>
                  <a:srgbClr val="FDEADA"/>
                </a:solidFill>
              </a:rPr>
              <a:t> rata-rata </a:t>
            </a:r>
            <a:r>
              <a:rPr lang="en-US" dirty="0" err="1" smtClean="0">
                <a:solidFill>
                  <a:srgbClr val="FDEADA"/>
                </a:solidFill>
              </a:rPr>
              <a:t>penggunaan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ruang</a:t>
            </a:r>
            <a:r>
              <a:rPr lang="en-US" dirty="0" smtClean="0">
                <a:solidFill>
                  <a:srgbClr val="FDEADA"/>
                </a:solidFill>
              </a:rPr>
              <a:t>/</a:t>
            </a:r>
            <a:r>
              <a:rPr lang="en-US" i="1" dirty="0" smtClean="0">
                <a:solidFill>
                  <a:srgbClr val="FDEADA"/>
                </a:solidFill>
              </a:rPr>
              <a:t>memory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adalah</a:t>
            </a:r>
            <a:r>
              <a:rPr lang="en-US" dirty="0" smtClean="0">
                <a:solidFill>
                  <a:srgbClr val="FDEADA"/>
                </a:solidFill>
              </a:rPr>
              <a:t> 3015 MB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rgbClr val="FDEADA"/>
                </a:solidFill>
              </a:rPr>
              <a:t>Penggunaan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i="1" dirty="0" smtClean="0">
                <a:solidFill>
                  <a:srgbClr val="FDEADA"/>
                </a:solidFill>
              </a:rPr>
              <a:t>memory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tidak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berbanding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lurus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dengan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penggunaan</a:t>
            </a:r>
            <a:r>
              <a:rPr lang="en-US" dirty="0" smtClean="0">
                <a:solidFill>
                  <a:srgbClr val="FDEADA"/>
                </a:solidFill>
              </a:rPr>
              <a:t> CPU.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solidFill>
                  <a:srgbClr val="FDEADA"/>
                </a:solidFill>
              </a:rPr>
              <a:t>Untuk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penggunaan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listrik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dapat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dikatakan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hemat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karena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angka</a:t>
            </a:r>
            <a:r>
              <a:rPr lang="en-US" dirty="0" smtClean="0">
                <a:solidFill>
                  <a:srgbClr val="FDEADA"/>
                </a:solidFill>
              </a:rPr>
              <a:t> total </a:t>
            </a:r>
            <a:r>
              <a:rPr lang="en-US" dirty="0" err="1" smtClean="0">
                <a:solidFill>
                  <a:srgbClr val="FDEADA"/>
                </a:solidFill>
              </a:rPr>
              <a:t>ter-tinggi</a:t>
            </a:r>
            <a:r>
              <a:rPr lang="en-US" dirty="0" smtClean="0">
                <a:solidFill>
                  <a:srgbClr val="FDEADA"/>
                </a:solidFill>
              </a:rPr>
              <a:t> yang di </a:t>
            </a:r>
            <a:r>
              <a:rPr lang="en-US" dirty="0" err="1" smtClean="0">
                <a:solidFill>
                  <a:srgbClr val="FDEADA"/>
                </a:solidFill>
              </a:rPr>
              <a:t>dapatkan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adalah</a:t>
            </a:r>
            <a:r>
              <a:rPr lang="en-US" dirty="0" smtClean="0">
                <a:solidFill>
                  <a:srgbClr val="FDEADA"/>
                </a:solidFill>
              </a:rPr>
              <a:t> 3480mW</a:t>
            </a:r>
            <a:endParaRPr lang="en-US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Rumusan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Masalah</a:t>
            </a:r>
            <a:endParaRPr lang="ko-KR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8" y="915566"/>
            <a:ext cx="1002512" cy="10025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05" y="3507854"/>
            <a:ext cx="997935" cy="997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8" y="2213998"/>
            <a:ext cx="997935" cy="9979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5856" y="91556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DEADA"/>
                </a:solidFill>
              </a:rPr>
              <a:t>Berapa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waktu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dibutuhkan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untuk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memproses</a:t>
            </a:r>
            <a:r>
              <a:rPr lang="en-US" dirty="0">
                <a:solidFill>
                  <a:srgbClr val="FDEADA"/>
                </a:solidFill>
              </a:rPr>
              <a:t> data </a:t>
            </a:r>
            <a:r>
              <a:rPr lang="en-US" dirty="0" err="1">
                <a:solidFill>
                  <a:srgbClr val="FDEADA"/>
                </a:solidFill>
              </a:rPr>
              <a:t>mentah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mesin</a:t>
            </a:r>
            <a:r>
              <a:rPr lang="en-US" dirty="0">
                <a:solidFill>
                  <a:srgbClr val="FDEADA"/>
                </a:solidFill>
              </a:rPr>
              <a:t> MRI </a:t>
            </a:r>
            <a:r>
              <a:rPr lang="en-US" dirty="0" err="1">
                <a:solidFill>
                  <a:srgbClr val="FDEADA"/>
                </a:solidFill>
              </a:rPr>
              <a:t>hingga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menjadi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citra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Mini PC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5856" y="221399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DEADA"/>
                </a:solidFill>
              </a:rPr>
              <a:t>Berapa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banyak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ruang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dibutuhkan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saat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memproses</a:t>
            </a:r>
            <a:r>
              <a:rPr lang="en-US" dirty="0">
                <a:solidFill>
                  <a:srgbClr val="FDEADA"/>
                </a:solidFill>
              </a:rPr>
              <a:t> data </a:t>
            </a:r>
            <a:r>
              <a:rPr lang="en-US" dirty="0" err="1">
                <a:solidFill>
                  <a:srgbClr val="FDEADA"/>
                </a:solidFill>
              </a:rPr>
              <a:t>mentah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mesin</a:t>
            </a:r>
            <a:r>
              <a:rPr lang="en-US" dirty="0">
                <a:solidFill>
                  <a:srgbClr val="FDEADA"/>
                </a:solidFill>
              </a:rPr>
              <a:t> MRI </a:t>
            </a:r>
            <a:r>
              <a:rPr lang="en-US" dirty="0" err="1">
                <a:solidFill>
                  <a:srgbClr val="FDEADA"/>
                </a:solidFill>
              </a:rPr>
              <a:t>hingga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menjadi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citra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Mini PC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5856" y="354515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DEADA"/>
                </a:solidFill>
              </a:rPr>
              <a:t>Berapa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daya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listrik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butuhkan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selama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memproses</a:t>
            </a:r>
            <a:r>
              <a:rPr lang="en-US" dirty="0">
                <a:solidFill>
                  <a:srgbClr val="FDEADA"/>
                </a:solidFill>
              </a:rPr>
              <a:t> data </a:t>
            </a:r>
            <a:r>
              <a:rPr lang="en-US" dirty="0" err="1">
                <a:solidFill>
                  <a:srgbClr val="FDEADA"/>
                </a:solidFill>
              </a:rPr>
              <a:t>mentah</a:t>
            </a:r>
            <a:r>
              <a:rPr lang="en-US" dirty="0">
                <a:solidFill>
                  <a:srgbClr val="FDEADA"/>
                </a:solidFill>
              </a:rPr>
              <a:t> MRI </a:t>
            </a:r>
            <a:r>
              <a:rPr lang="en-US" dirty="0" err="1">
                <a:solidFill>
                  <a:srgbClr val="FDEADA"/>
                </a:solidFill>
              </a:rPr>
              <a:t>hingga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menjadi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citra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masin</a:t>
            </a:r>
            <a:r>
              <a:rPr lang="en-US" dirty="0">
                <a:solidFill>
                  <a:srgbClr val="FDEADA"/>
                </a:solidFill>
              </a:rPr>
              <a:t> MRI ?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Tujuan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Penelitian</a:t>
            </a:r>
            <a:endParaRPr lang="ko-KR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8" y="915566"/>
            <a:ext cx="1002512" cy="10025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05" y="3507854"/>
            <a:ext cx="997935" cy="997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8" y="2213998"/>
            <a:ext cx="997935" cy="9979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5856" y="91556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FDEADA"/>
                </a:solidFill>
              </a:rPr>
              <a:t>Untuk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mengetahui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waktu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dibutuhkan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untuk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memproses</a:t>
            </a:r>
            <a:r>
              <a:rPr lang="en-US" dirty="0">
                <a:solidFill>
                  <a:srgbClr val="FDEADA"/>
                </a:solidFill>
              </a:rPr>
              <a:t> data </a:t>
            </a:r>
            <a:r>
              <a:rPr lang="en-US" dirty="0" err="1">
                <a:solidFill>
                  <a:srgbClr val="FDEADA"/>
                </a:solidFill>
              </a:rPr>
              <a:t>mentah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mesin</a:t>
            </a:r>
            <a:r>
              <a:rPr lang="en-US" dirty="0">
                <a:solidFill>
                  <a:srgbClr val="FDEADA"/>
                </a:solidFill>
              </a:rPr>
              <a:t> MRI </a:t>
            </a:r>
            <a:r>
              <a:rPr lang="en-US" dirty="0" err="1">
                <a:solidFill>
                  <a:srgbClr val="FDEADA"/>
                </a:solidFill>
              </a:rPr>
              <a:t>hingga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menjadi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citra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Mini PC.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5856" y="221399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FDEADA"/>
                </a:solidFill>
              </a:rPr>
              <a:t>Untuk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mengetahui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jumlah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ruang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dibutuhkan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utuk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memproses</a:t>
            </a:r>
            <a:r>
              <a:rPr lang="en-US" dirty="0">
                <a:solidFill>
                  <a:srgbClr val="FDEADA"/>
                </a:solidFill>
              </a:rPr>
              <a:t> data </a:t>
            </a:r>
            <a:r>
              <a:rPr lang="en-US" dirty="0" err="1">
                <a:solidFill>
                  <a:srgbClr val="FDEADA"/>
                </a:solidFill>
              </a:rPr>
              <a:t>mentah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mesin</a:t>
            </a:r>
            <a:r>
              <a:rPr lang="en-US" dirty="0">
                <a:solidFill>
                  <a:srgbClr val="FDEADA"/>
                </a:solidFill>
              </a:rPr>
              <a:t> MRI </a:t>
            </a:r>
            <a:r>
              <a:rPr lang="en-US" dirty="0" err="1">
                <a:solidFill>
                  <a:srgbClr val="FDEADA"/>
                </a:solidFill>
              </a:rPr>
              <a:t>hingga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menjadi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citra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Mini PC.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5856" y="354515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dirty="0" err="1">
                <a:solidFill>
                  <a:srgbClr val="FDEADA"/>
                </a:solidFill>
              </a:rPr>
              <a:t>Untuk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mengetahui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jumlah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penggunaan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daya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listrik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selama</a:t>
            </a:r>
            <a:r>
              <a:rPr lang="en-US" dirty="0">
                <a:solidFill>
                  <a:srgbClr val="FDEADA"/>
                </a:solidFill>
              </a:rPr>
              <a:t> proses </a:t>
            </a:r>
            <a:r>
              <a:rPr lang="en-US" dirty="0" err="1">
                <a:solidFill>
                  <a:srgbClr val="FDEADA"/>
                </a:solidFill>
              </a:rPr>
              <a:t>rekonstruksi</a:t>
            </a:r>
            <a:r>
              <a:rPr lang="en-US" dirty="0">
                <a:solidFill>
                  <a:srgbClr val="FDEADA"/>
                </a:solidFill>
              </a:rPr>
              <a:t> data </a:t>
            </a:r>
            <a:r>
              <a:rPr lang="en-US" dirty="0" err="1">
                <a:solidFill>
                  <a:srgbClr val="FDEADA"/>
                </a:solidFill>
              </a:rPr>
              <a:t>mentah</a:t>
            </a:r>
            <a:r>
              <a:rPr lang="en-US" dirty="0">
                <a:solidFill>
                  <a:srgbClr val="FDEADA"/>
                </a:solidFill>
              </a:rPr>
              <a:t> MRI </a:t>
            </a:r>
            <a:r>
              <a:rPr lang="en-US" dirty="0" err="1">
                <a:solidFill>
                  <a:srgbClr val="FDEADA"/>
                </a:solidFill>
              </a:rPr>
              <a:t>hingga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menjadi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citra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Mini PC?</a:t>
            </a:r>
          </a:p>
        </p:txBody>
      </p:sp>
    </p:spTree>
    <p:extLst>
      <p:ext uri="{BB962C8B-B14F-4D97-AF65-F5344CB8AC3E}">
        <p14:creationId xmlns:p14="http://schemas.microsoft.com/office/powerpoint/2010/main" val="16987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Batasan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Masalah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Penelitian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51920" y="2067694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DEADA"/>
                </a:solidFill>
              </a:rPr>
              <a:t>Teknik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rekonstruksi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citra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medis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penelitian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ini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mengacu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pada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salah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satu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teknik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rekonstruksi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citra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mesin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Resonansi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Magnetik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yaitu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Teknik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Rekonstruksi</a:t>
            </a:r>
            <a:r>
              <a:rPr lang="en-US" dirty="0">
                <a:solidFill>
                  <a:srgbClr val="FDEADA"/>
                </a:solidFill>
              </a:rPr>
              <a:t> Citra </a:t>
            </a:r>
            <a:r>
              <a:rPr lang="en-US" dirty="0" err="1">
                <a:solidFill>
                  <a:srgbClr val="FDEADA"/>
                </a:solidFill>
              </a:rPr>
              <a:t>Pengisian</a:t>
            </a:r>
            <a:r>
              <a:rPr lang="en-US" dirty="0">
                <a:solidFill>
                  <a:srgbClr val="FDEADA"/>
                </a:solidFill>
              </a:rPr>
              <a:t> Nol.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61847"/>
            <a:ext cx="1790023" cy="179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MRI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419622"/>
            <a:ext cx="2232248" cy="2684811"/>
          </a:xfrm>
          <a:prstGeom prst="rect">
            <a:avLst/>
          </a:prstGeom>
          <a:noFill/>
          <a:ln w="76200">
            <a:solidFill>
              <a:srgbClr val="F1A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437154"/>
            <a:ext cx="2232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DEADA"/>
                </a:solidFill>
              </a:rPr>
              <a:t>Struktur</a:t>
            </a:r>
            <a:r>
              <a:rPr lang="en-US" sz="1200" dirty="0">
                <a:solidFill>
                  <a:srgbClr val="FDEADA"/>
                </a:solidFill>
              </a:rPr>
              <a:t> atom </a:t>
            </a:r>
            <a:r>
              <a:rPr lang="en-US" sz="1200" dirty="0" err="1">
                <a:solidFill>
                  <a:srgbClr val="FDEADA"/>
                </a:solidFill>
              </a:rPr>
              <a:t>hidrogen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dalam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tubuh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manusia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saat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diluar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medan</a:t>
            </a:r>
            <a:r>
              <a:rPr lang="en-US" sz="1200" dirty="0">
                <a:solidFill>
                  <a:srgbClr val="FDEADA"/>
                </a:solidFill>
              </a:rPr>
              <a:t> magnet</a:t>
            </a:r>
          </a:p>
          <a:p>
            <a:r>
              <a:rPr lang="en-US" sz="1200" dirty="0" err="1">
                <a:solidFill>
                  <a:srgbClr val="FDEADA"/>
                </a:solidFill>
              </a:rPr>
              <a:t>mempunyai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arah</a:t>
            </a:r>
            <a:r>
              <a:rPr lang="en-US" sz="1200" dirty="0">
                <a:solidFill>
                  <a:srgbClr val="FDEADA"/>
                </a:solidFill>
              </a:rPr>
              <a:t> yang</a:t>
            </a:r>
          </a:p>
          <a:p>
            <a:r>
              <a:rPr lang="en-US" sz="1200" dirty="0" err="1">
                <a:solidFill>
                  <a:srgbClr val="FDEADA"/>
                </a:solidFill>
              </a:rPr>
              <a:t>acak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tidak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membentuk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keseimbangan</a:t>
            </a:r>
            <a:r>
              <a:rPr lang="en-US" sz="1200" dirty="0">
                <a:solidFill>
                  <a:srgbClr val="FDEADA"/>
                </a:solidFill>
              </a:rPr>
              <a:t>. </a:t>
            </a:r>
            <a:r>
              <a:rPr lang="en-US" sz="1200" dirty="0" err="1">
                <a:solidFill>
                  <a:srgbClr val="FDEADA"/>
                </a:solidFill>
              </a:rPr>
              <a:t>Kemudian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saat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diletakkan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dalam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alat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>
                <a:solidFill>
                  <a:srgbClr val="FDEADA"/>
                </a:solidFill>
              </a:rPr>
              <a:t>MRI, </a:t>
            </a:r>
            <a:r>
              <a:rPr lang="en-US" sz="1200" dirty="0" err="1">
                <a:solidFill>
                  <a:srgbClr val="FDEADA"/>
                </a:solidFill>
              </a:rPr>
              <a:t>maka</a:t>
            </a:r>
            <a:r>
              <a:rPr lang="en-US" sz="1200" dirty="0">
                <a:solidFill>
                  <a:srgbClr val="FDEADA"/>
                </a:solidFill>
              </a:rPr>
              <a:t> atom H </a:t>
            </a:r>
            <a:r>
              <a:rPr lang="en-US" sz="1200" dirty="0" err="1">
                <a:solidFill>
                  <a:srgbClr val="FDEADA"/>
                </a:solidFill>
              </a:rPr>
              <a:t>akan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sejajar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dengan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medan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>
                <a:solidFill>
                  <a:srgbClr val="FDEADA"/>
                </a:solidFill>
              </a:rPr>
              <a:t>magnet. </a:t>
            </a:r>
            <a:r>
              <a:rPr lang="en-US" sz="1200" dirty="0" err="1">
                <a:solidFill>
                  <a:srgbClr val="FDEADA"/>
                </a:solidFill>
              </a:rPr>
              <a:t>Demikian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juga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arah</a:t>
            </a:r>
            <a:r>
              <a:rPr lang="en-US" sz="1200" dirty="0">
                <a:solidFill>
                  <a:srgbClr val="FDEADA"/>
                </a:solidFill>
              </a:rPr>
              <a:t> spinning </a:t>
            </a:r>
            <a:r>
              <a:rPr lang="en-US" sz="1200" dirty="0" err="1">
                <a:solidFill>
                  <a:srgbClr val="FDEADA"/>
                </a:solidFill>
              </a:rPr>
              <a:t>dan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precessing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akan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sejajar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dengan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arah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medan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>
                <a:solidFill>
                  <a:srgbClr val="FDEADA"/>
                </a:solidFill>
              </a:rPr>
              <a:t>magnet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9872" y="1419622"/>
            <a:ext cx="2232248" cy="2684811"/>
          </a:xfrm>
          <a:prstGeom prst="rect">
            <a:avLst/>
          </a:prstGeom>
          <a:noFill/>
          <a:ln w="76200">
            <a:solidFill>
              <a:srgbClr val="F1A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5525" y="1382977"/>
            <a:ext cx="2232248" cy="2684811"/>
          </a:xfrm>
          <a:prstGeom prst="rect">
            <a:avLst/>
          </a:prstGeom>
          <a:noFill/>
          <a:ln w="76200">
            <a:solidFill>
              <a:srgbClr val="F1A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2" y="1663553"/>
            <a:ext cx="22322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DEADA"/>
                </a:solidFill>
              </a:rPr>
              <a:t>Saat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diberikan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frequensi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>
                <a:solidFill>
                  <a:srgbClr val="FDEADA"/>
                </a:solidFill>
              </a:rPr>
              <a:t>radio, </a:t>
            </a:r>
            <a:r>
              <a:rPr lang="en-US" sz="1200" dirty="0" err="1">
                <a:solidFill>
                  <a:srgbClr val="FDEADA"/>
                </a:solidFill>
              </a:rPr>
              <a:t>maka</a:t>
            </a:r>
            <a:r>
              <a:rPr lang="en-US" sz="1200" dirty="0">
                <a:solidFill>
                  <a:srgbClr val="FDEADA"/>
                </a:solidFill>
              </a:rPr>
              <a:t> atom H </a:t>
            </a:r>
            <a:r>
              <a:rPr lang="en-US" sz="1200" dirty="0" err="1">
                <a:solidFill>
                  <a:srgbClr val="FDEADA"/>
                </a:solidFill>
              </a:rPr>
              <a:t>akan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mengabsorpsi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energi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dari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frequensi</a:t>
            </a:r>
            <a:r>
              <a:rPr lang="en-US" sz="1200" dirty="0">
                <a:solidFill>
                  <a:srgbClr val="FDEADA"/>
                </a:solidFill>
              </a:rPr>
              <a:t> radio </a:t>
            </a:r>
            <a:r>
              <a:rPr lang="en-US" sz="1200" dirty="0" err="1">
                <a:solidFill>
                  <a:srgbClr val="FDEADA"/>
                </a:solidFill>
              </a:rPr>
              <a:t>tersebut</a:t>
            </a:r>
            <a:r>
              <a:rPr lang="en-US" sz="1200" dirty="0">
                <a:solidFill>
                  <a:srgbClr val="FDEADA"/>
                </a:solidFill>
              </a:rPr>
              <a:t>.</a:t>
            </a:r>
          </a:p>
          <a:p>
            <a:r>
              <a:rPr lang="en-US" sz="1200" dirty="0" err="1">
                <a:solidFill>
                  <a:srgbClr val="FDEADA"/>
                </a:solidFill>
              </a:rPr>
              <a:t>Akibatnya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dengan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bertambahnya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energi</a:t>
            </a:r>
            <a:r>
              <a:rPr lang="en-US" sz="1200" dirty="0">
                <a:solidFill>
                  <a:srgbClr val="FDEADA"/>
                </a:solidFill>
              </a:rPr>
              <a:t>, atom</a:t>
            </a:r>
          </a:p>
          <a:p>
            <a:r>
              <a:rPr lang="en-US" sz="1200" dirty="0">
                <a:solidFill>
                  <a:srgbClr val="FDEADA"/>
                </a:solidFill>
              </a:rPr>
              <a:t>H </a:t>
            </a:r>
            <a:r>
              <a:rPr lang="en-US" sz="1200" dirty="0" err="1">
                <a:solidFill>
                  <a:srgbClr val="FDEADA"/>
                </a:solidFill>
              </a:rPr>
              <a:t>akan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mengalami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mengalami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pembelokan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arah</a:t>
            </a:r>
            <a:r>
              <a:rPr lang="en-US" sz="1200" dirty="0">
                <a:solidFill>
                  <a:srgbClr val="FDEADA"/>
                </a:solidFill>
              </a:rPr>
              <a:t>, </a:t>
            </a:r>
            <a:r>
              <a:rPr lang="en-US" sz="1200" dirty="0" err="1">
                <a:solidFill>
                  <a:srgbClr val="FDEADA"/>
                </a:solidFill>
              </a:rPr>
              <a:t>dipengaruhi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besar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dan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lamanya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energi</a:t>
            </a:r>
            <a:r>
              <a:rPr lang="en-US" sz="1200" dirty="0">
                <a:solidFill>
                  <a:srgbClr val="FDEADA"/>
                </a:solidFill>
              </a:rPr>
              <a:t> radio</a:t>
            </a:r>
          </a:p>
          <a:p>
            <a:r>
              <a:rPr lang="en-US" sz="1200" dirty="0" err="1">
                <a:solidFill>
                  <a:srgbClr val="FDEADA"/>
                </a:solidFill>
              </a:rPr>
              <a:t>frequensi</a:t>
            </a:r>
            <a:r>
              <a:rPr lang="en-US" sz="1200" dirty="0">
                <a:solidFill>
                  <a:srgbClr val="FDEADA"/>
                </a:solidFill>
              </a:rPr>
              <a:t> yang </a:t>
            </a:r>
            <a:r>
              <a:rPr lang="en-US" sz="1200" dirty="0" err="1">
                <a:solidFill>
                  <a:srgbClr val="FDEADA"/>
                </a:solidFill>
              </a:rPr>
              <a:t>diberikan</a:t>
            </a:r>
            <a:r>
              <a:rPr lang="en-US" sz="1200" dirty="0">
                <a:solidFill>
                  <a:srgbClr val="FDEADA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1376" y="1400901"/>
            <a:ext cx="2232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DEADA"/>
                </a:solidFill>
              </a:rPr>
              <a:t>Sewaktu</a:t>
            </a:r>
            <a:r>
              <a:rPr lang="en-US" sz="1200" dirty="0">
                <a:solidFill>
                  <a:srgbClr val="FDEADA"/>
                </a:solidFill>
              </a:rPr>
              <a:t> radio </a:t>
            </a:r>
            <a:r>
              <a:rPr lang="en-US" sz="1200" dirty="0" err="1">
                <a:solidFill>
                  <a:srgbClr val="FDEADA"/>
                </a:solidFill>
              </a:rPr>
              <a:t>frequensi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dihetikan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maka</a:t>
            </a:r>
            <a:r>
              <a:rPr lang="en-US" sz="1200" dirty="0">
                <a:solidFill>
                  <a:srgbClr val="FDEADA"/>
                </a:solidFill>
              </a:rPr>
              <a:t> atom H</a:t>
            </a:r>
          </a:p>
          <a:p>
            <a:r>
              <a:rPr lang="en-US" sz="1200" dirty="0" err="1">
                <a:solidFill>
                  <a:srgbClr val="FDEADA"/>
                </a:solidFill>
              </a:rPr>
              <a:t>akan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sejajar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kembali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dengan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arah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medan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>
                <a:solidFill>
                  <a:srgbClr val="FDEADA"/>
                </a:solidFill>
              </a:rPr>
              <a:t>magnet. </a:t>
            </a:r>
            <a:r>
              <a:rPr lang="en-US" sz="1200" dirty="0" err="1">
                <a:solidFill>
                  <a:srgbClr val="FDEADA"/>
                </a:solidFill>
              </a:rPr>
              <a:t>Pada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saat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inilah</a:t>
            </a:r>
            <a:r>
              <a:rPr lang="en-US" sz="1200" dirty="0">
                <a:solidFill>
                  <a:srgbClr val="FDEADA"/>
                </a:solidFill>
              </a:rPr>
              <a:t>,</a:t>
            </a:r>
          </a:p>
          <a:p>
            <a:r>
              <a:rPr lang="en-US" sz="1200" dirty="0">
                <a:solidFill>
                  <a:srgbClr val="FDEADA"/>
                </a:solidFill>
              </a:rPr>
              <a:t>atom H </a:t>
            </a:r>
            <a:r>
              <a:rPr lang="en-US" sz="1200" dirty="0" err="1">
                <a:solidFill>
                  <a:srgbClr val="FDEADA"/>
                </a:solidFill>
              </a:rPr>
              <a:t>akan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memancarkan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energi</a:t>
            </a:r>
            <a:r>
              <a:rPr lang="en-US" sz="1200" dirty="0">
                <a:solidFill>
                  <a:srgbClr val="FDEADA"/>
                </a:solidFill>
              </a:rPr>
              <a:t> yang</a:t>
            </a:r>
          </a:p>
          <a:p>
            <a:r>
              <a:rPr lang="en-US" sz="1200" dirty="0" err="1">
                <a:solidFill>
                  <a:srgbClr val="FDEADA"/>
                </a:solidFill>
              </a:rPr>
              <a:t>dimilikinya</a:t>
            </a:r>
            <a:r>
              <a:rPr lang="en-US" sz="1200" dirty="0">
                <a:solidFill>
                  <a:srgbClr val="FDEADA"/>
                </a:solidFill>
              </a:rPr>
              <a:t>. </a:t>
            </a:r>
            <a:r>
              <a:rPr lang="en-US" sz="1200" dirty="0" err="1">
                <a:solidFill>
                  <a:srgbClr val="FDEADA"/>
                </a:solidFill>
              </a:rPr>
              <a:t>Kemudian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energi</a:t>
            </a:r>
            <a:r>
              <a:rPr lang="en-US" sz="1200" dirty="0">
                <a:solidFill>
                  <a:srgbClr val="FDEADA"/>
                </a:solidFill>
              </a:rPr>
              <a:t> yang </a:t>
            </a:r>
            <a:r>
              <a:rPr lang="en-US" sz="1200" dirty="0" err="1">
                <a:solidFill>
                  <a:srgbClr val="FDEADA"/>
                </a:solidFill>
              </a:rPr>
              <a:t>berupa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sinyal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tersebut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dideteksi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dengan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menggunakan</a:t>
            </a:r>
            <a:r>
              <a:rPr lang="en-US" sz="1200" dirty="0">
                <a:solidFill>
                  <a:srgbClr val="FDEADA"/>
                </a:solidFill>
              </a:rPr>
              <a:t> sensor</a:t>
            </a:r>
          </a:p>
          <a:p>
            <a:r>
              <a:rPr lang="en-US" sz="1200" dirty="0" err="1">
                <a:solidFill>
                  <a:srgbClr val="FDEADA"/>
                </a:solidFill>
              </a:rPr>
              <a:t>khusus</a:t>
            </a:r>
            <a:r>
              <a:rPr lang="en-US" sz="1200" dirty="0">
                <a:solidFill>
                  <a:srgbClr val="FDEADA"/>
                </a:solidFill>
              </a:rPr>
              <a:t> yang </a:t>
            </a:r>
            <a:r>
              <a:rPr lang="en-US" sz="1200" dirty="0" err="1">
                <a:solidFill>
                  <a:srgbClr val="FDEADA"/>
                </a:solidFill>
              </a:rPr>
              <a:t>selanjutnya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akan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dikirim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kekomputer</a:t>
            </a:r>
            <a:endParaRPr lang="en-US" sz="1200" dirty="0">
              <a:solidFill>
                <a:srgbClr val="FDEADA"/>
              </a:solidFill>
            </a:endParaRPr>
          </a:p>
          <a:p>
            <a:r>
              <a:rPr lang="en-US" sz="1200" dirty="0" err="1">
                <a:solidFill>
                  <a:srgbClr val="FDEADA"/>
                </a:solidFill>
              </a:rPr>
              <a:t>untuk</a:t>
            </a:r>
            <a:r>
              <a:rPr lang="en-US" sz="1200" dirty="0">
                <a:solidFill>
                  <a:srgbClr val="FDEADA"/>
                </a:solidFill>
              </a:rPr>
              <a:t> </a:t>
            </a:r>
            <a:r>
              <a:rPr lang="en-US" sz="1200" dirty="0" err="1">
                <a:solidFill>
                  <a:srgbClr val="FDEADA"/>
                </a:solidFill>
              </a:rPr>
              <a:t>direkonstruksi</a:t>
            </a:r>
            <a:endParaRPr lang="en-US" sz="1200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FFT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34761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rgbClr val="FDEADA"/>
                </a:solidFill>
              </a:rPr>
              <a:t>Keluaran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dari</a:t>
            </a:r>
            <a:r>
              <a:rPr lang="en-US" dirty="0" smtClean="0">
                <a:solidFill>
                  <a:srgbClr val="FDEADA"/>
                </a:solidFill>
              </a:rPr>
              <a:t> proses </a:t>
            </a:r>
            <a:r>
              <a:rPr lang="en-US" i="1" dirty="0" smtClean="0">
                <a:solidFill>
                  <a:srgbClr val="FDEADA"/>
                </a:solidFill>
              </a:rPr>
              <a:t>scanning</a:t>
            </a:r>
            <a:r>
              <a:rPr lang="en-US" dirty="0" smtClean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dilakukan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oleh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mesin</a:t>
            </a:r>
            <a:r>
              <a:rPr lang="en-US" dirty="0" smtClean="0">
                <a:solidFill>
                  <a:srgbClr val="FDEADA"/>
                </a:solidFill>
              </a:rPr>
              <a:t> MRI </a:t>
            </a:r>
            <a:r>
              <a:rPr lang="en-US" dirty="0" err="1" smtClean="0">
                <a:solidFill>
                  <a:srgbClr val="FDEADA"/>
                </a:solidFill>
              </a:rPr>
              <a:t>adalah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i="1" dirty="0" smtClean="0">
                <a:solidFill>
                  <a:srgbClr val="FDEADA"/>
                </a:solidFill>
              </a:rPr>
              <a:t>k-space.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Tiap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titik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dalam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i="1" dirty="0" smtClean="0">
                <a:solidFill>
                  <a:srgbClr val="FDEADA"/>
                </a:solidFill>
              </a:rPr>
              <a:t>K-space </a:t>
            </a:r>
            <a:r>
              <a:rPr lang="en-US" dirty="0" err="1" smtClean="0">
                <a:solidFill>
                  <a:srgbClr val="FDEADA"/>
                </a:solidFill>
              </a:rPr>
              <a:t>merepresentasikan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titik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dalam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citra</a:t>
            </a:r>
            <a:r>
              <a:rPr lang="en-US" dirty="0" smtClean="0">
                <a:solidFill>
                  <a:srgbClr val="FDEADA"/>
                </a:solidFill>
              </a:rPr>
              <a:t>. </a:t>
            </a:r>
            <a:r>
              <a:rPr lang="en-US" dirty="0" err="1" smtClean="0">
                <a:solidFill>
                  <a:srgbClr val="FDEADA"/>
                </a:solidFill>
              </a:rPr>
              <a:t>Untuk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memperoleh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citra</a:t>
            </a:r>
            <a:r>
              <a:rPr lang="en-US" dirty="0" smtClean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diinginkan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maka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dibutuhkan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algoritma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untuk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memproses</a:t>
            </a:r>
            <a:r>
              <a:rPr lang="en-US" dirty="0" smtClean="0">
                <a:solidFill>
                  <a:srgbClr val="FDEADA"/>
                </a:solidFill>
              </a:rPr>
              <a:t> data </a:t>
            </a:r>
            <a:r>
              <a:rPr lang="en-US" dirty="0" err="1" smtClean="0">
                <a:solidFill>
                  <a:srgbClr val="FDEADA"/>
                </a:solidFill>
              </a:rPr>
              <a:t>mentah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hingga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menjadi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citra</a:t>
            </a:r>
            <a:r>
              <a:rPr lang="en-US" dirty="0" smtClean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dapat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dilihat</a:t>
            </a:r>
            <a:endParaRPr lang="en-US" dirty="0">
              <a:solidFill>
                <a:srgbClr val="FDEADA"/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77" y="3147814"/>
            <a:ext cx="3888432" cy="15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FFT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347614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rgbClr val="FDEADA"/>
                </a:solidFill>
              </a:rPr>
              <a:t>Pada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dasarnya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Transformasi</a:t>
            </a:r>
            <a:r>
              <a:rPr lang="en-US" dirty="0" smtClean="0">
                <a:solidFill>
                  <a:srgbClr val="FDEADA"/>
                </a:solidFill>
              </a:rPr>
              <a:t> Fourier </a:t>
            </a:r>
            <a:r>
              <a:rPr lang="en-US" dirty="0" err="1" smtClean="0">
                <a:solidFill>
                  <a:srgbClr val="FDEADA"/>
                </a:solidFill>
              </a:rPr>
              <a:t>merupakan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sebuah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alat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matematis</a:t>
            </a:r>
            <a:r>
              <a:rPr lang="en-US" dirty="0" smtClean="0">
                <a:solidFill>
                  <a:srgbClr val="FDEADA"/>
                </a:solidFill>
              </a:rPr>
              <a:t> yang </a:t>
            </a:r>
            <a:r>
              <a:rPr lang="en-US" dirty="0" err="1" smtClean="0">
                <a:solidFill>
                  <a:srgbClr val="FDEADA"/>
                </a:solidFill>
              </a:rPr>
              <a:t>mengubah</a:t>
            </a:r>
            <a:r>
              <a:rPr lang="en-US" dirty="0" smtClean="0">
                <a:solidFill>
                  <a:srgbClr val="FDEADA"/>
                </a:solidFill>
              </a:rPr>
              <a:t> data </a:t>
            </a:r>
            <a:r>
              <a:rPr lang="en-US" dirty="0" err="1" smtClean="0">
                <a:solidFill>
                  <a:srgbClr val="FDEADA"/>
                </a:solidFill>
              </a:rPr>
              <a:t>dari</a:t>
            </a:r>
            <a:r>
              <a:rPr lang="en-US" dirty="0" smtClean="0">
                <a:solidFill>
                  <a:srgbClr val="FDEADA"/>
                </a:solidFill>
              </a:rPr>
              <a:t> domain </a:t>
            </a:r>
            <a:r>
              <a:rPr lang="en-US" dirty="0" err="1" smtClean="0">
                <a:solidFill>
                  <a:srgbClr val="FDEADA"/>
                </a:solidFill>
              </a:rPr>
              <a:t>spasial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ke</a:t>
            </a:r>
            <a:r>
              <a:rPr lang="en-US" dirty="0" smtClean="0">
                <a:solidFill>
                  <a:srgbClr val="FDEADA"/>
                </a:solidFill>
              </a:rPr>
              <a:t> domain </a:t>
            </a:r>
            <a:r>
              <a:rPr lang="en-US" dirty="0" err="1" smtClean="0">
                <a:solidFill>
                  <a:srgbClr val="FDEADA"/>
                </a:solidFill>
              </a:rPr>
              <a:t>frekuensi</a:t>
            </a:r>
            <a:r>
              <a:rPr lang="en-US" dirty="0" smtClean="0">
                <a:solidFill>
                  <a:srgbClr val="FDEADA"/>
                </a:solidFill>
              </a:rPr>
              <a:t>. </a:t>
            </a:r>
            <a:r>
              <a:rPr lang="en-US" dirty="0" err="1" smtClean="0">
                <a:solidFill>
                  <a:srgbClr val="FDEADA"/>
                </a:solidFill>
              </a:rPr>
              <a:t>Pada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penelitian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ini</a:t>
            </a:r>
            <a:r>
              <a:rPr lang="en-US" dirty="0" smtClean="0">
                <a:solidFill>
                  <a:srgbClr val="FDEADA"/>
                </a:solidFill>
              </a:rPr>
              <a:t> data yang </a:t>
            </a:r>
            <a:r>
              <a:rPr lang="en-US" dirty="0" err="1" smtClean="0">
                <a:solidFill>
                  <a:srgbClr val="FDEADA"/>
                </a:solidFill>
              </a:rPr>
              <a:t>ingin</a:t>
            </a:r>
            <a:r>
              <a:rPr lang="en-US" dirty="0" smtClean="0">
                <a:solidFill>
                  <a:srgbClr val="FDEADA"/>
                </a:solidFill>
              </a:rPr>
              <a:t> di </a:t>
            </a:r>
            <a:r>
              <a:rPr lang="en-US" dirty="0" err="1" smtClean="0">
                <a:solidFill>
                  <a:srgbClr val="FDEADA"/>
                </a:solidFill>
              </a:rPr>
              <a:t>ubah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adalah</a:t>
            </a:r>
            <a:r>
              <a:rPr lang="en-US" dirty="0" smtClean="0">
                <a:solidFill>
                  <a:srgbClr val="FDEADA"/>
                </a:solidFill>
              </a:rPr>
              <a:t> data domain </a:t>
            </a:r>
            <a:r>
              <a:rPr lang="en-US" dirty="0" err="1" smtClean="0">
                <a:solidFill>
                  <a:srgbClr val="FDEADA"/>
                </a:solidFill>
              </a:rPr>
              <a:t>frekuensi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ke</a:t>
            </a:r>
            <a:r>
              <a:rPr lang="en-US" dirty="0" smtClean="0">
                <a:solidFill>
                  <a:srgbClr val="FDEADA"/>
                </a:solidFill>
              </a:rPr>
              <a:t> domain </a:t>
            </a:r>
            <a:r>
              <a:rPr lang="en-US" dirty="0" err="1" smtClean="0">
                <a:solidFill>
                  <a:srgbClr val="FDEADA"/>
                </a:solidFill>
              </a:rPr>
              <a:t>spasial</a:t>
            </a:r>
            <a:r>
              <a:rPr lang="en-US" dirty="0" smtClean="0">
                <a:solidFill>
                  <a:srgbClr val="FDEADA"/>
                </a:solidFill>
              </a:rPr>
              <a:t>, </a:t>
            </a:r>
            <a:r>
              <a:rPr lang="en-US" dirty="0" err="1" smtClean="0">
                <a:solidFill>
                  <a:srgbClr val="FDEADA"/>
                </a:solidFill>
              </a:rPr>
              <a:t>sehingga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digunakan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i="1" dirty="0" smtClean="0">
                <a:solidFill>
                  <a:srgbClr val="FDEADA"/>
                </a:solidFill>
              </a:rPr>
              <a:t>inverse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dari</a:t>
            </a:r>
            <a:r>
              <a:rPr lang="en-US" dirty="0" smtClean="0">
                <a:solidFill>
                  <a:srgbClr val="FDEADA"/>
                </a:solidFill>
              </a:rPr>
              <a:t> </a:t>
            </a:r>
            <a:r>
              <a:rPr lang="en-US" dirty="0" err="1" smtClean="0">
                <a:solidFill>
                  <a:srgbClr val="FDEADA"/>
                </a:solidFill>
              </a:rPr>
              <a:t>Transformasi</a:t>
            </a:r>
            <a:r>
              <a:rPr lang="en-US" dirty="0" smtClean="0">
                <a:solidFill>
                  <a:srgbClr val="FDEADA"/>
                </a:solidFill>
              </a:rPr>
              <a:t> Fourier.</a:t>
            </a:r>
            <a:endParaRPr lang="en-US" i="1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FFT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34761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DEADA"/>
                </a:solidFill>
              </a:rPr>
              <a:t>Data </a:t>
            </a:r>
            <a:r>
              <a:rPr lang="en-US" dirty="0" err="1">
                <a:solidFill>
                  <a:srgbClr val="FDEADA"/>
                </a:solidFill>
              </a:rPr>
              <a:t>mentah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diproses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adalah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sepasang</a:t>
            </a:r>
            <a:r>
              <a:rPr lang="en-US" dirty="0">
                <a:solidFill>
                  <a:srgbClr val="FDEADA"/>
                </a:solidFill>
              </a:rPr>
              <a:t> data </a:t>
            </a:r>
            <a:r>
              <a:rPr lang="en-US" i="1" dirty="0">
                <a:solidFill>
                  <a:srgbClr val="FDEADA"/>
                </a:solidFill>
              </a:rPr>
              <a:t>K-space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yaitu</a:t>
            </a:r>
            <a:r>
              <a:rPr lang="en-US" dirty="0">
                <a:solidFill>
                  <a:srgbClr val="FDEADA"/>
                </a:solidFill>
              </a:rPr>
              <a:t> .</a:t>
            </a:r>
            <a:r>
              <a:rPr lang="en-US" dirty="0" err="1">
                <a:solidFill>
                  <a:srgbClr val="FDEADA"/>
                </a:solidFill>
              </a:rPr>
              <a:t>hdr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dan</a:t>
            </a:r>
            <a:r>
              <a:rPr lang="en-US" dirty="0">
                <a:solidFill>
                  <a:srgbClr val="FDEADA"/>
                </a:solidFill>
              </a:rPr>
              <a:t> .</a:t>
            </a:r>
            <a:r>
              <a:rPr lang="en-US" dirty="0" err="1">
                <a:solidFill>
                  <a:srgbClr val="FDEADA"/>
                </a:solidFill>
              </a:rPr>
              <a:t>cfl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memiliki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jumlah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i="1" dirty="0">
                <a:solidFill>
                  <a:srgbClr val="FDEADA"/>
                </a:solidFill>
              </a:rPr>
              <a:t>slice</a:t>
            </a:r>
            <a:r>
              <a:rPr lang="en-US" dirty="0">
                <a:solidFill>
                  <a:srgbClr val="FDEADA"/>
                </a:solidFill>
              </a:rPr>
              <a:t> 256. </a:t>
            </a:r>
            <a:r>
              <a:rPr lang="en-US" dirty="0" err="1">
                <a:solidFill>
                  <a:srgbClr val="FDEADA"/>
                </a:solidFill>
              </a:rPr>
              <a:t>Berkas</a:t>
            </a:r>
            <a:r>
              <a:rPr lang="en-US" dirty="0">
                <a:solidFill>
                  <a:srgbClr val="FDEADA"/>
                </a:solidFill>
              </a:rPr>
              <a:t> .</a:t>
            </a:r>
            <a:r>
              <a:rPr lang="en-US" dirty="0" err="1">
                <a:solidFill>
                  <a:srgbClr val="FDEADA"/>
                </a:solidFill>
              </a:rPr>
              <a:t>hdr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berisi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teks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menjelaskan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dimensi</a:t>
            </a:r>
            <a:r>
              <a:rPr lang="en-US" dirty="0">
                <a:solidFill>
                  <a:srgbClr val="FDEADA"/>
                </a:solidFill>
              </a:rPr>
              <a:t> data yang </a:t>
            </a:r>
            <a:r>
              <a:rPr lang="en-US" dirty="0" err="1">
                <a:solidFill>
                  <a:srgbClr val="FDEADA"/>
                </a:solidFill>
              </a:rPr>
              <a:t>diperoleh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sedangkan</a:t>
            </a:r>
            <a:r>
              <a:rPr lang="en-US" dirty="0">
                <a:solidFill>
                  <a:srgbClr val="FDEADA"/>
                </a:solidFill>
              </a:rPr>
              <a:t> .</a:t>
            </a:r>
            <a:r>
              <a:rPr lang="en-US" dirty="0" err="1">
                <a:solidFill>
                  <a:srgbClr val="FDEADA"/>
                </a:solidFill>
              </a:rPr>
              <a:t>cfl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adalah</a:t>
            </a:r>
            <a:r>
              <a:rPr lang="en-US" dirty="0">
                <a:solidFill>
                  <a:srgbClr val="FDEADA"/>
                </a:solidFill>
              </a:rPr>
              <a:t> file </a:t>
            </a:r>
            <a:r>
              <a:rPr lang="en-US" dirty="0" err="1">
                <a:solidFill>
                  <a:srgbClr val="FDEADA"/>
                </a:solidFill>
              </a:rPr>
              <a:t>biner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berisi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satu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blok</a:t>
            </a:r>
            <a:r>
              <a:rPr lang="en-US" dirty="0">
                <a:solidFill>
                  <a:srgbClr val="FDEADA"/>
                </a:solidFill>
              </a:rPr>
              <a:t> data array yang </a:t>
            </a:r>
            <a:r>
              <a:rPr lang="en-US" dirty="0" err="1">
                <a:solidFill>
                  <a:srgbClr val="FDEADA"/>
                </a:solidFill>
              </a:rPr>
              <a:t>berdampingan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dengan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dimensi</a:t>
            </a:r>
            <a:r>
              <a:rPr lang="en-US" dirty="0">
                <a:solidFill>
                  <a:srgbClr val="FDEADA"/>
                </a:solidFill>
              </a:rPr>
              <a:t> yang </a:t>
            </a:r>
            <a:r>
              <a:rPr lang="en-US" dirty="0" err="1">
                <a:solidFill>
                  <a:srgbClr val="FDEADA"/>
                </a:solidFill>
              </a:rPr>
              <a:t>berada</a:t>
            </a:r>
            <a:r>
              <a:rPr lang="en-US" dirty="0">
                <a:solidFill>
                  <a:srgbClr val="FDEADA"/>
                </a:solidFill>
              </a:rPr>
              <a:t> </a:t>
            </a:r>
            <a:r>
              <a:rPr lang="en-US" dirty="0" err="1">
                <a:solidFill>
                  <a:srgbClr val="FDEADA"/>
                </a:solidFill>
              </a:rPr>
              <a:t>dalam</a:t>
            </a:r>
            <a:r>
              <a:rPr lang="en-US" dirty="0">
                <a:solidFill>
                  <a:srgbClr val="FDEADA"/>
                </a:solidFill>
              </a:rPr>
              <a:t> file .</a:t>
            </a:r>
            <a:r>
              <a:rPr lang="en-US" dirty="0" err="1">
                <a:solidFill>
                  <a:srgbClr val="FDEADA"/>
                </a:solidFill>
              </a:rPr>
              <a:t>hdr</a:t>
            </a:r>
            <a:r>
              <a:rPr lang="en-US" dirty="0">
                <a:solidFill>
                  <a:srgbClr val="FDEADA"/>
                </a:solidFill>
              </a:rPr>
              <a:t>.</a:t>
            </a:r>
            <a:endParaRPr lang="en-US" i="1" dirty="0">
              <a:solidFill>
                <a:srgbClr val="FDE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758</Words>
  <Application>Microsoft Office PowerPoint</Application>
  <PresentationFormat>On-screen Show (16:9)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Times New Roman</vt:lpstr>
      <vt:lpstr>Wingdings</vt:lpstr>
      <vt:lpstr>Office Theme</vt:lpstr>
      <vt:lpstr>Custom Design</vt:lpstr>
      <vt:lpstr>PowerPoint Presentation</vt:lpstr>
      <vt:lpstr>Latar Belakang</vt:lpstr>
      <vt:lpstr>Rumusan Masalah</vt:lpstr>
      <vt:lpstr>Tujuan Penelitian</vt:lpstr>
      <vt:lpstr>Batasan Masalah Penelitian</vt:lpstr>
      <vt:lpstr>Prinsip Kerja MRI</vt:lpstr>
      <vt:lpstr>Algoritma FFT</vt:lpstr>
      <vt:lpstr>Algoritma FFT</vt:lpstr>
      <vt:lpstr>Algoritma FFT</vt:lpstr>
      <vt:lpstr>Instrumen Penelitian</vt:lpstr>
      <vt:lpstr>Instrumen Penelitian</vt:lpstr>
      <vt:lpstr>Alur Program Rekonstruksi Citra MRI</vt:lpstr>
      <vt:lpstr>Hasil Rekonstruksi Citra MRI</vt:lpstr>
      <vt:lpstr>Hasil Rekonstruksi Citra MRI</vt:lpstr>
      <vt:lpstr>Waktu Eksekusi Program</vt:lpstr>
      <vt:lpstr>Waktu Eksekusi Program</vt:lpstr>
      <vt:lpstr>Waktu Eksekusi Program</vt:lpstr>
      <vt:lpstr>Penggunaan Memory</vt:lpstr>
      <vt:lpstr>Penggunaan Memory</vt:lpstr>
      <vt:lpstr>Penggunaan Memory</vt:lpstr>
      <vt:lpstr>Penggunaan Listrik</vt:lpstr>
      <vt:lpstr>Penggunaan Listrik</vt:lpstr>
      <vt:lpstr>Penggunaan Listrik</vt:lpstr>
      <vt:lpstr>Kesimpulan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Bayazid Sustami</cp:lastModifiedBy>
  <cp:revision>77</cp:revision>
  <dcterms:created xsi:type="dcterms:W3CDTF">2014-04-01T16:27:38Z</dcterms:created>
  <dcterms:modified xsi:type="dcterms:W3CDTF">2020-04-14T08:28:50Z</dcterms:modified>
</cp:coreProperties>
</file>