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9" r:id="rId9"/>
    <p:sldId id="262" r:id="rId10"/>
    <p:sldId id="270" r:id="rId11"/>
    <p:sldId id="25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/>
    <p:restoredTop sz="95833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7382-008E-C547-830C-50B74B2DA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SISTEM PEMANTAUAN DAN PEMELIHARAAN AKUARIUM TEROTOMATISASI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A3FE4-F744-094E-A654-3C7DCE778C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MUHAMMAD IRSYAD ASHARI</a:t>
            </a:r>
          </a:p>
          <a:p>
            <a:r>
              <a:rPr lang="en-US" dirty="0"/>
              <a:t>D421 16 305</a:t>
            </a:r>
          </a:p>
          <a:p>
            <a:r>
              <a:rPr lang="en-US" dirty="0"/>
              <a:t>TEKNIK INFORMATIKA</a:t>
            </a:r>
          </a:p>
        </p:txBody>
      </p:sp>
    </p:spTree>
    <p:extLst>
      <p:ext uri="{BB962C8B-B14F-4D97-AF65-F5344CB8AC3E}">
        <p14:creationId xmlns:p14="http://schemas.microsoft.com/office/powerpoint/2010/main" val="2742267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EB7D19-B89A-2E4F-B3E2-DCE86D3F75D8}"/>
              </a:ext>
            </a:extLst>
          </p:cNvPr>
          <p:cNvSpPr/>
          <p:nvPr/>
        </p:nvSpPr>
        <p:spPr>
          <a:xfrm>
            <a:off x="4363795" y="857103"/>
            <a:ext cx="346441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KALIBRASI SENSOR</a:t>
            </a:r>
          </a:p>
          <a:p>
            <a:pPr algn="ctr"/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480D90-51CC-1F4C-904E-AAF3509655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14" b="34039"/>
          <a:stretch/>
        </p:blipFill>
        <p:spPr>
          <a:xfrm>
            <a:off x="1594288" y="1727127"/>
            <a:ext cx="3240471" cy="18486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988855-1D5B-E44C-9DB0-24E483699579}"/>
              </a:ext>
            </a:extLst>
          </p:cNvPr>
          <p:cNvSpPr txBox="1"/>
          <p:nvPr/>
        </p:nvSpPr>
        <p:spPr>
          <a:xfrm>
            <a:off x="5531725" y="1723981"/>
            <a:ext cx="479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Posisi</a:t>
            </a:r>
            <a:r>
              <a:rPr lang="en-US" dirty="0"/>
              <a:t> sensor </a:t>
            </a:r>
            <a:r>
              <a:rPr lang="en-US" dirty="0" err="1"/>
              <a:t>diluruskan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zip ties</a:t>
            </a:r>
          </a:p>
          <a:p>
            <a:pPr algn="ctr"/>
            <a:r>
              <a:rPr lang="en-US" dirty="0"/>
              <a:t>Agar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longgar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160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EB7D19-B89A-2E4F-B3E2-DCE86D3F75D8}"/>
              </a:ext>
            </a:extLst>
          </p:cNvPr>
          <p:cNvSpPr/>
          <p:nvPr/>
        </p:nvSpPr>
        <p:spPr>
          <a:xfrm>
            <a:off x="4794905" y="766041"/>
            <a:ext cx="260218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DEVIASI ALAT</a:t>
            </a:r>
          </a:p>
          <a:p>
            <a:endParaRPr lang="en-US" sz="2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CBDDC10-EB82-E549-AC61-4670C0738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649690"/>
              </p:ext>
            </p:extLst>
          </p:nvPr>
        </p:nvGraphicFramePr>
        <p:xfrm>
          <a:off x="2639214" y="1576551"/>
          <a:ext cx="6913571" cy="4038354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528526">
                  <a:extLst>
                    <a:ext uri="{9D8B030D-6E8A-4147-A177-3AD203B41FA5}">
                      <a16:colId xmlns:a16="http://schemas.microsoft.com/office/drawing/2014/main" val="3937264073"/>
                    </a:ext>
                  </a:extLst>
                </a:gridCol>
                <a:gridCol w="1703317">
                  <a:extLst>
                    <a:ext uri="{9D8B030D-6E8A-4147-A177-3AD203B41FA5}">
                      <a16:colId xmlns:a16="http://schemas.microsoft.com/office/drawing/2014/main" val="172439749"/>
                    </a:ext>
                  </a:extLst>
                </a:gridCol>
                <a:gridCol w="1234099">
                  <a:extLst>
                    <a:ext uri="{9D8B030D-6E8A-4147-A177-3AD203B41FA5}">
                      <a16:colId xmlns:a16="http://schemas.microsoft.com/office/drawing/2014/main" val="3031612102"/>
                    </a:ext>
                  </a:extLst>
                </a:gridCol>
                <a:gridCol w="1210550">
                  <a:extLst>
                    <a:ext uri="{9D8B030D-6E8A-4147-A177-3AD203B41FA5}">
                      <a16:colId xmlns:a16="http://schemas.microsoft.com/office/drawing/2014/main" val="749070618"/>
                    </a:ext>
                  </a:extLst>
                </a:gridCol>
                <a:gridCol w="1106766">
                  <a:extLst>
                    <a:ext uri="{9D8B030D-6E8A-4147-A177-3AD203B41FA5}">
                      <a16:colId xmlns:a16="http://schemas.microsoft.com/office/drawing/2014/main" val="2123087613"/>
                    </a:ext>
                  </a:extLst>
                </a:gridCol>
                <a:gridCol w="1130313">
                  <a:extLst>
                    <a:ext uri="{9D8B030D-6E8A-4147-A177-3AD203B41FA5}">
                      <a16:colId xmlns:a16="http://schemas.microsoft.com/office/drawing/2014/main" val="3596937118"/>
                    </a:ext>
                  </a:extLst>
                </a:gridCol>
              </a:tblGrid>
              <a:tr h="14399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0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NO</a:t>
                      </a:r>
                      <a:endParaRPr lang="en-ID" sz="10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5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Metode</a:t>
                      </a:r>
                      <a:endParaRPr lang="en-ID" sz="1000">
                        <a:effectLst/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5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Percobaan</a:t>
                      </a:r>
                      <a:endParaRPr lang="en-ID" sz="10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0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Ketinggian Air Sebenarnya (cm)</a:t>
                      </a:r>
                      <a:endParaRPr lang="en-ID" sz="10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0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Ketinggian hasil         pembacaan sensor (cm)</a:t>
                      </a:r>
                      <a:endParaRPr lang="en-ID" sz="10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ID" sz="10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Error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0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(%)</a:t>
                      </a:r>
                      <a:endParaRPr lang="en-ID" sz="10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0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Akurasi ketinggian air sebenarnya terhadap pembacaan senso</a:t>
                      </a:r>
                      <a:r>
                        <a:rPr lang="en-US" sz="10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r</a:t>
                      </a:r>
                      <a:endParaRPr lang="en-ID" sz="10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/>
                </a:tc>
                <a:extLst>
                  <a:ext uri="{0D108BD9-81ED-4DB2-BD59-A6C34878D82A}">
                    <a16:rowId xmlns:a16="http://schemas.microsoft.com/office/drawing/2014/main" val="2678309949"/>
                  </a:ext>
                </a:extLst>
              </a:tr>
              <a:tr h="3995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1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1</a:t>
                      </a:r>
                      <a:endParaRPr lang="en-ID" sz="11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200" dirty="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Metode Kekeruhan</a:t>
                      </a:r>
                      <a:endParaRPr lang="en-ID" sz="1200" dirty="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3</a:t>
                      </a: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8,0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38,</a:t>
                      </a: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3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0,7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99,3 %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extLst>
                  <a:ext uri="{0D108BD9-81ED-4DB2-BD59-A6C34878D82A}">
                    <a16:rowId xmlns:a16="http://schemas.microsoft.com/office/drawing/2014/main" val="704564105"/>
                  </a:ext>
                </a:extLst>
              </a:tr>
              <a:tr h="3995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1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2</a:t>
                      </a:r>
                      <a:endParaRPr lang="en-ID" sz="11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200" dirty="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Metode Penjadwalan</a:t>
                      </a:r>
                      <a:endParaRPr lang="en-ID" sz="1200" dirty="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37,8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3</a:t>
                      </a: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7</a:t>
                      </a:r>
                      <a:r>
                        <a:rPr lang="id-ID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,7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0,2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99.8 %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extLst>
                  <a:ext uri="{0D108BD9-81ED-4DB2-BD59-A6C34878D82A}">
                    <a16:rowId xmlns:a16="http://schemas.microsoft.com/office/drawing/2014/main" val="966818472"/>
                  </a:ext>
                </a:extLst>
              </a:tr>
              <a:tr h="3995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1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3</a:t>
                      </a:r>
                      <a:endParaRPr lang="en-ID" sz="11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Metode Kekeruhan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37,9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38,0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0,2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99,8%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extLst>
                  <a:ext uri="{0D108BD9-81ED-4DB2-BD59-A6C34878D82A}">
                    <a16:rowId xmlns:a16="http://schemas.microsoft.com/office/drawing/2014/main" val="4013083540"/>
                  </a:ext>
                </a:extLst>
              </a:tr>
              <a:tr h="3995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1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4</a:t>
                      </a:r>
                      <a:endParaRPr lang="en-ID" sz="11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Metode Penjadwalan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 dirty="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38,0</a:t>
                      </a:r>
                      <a:endParaRPr lang="en-ID" sz="1200" dirty="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37,4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1,6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98,4%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extLst>
                  <a:ext uri="{0D108BD9-81ED-4DB2-BD59-A6C34878D82A}">
                    <a16:rowId xmlns:a16="http://schemas.microsoft.com/office/drawing/2014/main" val="2827255536"/>
                  </a:ext>
                </a:extLst>
              </a:tr>
              <a:tr h="3995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1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5</a:t>
                      </a:r>
                      <a:endParaRPr lang="en-ID" sz="11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Metode Kekeruhan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40,0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 dirty="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40,0</a:t>
                      </a:r>
                      <a:endParaRPr lang="en-ID" sz="1200" dirty="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0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100%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extLst>
                  <a:ext uri="{0D108BD9-81ED-4DB2-BD59-A6C34878D82A}">
                    <a16:rowId xmlns:a16="http://schemas.microsoft.com/office/drawing/2014/main" val="3117176535"/>
                  </a:ext>
                </a:extLst>
              </a:tr>
              <a:tr h="3995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1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6</a:t>
                      </a:r>
                      <a:endParaRPr lang="en-ID" sz="11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Metode Penjadwalan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39,0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 dirty="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39,2</a:t>
                      </a:r>
                      <a:endParaRPr lang="en-ID" sz="1200" dirty="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 dirty="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0,5</a:t>
                      </a:r>
                      <a:endParaRPr lang="en-ID" sz="1200" dirty="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 dirty="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99,5%</a:t>
                      </a:r>
                      <a:endParaRPr lang="en-ID" sz="1200" dirty="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extLst>
                  <a:ext uri="{0D108BD9-81ED-4DB2-BD59-A6C34878D82A}">
                    <a16:rowId xmlns:a16="http://schemas.microsoft.com/office/drawing/2014/main" val="3894508915"/>
                  </a:ext>
                </a:extLst>
              </a:tr>
              <a:tr h="201235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Akurasi rata-rata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 dirty="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99,46 %</a:t>
                      </a:r>
                      <a:endParaRPr lang="en-ID" sz="1200" dirty="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92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097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EB7D19-B89A-2E4F-B3E2-DCE86D3F75D8}"/>
              </a:ext>
            </a:extLst>
          </p:cNvPr>
          <p:cNvSpPr/>
          <p:nvPr/>
        </p:nvSpPr>
        <p:spPr>
          <a:xfrm>
            <a:off x="6575806" y="1006147"/>
            <a:ext cx="42923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OVERFEEDING RATE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392DFB-C159-7E4E-994A-5C11E29B5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65" y="1006147"/>
            <a:ext cx="5539390" cy="5000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46CE9B-3D56-2A45-9F3B-FA7DBE8B5E62}"/>
              </a:ext>
            </a:extLst>
          </p:cNvPr>
          <p:cNvSpPr txBox="1"/>
          <p:nvPr/>
        </p:nvSpPr>
        <p:spPr>
          <a:xfrm>
            <a:off x="7220606" y="2413337"/>
            <a:ext cx="40464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penggantian</a:t>
            </a:r>
            <a:r>
              <a:rPr lang="en-US" dirty="0"/>
              <a:t> air </a:t>
            </a:r>
            <a:r>
              <a:rPr lang="en-US" dirty="0" err="1"/>
              <a:t>dilakukan</a:t>
            </a:r>
            <a:endParaRPr lang="en-US" dirty="0"/>
          </a:p>
          <a:p>
            <a:r>
              <a:rPr lang="en-US" dirty="0" err="1"/>
              <a:t>dengan</a:t>
            </a:r>
            <a:r>
              <a:rPr lang="en-US" dirty="0"/>
              <a:t> interval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praktik</a:t>
            </a:r>
            <a:endParaRPr lang="en-US" dirty="0"/>
          </a:p>
          <a:p>
            <a:r>
              <a:rPr lang="en-US" i="1" dirty="0"/>
              <a:t>OVERFEEDING 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pakan</a:t>
            </a:r>
            <a:r>
              <a:rPr lang="en-US" dirty="0"/>
              <a:t> </a:t>
            </a:r>
            <a:r>
              <a:rPr lang="en-US" dirty="0" err="1"/>
              <a:t>ikan</a:t>
            </a:r>
            <a:r>
              <a:rPr lang="en-US" dirty="0"/>
              <a:t>, dan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akan</a:t>
            </a:r>
            <a:endParaRPr lang="en-US" dirty="0"/>
          </a:p>
          <a:p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peringaran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user</a:t>
            </a:r>
          </a:p>
          <a:p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website.</a:t>
            </a:r>
          </a:p>
        </p:txBody>
      </p:sp>
    </p:spTree>
    <p:extLst>
      <p:ext uri="{BB962C8B-B14F-4D97-AF65-F5344CB8AC3E}">
        <p14:creationId xmlns:p14="http://schemas.microsoft.com/office/powerpoint/2010/main" val="2433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13F5-E611-F841-8611-98CDEBF5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POIN– POIN REVISI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2B64-6583-A34B-AAD7-C25AD0B7B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PERBANDINGAN DENGAN SISTEM YANG TELAH ADA</a:t>
            </a:r>
          </a:p>
          <a:p>
            <a:r>
              <a:rPr lang="en-US" dirty="0"/>
              <a:t>DEVIASI ALAT</a:t>
            </a:r>
          </a:p>
          <a:p>
            <a:r>
              <a:rPr lang="en-US" dirty="0"/>
              <a:t>KALIBRASI SENSOR</a:t>
            </a:r>
          </a:p>
          <a:p>
            <a:r>
              <a:rPr lang="en-US" dirty="0"/>
              <a:t>OVERFEEDING RATE</a:t>
            </a:r>
          </a:p>
        </p:txBody>
      </p:sp>
    </p:spTree>
    <p:extLst>
      <p:ext uri="{BB962C8B-B14F-4D97-AF65-F5344CB8AC3E}">
        <p14:creationId xmlns:p14="http://schemas.microsoft.com/office/powerpoint/2010/main" val="190680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EB7D19-B89A-2E4F-B3E2-DCE86D3F75D8}"/>
              </a:ext>
            </a:extLst>
          </p:cNvPr>
          <p:cNvSpPr/>
          <p:nvPr/>
        </p:nvSpPr>
        <p:spPr>
          <a:xfrm>
            <a:off x="1468354" y="837465"/>
            <a:ext cx="9255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PERBANDINGAN DENGAN SISTEM YANG TELAH ADA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CADE6-147D-6640-8568-8479C14F9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668" y="1457483"/>
            <a:ext cx="8292662" cy="422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3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EB7D19-B89A-2E4F-B3E2-DCE86D3F75D8}"/>
              </a:ext>
            </a:extLst>
          </p:cNvPr>
          <p:cNvSpPr/>
          <p:nvPr/>
        </p:nvSpPr>
        <p:spPr>
          <a:xfrm>
            <a:off x="1468354" y="837465"/>
            <a:ext cx="9255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PERBANDINGAN DENGAN SISTEM YANG TELAH ADA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43FD8D-4C95-1B44-8E6E-91447AA1A693}"/>
              </a:ext>
            </a:extLst>
          </p:cNvPr>
          <p:cNvSpPr/>
          <p:nvPr/>
        </p:nvSpPr>
        <p:spPr>
          <a:xfrm>
            <a:off x="7905941" y="1647230"/>
            <a:ext cx="19096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SATO-120P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ED44E7-C6CE-324E-87D8-F0020A24E9E3}"/>
              </a:ext>
            </a:extLst>
          </p:cNvPr>
          <p:cNvSpPr/>
          <p:nvPr/>
        </p:nvSpPr>
        <p:spPr>
          <a:xfrm>
            <a:off x="4197945" y="1647230"/>
            <a:ext cx="31743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Prototype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Pemantauan</a:t>
            </a:r>
            <a:endParaRPr lang="en-US" sz="2000" dirty="0"/>
          </a:p>
          <a:p>
            <a:r>
              <a:rPr lang="en-US" sz="2000" dirty="0"/>
              <a:t>dan </a:t>
            </a:r>
            <a:r>
              <a:rPr lang="en-US" sz="2000" dirty="0" err="1"/>
              <a:t>Pemeliharaan</a:t>
            </a:r>
            <a:r>
              <a:rPr lang="en-US" sz="2000" dirty="0"/>
              <a:t> Akuarium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0FA8B2-1949-824E-8518-F3CB77FE35EC}"/>
              </a:ext>
            </a:extLst>
          </p:cNvPr>
          <p:cNvSpPr/>
          <p:nvPr/>
        </p:nvSpPr>
        <p:spPr>
          <a:xfrm>
            <a:off x="1013039" y="3023546"/>
            <a:ext cx="2150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Auto Water Change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66E81D-07D9-D345-858C-019B1D33F382}"/>
              </a:ext>
            </a:extLst>
          </p:cNvPr>
          <p:cNvSpPr/>
          <p:nvPr/>
        </p:nvSpPr>
        <p:spPr>
          <a:xfrm>
            <a:off x="1013039" y="5239940"/>
            <a:ext cx="30346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24/7 Web Based Monitoring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B83656-8807-234E-94FC-CD4D4347C9DC}"/>
              </a:ext>
            </a:extLst>
          </p:cNvPr>
          <p:cNvSpPr/>
          <p:nvPr/>
        </p:nvSpPr>
        <p:spPr>
          <a:xfrm>
            <a:off x="1013039" y="4306705"/>
            <a:ext cx="22975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Pemantauan</a:t>
            </a:r>
            <a:r>
              <a:rPr lang="en-US" sz="2000" dirty="0"/>
              <a:t> </a:t>
            </a:r>
            <a:r>
              <a:rPr lang="en-US" sz="2000" dirty="0" err="1"/>
              <a:t>Suhu</a:t>
            </a:r>
            <a:r>
              <a:rPr lang="en-US" sz="2000" dirty="0"/>
              <a:t> &amp;</a:t>
            </a:r>
          </a:p>
          <a:p>
            <a:r>
              <a:rPr lang="en-US" sz="2000" dirty="0"/>
              <a:t>Kekeruhan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C7F6CE-7C25-204D-97CF-F506814EDAAA}"/>
              </a:ext>
            </a:extLst>
          </p:cNvPr>
          <p:cNvSpPr/>
          <p:nvPr/>
        </p:nvSpPr>
        <p:spPr>
          <a:xfrm>
            <a:off x="1013039" y="3634399"/>
            <a:ext cx="1447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AutoTop</a:t>
            </a:r>
            <a:r>
              <a:rPr lang="en-US" sz="2000" dirty="0"/>
              <a:t> off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F12533-5EBC-E34E-A880-8D6C9E52ED81}"/>
              </a:ext>
            </a:extLst>
          </p:cNvPr>
          <p:cNvSpPr txBox="1"/>
          <p:nvPr/>
        </p:nvSpPr>
        <p:spPr>
          <a:xfrm>
            <a:off x="5506014" y="364063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F23BA1-D4EC-0B49-A9C8-A9528464EDC2}"/>
              </a:ext>
            </a:extLst>
          </p:cNvPr>
          <p:cNvSpPr txBox="1"/>
          <p:nvPr/>
        </p:nvSpPr>
        <p:spPr>
          <a:xfrm>
            <a:off x="5506014" y="2900435"/>
            <a:ext cx="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✅</a:t>
            </a:r>
            <a:endParaRPr 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12DBD-6A32-1A44-84B4-3BF523BED10B}"/>
              </a:ext>
            </a:extLst>
          </p:cNvPr>
          <p:cNvSpPr txBox="1"/>
          <p:nvPr/>
        </p:nvSpPr>
        <p:spPr>
          <a:xfrm>
            <a:off x="5506014" y="4429815"/>
            <a:ext cx="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✅</a:t>
            </a:r>
            <a:endParaRPr 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CE58E3-FE2B-9449-AD10-628A428028C4}"/>
              </a:ext>
            </a:extLst>
          </p:cNvPr>
          <p:cNvSpPr txBox="1"/>
          <p:nvPr/>
        </p:nvSpPr>
        <p:spPr>
          <a:xfrm>
            <a:off x="5506014" y="5212614"/>
            <a:ext cx="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✅</a:t>
            </a:r>
            <a:endParaRPr lang="en-US" sz="4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377F60-CCBF-6E4B-822B-170600103300}"/>
              </a:ext>
            </a:extLst>
          </p:cNvPr>
          <p:cNvSpPr txBox="1"/>
          <p:nvPr/>
        </p:nvSpPr>
        <p:spPr>
          <a:xfrm>
            <a:off x="8640213" y="290043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0990A4-F0DA-2F4B-8F65-C0D0ABCC29F4}"/>
              </a:ext>
            </a:extLst>
          </p:cNvPr>
          <p:cNvSpPr txBox="1"/>
          <p:nvPr/>
        </p:nvSpPr>
        <p:spPr>
          <a:xfrm>
            <a:off x="8640213" y="441587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D56CE2-B458-9440-8A90-0AD08FCD4D3F}"/>
              </a:ext>
            </a:extLst>
          </p:cNvPr>
          <p:cNvSpPr txBox="1"/>
          <p:nvPr/>
        </p:nvSpPr>
        <p:spPr>
          <a:xfrm>
            <a:off x="8609103" y="521077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488157-4DF4-8146-8B8F-D1BF601B5610}"/>
              </a:ext>
            </a:extLst>
          </p:cNvPr>
          <p:cNvSpPr txBox="1"/>
          <p:nvPr/>
        </p:nvSpPr>
        <p:spPr>
          <a:xfrm>
            <a:off x="8589936" y="3615577"/>
            <a:ext cx="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✅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5395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EB7D19-B89A-2E4F-B3E2-DCE86D3F75D8}"/>
              </a:ext>
            </a:extLst>
          </p:cNvPr>
          <p:cNvSpPr/>
          <p:nvPr/>
        </p:nvSpPr>
        <p:spPr>
          <a:xfrm>
            <a:off x="1468354" y="837465"/>
            <a:ext cx="9255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PERBANDINGAN DENGAN SISTEM YANG TELAH ADA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49ABF-240A-7643-9775-91E6D2E1A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40" y="1695081"/>
            <a:ext cx="3293388" cy="3457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63E8D8-0B28-1845-8EFA-C1B1D04944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731"/>
          <a:stretch/>
        </p:blipFill>
        <p:spPr>
          <a:xfrm>
            <a:off x="4615713" y="3096109"/>
            <a:ext cx="5900951" cy="27569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85B87A-0D38-2A40-B3DB-95A9BF36F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713" y="1695081"/>
            <a:ext cx="3922877" cy="140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3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EB7D19-B89A-2E4F-B3E2-DCE86D3F75D8}"/>
              </a:ext>
            </a:extLst>
          </p:cNvPr>
          <p:cNvSpPr/>
          <p:nvPr/>
        </p:nvSpPr>
        <p:spPr>
          <a:xfrm>
            <a:off x="1468354" y="837465"/>
            <a:ext cx="9255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PERBANDINGAN DENGAN SISTEM YANG TELAH ADA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43FD8D-4C95-1B44-8E6E-91447AA1A693}"/>
              </a:ext>
            </a:extLst>
          </p:cNvPr>
          <p:cNvSpPr/>
          <p:nvPr/>
        </p:nvSpPr>
        <p:spPr>
          <a:xfrm>
            <a:off x="7905941" y="1647230"/>
            <a:ext cx="218264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SMART AWC</a:t>
            </a:r>
          </a:p>
          <a:p>
            <a:pPr algn="ctr"/>
            <a:r>
              <a:rPr lang="en-US" sz="2800" dirty="0" err="1"/>
              <a:t>AutoAqua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ED44E7-C6CE-324E-87D8-F0020A24E9E3}"/>
              </a:ext>
            </a:extLst>
          </p:cNvPr>
          <p:cNvSpPr/>
          <p:nvPr/>
        </p:nvSpPr>
        <p:spPr>
          <a:xfrm>
            <a:off x="4197945" y="1647230"/>
            <a:ext cx="31743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Prototype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Pemantauan</a:t>
            </a:r>
            <a:endParaRPr lang="en-US" sz="2000" dirty="0"/>
          </a:p>
          <a:p>
            <a:r>
              <a:rPr lang="en-US" sz="2000" dirty="0"/>
              <a:t>dan </a:t>
            </a:r>
            <a:r>
              <a:rPr lang="en-US" sz="2000" dirty="0" err="1"/>
              <a:t>Pemeliharaan</a:t>
            </a:r>
            <a:r>
              <a:rPr lang="en-US" sz="2000" dirty="0"/>
              <a:t> Akuarium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0FA8B2-1949-824E-8518-F3CB77FE35EC}"/>
              </a:ext>
            </a:extLst>
          </p:cNvPr>
          <p:cNvSpPr/>
          <p:nvPr/>
        </p:nvSpPr>
        <p:spPr>
          <a:xfrm>
            <a:off x="1244265" y="3240600"/>
            <a:ext cx="2150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Auto Water Change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66E81D-07D9-D345-858C-019B1D33F382}"/>
              </a:ext>
            </a:extLst>
          </p:cNvPr>
          <p:cNvSpPr/>
          <p:nvPr/>
        </p:nvSpPr>
        <p:spPr>
          <a:xfrm>
            <a:off x="1691247" y="3947098"/>
            <a:ext cx="9330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Display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A2B6B2-9445-E64E-A9D0-034475AA2952}"/>
              </a:ext>
            </a:extLst>
          </p:cNvPr>
          <p:cNvSpPr txBox="1"/>
          <p:nvPr/>
        </p:nvSpPr>
        <p:spPr>
          <a:xfrm>
            <a:off x="8827691" y="3118856"/>
            <a:ext cx="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✅</a:t>
            </a:r>
            <a:endParaRPr lang="en-US" sz="4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15BEBD-CEBC-754A-8601-D7E4A90F0459}"/>
              </a:ext>
            </a:extLst>
          </p:cNvPr>
          <p:cNvSpPr/>
          <p:nvPr/>
        </p:nvSpPr>
        <p:spPr>
          <a:xfrm>
            <a:off x="4748552" y="3947098"/>
            <a:ext cx="24815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Web Based Monitoring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C353DA-9618-C741-BB85-1E8BCB2B27C1}"/>
              </a:ext>
            </a:extLst>
          </p:cNvPr>
          <p:cNvSpPr/>
          <p:nvPr/>
        </p:nvSpPr>
        <p:spPr>
          <a:xfrm>
            <a:off x="8020987" y="3936588"/>
            <a:ext cx="2688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Touch Screen Controller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A402F2-0973-864C-A866-4AD600FD038A}"/>
              </a:ext>
            </a:extLst>
          </p:cNvPr>
          <p:cNvSpPr/>
          <p:nvPr/>
        </p:nvSpPr>
        <p:spPr>
          <a:xfrm>
            <a:off x="4748551" y="3180411"/>
            <a:ext cx="22233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Scheduled Weekly &amp;</a:t>
            </a:r>
          </a:p>
          <a:p>
            <a:r>
              <a:rPr lang="en-US" sz="2000"/>
              <a:t>Turbidity Based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106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EB7D19-B89A-2E4F-B3E2-DCE86D3F75D8}"/>
              </a:ext>
            </a:extLst>
          </p:cNvPr>
          <p:cNvSpPr/>
          <p:nvPr/>
        </p:nvSpPr>
        <p:spPr>
          <a:xfrm>
            <a:off x="1468354" y="837465"/>
            <a:ext cx="9255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PERBANDINGAN DENGAN SISTEM YANG TELAH ADA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0B31D5-B974-8C4F-93CA-0DBD35D9C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354" y="1604557"/>
            <a:ext cx="3725013" cy="37333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5047B-4760-154B-AA0B-94003D47D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385" y="1604557"/>
            <a:ext cx="4217057" cy="6581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2928B2-4BE9-CA49-8D0F-9AF6F8B9E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385" y="2506532"/>
            <a:ext cx="5484261" cy="120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05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EB7D19-B89A-2E4F-B3E2-DCE86D3F75D8}"/>
              </a:ext>
            </a:extLst>
          </p:cNvPr>
          <p:cNvSpPr/>
          <p:nvPr/>
        </p:nvSpPr>
        <p:spPr>
          <a:xfrm>
            <a:off x="1468354" y="837465"/>
            <a:ext cx="9255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PERBANDINGAN DENGAN SISTEM YANG TELAH ADA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43FD8D-4C95-1B44-8E6E-91447AA1A693}"/>
              </a:ext>
            </a:extLst>
          </p:cNvPr>
          <p:cNvSpPr/>
          <p:nvPr/>
        </p:nvSpPr>
        <p:spPr>
          <a:xfrm>
            <a:off x="7941413" y="1712769"/>
            <a:ext cx="21773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err="1"/>
              <a:t>Reefloat</a:t>
            </a:r>
            <a:r>
              <a:rPr lang="en-US" sz="2800" dirty="0"/>
              <a:t> AWC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ED44E7-C6CE-324E-87D8-F0020A24E9E3}"/>
              </a:ext>
            </a:extLst>
          </p:cNvPr>
          <p:cNvSpPr/>
          <p:nvPr/>
        </p:nvSpPr>
        <p:spPr>
          <a:xfrm>
            <a:off x="4197945" y="1647230"/>
            <a:ext cx="31743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Prototype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Pemantauan</a:t>
            </a:r>
            <a:endParaRPr lang="en-US" sz="2000" dirty="0"/>
          </a:p>
          <a:p>
            <a:r>
              <a:rPr lang="en-US" sz="2000" dirty="0"/>
              <a:t>dan </a:t>
            </a:r>
            <a:r>
              <a:rPr lang="en-US" sz="2000" dirty="0" err="1"/>
              <a:t>Pemeliharaan</a:t>
            </a:r>
            <a:r>
              <a:rPr lang="en-US" sz="2000" dirty="0"/>
              <a:t> Akuarium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0FA8B2-1949-824E-8518-F3CB77FE35EC}"/>
              </a:ext>
            </a:extLst>
          </p:cNvPr>
          <p:cNvSpPr/>
          <p:nvPr/>
        </p:nvSpPr>
        <p:spPr>
          <a:xfrm>
            <a:off x="1013039" y="3023546"/>
            <a:ext cx="2150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Auto Water Change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66E81D-07D9-D345-858C-019B1D33F382}"/>
              </a:ext>
            </a:extLst>
          </p:cNvPr>
          <p:cNvSpPr/>
          <p:nvPr/>
        </p:nvSpPr>
        <p:spPr>
          <a:xfrm>
            <a:off x="1013039" y="5239940"/>
            <a:ext cx="30346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24/7 Web Based Monitoring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B83656-8807-234E-94FC-CD4D4347C9DC}"/>
              </a:ext>
            </a:extLst>
          </p:cNvPr>
          <p:cNvSpPr/>
          <p:nvPr/>
        </p:nvSpPr>
        <p:spPr>
          <a:xfrm>
            <a:off x="1013039" y="4306705"/>
            <a:ext cx="22975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Pemantauan</a:t>
            </a:r>
            <a:r>
              <a:rPr lang="en-US" sz="2000" dirty="0"/>
              <a:t> </a:t>
            </a:r>
            <a:r>
              <a:rPr lang="en-US" sz="2000" dirty="0" err="1"/>
              <a:t>Suhu</a:t>
            </a:r>
            <a:r>
              <a:rPr lang="en-US" sz="2000" dirty="0"/>
              <a:t> &amp;</a:t>
            </a:r>
          </a:p>
          <a:p>
            <a:r>
              <a:rPr lang="en-US" sz="2000" dirty="0"/>
              <a:t>Kekeruhan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C7F6CE-7C25-204D-97CF-F506814EDAAA}"/>
              </a:ext>
            </a:extLst>
          </p:cNvPr>
          <p:cNvSpPr/>
          <p:nvPr/>
        </p:nvSpPr>
        <p:spPr>
          <a:xfrm>
            <a:off x="1013039" y="3634399"/>
            <a:ext cx="1447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AutoTop</a:t>
            </a:r>
            <a:r>
              <a:rPr lang="en-US" sz="2000" dirty="0"/>
              <a:t> off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F12533-5EBC-E34E-A880-8D6C9E52ED81}"/>
              </a:ext>
            </a:extLst>
          </p:cNvPr>
          <p:cNvSpPr txBox="1"/>
          <p:nvPr/>
        </p:nvSpPr>
        <p:spPr>
          <a:xfrm>
            <a:off x="5506014" y="364063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F23BA1-D4EC-0B49-A9C8-A9528464EDC2}"/>
              </a:ext>
            </a:extLst>
          </p:cNvPr>
          <p:cNvSpPr txBox="1"/>
          <p:nvPr/>
        </p:nvSpPr>
        <p:spPr>
          <a:xfrm>
            <a:off x="5506014" y="2900435"/>
            <a:ext cx="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✅</a:t>
            </a:r>
            <a:endParaRPr 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12DBD-6A32-1A44-84B4-3BF523BED10B}"/>
              </a:ext>
            </a:extLst>
          </p:cNvPr>
          <p:cNvSpPr txBox="1"/>
          <p:nvPr/>
        </p:nvSpPr>
        <p:spPr>
          <a:xfrm>
            <a:off x="5506014" y="4429815"/>
            <a:ext cx="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✅</a:t>
            </a:r>
            <a:endParaRPr 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CE58E3-FE2B-9449-AD10-628A428028C4}"/>
              </a:ext>
            </a:extLst>
          </p:cNvPr>
          <p:cNvSpPr txBox="1"/>
          <p:nvPr/>
        </p:nvSpPr>
        <p:spPr>
          <a:xfrm>
            <a:off x="5506014" y="5212614"/>
            <a:ext cx="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✅</a:t>
            </a:r>
            <a:endParaRPr lang="en-US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0990A4-F0DA-2F4B-8F65-C0D0ABCC29F4}"/>
              </a:ext>
            </a:extLst>
          </p:cNvPr>
          <p:cNvSpPr txBox="1"/>
          <p:nvPr/>
        </p:nvSpPr>
        <p:spPr>
          <a:xfrm>
            <a:off x="8640213" y="441587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D56CE2-B458-9440-8A90-0AD08FCD4D3F}"/>
              </a:ext>
            </a:extLst>
          </p:cNvPr>
          <p:cNvSpPr txBox="1"/>
          <p:nvPr/>
        </p:nvSpPr>
        <p:spPr>
          <a:xfrm>
            <a:off x="8609103" y="521077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A2B6B2-9445-E64E-A9D0-034475AA2952}"/>
              </a:ext>
            </a:extLst>
          </p:cNvPr>
          <p:cNvSpPr txBox="1"/>
          <p:nvPr/>
        </p:nvSpPr>
        <p:spPr>
          <a:xfrm>
            <a:off x="8609103" y="2879415"/>
            <a:ext cx="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✅</a:t>
            </a:r>
            <a:endParaRPr lang="en-US" sz="4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A7C273-6F79-064C-AF0D-66739FF3D28E}"/>
              </a:ext>
            </a:extLst>
          </p:cNvPr>
          <p:cNvSpPr txBox="1"/>
          <p:nvPr/>
        </p:nvSpPr>
        <p:spPr>
          <a:xfrm>
            <a:off x="8629276" y="362299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83493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EB7D19-B89A-2E4F-B3E2-DCE86D3F75D8}"/>
              </a:ext>
            </a:extLst>
          </p:cNvPr>
          <p:cNvSpPr/>
          <p:nvPr/>
        </p:nvSpPr>
        <p:spPr>
          <a:xfrm>
            <a:off x="4363795" y="857103"/>
            <a:ext cx="346441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KALIBRASI SENSOR</a:t>
            </a: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0E087-15D4-E743-93DF-40A81CD01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447" y="1898650"/>
            <a:ext cx="4610100" cy="622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E8AF05-6A62-7E4E-9279-24C3C7DDA8CC}"/>
              </a:ext>
            </a:extLst>
          </p:cNvPr>
          <p:cNvSpPr txBox="1"/>
          <p:nvPr/>
        </p:nvSpPr>
        <p:spPr>
          <a:xfrm>
            <a:off x="6316717" y="1811210"/>
            <a:ext cx="479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menyesuaikan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sensor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wadah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1CF96-14EE-1B4D-9B42-CC10CE020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356" y="2993959"/>
            <a:ext cx="3695700" cy="825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A71999-3608-BD4E-9F0D-2841545CB29A}"/>
              </a:ext>
            </a:extLst>
          </p:cNvPr>
          <p:cNvSpPr txBox="1"/>
          <p:nvPr/>
        </p:nvSpPr>
        <p:spPr>
          <a:xfrm>
            <a:off x="6316717" y="2993959"/>
            <a:ext cx="479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time </a:t>
            </a:r>
            <a:r>
              <a:rPr lang="en-US" dirty="0" err="1"/>
              <a:t>dipercepat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endParaRPr lang="en-US" dirty="0"/>
          </a:p>
          <a:p>
            <a:r>
              <a:rPr lang="en-US" dirty="0" err="1"/>
              <a:t>Akurasi</a:t>
            </a:r>
            <a:r>
              <a:rPr lang="en-US" dirty="0"/>
              <a:t> sensor.</a:t>
            </a:r>
          </a:p>
        </p:txBody>
      </p:sp>
    </p:spTree>
    <p:extLst>
      <p:ext uri="{BB962C8B-B14F-4D97-AF65-F5344CB8AC3E}">
        <p14:creationId xmlns:p14="http://schemas.microsoft.com/office/powerpoint/2010/main" val="453175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8807</TotalTime>
  <Words>303</Words>
  <Application>Microsoft Macintosh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Garamond</vt:lpstr>
      <vt:lpstr>Times New Roman</vt:lpstr>
      <vt:lpstr>Organic</vt:lpstr>
      <vt:lpstr>SISTEM PEMANTAUAN DAN PEMELIHARAAN AKUARIUM TEROTOMATISASI</vt:lpstr>
      <vt:lpstr>POIN– POIN REVISI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PEMANTAUAN DAN PEMELIHARAAN AKUARIUM TEROTOMATISASI</dc:title>
  <dc:creator>Irsyad Ashari</dc:creator>
  <cp:lastModifiedBy>Irsyad Ashari</cp:lastModifiedBy>
  <cp:revision>12</cp:revision>
  <dcterms:created xsi:type="dcterms:W3CDTF">2020-06-17T05:37:44Z</dcterms:created>
  <dcterms:modified xsi:type="dcterms:W3CDTF">2020-06-24T05:35:00Z</dcterms:modified>
</cp:coreProperties>
</file>