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Montserrat ExtraBold"/>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ExtraBold-bold.fntdata"/><Relationship Id="rId14" Type="http://schemas.openxmlformats.org/officeDocument/2006/relationships/font" Target="fonts/Montserrat-boldItalic.fntdata"/><Relationship Id="rId16"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6fc451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46fc451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6fc4515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46fc45155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6fc451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46fc45155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6fc4515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46fc45155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6fc4515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46fc45155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aggle.com/datasets/ilhamfp31/indonesian-abusive-and-hate-speech-twitter-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58" name="Google Shape;58;p1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 name="Google Shape;60;p14"/>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Python Data Cleansing</a:t>
            </a:r>
            <a:endParaRPr b="1" sz="1750">
              <a:solidFill>
                <a:srgbClr val="743673"/>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en" sz="1750">
                <a:solidFill>
                  <a:srgbClr val="743673"/>
                </a:solidFill>
                <a:latin typeface="Montserrat"/>
                <a:ea typeface="Montserrat"/>
                <a:cs typeface="Montserrat"/>
                <a:sym typeface="Montserrat"/>
              </a:rPr>
              <a:t>with Pandas, Regex, Flask, and Swagger UI</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b="1" sz="1050">
              <a:solidFill>
                <a:srgbClr val="74367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6" name="Google Shape;66;p1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67" name="Google Shape;67;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8" name="Google Shape;68;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9" name="Google Shape;69;p15"/>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rgbClr val="743673"/>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Muhammad Irsyad Ramadhan</a:t>
            </a:r>
            <a:endParaRPr b="1" sz="1750">
              <a:solidFill>
                <a:srgbClr val="743673"/>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en" sz="1750">
                <a:solidFill>
                  <a:srgbClr val="743673"/>
                </a:solidFill>
                <a:latin typeface="Montserrat"/>
                <a:ea typeface="Montserrat"/>
                <a:cs typeface="Montserrat"/>
                <a:sym typeface="Montserrat"/>
              </a:rPr>
              <a:t>Binar Academy</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sz="1050">
              <a:solidFill>
                <a:srgbClr val="74367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5" name="Google Shape;75;p1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76" name="Google Shape;76;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7" name="Google Shape;77;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8" name="Google Shape;78;p16"/>
          <p:cNvSpPr txBox="1"/>
          <p:nvPr/>
        </p:nvSpPr>
        <p:spPr>
          <a:xfrm>
            <a:off x="450500" y="589350"/>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Pendahuluan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Data </a:t>
            </a:r>
            <a:r>
              <a:rPr lang="en" sz="1100">
                <a:solidFill>
                  <a:schemeClr val="dk1"/>
                </a:solidFill>
                <a:latin typeface="Montserrat"/>
                <a:ea typeface="Montserrat"/>
                <a:cs typeface="Montserrat"/>
                <a:sym typeface="Montserrat"/>
              </a:rPr>
              <a:t>cleansing</a:t>
            </a:r>
            <a:r>
              <a:rPr lang="en" sz="1100">
                <a:solidFill>
                  <a:schemeClr val="dk1"/>
                </a:solidFill>
                <a:latin typeface="Montserrat"/>
                <a:ea typeface="Montserrat"/>
                <a:cs typeface="Montserrat"/>
                <a:sym typeface="Montserrat"/>
              </a:rPr>
              <a:t> adalah kegiatan membersihkan data dari informasi yang tidak diperlukan. Data cleansing dilakukan agar data yang akan diolah </a:t>
            </a:r>
            <a:r>
              <a:rPr lang="en" sz="1100">
                <a:solidFill>
                  <a:schemeClr val="dk1"/>
                </a:solidFill>
                <a:latin typeface="Montserrat"/>
                <a:ea typeface="Montserrat"/>
                <a:cs typeface="Montserrat"/>
                <a:sym typeface="Montserrat"/>
              </a:rPr>
              <a:t>sesuai dengan kebutuhan dan mendukung hasil evaluasi yang baik.</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Terdapat dua library python yang populer digunakan oleh data scientist untuk cleansing data yaitu pandas dan RegEx. </a:t>
            </a:r>
            <a:r>
              <a:rPr lang="en" sz="1100">
                <a:solidFill>
                  <a:srgbClr val="212529"/>
                </a:solidFill>
                <a:latin typeface="Montserrat"/>
                <a:ea typeface="Montserrat"/>
                <a:cs typeface="Montserrat"/>
                <a:sym typeface="Montserrat"/>
              </a:rPr>
              <a:t>Pandas adalah singkatan dari “Panel Data” dan “Python Data Analysis” yang digunakan untuk melakukan analisis, pembersihan, eksplorasi, dan memanipulasi data. Sedangkan RegEx atau Regular Expression, digunakan lebih spesifik untuk menganalisis teks berdasarkan polanya.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marR="0" rtl="0" algn="just">
              <a:lnSpc>
                <a:spcPct val="115000"/>
              </a:lnSpc>
              <a:spcBef>
                <a:spcPts val="0"/>
              </a:spcBef>
              <a:spcAft>
                <a:spcPts val="1000"/>
              </a:spcAft>
              <a:buNone/>
            </a:pPr>
            <a:r>
              <a:t/>
            </a:r>
            <a:endParaRPr sz="1050">
              <a:solidFill>
                <a:srgbClr val="29292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4" name="Google Shape;84;p1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85" name="Google Shape;85;p1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86" name="Google Shape;86;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7" name="Google Shape;87;p17"/>
          <p:cNvSpPr txBox="1"/>
          <p:nvPr/>
        </p:nvSpPr>
        <p:spPr>
          <a:xfrm>
            <a:off x="469050" y="589350"/>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Data</a:t>
            </a:r>
            <a:r>
              <a:rPr lang="en" sz="1100">
                <a:solidFill>
                  <a:schemeClr val="dk1"/>
                </a:solidFill>
                <a:latin typeface="Montserrat"/>
                <a:ea typeface="Montserrat"/>
                <a:cs typeface="Montserrat"/>
                <a:sym typeface="Montserrat"/>
              </a:rPr>
              <a:t>  </a:t>
            </a:r>
            <a:r>
              <a:rPr lang="en" sz="1100">
                <a:solidFill>
                  <a:schemeClr val="dk1"/>
                </a:solidFill>
                <a:latin typeface="Montserrat"/>
                <a:ea typeface="Montserrat"/>
                <a:cs typeface="Montserrat"/>
                <a:sym typeface="Montserrat"/>
              </a:rPr>
              <a:t>yang</a:t>
            </a:r>
            <a:r>
              <a:rPr lang="en" sz="1100">
                <a:solidFill>
                  <a:schemeClr val="dk1"/>
                </a:solidFill>
                <a:latin typeface="Montserrat"/>
                <a:ea typeface="Montserrat"/>
                <a:cs typeface="Montserrat"/>
                <a:sym typeface="Montserrat"/>
              </a:rPr>
              <a:t> </a:t>
            </a:r>
            <a:r>
              <a:rPr lang="en" sz="1100">
                <a:solidFill>
                  <a:schemeClr val="dk1"/>
                </a:solidFill>
                <a:latin typeface="Montserrat"/>
                <a:ea typeface="Montserrat"/>
                <a:cs typeface="Montserrat"/>
                <a:sym typeface="Montserrat"/>
              </a:rPr>
              <a:t>digunakan untuk di cleansing bersumber dari </a:t>
            </a:r>
            <a:r>
              <a:rPr lang="en" sz="1100" u="sng">
                <a:solidFill>
                  <a:schemeClr val="hlink"/>
                </a:solidFill>
                <a:latin typeface="Montserrat"/>
                <a:ea typeface="Montserrat"/>
                <a:cs typeface="Montserrat"/>
                <a:sym typeface="Montserrat"/>
                <a:hlinkClick r:id="rId5"/>
              </a:rPr>
              <a:t>Multi-Labeled Hate Speech and Abusive Indonesian Twitter Text by okkyibrohim</a:t>
            </a:r>
            <a:r>
              <a:rPr lang="en" sz="1100">
                <a:solidFill>
                  <a:schemeClr val="dk1"/>
                </a:solidFill>
                <a:latin typeface="Montserrat"/>
                <a:ea typeface="Montserrat"/>
                <a:cs typeface="Montserrat"/>
                <a:sym typeface="Montserrat"/>
              </a:rPr>
              <a:t>. Didalam publikasi tersebut, diambil re_data.csv yang berupa kumpulan tweet sebagai dataset yang akan di cleansing dan new_kamusalay.csv sebagai dataset yang akan digunakan untuk melakukan filter kalimat tidak baku.</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Metode yang digunakan untuk melakukan cleansing adalah dengan menggunakan function re.sub  dari module regex untuk mensubstitusi karakter-karakter yang tidak diperlukan seperti karakter nonalphanumeric dengan spasi.</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Untuk membaca file csv digunakan function pandas.read_csv dari module pandas</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100">
                <a:solidFill>
                  <a:schemeClr val="dk1"/>
                </a:solidFill>
                <a:latin typeface="Montserrat"/>
                <a:ea typeface="Montserrat"/>
                <a:cs typeface="Montserrat"/>
                <a:sym typeface="Montserrat"/>
              </a:rPr>
              <a:t>Kemudidan untuk deployment nya menggunakan API Flask, dan untuk dokumentasi endpoint nya menggunakan </a:t>
            </a:r>
            <a:r>
              <a:rPr lang="en" sz="1100">
                <a:solidFill>
                  <a:schemeClr val="dk1"/>
                </a:solidFill>
                <a:latin typeface="Montserrat"/>
                <a:ea typeface="Montserrat"/>
                <a:cs typeface="Montserrat"/>
                <a:sym typeface="Montserrat"/>
              </a:rPr>
              <a:t>Swagger UI.</a:t>
            </a:r>
            <a:endParaRPr sz="1150">
              <a:solidFill>
                <a:srgbClr val="29292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3" name="Google Shape;93;p1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94" name="Google Shape;94;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5" name="Google Shape;95;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6" name="Google Shape;96;p18"/>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298450" lvl="0" marL="457200" rtl="0" algn="l">
              <a:lnSpc>
                <a:spcPct val="135714"/>
              </a:lnSpc>
              <a:spcBef>
                <a:spcPts val="0"/>
              </a:spcBef>
              <a:spcAft>
                <a:spcPts val="0"/>
              </a:spcAft>
              <a:buClr>
                <a:srgbClr val="292929"/>
              </a:buClr>
              <a:buSzPts val="1100"/>
              <a:buFont typeface="Montserrat"/>
              <a:buChar char="●"/>
            </a:pPr>
            <a:r>
              <a:rPr lang="en" sz="1100">
                <a:solidFill>
                  <a:srgbClr val="292929"/>
                </a:solidFill>
                <a:latin typeface="Montserrat"/>
                <a:ea typeface="Montserrat"/>
                <a:cs typeface="Montserrat"/>
                <a:sym typeface="Montserrat"/>
              </a:rPr>
              <a:t>Setelah dilakukan cleansing, data dimasukan ke dalam variabel df_clean, kemudian untuk melihat hasil cleansing digunakan function df_clean.head().</a:t>
            </a:r>
            <a:endParaRPr sz="1100">
              <a:solidFill>
                <a:srgbClr val="292929"/>
              </a:solidFill>
              <a:latin typeface="Montserrat"/>
              <a:ea typeface="Montserrat"/>
              <a:cs typeface="Montserrat"/>
              <a:sym typeface="Montserrat"/>
            </a:endParaRPr>
          </a:p>
          <a:p>
            <a:pPr indent="-298450" lvl="0" marL="457200" rtl="0" algn="l">
              <a:lnSpc>
                <a:spcPct val="135714"/>
              </a:lnSpc>
              <a:spcBef>
                <a:spcPts val="0"/>
              </a:spcBef>
              <a:spcAft>
                <a:spcPts val="0"/>
              </a:spcAft>
              <a:buClr>
                <a:srgbClr val="292929"/>
              </a:buClr>
              <a:buSzPts val="1100"/>
              <a:buFont typeface="Montserrat"/>
              <a:buChar char="●"/>
            </a:pPr>
            <a:r>
              <a:rPr lang="en" sz="1100">
                <a:solidFill>
                  <a:srgbClr val="292929"/>
                </a:solidFill>
                <a:latin typeface="Montserrat"/>
                <a:ea typeface="Montserrat"/>
                <a:cs typeface="Montserrat"/>
                <a:sym typeface="Montserrat"/>
              </a:rPr>
              <a:t>Hasil nya akan tampil 5 data pertama yang sudah di cleansing.</a:t>
            </a:r>
            <a:endParaRPr sz="1100">
              <a:solidFill>
                <a:srgbClr val="292929"/>
              </a:solidFill>
              <a:latin typeface="Montserrat"/>
              <a:ea typeface="Montserrat"/>
              <a:cs typeface="Montserrat"/>
              <a:sym typeface="Montserrat"/>
            </a:endParaRPr>
          </a:p>
          <a:p>
            <a:pPr indent="-298450" lvl="0" marL="457200" rtl="0" algn="l">
              <a:lnSpc>
                <a:spcPct val="135714"/>
              </a:lnSpc>
              <a:spcBef>
                <a:spcPts val="0"/>
              </a:spcBef>
              <a:spcAft>
                <a:spcPts val="0"/>
              </a:spcAft>
              <a:buClr>
                <a:srgbClr val="292929"/>
              </a:buClr>
              <a:buSzPts val="1100"/>
              <a:buFont typeface="Montserrat"/>
              <a:buChar char="●"/>
            </a:pPr>
            <a:r>
              <a:rPr lang="en" sz="1100">
                <a:solidFill>
                  <a:srgbClr val="292929"/>
                </a:solidFill>
                <a:latin typeface="Montserrat"/>
                <a:ea typeface="Montserrat"/>
                <a:cs typeface="Montserrat"/>
                <a:sym typeface="Montserrat"/>
              </a:rPr>
              <a:t>Data sudah di cleansing menghilangkan informasi-informasi yang tidak diperlukan seperti karakter nonalphanumeric.</a:t>
            </a:r>
            <a:endParaRPr sz="1100">
              <a:solidFill>
                <a:srgbClr val="292929"/>
              </a:solidFill>
              <a:latin typeface="Montserrat"/>
              <a:ea typeface="Montserrat"/>
              <a:cs typeface="Montserrat"/>
              <a:sym typeface="Montserrat"/>
            </a:endParaRPr>
          </a:p>
          <a:p>
            <a:pPr indent="-298450" lvl="0" marL="457200" rtl="0" algn="l">
              <a:lnSpc>
                <a:spcPct val="135714"/>
              </a:lnSpc>
              <a:spcBef>
                <a:spcPts val="0"/>
              </a:spcBef>
              <a:spcAft>
                <a:spcPts val="0"/>
              </a:spcAft>
              <a:buClr>
                <a:srgbClr val="292929"/>
              </a:buClr>
              <a:buSzPts val="1100"/>
              <a:buFont typeface="Montserrat"/>
              <a:buChar char="●"/>
            </a:pPr>
            <a:r>
              <a:rPr lang="en" sz="1100">
                <a:solidFill>
                  <a:srgbClr val="292929"/>
                </a:solidFill>
                <a:latin typeface="Montserrat"/>
                <a:ea typeface="Montserrat"/>
                <a:cs typeface="Montserrat"/>
                <a:sym typeface="Montserrat"/>
              </a:rPr>
              <a:t>Data ditampilkan pada endpoint /data_cleansing.yml</a:t>
            </a:r>
            <a:endParaRPr sz="11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1100">
              <a:solidFill>
                <a:srgbClr val="29292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