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25"/>
  </p:normalViewPr>
  <p:slideViewPr>
    <p:cSldViewPr snapToGrid="0">
      <p:cViewPr varScale="1">
        <p:scale>
          <a:sx n="116" d="100"/>
          <a:sy n="116"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8E3A-418F-9202-376F-0E234E2CE7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77EFC3-33DC-5E05-AA1D-0DC363021C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882758-8D4F-FE2D-6150-BD62B3A9DE0D}"/>
              </a:ext>
            </a:extLst>
          </p:cNvPr>
          <p:cNvSpPr>
            <a:spLocks noGrp="1"/>
          </p:cNvSpPr>
          <p:nvPr>
            <p:ph type="dt" sz="half" idx="10"/>
          </p:nvPr>
        </p:nvSpPr>
        <p:spPr/>
        <p:txBody>
          <a:bodyPr/>
          <a:lstStyle/>
          <a:p>
            <a:fld id="{91191EFB-5B12-314F-AFDF-16BC55DDA881}" type="datetimeFigureOut">
              <a:rPr lang="en-US" smtClean="0"/>
              <a:t>7/29/23</a:t>
            </a:fld>
            <a:endParaRPr lang="en-US"/>
          </a:p>
        </p:txBody>
      </p:sp>
      <p:sp>
        <p:nvSpPr>
          <p:cNvPr id="5" name="Footer Placeholder 4">
            <a:extLst>
              <a:ext uri="{FF2B5EF4-FFF2-40B4-BE49-F238E27FC236}">
                <a16:creationId xmlns:a16="http://schemas.microsoft.com/office/drawing/2014/main" id="{9B9BF86D-E782-6999-236E-B6C950A5E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56BD0-C739-4E9A-20EC-89D5592BF070}"/>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509389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E101-C9E0-5747-C53A-1E270A97D5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BAEAB3-42CD-4D38-B8DA-2F88834C27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43E69-4FE2-7B78-24B7-1FF052B64DEA}"/>
              </a:ext>
            </a:extLst>
          </p:cNvPr>
          <p:cNvSpPr>
            <a:spLocks noGrp="1"/>
          </p:cNvSpPr>
          <p:nvPr>
            <p:ph type="dt" sz="half" idx="10"/>
          </p:nvPr>
        </p:nvSpPr>
        <p:spPr/>
        <p:txBody>
          <a:bodyPr/>
          <a:lstStyle/>
          <a:p>
            <a:fld id="{91191EFB-5B12-314F-AFDF-16BC55DDA881}" type="datetimeFigureOut">
              <a:rPr lang="en-US" smtClean="0"/>
              <a:t>7/29/23</a:t>
            </a:fld>
            <a:endParaRPr lang="en-US"/>
          </a:p>
        </p:txBody>
      </p:sp>
      <p:sp>
        <p:nvSpPr>
          <p:cNvPr id="5" name="Footer Placeholder 4">
            <a:extLst>
              <a:ext uri="{FF2B5EF4-FFF2-40B4-BE49-F238E27FC236}">
                <a16:creationId xmlns:a16="http://schemas.microsoft.com/office/drawing/2014/main" id="{DAB877B0-4E8C-6531-042B-734907257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1F429-3060-CF87-47CB-42B746D15FDB}"/>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407380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5B5888-CFD3-B348-1002-531798264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EF801A-14CC-A8E0-8FE0-8B67F21681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A97857-6DF9-8BCA-C97F-06063076E6D9}"/>
              </a:ext>
            </a:extLst>
          </p:cNvPr>
          <p:cNvSpPr>
            <a:spLocks noGrp="1"/>
          </p:cNvSpPr>
          <p:nvPr>
            <p:ph type="dt" sz="half" idx="10"/>
          </p:nvPr>
        </p:nvSpPr>
        <p:spPr/>
        <p:txBody>
          <a:bodyPr/>
          <a:lstStyle/>
          <a:p>
            <a:fld id="{91191EFB-5B12-314F-AFDF-16BC55DDA881}" type="datetimeFigureOut">
              <a:rPr lang="en-US" smtClean="0"/>
              <a:t>7/29/23</a:t>
            </a:fld>
            <a:endParaRPr lang="en-US"/>
          </a:p>
        </p:txBody>
      </p:sp>
      <p:sp>
        <p:nvSpPr>
          <p:cNvPr id="5" name="Footer Placeholder 4">
            <a:extLst>
              <a:ext uri="{FF2B5EF4-FFF2-40B4-BE49-F238E27FC236}">
                <a16:creationId xmlns:a16="http://schemas.microsoft.com/office/drawing/2014/main" id="{8734062D-F71C-67EF-A440-1A4887294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C19FD-AAA4-93F9-0721-9687B4935D83}"/>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296903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6DAE-7B65-F5E9-E5EC-4842A28E1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1CECE5-2E93-D689-C01E-0BE875303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5AB84-0146-6FFE-76EE-F59E79A303CC}"/>
              </a:ext>
            </a:extLst>
          </p:cNvPr>
          <p:cNvSpPr>
            <a:spLocks noGrp="1"/>
          </p:cNvSpPr>
          <p:nvPr>
            <p:ph type="dt" sz="half" idx="10"/>
          </p:nvPr>
        </p:nvSpPr>
        <p:spPr/>
        <p:txBody>
          <a:bodyPr/>
          <a:lstStyle/>
          <a:p>
            <a:fld id="{91191EFB-5B12-314F-AFDF-16BC55DDA881}" type="datetimeFigureOut">
              <a:rPr lang="en-US" smtClean="0"/>
              <a:t>7/29/23</a:t>
            </a:fld>
            <a:endParaRPr lang="en-US"/>
          </a:p>
        </p:txBody>
      </p:sp>
      <p:sp>
        <p:nvSpPr>
          <p:cNvPr id="5" name="Footer Placeholder 4">
            <a:extLst>
              <a:ext uri="{FF2B5EF4-FFF2-40B4-BE49-F238E27FC236}">
                <a16:creationId xmlns:a16="http://schemas.microsoft.com/office/drawing/2014/main" id="{2475DD4A-0C13-0A7D-56EF-1CC7273FD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0FC80-E861-52C6-78D6-95EA5B1BE18C}"/>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136353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AE78-022F-91B4-9A04-D7FDB6E07B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193F18-03A1-0AD9-AB55-4BB7E0EAB3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965DBB-1A40-71B4-0848-BF6C39605071}"/>
              </a:ext>
            </a:extLst>
          </p:cNvPr>
          <p:cNvSpPr>
            <a:spLocks noGrp="1"/>
          </p:cNvSpPr>
          <p:nvPr>
            <p:ph type="dt" sz="half" idx="10"/>
          </p:nvPr>
        </p:nvSpPr>
        <p:spPr/>
        <p:txBody>
          <a:bodyPr/>
          <a:lstStyle/>
          <a:p>
            <a:fld id="{91191EFB-5B12-314F-AFDF-16BC55DDA881}" type="datetimeFigureOut">
              <a:rPr lang="en-US" smtClean="0"/>
              <a:t>7/29/23</a:t>
            </a:fld>
            <a:endParaRPr lang="en-US"/>
          </a:p>
        </p:txBody>
      </p:sp>
      <p:sp>
        <p:nvSpPr>
          <p:cNvPr id="5" name="Footer Placeholder 4">
            <a:extLst>
              <a:ext uri="{FF2B5EF4-FFF2-40B4-BE49-F238E27FC236}">
                <a16:creationId xmlns:a16="http://schemas.microsoft.com/office/drawing/2014/main" id="{B7AE4E02-9C6B-5E54-FD09-5814AD5E9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F0DD6-D1B4-591D-1F7F-00E73008A0D0}"/>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317651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48EC-9A42-06B6-F86A-5CEBFCC5BE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9D2BF7-ED1D-85BB-A1AB-B4FAEA6674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C1B854-0A83-2247-4D90-1686CCE4C3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DF64A1-1573-7BEC-C6CF-55782543C342}"/>
              </a:ext>
            </a:extLst>
          </p:cNvPr>
          <p:cNvSpPr>
            <a:spLocks noGrp="1"/>
          </p:cNvSpPr>
          <p:nvPr>
            <p:ph type="dt" sz="half" idx="10"/>
          </p:nvPr>
        </p:nvSpPr>
        <p:spPr/>
        <p:txBody>
          <a:bodyPr/>
          <a:lstStyle/>
          <a:p>
            <a:fld id="{91191EFB-5B12-314F-AFDF-16BC55DDA881}" type="datetimeFigureOut">
              <a:rPr lang="en-US" smtClean="0"/>
              <a:t>7/29/23</a:t>
            </a:fld>
            <a:endParaRPr lang="en-US"/>
          </a:p>
        </p:txBody>
      </p:sp>
      <p:sp>
        <p:nvSpPr>
          <p:cNvPr id="6" name="Footer Placeholder 5">
            <a:extLst>
              <a:ext uri="{FF2B5EF4-FFF2-40B4-BE49-F238E27FC236}">
                <a16:creationId xmlns:a16="http://schemas.microsoft.com/office/drawing/2014/main" id="{5E11CB6D-AD49-D2F4-14E6-B6D665F0F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E66FB-E24C-05D4-04E4-2F20791A35F7}"/>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197265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021C-8DC4-A698-CC2B-0A46CBDAE3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40B984-FB65-BA4F-B8A0-143A3C3D5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4329A1-9BBF-200B-9B45-6DEC518F0C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F18550-3DA6-BED9-B955-E7A7CC60D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058D6A-51E4-9C48-34F9-CFD6F19465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E26587-AEE3-0224-DEA1-6AEA2A5B986C}"/>
              </a:ext>
            </a:extLst>
          </p:cNvPr>
          <p:cNvSpPr>
            <a:spLocks noGrp="1"/>
          </p:cNvSpPr>
          <p:nvPr>
            <p:ph type="dt" sz="half" idx="10"/>
          </p:nvPr>
        </p:nvSpPr>
        <p:spPr/>
        <p:txBody>
          <a:bodyPr/>
          <a:lstStyle/>
          <a:p>
            <a:fld id="{91191EFB-5B12-314F-AFDF-16BC55DDA881}" type="datetimeFigureOut">
              <a:rPr lang="en-US" smtClean="0"/>
              <a:t>7/29/23</a:t>
            </a:fld>
            <a:endParaRPr lang="en-US"/>
          </a:p>
        </p:txBody>
      </p:sp>
      <p:sp>
        <p:nvSpPr>
          <p:cNvPr id="8" name="Footer Placeholder 7">
            <a:extLst>
              <a:ext uri="{FF2B5EF4-FFF2-40B4-BE49-F238E27FC236}">
                <a16:creationId xmlns:a16="http://schemas.microsoft.com/office/drawing/2014/main" id="{71567653-FC87-7581-DECF-721310381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0F9F3A-5C1E-67DF-B6AF-B6CC93FE46E4}"/>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316509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1304-4528-84DF-1AB3-D2D62A02A9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8C3D29-8AC3-D8D9-0B07-80CEB19E4F16}"/>
              </a:ext>
            </a:extLst>
          </p:cNvPr>
          <p:cNvSpPr>
            <a:spLocks noGrp="1"/>
          </p:cNvSpPr>
          <p:nvPr>
            <p:ph type="dt" sz="half" idx="10"/>
          </p:nvPr>
        </p:nvSpPr>
        <p:spPr/>
        <p:txBody>
          <a:bodyPr/>
          <a:lstStyle/>
          <a:p>
            <a:fld id="{91191EFB-5B12-314F-AFDF-16BC55DDA881}" type="datetimeFigureOut">
              <a:rPr lang="en-US" smtClean="0"/>
              <a:t>7/29/23</a:t>
            </a:fld>
            <a:endParaRPr lang="en-US"/>
          </a:p>
        </p:txBody>
      </p:sp>
      <p:sp>
        <p:nvSpPr>
          <p:cNvPr id="4" name="Footer Placeholder 3">
            <a:extLst>
              <a:ext uri="{FF2B5EF4-FFF2-40B4-BE49-F238E27FC236}">
                <a16:creationId xmlns:a16="http://schemas.microsoft.com/office/drawing/2014/main" id="{DE2BBF99-5AC0-5696-489D-AC59C92102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88E301-E633-390F-9E00-AD8CAE632014}"/>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360314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F1A8A7-9F64-D165-80FB-C0AB13400243}"/>
              </a:ext>
            </a:extLst>
          </p:cNvPr>
          <p:cNvSpPr>
            <a:spLocks noGrp="1"/>
          </p:cNvSpPr>
          <p:nvPr>
            <p:ph type="dt" sz="half" idx="10"/>
          </p:nvPr>
        </p:nvSpPr>
        <p:spPr/>
        <p:txBody>
          <a:bodyPr/>
          <a:lstStyle/>
          <a:p>
            <a:fld id="{91191EFB-5B12-314F-AFDF-16BC55DDA881}" type="datetimeFigureOut">
              <a:rPr lang="en-US" smtClean="0"/>
              <a:t>7/29/23</a:t>
            </a:fld>
            <a:endParaRPr lang="en-US"/>
          </a:p>
        </p:txBody>
      </p:sp>
      <p:sp>
        <p:nvSpPr>
          <p:cNvPr id="3" name="Footer Placeholder 2">
            <a:extLst>
              <a:ext uri="{FF2B5EF4-FFF2-40B4-BE49-F238E27FC236}">
                <a16:creationId xmlns:a16="http://schemas.microsoft.com/office/drawing/2014/main" id="{705A3B32-5C58-7C63-2826-C451D645E9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503AC8-CE94-9C24-B02B-FA0318A66E56}"/>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918997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3AD0-7893-6290-9355-7A0A45F6D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43FBF8-468A-70BA-CBE8-F3989F8A25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3550AF-731B-2507-D69F-651ECC8E9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42A808-97D4-3844-2261-D02ED728ECC0}"/>
              </a:ext>
            </a:extLst>
          </p:cNvPr>
          <p:cNvSpPr>
            <a:spLocks noGrp="1"/>
          </p:cNvSpPr>
          <p:nvPr>
            <p:ph type="dt" sz="half" idx="10"/>
          </p:nvPr>
        </p:nvSpPr>
        <p:spPr/>
        <p:txBody>
          <a:bodyPr/>
          <a:lstStyle/>
          <a:p>
            <a:fld id="{91191EFB-5B12-314F-AFDF-16BC55DDA881}" type="datetimeFigureOut">
              <a:rPr lang="en-US" smtClean="0"/>
              <a:t>7/29/23</a:t>
            </a:fld>
            <a:endParaRPr lang="en-US"/>
          </a:p>
        </p:txBody>
      </p:sp>
      <p:sp>
        <p:nvSpPr>
          <p:cNvPr id="6" name="Footer Placeholder 5">
            <a:extLst>
              <a:ext uri="{FF2B5EF4-FFF2-40B4-BE49-F238E27FC236}">
                <a16:creationId xmlns:a16="http://schemas.microsoft.com/office/drawing/2014/main" id="{2C089CB6-3CD0-EE64-69F5-5A99E2589D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5E1437-17FE-9D86-48C2-E50C21F9DB03}"/>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1503306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E5D5-F04B-D804-EDF5-48EE039EDC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72BCE0-C9F8-89CC-F1F6-CB173DF3D6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F99912-FD1F-B6D6-A8F1-376A6413E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7358F-7222-AC23-7AB9-705EA42AD594}"/>
              </a:ext>
            </a:extLst>
          </p:cNvPr>
          <p:cNvSpPr>
            <a:spLocks noGrp="1"/>
          </p:cNvSpPr>
          <p:nvPr>
            <p:ph type="dt" sz="half" idx="10"/>
          </p:nvPr>
        </p:nvSpPr>
        <p:spPr/>
        <p:txBody>
          <a:bodyPr/>
          <a:lstStyle/>
          <a:p>
            <a:fld id="{91191EFB-5B12-314F-AFDF-16BC55DDA881}" type="datetimeFigureOut">
              <a:rPr lang="en-US" smtClean="0"/>
              <a:t>7/29/23</a:t>
            </a:fld>
            <a:endParaRPr lang="en-US"/>
          </a:p>
        </p:txBody>
      </p:sp>
      <p:sp>
        <p:nvSpPr>
          <p:cNvPr id="6" name="Footer Placeholder 5">
            <a:extLst>
              <a:ext uri="{FF2B5EF4-FFF2-40B4-BE49-F238E27FC236}">
                <a16:creationId xmlns:a16="http://schemas.microsoft.com/office/drawing/2014/main" id="{16583177-6449-BAF3-0DCD-678F90F62F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B900C-2710-77E6-ED81-E8A17C1BBA8F}"/>
              </a:ext>
            </a:extLst>
          </p:cNvPr>
          <p:cNvSpPr>
            <a:spLocks noGrp="1"/>
          </p:cNvSpPr>
          <p:nvPr>
            <p:ph type="sldNum" sz="quarter" idx="12"/>
          </p:nvPr>
        </p:nvSpPr>
        <p:spPr/>
        <p:txBody>
          <a:bodyPr/>
          <a:lstStyle/>
          <a:p>
            <a:fld id="{87C3E80F-467A-4F43-8EE3-AA8F9896B7A6}" type="slidenum">
              <a:rPr lang="en-US" smtClean="0"/>
              <a:t>‹#›</a:t>
            </a:fld>
            <a:endParaRPr lang="en-US"/>
          </a:p>
        </p:txBody>
      </p:sp>
    </p:spTree>
    <p:extLst>
      <p:ext uri="{BB962C8B-B14F-4D97-AF65-F5344CB8AC3E}">
        <p14:creationId xmlns:p14="http://schemas.microsoft.com/office/powerpoint/2010/main" val="3751753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C2859-8490-DA00-1EAB-3A20875137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E48E98-D927-3083-2028-534D9A1CE7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88C3B-CD63-3838-F724-1438E59A8F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91EFB-5B12-314F-AFDF-16BC55DDA881}" type="datetimeFigureOut">
              <a:rPr lang="en-US" smtClean="0"/>
              <a:t>7/29/23</a:t>
            </a:fld>
            <a:endParaRPr lang="en-US"/>
          </a:p>
        </p:txBody>
      </p:sp>
      <p:sp>
        <p:nvSpPr>
          <p:cNvPr id="5" name="Footer Placeholder 4">
            <a:extLst>
              <a:ext uri="{FF2B5EF4-FFF2-40B4-BE49-F238E27FC236}">
                <a16:creationId xmlns:a16="http://schemas.microsoft.com/office/drawing/2014/main" id="{3504B314-A970-6534-3352-9ACE6B776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ACCB3B-0320-6B11-A957-D67E6B8D1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3E80F-467A-4F43-8EE3-AA8F9896B7A6}" type="slidenum">
              <a:rPr lang="en-US" smtClean="0"/>
              <a:t>‹#›</a:t>
            </a:fld>
            <a:endParaRPr lang="en-US"/>
          </a:p>
        </p:txBody>
      </p:sp>
    </p:spTree>
    <p:extLst>
      <p:ext uri="{BB962C8B-B14F-4D97-AF65-F5344CB8AC3E}">
        <p14:creationId xmlns:p14="http://schemas.microsoft.com/office/powerpoint/2010/main" val="202606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8E81931-EC11-4433-BB7B-ED42BAA24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5BC353-549C-47DC-9732-7E6961372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8003"/>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oden house on the mountains">
            <a:extLst>
              <a:ext uri="{FF2B5EF4-FFF2-40B4-BE49-F238E27FC236}">
                <a16:creationId xmlns:a16="http://schemas.microsoft.com/office/drawing/2014/main" id="{74EA8D71-736B-3525-79B0-ED890251C1FC}"/>
              </a:ext>
            </a:extLst>
          </p:cNvPr>
          <p:cNvPicPr>
            <a:picLocks noChangeAspect="1"/>
          </p:cNvPicPr>
          <p:nvPr/>
        </p:nvPicPr>
        <p:blipFill rotWithShape="1">
          <a:blip r:embed="rId2"/>
          <a:srcRect t="10261" b="5153"/>
          <a:stretch/>
        </p:blipFill>
        <p:spPr>
          <a:xfrm>
            <a:off x="20" y="-1"/>
            <a:ext cx="12191980" cy="6858002"/>
          </a:xfrm>
          <a:custGeom>
            <a:avLst/>
            <a:gdLst/>
            <a:ahLst/>
            <a:cxnLst/>
            <a:rect l="l" t="t" r="r" b="b"/>
            <a:pathLst>
              <a:path w="12192000" h="6858002">
                <a:moveTo>
                  <a:pt x="5307101" y="6857999"/>
                </a:moveTo>
                <a:lnTo>
                  <a:pt x="12192000" y="6857999"/>
                </a:lnTo>
                <a:lnTo>
                  <a:pt x="12192000" y="6858002"/>
                </a:lnTo>
                <a:lnTo>
                  <a:pt x="5307088" y="6858002"/>
                </a:lnTo>
                <a:close/>
                <a:moveTo>
                  <a:pt x="0" y="0"/>
                </a:moveTo>
                <a:lnTo>
                  <a:pt x="12192000" y="0"/>
                </a:lnTo>
                <a:lnTo>
                  <a:pt x="12192000" y="6277972"/>
                </a:lnTo>
                <a:lnTo>
                  <a:pt x="12152890" y="6290206"/>
                </a:lnTo>
                <a:cubicBezTo>
                  <a:pt x="12105395" y="6304478"/>
                  <a:pt x="12054092" y="6317152"/>
                  <a:pt x="12009354" y="6315664"/>
                </a:cubicBezTo>
                <a:cubicBezTo>
                  <a:pt x="11994503" y="6311032"/>
                  <a:pt x="11985943" y="6310638"/>
                  <a:pt x="11978968" y="6319390"/>
                </a:cubicBezTo>
                <a:cubicBezTo>
                  <a:pt x="11941764" y="6318961"/>
                  <a:pt x="11901790" y="6339612"/>
                  <a:pt x="11878895" y="6327233"/>
                </a:cubicBezTo>
                <a:cubicBezTo>
                  <a:pt x="11878918" y="6346592"/>
                  <a:pt x="11826486" y="6319151"/>
                  <a:pt x="11814979" y="6337141"/>
                </a:cubicBezTo>
                <a:cubicBezTo>
                  <a:pt x="11820607" y="6367517"/>
                  <a:pt x="11727668" y="6353622"/>
                  <a:pt x="11687508" y="6364470"/>
                </a:cubicBezTo>
                <a:cubicBezTo>
                  <a:pt x="11692944" y="6381370"/>
                  <a:pt x="11638976" y="6383664"/>
                  <a:pt x="11672002" y="6397904"/>
                </a:cubicBezTo>
                <a:cubicBezTo>
                  <a:pt x="11645814" y="6406115"/>
                  <a:pt x="11642999" y="6389784"/>
                  <a:pt x="11629894" y="6384496"/>
                </a:cubicBezTo>
                <a:cubicBezTo>
                  <a:pt x="11597582" y="6386755"/>
                  <a:pt x="11602281" y="6372208"/>
                  <a:pt x="11597728" y="6361596"/>
                </a:cubicBezTo>
                <a:cubicBezTo>
                  <a:pt x="11567716" y="6387703"/>
                  <a:pt x="11505156" y="6361750"/>
                  <a:pt x="11448211" y="6357842"/>
                </a:cubicBezTo>
                <a:cubicBezTo>
                  <a:pt x="11414499" y="6357897"/>
                  <a:pt x="11370196" y="6408532"/>
                  <a:pt x="11336630" y="6383021"/>
                </a:cubicBezTo>
                <a:cubicBezTo>
                  <a:pt x="11316728" y="6389671"/>
                  <a:pt x="11284212" y="6365546"/>
                  <a:pt x="11267820" y="6388199"/>
                </a:cubicBezTo>
                <a:cubicBezTo>
                  <a:pt x="11215412" y="6380118"/>
                  <a:pt x="11199532" y="6391497"/>
                  <a:pt x="11153755" y="6378749"/>
                </a:cubicBezTo>
                <a:cubicBezTo>
                  <a:pt x="11097684" y="6376473"/>
                  <a:pt x="11142086" y="6407848"/>
                  <a:pt x="11063998" y="6397440"/>
                </a:cubicBezTo>
                <a:cubicBezTo>
                  <a:pt x="11028900" y="6406581"/>
                  <a:pt x="10989384" y="6411343"/>
                  <a:pt x="10949261" y="6411271"/>
                </a:cubicBezTo>
                <a:cubicBezTo>
                  <a:pt x="10946808" y="6404413"/>
                  <a:pt x="10928478" y="6413021"/>
                  <a:pt x="10920620" y="6414504"/>
                </a:cubicBezTo>
                <a:cubicBezTo>
                  <a:pt x="10921840" y="6410173"/>
                  <a:pt x="10906289" y="6407257"/>
                  <a:pt x="10899483" y="6410536"/>
                </a:cubicBezTo>
                <a:cubicBezTo>
                  <a:pt x="10774259" y="6419728"/>
                  <a:pt x="10854212" y="6382839"/>
                  <a:pt x="10774590" y="6403309"/>
                </a:cubicBezTo>
                <a:cubicBezTo>
                  <a:pt x="10724638" y="6405843"/>
                  <a:pt x="10739599" y="6355991"/>
                  <a:pt x="10682861" y="6377814"/>
                </a:cubicBezTo>
                <a:cubicBezTo>
                  <a:pt x="10622947" y="6375380"/>
                  <a:pt x="10589912" y="6355504"/>
                  <a:pt x="10530714" y="6366548"/>
                </a:cubicBezTo>
                <a:cubicBezTo>
                  <a:pt x="10474643" y="6364190"/>
                  <a:pt x="10428348" y="6354710"/>
                  <a:pt x="10379097" y="6358630"/>
                </a:cubicBezTo>
                <a:cubicBezTo>
                  <a:pt x="10361622" y="6351880"/>
                  <a:pt x="10344151" y="6348805"/>
                  <a:pt x="10323727" y="6357333"/>
                </a:cubicBezTo>
                <a:cubicBezTo>
                  <a:pt x="10272196" y="6352518"/>
                  <a:pt x="10263446" y="6339056"/>
                  <a:pt x="10227126" y="6348100"/>
                </a:cubicBezTo>
                <a:cubicBezTo>
                  <a:pt x="10196351" y="6318664"/>
                  <a:pt x="10199174" y="6342674"/>
                  <a:pt x="10163542" y="6343141"/>
                </a:cubicBezTo>
                <a:cubicBezTo>
                  <a:pt x="10134376" y="6345476"/>
                  <a:pt x="10177885" y="6359944"/>
                  <a:pt x="10151161" y="6358763"/>
                </a:cubicBezTo>
                <a:cubicBezTo>
                  <a:pt x="10126522" y="6349492"/>
                  <a:pt x="10117113" y="6369683"/>
                  <a:pt x="10092125" y="6358861"/>
                </a:cubicBezTo>
                <a:cubicBezTo>
                  <a:pt x="10107302" y="6344459"/>
                  <a:pt x="10032910" y="6356018"/>
                  <a:pt x="10037958" y="6342614"/>
                </a:cubicBezTo>
                <a:cubicBezTo>
                  <a:pt x="10003046" y="6359008"/>
                  <a:pt x="10003017" y="6334504"/>
                  <a:pt x="9966866" y="6337014"/>
                </a:cubicBezTo>
                <a:cubicBezTo>
                  <a:pt x="9947485" y="6342600"/>
                  <a:pt x="9935606" y="6342702"/>
                  <a:pt x="9924418" y="6333490"/>
                </a:cubicBezTo>
                <a:cubicBezTo>
                  <a:pt x="9834150" y="6361084"/>
                  <a:pt x="9880223" y="6330704"/>
                  <a:pt x="9806001" y="6337361"/>
                </a:cubicBezTo>
                <a:cubicBezTo>
                  <a:pt x="9740686" y="6345638"/>
                  <a:pt x="9670300" y="6348205"/>
                  <a:pt x="9596449" y="6376180"/>
                </a:cubicBezTo>
                <a:cubicBezTo>
                  <a:pt x="9581101" y="6384665"/>
                  <a:pt x="9553986" y="6385744"/>
                  <a:pt x="9535890" y="6378590"/>
                </a:cubicBezTo>
                <a:cubicBezTo>
                  <a:pt x="9532775" y="6377359"/>
                  <a:pt x="9530052" y="6375925"/>
                  <a:pt x="9527805" y="6374334"/>
                </a:cubicBezTo>
                <a:cubicBezTo>
                  <a:pt x="9481894" y="6394749"/>
                  <a:pt x="9464762" y="6381055"/>
                  <a:pt x="9441373" y="6395633"/>
                </a:cubicBezTo>
                <a:cubicBezTo>
                  <a:pt x="9381290" y="6397202"/>
                  <a:pt x="9341618" y="6377583"/>
                  <a:pt x="9320149" y="6390280"/>
                </a:cubicBezTo>
                <a:cubicBezTo>
                  <a:pt x="9291150" y="6386896"/>
                  <a:pt x="9257768" y="6367103"/>
                  <a:pt x="9229488" y="6380382"/>
                </a:cubicBezTo>
                <a:cubicBezTo>
                  <a:pt x="9230007" y="6377216"/>
                  <a:pt x="9227921" y="6376045"/>
                  <a:pt x="9224285" y="6375920"/>
                </a:cubicBezTo>
                <a:lnTo>
                  <a:pt x="9217537" y="6376762"/>
                </a:lnTo>
                <a:lnTo>
                  <a:pt x="9214728" y="6381637"/>
                </a:lnTo>
                <a:cubicBezTo>
                  <a:pt x="9202170" y="6398803"/>
                  <a:pt x="9191484" y="6381138"/>
                  <a:pt x="9161049" y="6384539"/>
                </a:cubicBezTo>
                <a:cubicBezTo>
                  <a:pt x="9146336" y="6385184"/>
                  <a:pt x="9147761" y="6380673"/>
                  <a:pt x="9149697" y="6376552"/>
                </a:cubicBezTo>
                <a:lnTo>
                  <a:pt x="9150803" y="6372240"/>
                </a:lnTo>
                <a:lnTo>
                  <a:pt x="9141448" y="6372359"/>
                </a:lnTo>
                <a:lnTo>
                  <a:pt x="9137486" y="6372055"/>
                </a:lnTo>
                <a:lnTo>
                  <a:pt x="9126952" y="6375163"/>
                </a:lnTo>
                <a:cubicBezTo>
                  <a:pt x="9117353" y="6375502"/>
                  <a:pt x="9107828" y="6372135"/>
                  <a:pt x="9098334" y="6372861"/>
                </a:cubicBezTo>
                <a:cubicBezTo>
                  <a:pt x="9093587" y="6373224"/>
                  <a:pt x="9088847" y="6374610"/>
                  <a:pt x="9084110" y="6377995"/>
                </a:cubicBezTo>
                <a:cubicBezTo>
                  <a:pt x="9105864" y="6390113"/>
                  <a:pt x="9028073" y="6387966"/>
                  <a:pt x="9039515" y="6400351"/>
                </a:cubicBezTo>
                <a:cubicBezTo>
                  <a:pt x="8997651" y="6388705"/>
                  <a:pt x="9009590" y="6412472"/>
                  <a:pt x="8973305" y="6414442"/>
                </a:cubicBezTo>
                <a:cubicBezTo>
                  <a:pt x="8951781" y="6411385"/>
                  <a:pt x="8940212" y="6412734"/>
                  <a:pt x="8933861" y="6423031"/>
                </a:cubicBezTo>
                <a:cubicBezTo>
                  <a:pt x="8832841" y="6407267"/>
                  <a:pt x="8892362" y="6431116"/>
                  <a:pt x="8817130" y="6433703"/>
                </a:cubicBezTo>
                <a:cubicBezTo>
                  <a:pt x="8749745" y="6433633"/>
                  <a:pt x="8680232" y="6439719"/>
                  <a:pt x="8594947" y="6421586"/>
                </a:cubicBezTo>
                <a:cubicBezTo>
                  <a:pt x="8575919" y="6415227"/>
                  <a:pt x="8549096" y="6417484"/>
                  <a:pt x="8535041" y="6426626"/>
                </a:cubicBezTo>
                <a:cubicBezTo>
                  <a:pt x="8532621" y="6428200"/>
                  <a:pt x="8530681" y="6429922"/>
                  <a:pt x="8529279" y="6431739"/>
                </a:cubicBezTo>
                <a:cubicBezTo>
                  <a:pt x="8474783" y="6417534"/>
                  <a:pt x="8464858" y="6432901"/>
                  <a:pt x="8435056" y="6421613"/>
                </a:cubicBezTo>
                <a:cubicBezTo>
                  <a:pt x="8376022" y="6427411"/>
                  <a:pt x="8347129" y="6451271"/>
                  <a:pt x="8320108" y="6441573"/>
                </a:cubicBezTo>
                <a:cubicBezTo>
                  <a:pt x="8293638" y="6448387"/>
                  <a:pt x="8270932" y="6471649"/>
                  <a:pt x="8237020" y="6462216"/>
                </a:cubicBezTo>
                <a:cubicBezTo>
                  <a:pt x="8245222" y="6474245"/>
                  <a:pt x="8197387" y="6460392"/>
                  <a:pt x="8188860" y="6471379"/>
                </a:cubicBezTo>
                <a:cubicBezTo>
                  <a:pt x="8184024" y="6480393"/>
                  <a:pt x="8168383" y="6478291"/>
                  <a:pt x="8155558" y="6480722"/>
                </a:cubicBezTo>
                <a:cubicBezTo>
                  <a:pt x="8144819" y="6489457"/>
                  <a:pt x="8082218" y="6493172"/>
                  <a:pt x="8061412" y="6490111"/>
                </a:cubicBezTo>
                <a:cubicBezTo>
                  <a:pt x="8004043" y="6475925"/>
                  <a:pt x="7947523" y="6510024"/>
                  <a:pt x="7901437" y="6499659"/>
                </a:cubicBezTo>
                <a:cubicBezTo>
                  <a:pt x="7888774" y="6499544"/>
                  <a:pt x="7877960" y="6500846"/>
                  <a:pt x="7868353" y="6503024"/>
                </a:cubicBezTo>
                <a:lnTo>
                  <a:pt x="7843779" y="6511212"/>
                </a:lnTo>
                <a:lnTo>
                  <a:pt x="7841448" y="6517728"/>
                </a:lnTo>
                <a:lnTo>
                  <a:pt x="7823871" y="6520429"/>
                </a:lnTo>
                <a:lnTo>
                  <a:pt x="7820005" y="6522254"/>
                </a:lnTo>
                <a:cubicBezTo>
                  <a:pt x="7812641" y="6525763"/>
                  <a:pt x="7805193" y="6529063"/>
                  <a:pt x="7797020" y="6531612"/>
                </a:cubicBezTo>
                <a:cubicBezTo>
                  <a:pt x="7782159" y="6505259"/>
                  <a:pt x="7725050" y="6548941"/>
                  <a:pt x="7727879" y="6524102"/>
                </a:cubicBezTo>
                <a:cubicBezTo>
                  <a:pt x="7680386" y="6533519"/>
                  <a:pt x="7695538" y="6507405"/>
                  <a:pt x="7659324" y="6537474"/>
                </a:cubicBezTo>
                <a:cubicBezTo>
                  <a:pt x="7566636" y="6535069"/>
                  <a:pt x="7462452" y="6568928"/>
                  <a:pt x="7374068" y="6552862"/>
                </a:cubicBezTo>
                <a:cubicBezTo>
                  <a:pt x="7393454" y="6562410"/>
                  <a:pt x="7373124" y="6578225"/>
                  <a:pt x="7346163" y="6577609"/>
                </a:cubicBezTo>
                <a:cubicBezTo>
                  <a:pt x="7419349" y="6615756"/>
                  <a:pt x="7219942" y="6557562"/>
                  <a:pt x="7235023" y="6591880"/>
                </a:cubicBezTo>
                <a:cubicBezTo>
                  <a:pt x="7203144" y="6564271"/>
                  <a:pt x="7057485" y="6539224"/>
                  <a:pt x="7039074" y="6572474"/>
                </a:cubicBezTo>
                <a:cubicBezTo>
                  <a:pt x="6966094" y="6582775"/>
                  <a:pt x="6893201" y="6571018"/>
                  <a:pt x="6833428" y="6596853"/>
                </a:cubicBezTo>
                <a:cubicBezTo>
                  <a:pt x="6827113" y="6593647"/>
                  <a:pt x="6820080" y="6591377"/>
                  <a:pt x="6812583" y="6589775"/>
                </a:cubicBezTo>
                <a:lnTo>
                  <a:pt x="6790242" y="6586880"/>
                </a:lnTo>
                <a:lnTo>
                  <a:pt x="6787846" y="6588046"/>
                </a:lnTo>
                <a:cubicBezTo>
                  <a:pt x="6776461" y="6590858"/>
                  <a:pt x="6768832" y="6590687"/>
                  <a:pt x="6762881" y="6589201"/>
                </a:cubicBezTo>
                <a:lnTo>
                  <a:pt x="6756732" y="6586412"/>
                </a:lnTo>
                <a:lnTo>
                  <a:pt x="6739390" y="6586250"/>
                </a:lnTo>
                <a:lnTo>
                  <a:pt x="6704653" y="6583365"/>
                </a:lnTo>
                <a:lnTo>
                  <a:pt x="6698694" y="6585233"/>
                </a:lnTo>
                <a:lnTo>
                  <a:pt x="6647142" y="6584630"/>
                </a:lnTo>
                <a:lnTo>
                  <a:pt x="6646688" y="6585765"/>
                </a:lnTo>
                <a:cubicBezTo>
                  <a:pt x="6644494" y="6588296"/>
                  <a:pt x="6640660" y="6590137"/>
                  <a:pt x="6633278" y="6590589"/>
                </a:cubicBezTo>
                <a:cubicBezTo>
                  <a:pt x="6648367" y="6606646"/>
                  <a:pt x="6630160" y="6597288"/>
                  <a:pt x="6607065" y="6597202"/>
                </a:cubicBezTo>
                <a:cubicBezTo>
                  <a:pt x="6625347" y="6622121"/>
                  <a:pt x="6557475" y="6611760"/>
                  <a:pt x="6549804" y="6626596"/>
                </a:cubicBezTo>
                <a:cubicBezTo>
                  <a:pt x="6532425" y="6625972"/>
                  <a:pt x="6514382" y="6625766"/>
                  <a:pt x="6496083" y="6626095"/>
                </a:cubicBezTo>
                <a:lnTo>
                  <a:pt x="6485389" y="6626617"/>
                </a:lnTo>
                <a:lnTo>
                  <a:pt x="6485223" y="6626886"/>
                </a:lnTo>
                <a:cubicBezTo>
                  <a:pt x="6483001" y="6627550"/>
                  <a:pt x="6479520" y="6627927"/>
                  <a:pt x="6474035" y="6627950"/>
                </a:cubicBezTo>
                <a:lnTo>
                  <a:pt x="6465888" y="6627571"/>
                </a:lnTo>
                <a:lnTo>
                  <a:pt x="6445139" y="6628585"/>
                </a:lnTo>
                <a:lnTo>
                  <a:pt x="6438312" y="6630646"/>
                </a:lnTo>
                <a:cubicBezTo>
                  <a:pt x="6417397" y="6642787"/>
                  <a:pt x="6447851" y="6675286"/>
                  <a:pt x="6392168" y="6665569"/>
                </a:cubicBezTo>
                <a:cubicBezTo>
                  <a:pt x="6343510" y="6677589"/>
                  <a:pt x="6330169" y="6701494"/>
                  <a:pt x="6272304" y="6700835"/>
                </a:cubicBezTo>
                <a:cubicBezTo>
                  <a:pt x="6226827" y="6712160"/>
                  <a:pt x="6194756" y="6728533"/>
                  <a:pt x="6150447" y="6732895"/>
                </a:cubicBezTo>
                <a:cubicBezTo>
                  <a:pt x="6140653" y="6742032"/>
                  <a:pt x="6128186" y="6747742"/>
                  <a:pt x="6104787" y="6743117"/>
                </a:cubicBezTo>
                <a:cubicBezTo>
                  <a:pt x="6064916" y="6755994"/>
                  <a:pt x="6067350" y="6769968"/>
                  <a:pt x="6030197" y="6767449"/>
                </a:cubicBezTo>
                <a:cubicBezTo>
                  <a:pt x="6025714" y="6799897"/>
                  <a:pt x="6010615" y="6777056"/>
                  <a:pt x="5980285" y="6782421"/>
                </a:cubicBezTo>
                <a:cubicBezTo>
                  <a:pt x="5954036" y="6784991"/>
                  <a:pt x="5980131" y="6764424"/>
                  <a:pt x="5958496" y="6769874"/>
                </a:cubicBezTo>
                <a:cubicBezTo>
                  <a:pt x="5944505" y="6782527"/>
                  <a:pt x="5921893" y="6765237"/>
                  <a:pt x="5908732" y="6779393"/>
                </a:cubicBezTo>
                <a:cubicBezTo>
                  <a:pt x="5931989" y="6790347"/>
                  <a:pt x="5860959" y="6791681"/>
                  <a:pt x="5874963" y="6803355"/>
                </a:cubicBezTo>
                <a:cubicBezTo>
                  <a:pt x="5833647" y="6793755"/>
                  <a:pt x="5851456" y="6816602"/>
                  <a:pt x="5819199" y="6820147"/>
                </a:cubicBezTo>
                <a:cubicBezTo>
                  <a:pt x="5798819" y="6818094"/>
                  <a:pt x="5788750" y="6819934"/>
                  <a:pt x="5786035" y="6830341"/>
                </a:cubicBezTo>
                <a:cubicBezTo>
                  <a:pt x="5689973" y="6819312"/>
                  <a:pt x="5750863" y="6840131"/>
                  <a:pt x="5683543" y="6846008"/>
                </a:cubicBezTo>
                <a:cubicBezTo>
                  <a:pt x="5622546" y="6848924"/>
                  <a:pt x="5561433" y="6857988"/>
                  <a:pt x="5478912" y="6843932"/>
                </a:cubicBezTo>
                <a:cubicBezTo>
                  <a:pt x="5459815" y="6838522"/>
                  <a:pt x="5436209" y="6841929"/>
                  <a:pt x="5426182" y="6851543"/>
                </a:cubicBezTo>
                <a:cubicBezTo>
                  <a:pt x="5424458" y="6853198"/>
                  <a:pt x="5423209" y="6854977"/>
                  <a:pt x="5422476" y="6856827"/>
                </a:cubicBezTo>
                <a:cubicBezTo>
                  <a:pt x="5368974" y="6845270"/>
                  <a:pt x="5364519" y="6860824"/>
                  <a:pt x="5334223" y="6851042"/>
                </a:cubicBezTo>
                <a:lnTo>
                  <a:pt x="5307101" y="6857999"/>
                </a:lnTo>
                <a:lnTo>
                  <a:pt x="0" y="6857999"/>
                </a:lnTo>
                <a:lnTo>
                  <a:pt x="0" y="2143233"/>
                </a:lnTo>
                <a:lnTo>
                  <a:pt x="23798" y="2139906"/>
                </a:lnTo>
                <a:cubicBezTo>
                  <a:pt x="74043" y="2136293"/>
                  <a:pt x="38977" y="2165571"/>
                  <a:pt x="87258" y="2143366"/>
                </a:cubicBezTo>
                <a:cubicBezTo>
                  <a:pt x="122965" y="2137787"/>
                  <a:pt x="117457" y="2188700"/>
                  <a:pt x="156013" y="2163361"/>
                </a:cubicBezTo>
                <a:cubicBezTo>
                  <a:pt x="199419" y="2162157"/>
                  <a:pt x="225310" y="2180084"/>
                  <a:pt x="266777" y="2165405"/>
                </a:cubicBezTo>
                <a:cubicBezTo>
                  <a:pt x="307408" y="2164360"/>
                  <a:pt x="341751" y="2171054"/>
                  <a:pt x="376805" y="2164126"/>
                </a:cubicBezTo>
                <a:cubicBezTo>
                  <a:pt x="390105" y="2169833"/>
                  <a:pt x="403012" y="2171855"/>
                  <a:pt x="416820" y="2162058"/>
                </a:cubicBezTo>
                <a:cubicBezTo>
                  <a:pt x="454441" y="2163754"/>
                  <a:pt x="462164" y="2176725"/>
                  <a:pt x="487366" y="2165444"/>
                </a:cubicBezTo>
                <a:cubicBezTo>
                  <a:pt x="512638" y="2193098"/>
                  <a:pt x="508069" y="2169186"/>
                  <a:pt x="533680" y="2166550"/>
                </a:cubicBezTo>
                <a:cubicBezTo>
                  <a:pt x="554439" y="2162433"/>
                  <a:pt x="521576" y="2150568"/>
                  <a:pt x="540946" y="2150128"/>
                </a:cubicBezTo>
                <a:cubicBezTo>
                  <a:pt x="559671" y="2157928"/>
                  <a:pt x="564313" y="2137102"/>
                  <a:pt x="583453" y="2146439"/>
                </a:cubicBezTo>
                <a:cubicBezTo>
                  <a:pt x="574045" y="2161807"/>
                  <a:pt x="626400" y="2145688"/>
                  <a:pt x="624180" y="2159439"/>
                </a:cubicBezTo>
                <a:cubicBezTo>
                  <a:pt x="647591" y="2140873"/>
                  <a:pt x="650201" y="2165450"/>
                  <a:pt x="675971" y="2160733"/>
                </a:cubicBezTo>
                <a:cubicBezTo>
                  <a:pt x="689339" y="2153950"/>
                  <a:pt x="697882" y="2153126"/>
                  <a:pt x="706914" y="2161686"/>
                </a:cubicBezTo>
                <a:cubicBezTo>
                  <a:pt x="769009" y="2128516"/>
                  <a:pt x="739035" y="2161792"/>
                  <a:pt x="791788" y="2150599"/>
                </a:cubicBezTo>
                <a:cubicBezTo>
                  <a:pt x="837950" y="2138324"/>
                  <a:pt x="852628" y="2155297"/>
                  <a:pt x="902857" y="2122745"/>
                </a:cubicBezTo>
                <a:cubicBezTo>
                  <a:pt x="913016" y="2113301"/>
                  <a:pt x="967730" y="2097173"/>
                  <a:pt x="981959" y="2092815"/>
                </a:cubicBezTo>
                <a:cubicBezTo>
                  <a:pt x="996188" y="2088456"/>
                  <a:pt x="986445" y="2095133"/>
                  <a:pt x="988232" y="2096592"/>
                </a:cubicBezTo>
                <a:cubicBezTo>
                  <a:pt x="1019139" y="2073321"/>
                  <a:pt x="1032924" y="2086016"/>
                  <a:pt x="1048229" y="2069972"/>
                </a:cubicBezTo>
                <a:cubicBezTo>
                  <a:pt x="1091335" y="2064742"/>
                  <a:pt x="1121978" y="2082008"/>
                  <a:pt x="1136098" y="2067967"/>
                </a:cubicBezTo>
                <a:cubicBezTo>
                  <a:pt x="1157340" y="2069596"/>
                  <a:pt x="1183471" y="2087419"/>
                  <a:pt x="1202436" y="2072380"/>
                </a:cubicBezTo>
                <a:cubicBezTo>
                  <a:pt x="1202276" y="2085209"/>
                  <a:pt x="1228778" y="2063479"/>
                  <a:pt x="1239614" y="2072295"/>
                </a:cubicBezTo>
                <a:cubicBezTo>
                  <a:pt x="1247024" y="2079920"/>
                  <a:pt x="1256792" y="2075104"/>
                  <a:pt x="1266687" y="2075072"/>
                </a:cubicBezTo>
                <a:cubicBezTo>
                  <a:pt x="1278018" y="2081364"/>
                  <a:pt x="1322622" y="2073526"/>
                  <a:pt x="1335495" y="2066868"/>
                </a:cubicBezTo>
                <a:cubicBezTo>
                  <a:pt x="1368381" y="2043096"/>
                  <a:pt x="1422617" y="2065011"/>
                  <a:pt x="1449503" y="2046887"/>
                </a:cubicBezTo>
                <a:cubicBezTo>
                  <a:pt x="1458132" y="2044484"/>
                  <a:pt x="1466138" y="2043753"/>
                  <a:pt x="1473714" y="2044066"/>
                </a:cubicBezTo>
                <a:lnTo>
                  <a:pt x="1494279" y="2047336"/>
                </a:lnTo>
                <a:lnTo>
                  <a:pt x="1498838" y="2053057"/>
                </a:lnTo>
                <a:lnTo>
                  <a:pt x="1512113" y="2052421"/>
                </a:lnTo>
                <a:lnTo>
                  <a:pt x="1515595" y="2053441"/>
                </a:lnTo>
                <a:cubicBezTo>
                  <a:pt x="1522236" y="2055416"/>
                  <a:pt x="1528840" y="2057179"/>
                  <a:pt x="1535601" y="2058100"/>
                </a:cubicBezTo>
                <a:cubicBezTo>
                  <a:pt x="1533819" y="2030557"/>
                  <a:pt x="1592812" y="2061403"/>
                  <a:pt x="1579590" y="2038490"/>
                </a:cubicBezTo>
                <a:cubicBezTo>
                  <a:pt x="1616426" y="2038767"/>
                  <a:pt x="1594177" y="2016885"/>
                  <a:pt x="1632661" y="2038680"/>
                </a:cubicBezTo>
                <a:cubicBezTo>
                  <a:pt x="1695112" y="2019618"/>
                  <a:pt x="1728303" y="2044586"/>
                  <a:pt x="1781597" y="2013421"/>
                </a:cubicBezTo>
                <a:cubicBezTo>
                  <a:pt x="1834196" y="2009160"/>
                  <a:pt x="1902538" y="2002271"/>
                  <a:pt x="1942299" y="1995238"/>
                </a:cubicBezTo>
                <a:cubicBezTo>
                  <a:pt x="1987356" y="1969382"/>
                  <a:pt x="2046051" y="1931285"/>
                  <a:pt x="2073776" y="1959306"/>
                </a:cubicBezTo>
                <a:cubicBezTo>
                  <a:pt x="2128486" y="1955797"/>
                  <a:pt x="2173117" y="1931503"/>
                  <a:pt x="2225830" y="1945035"/>
                </a:cubicBezTo>
                <a:cubicBezTo>
                  <a:pt x="2228705" y="1940868"/>
                  <a:pt x="2232493" y="1937453"/>
                  <a:pt x="2236906" y="1934583"/>
                </a:cubicBezTo>
                <a:lnTo>
                  <a:pt x="2250907" y="1927805"/>
                </a:lnTo>
                <a:lnTo>
                  <a:pt x="2253081" y="1928470"/>
                </a:lnTo>
                <a:cubicBezTo>
                  <a:pt x="2262162" y="1929060"/>
                  <a:pt x="2267315" y="1927517"/>
                  <a:pt x="2270720" y="1925037"/>
                </a:cubicBezTo>
                <a:lnTo>
                  <a:pt x="2273667" y="1921293"/>
                </a:lnTo>
                <a:lnTo>
                  <a:pt x="2285482" y="1917998"/>
                </a:lnTo>
                <a:lnTo>
                  <a:pt x="2307986" y="1908982"/>
                </a:lnTo>
                <a:lnTo>
                  <a:pt x="2312921" y="1909665"/>
                </a:lnTo>
                <a:lnTo>
                  <a:pt x="2347989" y="1899756"/>
                </a:lnTo>
                <a:lnTo>
                  <a:pt x="2348816" y="1900744"/>
                </a:lnTo>
                <a:cubicBezTo>
                  <a:pt x="2351467" y="1902733"/>
                  <a:pt x="2354933" y="1903776"/>
                  <a:pt x="2360199" y="1902864"/>
                </a:cubicBezTo>
                <a:cubicBezTo>
                  <a:pt x="2357148" y="1920740"/>
                  <a:pt x="2365381" y="1908616"/>
                  <a:pt x="2381173" y="1904351"/>
                </a:cubicBezTo>
                <a:cubicBezTo>
                  <a:pt x="2379960" y="1931162"/>
                  <a:pt x="2421782" y="1909095"/>
                  <a:pt x="2433782" y="1921696"/>
                </a:cubicBezTo>
                <a:cubicBezTo>
                  <a:pt x="2445411" y="1917959"/>
                  <a:pt x="2457686" y="1914495"/>
                  <a:pt x="2470381" y="1911489"/>
                </a:cubicBezTo>
                <a:lnTo>
                  <a:pt x="2477951" y="1910044"/>
                </a:lnTo>
                <a:lnTo>
                  <a:pt x="2478187" y="1910267"/>
                </a:lnTo>
                <a:cubicBezTo>
                  <a:pt x="2480012" y="1910490"/>
                  <a:pt x="2482569" y="1910217"/>
                  <a:pt x="2486339" y="1909244"/>
                </a:cubicBezTo>
                <a:lnTo>
                  <a:pt x="2491753" y="1907410"/>
                </a:lnTo>
                <a:lnTo>
                  <a:pt x="2506438" y="1904607"/>
                </a:lnTo>
                <a:lnTo>
                  <a:pt x="2512055" y="1905314"/>
                </a:lnTo>
                <a:cubicBezTo>
                  <a:pt x="2531909" y="1912973"/>
                  <a:pt x="2525790" y="1949139"/>
                  <a:pt x="2559550" y="1929886"/>
                </a:cubicBezTo>
                <a:cubicBezTo>
                  <a:pt x="2598368" y="1932405"/>
                  <a:pt x="2618373" y="1952531"/>
                  <a:pt x="2657743" y="1941427"/>
                </a:cubicBezTo>
                <a:cubicBezTo>
                  <a:pt x="2694066" y="1943866"/>
                  <a:pt x="2723489" y="1953496"/>
                  <a:pt x="2755845" y="1949581"/>
                </a:cubicBezTo>
                <a:cubicBezTo>
                  <a:pt x="2766710" y="1956423"/>
                  <a:pt x="2777851" y="1959550"/>
                  <a:pt x="2791790" y="1950948"/>
                </a:cubicBezTo>
                <a:cubicBezTo>
                  <a:pt x="2824975" y="1955867"/>
                  <a:pt x="2829653" y="1969486"/>
                  <a:pt x="2853980" y="1960379"/>
                </a:cubicBezTo>
                <a:cubicBezTo>
                  <a:pt x="2867339" y="1982719"/>
                  <a:pt x="2870664" y="1974650"/>
                  <a:pt x="2881292" y="1969035"/>
                </a:cubicBezTo>
                <a:lnTo>
                  <a:pt x="2882690" y="1968669"/>
                </a:lnTo>
                <a:lnTo>
                  <a:pt x="2884480" y="1971856"/>
                </a:lnTo>
                <a:lnTo>
                  <a:pt x="2889504" y="1973560"/>
                </a:lnTo>
                <a:lnTo>
                  <a:pt x="2904507" y="1973450"/>
                </a:lnTo>
                <a:lnTo>
                  <a:pt x="2910361" y="1972623"/>
                </a:lnTo>
                <a:cubicBezTo>
                  <a:pt x="2914314" y="1972346"/>
                  <a:pt x="2916841" y="1972538"/>
                  <a:pt x="2918476" y="1973085"/>
                </a:cubicBezTo>
                <a:cubicBezTo>
                  <a:pt x="2918519" y="1973172"/>
                  <a:pt x="2918565" y="1973259"/>
                  <a:pt x="2918608" y="1973346"/>
                </a:cubicBezTo>
                <a:lnTo>
                  <a:pt x="2926342" y="1973289"/>
                </a:lnTo>
                <a:cubicBezTo>
                  <a:pt x="2939546" y="1972624"/>
                  <a:pt x="2952540" y="1971432"/>
                  <a:pt x="2965031" y="1969856"/>
                </a:cubicBezTo>
                <a:cubicBezTo>
                  <a:pt x="2971305" y="1984385"/>
                  <a:pt x="3019698" y="1970246"/>
                  <a:pt x="3007773" y="1996347"/>
                </a:cubicBezTo>
                <a:cubicBezTo>
                  <a:pt x="3024413" y="1995002"/>
                  <a:pt x="3037063" y="1984582"/>
                  <a:pt x="3026997" y="2001580"/>
                </a:cubicBezTo>
                <a:cubicBezTo>
                  <a:pt x="3032338" y="2001634"/>
                  <a:pt x="3035193" y="2003280"/>
                  <a:pt x="3036901" y="2005710"/>
                </a:cubicBezTo>
                <a:lnTo>
                  <a:pt x="3037285" y="2006829"/>
                </a:lnTo>
                <a:lnTo>
                  <a:pt x="3074407" y="2003411"/>
                </a:lnTo>
                <a:lnTo>
                  <a:pt x="3078795" y="2004969"/>
                </a:lnTo>
                <a:lnTo>
                  <a:pt x="3103685" y="2000166"/>
                </a:lnTo>
                <a:lnTo>
                  <a:pt x="3116175" y="1999058"/>
                </a:lnTo>
                <a:lnTo>
                  <a:pt x="3120468" y="1995915"/>
                </a:lnTo>
                <a:cubicBezTo>
                  <a:pt x="3124679" y="1994091"/>
                  <a:pt x="3130170" y="1993504"/>
                  <a:pt x="3138514" y="1995716"/>
                </a:cubicBezTo>
                <a:lnTo>
                  <a:pt x="3140299" y="1996760"/>
                </a:lnTo>
                <a:lnTo>
                  <a:pt x="3156256" y="1992625"/>
                </a:lnTo>
                <a:cubicBezTo>
                  <a:pt x="3161579" y="1990603"/>
                  <a:pt x="3166532" y="1987932"/>
                  <a:pt x="3170922" y="1984357"/>
                </a:cubicBezTo>
                <a:cubicBezTo>
                  <a:pt x="3215296" y="2007127"/>
                  <a:pt x="3279153" y="1979394"/>
                  <a:pt x="3332263" y="1985792"/>
                </a:cubicBezTo>
                <a:cubicBezTo>
                  <a:pt x="3365071" y="1970632"/>
                  <a:pt x="3439000" y="1997025"/>
                  <a:pt x="3460591" y="1967471"/>
                </a:cubicBezTo>
                <a:cubicBezTo>
                  <a:pt x="3451444" y="2002870"/>
                  <a:pt x="3556491" y="1969109"/>
                  <a:pt x="3595015" y="1975790"/>
                </a:cubicBezTo>
                <a:cubicBezTo>
                  <a:pt x="3658347" y="1975113"/>
                  <a:pt x="3722805" y="1993634"/>
                  <a:pt x="3769101" y="1999150"/>
                </a:cubicBezTo>
                <a:cubicBezTo>
                  <a:pt x="3796708" y="2027471"/>
                  <a:pt x="3784478" y="2001987"/>
                  <a:pt x="3819178" y="2008885"/>
                </a:cubicBezTo>
                <a:cubicBezTo>
                  <a:pt x="3815893" y="1984013"/>
                  <a:pt x="3859241" y="2024909"/>
                  <a:pt x="3868628" y="1997548"/>
                </a:cubicBezTo>
                <a:cubicBezTo>
                  <a:pt x="3874646" y="1999671"/>
                  <a:pt x="3880179" y="2002589"/>
                  <a:pt x="3885662" y="2005723"/>
                </a:cubicBezTo>
                <a:lnTo>
                  <a:pt x="3888539" y="2007351"/>
                </a:lnTo>
                <a:lnTo>
                  <a:pt x="3901342" y="2009114"/>
                </a:lnTo>
                <a:lnTo>
                  <a:pt x="3903349" y="2015552"/>
                </a:lnTo>
                <a:lnTo>
                  <a:pt x="3921468" y="2022461"/>
                </a:lnTo>
                <a:cubicBezTo>
                  <a:pt x="3928503" y="2024132"/>
                  <a:pt x="3936363" y="2024854"/>
                  <a:pt x="3945480" y="2024047"/>
                </a:cubicBezTo>
                <a:cubicBezTo>
                  <a:pt x="3978176" y="2011092"/>
                  <a:pt x="4020619" y="2042364"/>
                  <a:pt x="4061250" y="2024945"/>
                </a:cubicBezTo>
                <a:cubicBezTo>
                  <a:pt x="4076090" y="2020726"/>
                  <a:pt x="4121392" y="2021057"/>
                  <a:pt x="4129570" y="2029272"/>
                </a:cubicBezTo>
                <a:cubicBezTo>
                  <a:pt x="4138935" y="2031020"/>
                  <a:pt x="4150099" y="2028050"/>
                  <a:pt x="4154036" y="2036868"/>
                </a:cubicBezTo>
                <a:cubicBezTo>
                  <a:pt x="4160735" y="2047472"/>
                  <a:pt x="4194512" y="2030907"/>
                  <a:pt x="4189204" y="2043474"/>
                </a:cubicBezTo>
                <a:cubicBezTo>
                  <a:pt x="4213171" y="2032123"/>
                  <a:pt x="4230703" y="2054320"/>
                  <a:pt x="4250119" y="2059743"/>
                </a:cubicBezTo>
                <a:cubicBezTo>
                  <a:pt x="4259612" y="2054119"/>
                  <a:pt x="4269863" y="2056925"/>
                  <a:pt x="4283096" y="2061464"/>
                </a:cubicBezTo>
                <a:lnTo>
                  <a:pt x="4301210" y="2067352"/>
                </a:lnTo>
                <a:lnTo>
                  <a:pt x="4308819" y="2066758"/>
                </a:lnTo>
                <a:cubicBezTo>
                  <a:pt x="4318024" y="2066868"/>
                  <a:pt x="4326429" y="2067593"/>
                  <a:pt x="4333907" y="2068098"/>
                </a:cubicBezTo>
                <a:lnTo>
                  <a:pt x="4348284" y="2068116"/>
                </a:lnTo>
                <a:lnTo>
                  <a:pt x="4354009" y="2067847"/>
                </a:lnTo>
                <a:lnTo>
                  <a:pt x="4366647" y="2061827"/>
                </a:lnTo>
                <a:lnTo>
                  <a:pt x="4383151" y="2064242"/>
                </a:lnTo>
                <a:lnTo>
                  <a:pt x="4401354" y="2058245"/>
                </a:lnTo>
                <a:cubicBezTo>
                  <a:pt x="4402457" y="2059998"/>
                  <a:pt x="4403942" y="2061629"/>
                  <a:pt x="4405765" y="2063081"/>
                </a:cubicBezTo>
                <a:lnTo>
                  <a:pt x="4420601" y="2068011"/>
                </a:lnTo>
                <a:lnTo>
                  <a:pt x="4433312" y="2062239"/>
                </a:lnTo>
                <a:cubicBezTo>
                  <a:pt x="4433913" y="2071826"/>
                  <a:pt x="4448053" y="2061159"/>
                  <a:pt x="4459938" y="2058655"/>
                </a:cubicBezTo>
                <a:lnTo>
                  <a:pt x="4467257" y="2059536"/>
                </a:lnTo>
                <a:lnTo>
                  <a:pt x="4492833" y="2051951"/>
                </a:lnTo>
                <a:cubicBezTo>
                  <a:pt x="4506830" y="2048890"/>
                  <a:pt x="4520326" y="2046915"/>
                  <a:pt x="4533444" y="2045543"/>
                </a:cubicBezTo>
                <a:lnTo>
                  <a:pt x="4579902" y="2042473"/>
                </a:lnTo>
                <a:lnTo>
                  <a:pt x="4593061" y="2036537"/>
                </a:lnTo>
                <a:cubicBezTo>
                  <a:pt x="4623093" y="2030020"/>
                  <a:pt x="4659310" y="2036776"/>
                  <a:pt x="4678455" y="2022033"/>
                </a:cubicBezTo>
                <a:cubicBezTo>
                  <a:pt x="4686902" y="2019123"/>
                  <a:pt x="4694854" y="2017915"/>
                  <a:pt x="4702453" y="2017770"/>
                </a:cubicBezTo>
                <a:lnTo>
                  <a:pt x="4723263" y="2019792"/>
                </a:lnTo>
                <a:lnTo>
                  <a:pt x="4728248" y="2025217"/>
                </a:lnTo>
                <a:lnTo>
                  <a:pt x="4741475" y="2023784"/>
                </a:lnTo>
                <a:lnTo>
                  <a:pt x="4745033" y="2024591"/>
                </a:lnTo>
                <a:cubicBezTo>
                  <a:pt x="4751823" y="2026159"/>
                  <a:pt x="4758560" y="2027516"/>
                  <a:pt x="4765390" y="2028029"/>
                </a:cubicBezTo>
                <a:cubicBezTo>
                  <a:pt x="4761540" y="2000715"/>
                  <a:pt x="4822843" y="2027885"/>
                  <a:pt x="4807902" y="2005868"/>
                </a:cubicBezTo>
                <a:cubicBezTo>
                  <a:pt x="4844760" y="2003930"/>
                  <a:pt x="4820870" y="1983482"/>
                  <a:pt x="4860989" y="2002871"/>
                </a:cubicBezTo>
                <a:cubicBezTo>
                  <a:pt x="4922008" y="1980146"/>
                  <a:pt x="5009783" y="1987933"/>
                  <a:pt x="5060738" y="1953707"/>
                </a:cubicBezTo>
                <a:cubicBezTo>
                  <a:pt x="5113014" y="1946308"/>
                  <a:pt x="5135414" y="1967863"/>
                  <a:pt x="5174646" y="1958475"/>
                </a:cubicBezTo>
                <a:cubicBezTo>
                  <a:pt x="5181576" y="1926245"/>
                  <a:pt x="5266302" y="1871146"/>
                  <a:pt x="5296127" y="1897377"/>
                </a:cubicBezTo>
                <a:cubicBezTo>
                  <a:pt x="5350570" y="1890601"/>
                  <a:pt x="5393378" y="1863736"/>
                  <a:pt x="5447102" y="1874045"/>
                </a:cubicBezTo>
                <a:cubicBezTo>
                  <a:pt x="5449663" y="1869724"/>
                  <a:pt x="5453194" y="1866097"/>
                  <a:pt x="5457394" y="1862976"/>
                </a:cubicBezTo>
                <a:lnTo>
                  <a:pt x="5470885" y="1855386"/>
                </a:lnTo>
                <a:lnTo>
                  <a:pt x="5473108" y="1855919"/>
                </a:lnTo>
                <a:cubicBezTo>
                  <a:pt x="5482234" y="1855961"/>
                  <a:pt x="5487271" y="1854115"/>
                  <a:pt x="5490487" y="1851442"/>
                </a:cubicBezTo>
                <a:lnTo>
                  <a:pt x="5493156" y="1847537"/>
                </a:lnTo>
                <a:lnTo>
                  <a:pt x="5504724" y="1843550"/>
                </a:lnTo>
                <a:lnTo>
                  <a:pt x="5526552" y="1833223"/>
                </a:lnTo>
                <a:lnTo>
                  <a:pt x="5531534" y="1833606"/>
                </a:lnTo>
                <a:lnTo>
                  <a:pt x="5565857" y="1821637"/>
                </a:lnTo>
                <a:lnTo>
                  <a:pt x="5566758" y="1822571"/>
                </a:lnTo>
                <a:cubicBezTo>
                  <a:pt x="5569560" y="1824391"/>
                  <a:pt x="5573104" y="1825220"/>
                  <a:pt x="5578300" y="1823998"/>
                </a:cubicBezTo>
                <a:cubicBezTo>
                  <a:pt x="5576590" y="1841977"/>
                  <a:pt x="5583913" y="1829412"/>
                  <a:pt x="5599385" y="1824219"/>
                </a:cubicBezTo>
                <a:cubicBezTo>
                  <a:pt x="5600181" y="1850985"/>
                  <a:pt x="5640346" y="1826505"/>
                  <a:pt x="5653291" y="1838330"/>
                </a:cubicBezTo>
                <a:cubicBezTo>
                  <a:pt x="5664639" y="1833911"/>
                  <a:pt x="5676656" y="1829727"/>
                  <a:pt x="5689123" y="1825972"/>
                </a:cubicBezTo>
                <a:lnTo>
                  <a:pt x="5696583" y="1824080"/>
                </a:lnTo>
                <a:lnTo>
                  <a:pt x="5696836" y="1824287"/>
                </a:lnTo>
                <a:cubicBezTo>
                  <a:pt x="5698678" y="1824400"/>
                  <a:pt x="5701213" y="1823974"/>
                  <a:pt x="5704910" y="1822779"/>
                </a:cubicBezTo>
                <a:lnTo>
                  <a:pt x="5710186" y="1820629"/>
                </a:lnTo>
                <a:lnTo>
                  <a:pt x="5724662" y="1816957"/>
                </a:lnTo>
                <a:lnTo>
                  <a:pt x="5730330" y="1817323"/>
                </a:lnTo>
                <a:lnTo>
                  <a:pt x="5733569" y="1819818"/>
                </a:lnTo>
                <a:lnTo>
                  <a:pt x="5734751" y="1819150"/>
                </a:lnTo>
                <a:cubicBezTo>
                  <a:pt x="5742385" y="1811473"/>
                  <a:pt x="5741789" y="1803283"/>
                  <a:pt x="5765286" y="1820584"/>
                </a:cubicBezTo>
                <a:cubicBezTo>
                  <a:pt x="5784532" y="1806446"/>
                  <a:pt x="5795499" y="1817814"/>
                  <a:pt x="5829951" y="1814425"/>
                </a:cubicBezTo>
                <a:cubicBezTo>
                  <a:pt x="5839381" y="1803221"/>
                  <a:pt x="5851644" y="1803437"/>
                  <a:pt x="5865400" y="1807121"/>
                </a:cubicBezTo>
                <a:cubicBezTo>
                  <a:pt x="5894873" y="1795832"/>
                  <a:pt x="5927910" y="1797657"/>
                  <a:pt x="5964230" y="1791246"/>
                </a:cubicBezTo>
                <a:cubicBezTo>
                  <a:pt x="5997095" y="1771694"/>
                  <a:pt x="6025977" y="1785382"/>
                  <a:pt x="6064751" y="1778450"/>
                </a:cubicBezTo>
                <a:cubicBezTo>
                  <a:pt x="6088334" y="1752766"/>
                  <a:pt x="6099508" y="1787374"/>
                  <a:pt x="6122352" y="1789671"/>
                </a:cubicBezTo>
                <a:lnTo>
                  <a:pt x="6128122" y="1788981"/>
                </a:lnTo>
                <a:lnTo>
                  <a:pt x="6141014" y="1782915"/>
                </a:lnTo>
                <a:lnTo>
                  <a:pt x="6145388" y="1779947"/>
                </a:lnTo>
                <a:cubicBezTo>
                  <a:pt x="6148578" y="1778158"/>
                  <a:pt x="6150926" y="1777299"/>
                  <a:pt x="6152799" y="1777068"/>
                </a:cubicBezTo>
                <a:lnTo>
                  <a:pt x="6153131" y="1777217"/>
                </a:lnTo>
                <a:lnTo>
                  <a:pt x="6159777" y="1774090"/>
                </a:lnTo>
                <a:cubicBezTo>
                  <a:pt x="6170646" y="1768312"/>
                  <a:pt x="6180893" y="1762216"/>
                  <a:pt x="6190386" y="1756022"/>
                </a:cubicBezTo>
                <a:cubicBezTo>
                  <a:pt x="6207960" y="1764717"/>
                  <a:pt x="6238019" y="1734533"/>
                  <a:pt x="6249518" y="1759399"/>
                </a:cubicBezTo>
                <a:cubicBezTo>
                  <a:pt x="6262790" y="1751731"/>
                  <a:pt x="6265029" y="1738657"/>
                  <a:pt x="6270527" y="1755769"/>
                </a:cubicBezTo>
                <a:cubicBezTo>
                  <a:pt x="6275192" y="1753681"/>
                  <a:pt x="6279041" y="1753811"/>
                  <a:pt x="6282550" y="1755003"/>
                </a:cubicBezTo>
                <a:lnTo>
                  <a:pt x="6283816" y="1755712"/>
                </a:lnTo>
                <a:lnTo>
                  <a:pt x="6313084" y="1738281"/>
                </a:lnTo>
                <a:lnTo>
                  <a:pt x="6318182" y="1737732"/>
                </a:lnTo>
                <a:lnTo>
                  <a:pt x="6335709" y="1724111"/>
                </a:lnTo>
                <a:lnTo>
                  <a:pt x="6345588" y="1718279"/>
                </a:lnTo>
                <a:lnTo>
                  <a:pt x="6346673" y="1714145"/>
                </a:lnTo>
                <a:cubicBezTo>
                  <a:pt x="6348796" y="1711062"/>
                  <a:pt x="6353055" y="1708421"/>
                  <a:pt x="6362126" y="1706799"/>
                </a:cubicBezTo>
                <a:lnTo>
                  <a:pt x="6364545" y="1706892"/>
                </a:lnTo>
                <a:cubicBezTo>
                  <a:pt x="6367637" y="1703281"/>
                  <a:pt x="6424942" y="1698254"/>
                  <a:pt x="6464076" y="1679171"/>
                </a:cubicBezTo>
                <a:cubicBezTo>
                  <a:pt x="6504464" y="1655724"/>
                  <a:pt x="6547114" y="1618110"/>
                  <a:pt x="6599352" y="1592397"/>
                </a:cubicBezTo>
                <a:cubicBezTo>
                  <a:pt x="6621028" y="1623320"/>
                  <a:pt x="6702628" y="1477903"/>
                  <a:pt x="6694106" y="1530854"/>
                </a:cubicBezTo>
                <a:cubicBezTo>
                  <a:pt x="6709146" y="1521510"/>
                  <a:pt x="6782557" y="1496994"/>
                  <a:pt x="6779808" y="1510598"/>
                </a:cubicBezTo>
                <a:cubicBezTo>
                  <a:pt x="6816671" y="1469344"/>
                  <a:pt x="6859225" y="1490432"/>
                  <a:pt x="6910674" y="1458095"/>
                </a:cubicBezTo>
                <a:cubicBezTo>
                  <a:pt x="6958236" y="1468911"/>
                  <a:pt x="6926351" y="1454150"/>
                  <a:pt x="6962144" y="1445637"/>
                </a:cubicBezTo>
                <a:cubicBezTo>
                  <a:pt x="6938512" y="1427780"/>
                  <a:pt x="7010208" y="1442012"/>
                  <a:pt x="6995460" y="1417188"/>
                </a:cubicBezTo>
                <a:lnTo>
                  <a:pt x="7017033" y="1416698"/>
                </a:lnTo>
                <a:lnTo>
                  <a:pt x="7020886" y="1416805"/>
                </a:lnTo>
                <a:lnTo>
                  <a:pt x="7033438" y="1413061"/>
                </a:lnTo>
                <a:lnTo>
                  <a:pt x="7040555" y="1417220"/>
                </a:lnTo>
                <a:lnTo>
                  <a:pt x="7062011" y="1415322"/>
                </a:lnTo>
                <a:cubicBezTo>
                  <a:pt x="7069494" y="1413805"/>
                  <a:pt x="7076899" y="1411231"/>
                  <a:pt x="7084117" y="1406974"/>
                </a:cubicBezTo>
                <a:cubicBezTo>
                  <a:pt x="7101577" y="1383961"/>
                  <a:pt x="7164447" y="1391139"/>
                  <a:pt x="7185047" y="1361519"/>
                </a:cubicBezTo>
                <a:cubicBezTo>
                  <a:pt x="7194363" y="1352352"/>
                  <a:pt x="7233839" y="1334552"/>
                  <a:pt x="7247783" y="1337622"/>
                </a:cubicBezTo>
                <a:cubicBezTo>
                  <a:pt x="7257348" y="1335236"/>
                  <a:pt x="7264529" y="1328498"/>
                  <a:pt x="7275307" y="1333722"/>
                </a:cubicBezTo>
                <a:cubicBezTo>
                  <a:pt x="7289966" y="1339225"/>
                  <a:pt x="7305349" y="1312996"/>
                  <a:pt x="7311261" y="1324795"/>
                </a:cubicBezTo>
                <a:cubicBezTo>
                  <a:pt x="7322509" y="1306494"/>
                  <a:pt x="7356236" y="1316612"/>
                  <a:pt x="7377571" y="1313050"/>
                </a:cubicBezTo>
                <a:cubicBezTo>
                  <a:pt x="7384603" y="1296817"/>
                  <a:pt x="7422434" y="1305349"/>
                  <a:pt x="7461694" y="1290297"/>
                </a:cubicBezTo>
                <a:cubicBezTo>
                  <a:pt x="7468925" y="1271946"/>
                  <a:pt x="7488273" y="1280301"/>
                  <a:pt x="7507193" y="1251613"/>
                </a:cubicBezTo>
                <a:cubicBezTo>
                  <a:pt x="7509613" y="1252526"/>
                  <a:pt x="7512260" y="1253190"/>
                  <a:pt x="7515052" y="1253584"/>
                </a:cubicBezTo>
                <a:cubicBezTo>
                  <a:pt x="7531272" y="1255869"/>
                  <a:pt x="7548775" y="1248744"/>
                  <a:pt x="7554146" y="1237669"/>
                </a:cubicBezTo>
                <a:cubicBezTo>
                  <a:pt x="7587383" y="1195873"/>
                  <a:pt x="7632956" y="1177588"/>
                  <a:pt x="7671846" y="1155347"/>
                </a:cubicBezTo>
                <a:cubicBezTo>
                  <a:pt x="7717626" y="1132532"/>
                  <a:pt x="7704339" y="1170169"/>
                  <a:pt x="7748774" y="1124980"/>
                </a:cubicBezTo>
                <a:cubicBezTo>
                  <a:pt x="7761564" y="1130678"/>
                  <a:pt x="7769446" y="1127888"/>
                  <a:pt x="7779182" y="1118490"/>
                </a:cubicBezTo>
                <a:cubicBezTo>
                  <a:pt x="7801901" y="1108032"/>
                  <a:pt x="7816047" y="1129940"/>
                  <a:pt x="7829932" y="1107346"/>
                </a:cubicBezTo>
                <a:cubicBezTo>
                  <a:pt x="7834286" y="1120482"/>
                  <a:pt x="7877354" y="1093242"/>
                  <a:pt x="7875510" y="1109570"/>
                </a:cubicBezTo>
                <a:cubicBezTo>
                  <a:pt x="7898453" y="1113571"/>
                  <a:pt x="7893102" y="1093377"/>
                  <a:pt x="7914918" y="1096070"/>
                </a:cubicBezTo>
                <a:cubicBezTo>
                  <a:pt x="7933463" y="1091055"/>
                  <a:pt x="7896037" y="1088002"/>
                  <a:pt x="7914188" y="1079287"/>
                </a:cubicBezTo>
                <a:cubicBezTo>
                  <a:pt x="7937737" y="1070775"/>
                  <a:pt x="7922008" y="1049943"/>
                  <a:pt x="7959552" y="1069277"/>
                </a:cubicBezTo>
                <a:cubicBezTo>
                  <a:pt x="7978616" y="1052937"/>
                  <a:pt x="7992226" y="1062990"/>
                  <a:pt x="8029450" y="1055589"/>
                </a:cubicBezTo>
                <a:lnTo>
                  <a:pt x="8038422" y="1049493"/>
                </a:lnTo>
                <a:lnTo>
                  <a:pt x="8053585" y="1058943"/>
                </a:lnTo>
                <a:cubicBezTo>
                  <a:pt x="8061619" y="1062358"/>
                  <a:pt x="8070634" y="1063636"/>
                  <a:pt x="8081474" y="1059840"/>
                </a:cubicBezTo>
                <a:cubicBezTo>
                  <a:pt x="8141491" y="1015057"/>
                  <a:pt x="8090266" y="1080479"/>
                  <a:pt x="8197391" y="1038853"/>
                </a:cubicBezTo>
                <a:cubicBezTo>
                  <a:pt x="8201677" y="1033108"/>
                  <a:pt x="8217224" y="1033020"/>
                  <a:pt x="8218531" y="1038736"/>
                </a:cubicBezTo>
                <a:cubicBezTo>
                  <a:pt x="8224749" y="1034989"/>
                  <a:pt x="8236410" y="1019803"/>
                  <a:pt x="8242405" y="1027800"/>
                </a:cubicBezTo>
                <a:cubicBezTo>
                  <a:pt x="8260401" y="1023020"/>
                  <a:pt x="8277595" y="1016764"/>
                  <a:pt x="8293586" y="1009216"/>
                </a:cubicBezTo>
                <a:lnTo>
                  <a:pt x="8325267" y="990249"/>
                </a:lnTo>
                <a:lnTo>
                  <a:pt x="8335565" y="995156"/>
                </a:lnTo>
                <a:cubicBezTo>
                  <a:pt x="8342208" y="997234"/>
                  <a:pt x="8349366" y="997680"/>
                  <a:pt x="8357350" y="994276"/>
                </a:cubicBezTo>
                <a:cubicBezTo>
                  <a:pt x="8398773" y="957879"/>
                  <a:pt x="8366593" y="1009035"/>
                  <a:pt x="8445003" y="972367"/>
                </a:cubicBezTo>
                <a:cubicBezTo>
                  <a:pt x="8447663" y="967887"/>
                  <a:pt x="8459739" y="966961"/>
                  <a:pt x="8461421" y="971111"/>
                </a:cubicBezTo>
                <a:cubicBezTo>
                  <a:pt x="8465819" y="968000"/>
                  <a:pt x="8473109" y="956137"/>
                  <a:pt x="8478704" y="961712"/>
                </a:cubicBezTo>
                <a:cubicBezTo>
                  <a:pt x="8505565" y="952663"/>
                  <a:pt x="8529238" y="939426"/>
                  <a:pt x="8547429" y="923277"/>
                </a:cubicBezTo>
                <a:cubicBezTo>
                  <a:pt x="8576531" y="919061"/>
                  <a:pt x="8579138" y="912461"/>
                  <a:pt x="8579319" y="905576"/>
                </a:cubicBezTo>
                <a:cubicBezTo>
                  <a:pt x="8579529" y="904096"/>
                  <a:pt x="8579740" y="902618"/>
                  <a:pt x="8579950" y="901139"/>
                </a:cubicBezTo>
                <a:lnTo>
                  <a:pt x="8589038" y="903946"/>
                </a:lnTo>
                <a:cubicBezTo>
                  <a:pt x="8598255" y="904433"/>
                  <a:pt x="8605836" y="900079"/>
                  <a:pt x="8612581" y="893445"/>
                </a:cubicBezTo>
                <a:lnTo>
                  <a:pt x="8620213" y="884417"/>
                </a:lnTo>
                <a:lnTo>
                  <a:pt x="8636849" y="879570"/>
                </a:lnTo>
                <a:cubicBezTo>
                  <a:pt x="8647569" y="875664"/>
                  <a:pt x="8658506" y="871048"/>
                  <a:pt x="8678353" y="868709"/>
                </a:cubicBezTo>
                <a:cubicBezTo>
                  <a:pt x="8676250" y="844726"/>
                  <a:pt x="8711895" y="858913"/>
                  <a:pt x="8721366" y="848445"/>
                </a:cubicBezTo>
                <a:cubicBezTo>
                  <a:pt x="8730651" y="852242"/>
                  <a:pt x="8737642" y="851631"/>
                  <a:pt x="8743257" y="848457"/>
                </a:cubicBezTo>
                <a:lnTo>
                  <a:pt x="8755719" y="834419"/>
                </a:lnTo>
                <a:lnTo>
                  <a:pt x="8776970" y="830126"/>
                </a:lnTo>
                <a:cubicBezTo>
                  <a:pt x="8786153" y="826014"/>
                  <a:pt x="8792888" y="819621"/>
                  <a:pt x="8795998" y="809645"/>
                </a:cubicBezTo>
                <a:cubicBezTo>
                  <a:pt x="8805952" y="821837"/>
                  <a:pt x="8809794" y="841181"/>
                  <a:pt x="8837498" y="830583"/>
                </a:cubicBezTo>
                <a:cubicBezTo>
                  <a:pt x="8851172" y="827584"/>
                  <a:pt x="8868029" y="799681"/>
                  <a:pt x="8878040" y="791651"/>
                </a:cubicBezTo>
                <a:lnTo>
                  <a:pt x="8897564" y="782401"/>
                </a:lnTo>
                <a:lnTo>
                  <a:pt x="8905560" y="786219"/>
                </a:lnTo>
                <a:lnTo>
                  <a:pt x="8917778" y="783256"/>
                </a:lnTo>
                <a:lnTo>
                  <a:pt x="8914746" y="775031"/>
                </a:lnTo>
                <a:lnTo>
                  <a:pt x="8947030" y="764252"/>
                </a:lnTo>
                <a:cubicBezTo>
                  <a:pt x="8970788" y="755523"/>
                  <a:pt x="8988067" y="745115"/>
                  <a:pt x="8977138" y="726774"/>
                </a:cubicBezTo>
                <a:cubicBezTo>
                  <a:pt x="8977490" y="701480"/>
                  <a:pt x="9039667" y="723232"/>
                  <a:pt x="9028928" y="698996"/>
                </a:cubicBezTo>
                <a:cubicBezTo>
                  <a:pt x="9056296" y="708989"/>
                  <a:pt x="9080686" y="673518"/>
                  <a:pt x="9114263" y="665106"/>
                </a:cubicBezTo>
                <a:cubicBezTo>
                  <a:pt x="9115667" y="652470"/>
                  <a:pt x="9123557" y="650905"/>
                  <a:pt x="9139429" y="653134"/>
                </a:cubicBezTo>
                <a:cubicBezTo>
                  <a:pt x="9248531" y="629411"/>
                  <a:pt x="9343720" y="468354"/>
                  <a:pt x="9380600" y="515628"/>
                </a:cubicBezTo>
                <a:cubicBezTo>
                  <a:pt x="9406272" y="509931"/>
                  <a:pt x="9503943" y="538669"/>
                  <a:pt x="9561831" y="513591"/>
                </a:cubicBezTo>
                <a:cubicBezTo>
                  <a:pt x="9577802" y="480860"/>
                  <a:pt x="9713285" y="478736"/>
                  <a:pt x="9742561" y="469315"/>
                </a:cubicBezTo>
                <a:cubicBezTo>
                  <a:pt x="9742569" y="450758"/>
                  <a:pt x="9797169" y="453829"/>
                  <a:pt x="9784394" y="429345"/>
                </a:cubicBezTo>
                <a:cubicBezTo>
                  <a:pt x="9787055" y="417172"/>
                  <a:pt x="9801869" y="413844"/>
                  <a:pt x="9811914" y="421889"/>
                </a:cubicBezTo>
                <a:cubicBezTo>
                  <a:pt x="9828901" y="415568"/>
                  <a:pt x="9835642" y="400341"/>
                  <a:pt x="9858388" y="412158"/>
                </a:cubicBezTo>
                <a:cubicBezTo>
                  <a:pt x="9881945" y="404057"/>
                  <a:pt x="9894276" y="360744"/>
                  <a:pt x="9921770" y="380896"/>
                </a:cubicBezTo>
                <a:cubicBezTo>
                  <a:pt x="9930032" y="337884"/>
                  <a:pt x="10038117" y="312408"/>
                  <a:pt x="10084861" y="294587"/>
                </a:cubicBezTo>
                <a:cubicBezTo>
                  <a:pt x="10141631" y="278266"/>
                  <a:pt x="10188248" y="249698"/>
                  <a:pt x="10271351" y="227987"/>
                </a:cubicBezTo>
                <a:cubicBezTo>
                  <a:pt x="10362764" y="229558"/>
                  <a:pt x="10358378" y="196042"/>
                  <a:pt x="10424673" y="178078"/>
                </a:cubicBezTo>
                <a:cubicBezTo>
                  <a:pt x="10452909" y="162753"/>
                  <a:pt x="10514634" y="185033"/>
                  <a:pt x="10534657" y="156701"/>
                </a:cubicBezTo>
                <a:cubicBezTo>
                  <a:pt x="10595265" y="170910"/>
                  <a:pt x="10637600" y="149657"/>
                  <a:pt x="10726300" y="150292"/>
                </a:cubicBezTo>
                <a:cubicBezTo>
                  <a:pt x="10775756" y="148210"/>
                  <a:pt x="10805324" y="153235"/>
                  <a:pt x="10861177" y="138253"/>
                </a:cubicBezTo>
                <a:cubicBezTo>
                  <a:pt x="10888992" y="99450"/>
                  <a:pt x="10971843" y="126363"/>
                  <a:pt x="10995894" y="78271"/>
                </a:cubicBezTo>
                <a:cubicBezTo>
                  <a:pt x="11009945" y="87061"/>
                  <a:pt x="11016683" y="79738"/>
                  <a:pt x="11031776" y="74275"/>
                </a:cubicBezTo>
                <a:cubicBezTo>
                  <a:pt x="11049588" y="91553"/>
                  <a:pt x="11064655" y="65479"/>
                  <a:pt x="11082485" y="73705"/>
                </a:cubicBezTo>
                <a:cubicBezTo>
                  <a:pt x="11124351" y="51595"/>
                  <a:pt x="11194283" y="44212"/>
                  <a:pt x="11230739" y="34792"/>
                </a:cubicBezTo>
                <a:cubicBezTo>
                  <a:pt x="11248967" y="30081"/>
                  <a:pt x="11257520" y="13218"/>
                  <a:pt x="11268645" y="482"/>
                </a:cubicBezTo>
                <a:lnTo>
                  <a:pt x="11269336" y="3"/>
                </a:lnTo>
                <a:lnTo>
                  <a:pt x="0" y="3"/>
                </a:lnTo>
                <a:close/>
              </a:path>
            </a:pathLst>
          </a:custGeom>
        </p:spPr>
      </p:pic>
      <p:sp>
        <p:nvSpPr>
          <p:cNvPr id="2" name="Title 1">
            <a:extLst>
              <a:ext uri="{FF2B5EF4-FFF2-40B4-BE49-F238E27FC236}">
                <a16:creationId xmlns:a16="http://schemas.microsoft.com/office/drawing/2014/main" id="{7C45F312-C4DD-C8D5-E185-EA251787E6AD}"/>
              </a:ext>
            </a:extLst>
          </p:cNvPr>
          <p:cNvSpPr>
            <a:spLocks noGrp="1"/>
          </p:cNvSpPr>
          <p:nvPr>
            <p:ph type="ctrTitle"/>
          </p:nvPr>
        </p:nvSpPr>
        <p:spPr>
          <a:xfrm>
            <a:off x="782470" y="381663"/>
            <a:ext cx="6592960" cy="826935"/>
          </a:xfrm>
        </p:spPr>
        <p:txBody>
          <a:bodyPr>
            <a:normAutofit/>
          </a:bodyPr>
          <a:lstStyle/>
          <a:p>
            <a:pPr algn="l"/>
            <a:r>
              <a:rPr lang="en-US" sz="3300">
                <a:solidFill>
                  <a:schemeClr val="tx1">
                    <a:lumMod val="85000"/>
                    <a:lumOff val="15000"/>
                  </a:schemeClr>
                </a:solidFill>
              </a:rPr>
              <a:t>Big Mountain Resort Pricing Strategy</a:t>
            </a:r>
          </a:p>
        </p:txBody>
      </p:sp>
      <p:sp>
        <p:nvSpPr>
          <p:cNvPr id="3" name="Subtitle 2">
            <a:extLst>
              <a:ext uri="{FF2B5EF4-FFF2-40B4-BE49-F238E27FC236}">
                <a16:creationId xmlns:a16="http://schemas.microsoft.com/office/drawing/2014/main" id="{82443D49-76F6-1F1F-052A-CDA59C488F7C}"/>
              </a:ext>
            </a:extLst>
          </p:cNvPr>
          <p:cNvSpPr>
            <a:spLocks noGrp="1"/>
          </p:cNvSpPr>
          <p:nvPr>
            <p:ph type="subTitle" idx="1"/>
          </p:nvPr>
        </p:nvSpPr>
        <p:spPr>
          <a:xfrm>
            <a:off x="782470" y="1256308"/>
            <a:ext cx="5125540" cy="484886"/>
          </a:xfrm>
        </p:spPr>
        <p:txBody>
          <a:bodyPr>
            <a:normAutofit/>
          </a:bodyPr>
          <a:lstStyle/>
          <a:p>
            <a:pPr algn="l"/>
            <a:r>
              <a:rPr lang="en-US" sz="1600">
                <a:solidFill>
                  <a:schemeClr val="tx1">
                    <a:lumMod val="85000"/>
                    <a:lumOff val="15000"/>
                  </a:schemeClr>
                </a:solidFill>
              </a:rPr>
              <a:t>Presentation By– Irtaza Aslam</a:t>
            </a:r>
          </a:p>
        </p:txBody>
      </p:sp>
    </p:spTree>
    <p:extLst>
      <p:ext uri="{BB962C8B-B14F-4D97-AF65-F5344CB8AC3E}">
        <p14:creationId xmlns:p14="http://schemas.microsoft.com/office/powerpoint/2010/main" val="203468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2BD6F-E27D-7B9E-073B-6420D6B99312}"/>
              </a:ext>
            </a:extLst>
          </p:cNvPr>
          <p:cNvSpPr>
            <a:spLocks noGrp="1"/>
          </p:cNvSpPr>
          <p:nvPr>
            <p:ph type="title"/>
          </p:nvPr>
        </p:nvSpPr>
        <p:spPr>
          <a:xfrm>
            <a:off x="4572001" y="601744"/>
            <a:ext cx="6781800" cy="1338696"/>
          </a:xfrm>
        </p:spPr>
        <p:txBody>
          <a:bodyPr>
            <a:normAutofit/>
          </a:bodyPr>
          <a:lstStyle/>
          <a:p>
            <a:r>
              <a:rPr lang="en-US" b="1">
                <a:effectLst/>
                <a:latin typeface="Arial" panose="020B0604020202020204" pitchFamily="34" charset="0"/>
              </a:rPr>
              <a:t>Table of Content </a:t>
            </a:r>
            <a:br>
              <a:rPr lang="en-US" dirty="0">
                <a:effectLst/>
              </a:rPr>
            </a:br>
            <a:endParaRPr lang="en-US" dirty="0"/>
          </a:p>
        </p:txBody>
      </p:sp>
      <p:pic>
        <p:nvPicPr>
          <p:cNvPr id="5" name="Picture 4" descr="Pen placed on top of a signature line">
            <a:extLst>
              <a:ext uri="{FF2B5EF4-FFF2-40B4-BE49-F238E27FC236}">
                <a16:creationId xmlns:a16="http://schemas.microsoft.com/office/drawing/2014/main" id="{4806B670-ACB5-DB9D-4942-A68229BCC16F}"/>
              </a:ext>
            </a:extLst>
          </p:cNvPr>
          <p:cNvPicPr>
            <a:picLocks noChangeAspect="1"/>
          </p:cNvPicPr>
          <p:nvPr/>
        </p:nvPicPr>
        <p:blipFill rotWithShape="1">
          <a:blip r:embed="rId2"/>
          <a:srcRect l="56674" r="6780"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56E34E76-528B-E06A-2065-64CBA07B7D42}"/>
              </a:ext>
            </a:extLst>
          </p:cNvPr>
          <p:cNvSpPr>
            <a:spLocks noGrp="1"/>
          </p:cNvSpPr>
          <p:nvPr>
            <p:ph idx="1"/>
          </p:nvPr>
        </p:nvSpPr>
        <p:spPr>
          <a:xfrm>
            <a:off x="4572001" y="2201958"/>
            <a:ext cx="6781800" cy="3900730"/>
          </a:xfrm>
        </p:spPr>
        <p:txBody>
          <a:bodyPr anchor="t">
            <a:normAutofit/>
          </a:bodyPr>
          <a:lstStyle/>
          <a:p>
            <a:pPr>
              <a:buFont typeface="Arial" panose="020B0604020202020204" pitchFamily="34" charset="0"/>
              <a:buChar char="•"/>
            </a:pPr>
            <a:r>
              <a:rPr lang="en-US" sz="2000" b="0" i="0" u="none" strike="noStrike" dirty="0">
                <a:effectLst/>
                <a:latin typeface="Haffer XH"/>
              </a:rPr>
              <a:t>Problem identification </a:t>
            </a:r>
          </a:p>
          <a:p>
            <a:pPr>
              <a:buFont typeface="Arial" panose="020B0604020202020204" pitchFamily="34" charset="0"/>
              <a:buChar char="•"/>
            </a:pPr>
            <a:r>
              <a:rPr lang="en-US" sz="2000" b="0" i="0" u="none" strike="noStrike" dirty="0">
                <a:effectLst/>
                <a:latin typeface="Haffer XH"/>
              </a:rPr>
              <a:t>Recommendation and key findings</a:t>
            </a:r>
          </a:p>
          <a:p>
            <a:pPr>
              <a:buFont typeface="Arial" panose="020B0604020202020204" pitchFamily="34" charset="0"/>
              <a:buChar char="•"/>
            </a:pPr>
            <a:r>
              <a:rPr lang="en-US" sz="2000" b="0" i="0" u="none" strike="noStrike" dirty="0">
                <a:effectLst/>
                <a:latin typeface="Haffer XH"/>
              </a:rPr>
              <a:t>Modeling results and analysis </a:t>
            </a:r>
          </a:p>
          <a:p>
            <a:pPr>
              <a:buFont typeface="Arial" panose="020B0604020202020204" pitchFamily="34" charset="0"/>
              <a:buChar char="•"/>
            </a:pPr>
            <a:r>
              <a:rPr lang="en-US" sz="2000" b="0" i="0" u="none" strike="noStrike" dirty="0">
                <a:effectLst/>
                <a:latin typeface="Haffer XH"/>
              </a:rPr>
              <a:t>Summary and conclusion</a:t>
            </a:r>
            <a:endParaRPr lang="en-US" sz="2000" dirty="0"/>
          </a:p>
        </p:txBody>
      </p:sp>
    </p:spTree>
    <p:extLst>
      <p:ext uri="{BB962C8B-B14F-4D97-AF65-F5344CB8AC3E}">
        <p14:creationId xmlns:p14="http://schemas.microsoft.com/office/powerpoint/2010/main" val="411844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5">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7">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ble cars">
            <a:extLst>
              <a:ext uri="{FF2B5EF4-FFF2-40B4-BE49-F238E27FC236}">
                <a16:creationId xmlns:a16="http://schemas.microsoft.com/office/drawing/2014/main" id="{6F816504-94E5-6CC3-091B-11D4D785A7B0}"/>
              </a:ext>
            </a:extLst>
          </p:cNvPr>
          <p:cNvPicPr>
            <a:picLocks noChangeAspect="1"/>
          </p:cNvPicPr>
          <p:nvPr/>
        </p:nvPicPr>
        <p:blipFill rotWithShape="1">
          <a:blip r:embed="rId2"/>
          <a:srcRect l="43333" r="15556"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9D71374D-101E-2E95-4913-9FCAEB18E697}"/>
              </a:ext>
            </a:extLst>
          </p:cNvPr>
          <p:cNvSpPr>
            <a:spLocks noGrp="1"/>
          </p:cNvSpPr>
          <p:nvPr>
            <p:ph type="title"/>
          </p:nvPr>
        </p:nvSpPr>
        <p:spPr>
          <a:xfrm>
            <a:off x="1137034" y="609600"/>
            <a:ext cx="6831188" cy="1322887"/>
          </a:xfrm>
        </p:spPr>
        <p:txBody>
          <a:bodyPr>
            <a:normAutofit fontScale="90000"/>
          </a:bodyPr>
          <a:lstStyle/>
          <a:p>
            <a:br>
              <a:rPr lang="en-US" sz="2100" b="0" dirty="0">
                <a:effectLst/>
                <a:latin typeface="Calibri" panose="020F0502020204030204" pitchFamily="34" charset="0"/>
              </a:rPr>
            </a:br>
            <a:r>
              <a:rPr lang="en-US" sz="2800" b="0" dirty="0">
                <a:effectLst/>
                <a:latin typeface="Calibri" panose="020F0502020204030204" pitchFamily="34" charset="0"/>
              </a:rPr>
              <a:t>Problem Statement</a:t>
            </a:r>
            <a:br>
              <a:rPr lang="en-US" sz="2100" dirty="0"/>
            </a:br>
            <a:br>
              <a:rPr lang="en-US" sz="2100" dirty="0"/>
            </a:br>
            <a:endParaRPr lang="en-US" sz="2100" dirty="0"/>
          </a:p>
        </p:txBody>
      </p:sp>
      <p:sp>
        <p:nvSpPr>
          <p:cNvPr id="24" name="Content Placeholder 2">
            <a:extLst>
              <a:ext uri="{FF2B5EF4-FFF2-40B4-BE49-F238E27FC236}">
                <a16:creationId xmlns:a16="http://schemas.microsoft.com/office/drawing/2014/main" id="{A816931D-3C79-E3D4-9081-A3BAC86392DC}"/>
              </a:ext>
            </a:extLst>
          </p:cNvPr>
          <p:cNvSpPr>
            <a:spLocks noGrp="1"/>
          </p:cNvSpPr>
          <p:nvPr>
            <p:ph idx="1"/>
          </p:nvPr>
        </p:nvSpPr>
        <p:spPr>
          <a:xfrm>
            <a:off x="1137035" y="2194102"/>
            <a:ext cx="6516216" cy="3908585"/>
          </a:xfrm>
        </p:spPr>
        <p:txBody>
          <a:bodyPr>
            <a:normAutofit fontScale="92500" lnSpcReduction="20000"/>
          </a:bodyPr>
          <a:lstStyle/>
          <a:p>
            <a:pPr marL="0" indent="0">
              <a:buNone/>
            </a:pPr>
            <a:r>
              <a:rPr lang="en-US" sz="2400" dirty="0">
                <a:effectLst/>
              </a:rPr>
              <a:t>How Big Mountain resort could alter its pricing strategy to lower the operation cost to recoup the increased operational cost of $1.54MM for installing new chair list this season, while keeping the profit margins at 9.2% and give an insight on annual revenue for the season over the next year by</a:t>
            </a:r>
          </a:p>
          <a:p>
            <a:pPr marL="0" indent="0">
              <a:buNone/>
            </a:pPr>
            <a:endParaRPr lang="en-US" sz="2400" dirty="0"/>
          </a:p>
          <a:p>
            <a:r>
              <a:rPr lang="en-US" sz="2400" dirty="0">
                <a:effectLst/>
              </a:rPr>
              <a:t>Optimizing </a:t>
            </a:r>
            <a:r>
              <a:rPr lang="en-US" sz="2400" dirty="0"/>
              <a:t>the ticket prices by </a:t>
            </a:r>
            <a:r>
              <a:rPr lang="en-US" sz="2400" dirty="0">
                <a:effectLst/>
              </a:rPr>
              <a:t>comparing their facilities with other resorts in their market segment using data-driven strategies </a:t>
            </a:r>
          </a:p>
          <a:p>
            <a:r>
              <a:rPr lang="en-US" sz="2400" dirty="0">
                <a:effectLst/>
              </a:rPr>
              <a:t>Analyzing 4 different scenarios provided by the Big Mountain team.</a:t>
            </a:r>
          </a:p>
          <a:p>
            <a:r>
              <a:rPr lang="en-US" sz="2400" dirty="0"/>
              <a:t>Suggesting the best strategy business executives can use to predict prices and plan the revenue.</a:t>
            </a:r>
          </a:p>
          <a:p>
            <a:endParaRPr lang="en-US" sz="1700" dirty="0">
              <a:effectLst/>
            </a:endParaRPr>
          </a:p>
          <a:p>
            <a:pPr marL="0" indent="0">
              <a:buNone/>
            </a:pPr>
            <a:endParaRPr lang="en-US" sz="1700" dirty="0"/>
          </a:p>
          <a:p>
            <a:pPr marL="0" indent="0">
              <a:buNone/>
            </a:pPr>
            <a:endParaRPr lang="en-US" sz="1700" dirty="0"/>
          </a:p>
          <a:p>
            <a:pPr marL="0" indent="0">
              <a:buNone/>
            </a:pPr>
            <a:endParaRPr lang="en-US" sz="1700" dirty="0"/>
          </a:p>
        </p:txBody>
      </p:sp>
    </p:spTree>
    <p:extLst>
      <p:ext uri="{BB962C8B-B14F-4D97-AF65-F5344CB8AC3E}">
        <p14:creationId xmlns:p14="http://schemas.microsoft.com/office/powerpoint/2010/main" val="164544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54" name="Freeform: Shape 105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6" name="Freeform: Shape 105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58B1A6-51D2-BB11-EA41-A00624CF8C45}"/>
              </a:ext>
            </a:extLst>
          </p:cNvPr>
          <p:cNvSpPr>
            <a:spLocks noGrp="1"/>
          </p:cNvSpPr>
          <p:nvPr>
            <p:ph type="title"/>
          </p:nvPr>
        </p:nvSpPr>
        <p:spPr>
          <a:xfrm>
            <a:off x="371094" y="1161288"/>
            <a:ext cx="3438144" cy="1239012"/>
          </a:xfrm>
        </p:spPr>
        <p:txBody>
          <a:bodyPr anchor="ctr">
            <a:normAutofit/>
          </a:bodyPr>
          <a:lstStyle/>
          <a:p>
            <a:r>
              <a:rPr lang="en-US" sz="2600" b="0" i="0" u="none" strike="noStrike">
                <a:effectLst/>
                <a:latin typeface="Haffer XH"/>
              </a:rPr>
              <a:t>Recommendation and key findings</a:t>
            </a:r>
            <a:br>
              <a:rPr lang="en-US" sz="2600" b="0" i="0" u="none" strike="noStrike">
                <a:effectLst/>
                <a:latin typeface="Haffer XH"/>
              </a:rPr>
            </a:br>
            <a:endParaRPr lang="en-US" sz="2600"/>
          </a:p>
        </p:txBody>
      </p:sp>
      <p:sp>
        <p:nvSpPr>
          <p:cNvPr id="1058" name="Rectangle 105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60" name="Rectangle 105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0B229B5-83F1-926E-41A8-BC046A6D8776}"/>
              </a:ext>
            </a:extLst>
          </p:cNvPr>
          <p:cNvSpPr>
            <a:spLocks noGrp="1"/>
          </p:cNvSpPr>
          <p:nvPr>
            <p:ph idx="1"/>
          </p:nvPr>
        </p:nvSpPr>
        <p:spPr>
          <a:xfrm>
            <a:off x="146407" y="2716819"/>
            <a:ext cx="3882251" cy="3886130"/>
          </a:xfrm>
        </p:spPr>
        <p:txBody>
          <a:bodyPr anchor="t">
            <a:normAutofit lnSpcReduction="10000"/>
          </a:bodyPr>
          <a:lstStyle/>
          <a:p>
            <a:pPr marL="0" indent="0">
              <a:buNone/>
            </a:pPr>
            <a:r>
              <a:rPr lang="en-US" sz="2000" dirty="0">
                <a:effectLst/>
              </a:rPr>
              <a:t>The top 4 Features which has the most impact on the Ticket Pricing are:</a:t>
            </a:r>
          </a:p>
          <a:p>
            <a:r>
              <a:rPr lang="en-US" sz="2000" dirty="0">
                <a:effectLst/>
              </a:rPr>
              <a:t>Fast Quads</a:t>
            </a:r>
            <a:endParaRPr lang="en-US" sz="2000" dirty="0"/>
          </a:p>
          <a:p>
            <a:r>
              <a:rPr lang="en-US" sz="2000" dirty="0">
                <a:effectLst/>
              </a:rPr>
              <a:t>Runs</a:t>
            </a:r>
          </a:p>
          <a:p>
            <a:r>
              <a:rPr lang="en-US" sz="2000" dirty="0">
                <a:effectLst/>
              </a:rPr>
              <a:t>Vertical Drops </a:t>
            </a:r>
          </a:p>
          <a:p>
            <a:r>
              <a:rPr lang="en-US" sz="2000" dirty="0">
                <a:effectLst/>
              </a:rPr>
              <a:t>Snow Making area </a:t>
            </a:r>
          </a:p>
          <a:p>
            <a:pPr marL="0" indent="0">
              <a:buNone/>
            </a:pPr>
            <a:r>
              <a:rPr lang="en-US" sz="2000" dirty="0"/>
              <a:t>These features are identified using random forest model </a:t>
            </a:r>
            <a:r>
              <a:rPr lang="en-US" sz="2000" dirty="0">
                <a:effectLst/>
              </a:rPr>
              <a:t>and these features should be focused while planning any future marketing strategy to optimize the revenue: </a:t>
            </a:r>
          </a:p>
          <a:p>
            <a:pPr marL="0" indent="0">
              <a:buNone/>
            </a:pPr>
            <a:endParaRPr lang="en-US" sz="1700" dirty="0"/>
          </a:p>
        </p:txBody>
      </p:sp>
      <p:pic>
        <p:nvPicPr>
          <p:cNvPr id="1025" name="Picture 1" descr="page13image33014176">
            <a:extLst>
              <a:ext uri="{FF2B5EF4-FFF2-40B4-BE49-F238E27FC236}">
                <a16:creationId xmlns:a16="http://schemas.microsoft.com/office/drawing/2014/main" id="{3F44CE2E-179C-D915-1F32-F1385A6A36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47244" y="841248"/>
            <a:ext cx="6829887" cy="5276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71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047A57-2467-CC06-4494-806D228F5FE6}"/>
              </a:ext>
            </a:extLst>
          </p:cNvPr>
          <p:cNvSpPr>
            <a:spLocks noGrp="1"/>
          </p:cNvSpPr>
          <p:nvPr>
            <p:ph type="title"/>
          </p:nvPr>
        </p:nvSpPr>
        <p:spPr>
          <a:xfrm>
            <a:off x="1137036" y="548640"/>
            <a:ext cx="9916632" cy="1188720"/>
          </a:xfrm>
        </p:spPr>
        <p:txBody>
          <a:bodyPr>
            <a:normAutofit/>
          </a:bodyPr>
          <a:lstStyle/>
          <a:p>
            <a:r>
              <a:rPr lang="en-US" sz="3700" b="0" i="0" u="none" strike="noStrike">
                <a:solidFill>
                  <a:schemeClr val="tx1">
                    <a:lumMod val="85000"/>
                    <a:lumOff val="15000"/>
                  </a:schemeClr>
                </a:solidFill>
                <a:effectLst/>
                <a:latin typeface="Haffer XH"/>
              </a:rPr>
              <a:t>Modeling results and analysis </a:t>
            </a:r>
            <a:br>
              <a:rPr lang="en-US" sz="3700" b="0" i="0" u="none" strike="noStrike">
                <a:solidFill>
                  <a:schemeClr val="tx1">
                    <a:lumMod val="85000"/>
                    <a:lumOff val="15000"/>
                  </a:schemeClr>
                </a:solidFill>
                <a:effectLst/>
                <a:latin typeface="Haffer XH"/>
              </a:rPr>
            </a:br>
            <a:endParaRPr lang="en-US" sz="37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D5B06898-21E8-EB1D-739A-5F3F6995BB36}"/>
              </a:ext>
            </a:extLst>
          </p:cNvPr>
          <p:cNvSpPr>
            <a:spLocks noGrp="1"/>
          </p:cNvSpPr>
          <p:nvPr>
            <p:ph idx="1"/>
          </p:nvPr>
        </p:nvSpPr>
        <p:spPr>
          <a:xfrm>
            <a:off x="1957987" y="2431767"/>
            <a:ext cx="8276026" cy="3685156"/>
          </a:xfrm>
        </p:spPr>
        <p:txBody>
          <a:bodyPr anchor="ctr">
            <a:normAutofit/>
          </a:bodyPr>
          <a:lstStyle/>
          <a:p>
            <a:endParaRPr lang="en-US" sz="2000">
              <a:solidFill>
                <a:schemeClr val="tx1">
                  <a:lumMod val="85000"/>
                  <a:lumOff val="15000"/>
                </a:schemeClr>
              </a:solidFill>
            </a:endParaRPr>
          </a:p>
          <a:p>
            <a:r>
              <a:rPr lang="en-US" sz="2000">
                <a:solidFill>
                  <a:schemeClr val="tx1">
                    <a:lumMod val="85000"/>
                    <a:lumOff val="15000"/>
                  </a:schemeClr>
                </a:solidFill>
                <a:effectLst/>
              </a:rPr>
              <a:t>Industry Standard Data Science Model (DSM) was Utilized to Develop the Ticket Pricing Model</a:t>
            </a:r>
          </a:p>
          <a:p>
            <a:r>
              <a:rPr lang="en-US" sz="2000">
                <a:solidFill>
                  <a:schemeClr val="tx1">
                    <a:lumMod val="85000"/>
                    <a:lumOff val="15000"/>
                  </a:schemeClr>
                </a:solidFill>
              </a:rPr>
              <a:t>The Random Forest model was chosen from different modeling strategies for the Big Mountain resort for their Pricing strategies.</a:t>
            </a:r>
          </a:p>
          <a:p>
            <a:r>
              <a:rPr lang="en-US" sz="2000">
                <a:solidFill>
                  <a:schemeClr val="tx1">
                    <a:lumMod val="85000"/>
                    <a:lumOff val="15000"/>
                  </a:schemeClr>
                </a:solidFill>
              </a:rPr>
              <a:t>Further Analysis shows that the Big Mountain is providing enough features to attract tourists.  </a:t>
            </a:r>
          </a:p>
          <a:p>
            <a:r>
              <a:rPr lang="en-US" sz="2000">
                <a:solidFill>
                  <a:schemeClr val="tx1">
                    <a:lumMod val="85000"/>
                    <a:lumOff val="15000"/>
                  </a:schemeClr>
                </a:solidFill>
              </a:rPr>
              <a:t>Recommendations for the given scenarios </a:t>
            </a:r>
          </a:p>
          <a:p>
            <a:endParaRPr lang="en-US" sz="2000">
              <a:solidFill>
                <a:schemeClr val="tx1">
                  <a:lumMod val="85000"/>
                  <a:lumOff val="15000"/>
                </a:schemeClr>
              </a:solidFill>
            </a:endParaRPr>
          </a:p>
        </p:txBody>
      </p:sp>
    </p:spTree>
    <p:extLst>
      <p:ext uri="{BB962C8B-B14F-4D97-AF65-F5344CB8AC3E}">
        <p14:creationId xmlns:p14="http://schemas.microsoft.com/office/powerpoint/2010/main" val="2703736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0AE1-3E8E-565E-947B-5FCBD9357783}"/>
              </a:ext>
            </a:extLst>
          </p:cNvPr>
          <p:cNvSpPr>
            <a:spLocks noGrp="1"/>
          </p:cNvSpPr>
          <p:nvPr>
            <p:ph type="title"/>
          </p:nvPr>
        </p:nvSpPr>
        <p:spPr/>
        <p:txBody>
          <a:bodyPr>
            <a:normAutofit fontScale="90000"/>
          </a:bodyPr>
          <a:lstStyle/>
          <a:p>
            <a:r>
              <a:rPr lang="en-US" sz="2200"/>
              <a:t>Further Analysis shows that the Big Mountain is providing enough features to attract tourists.</a:t>
            </a:r>
            <a:r>
              <a:rPr lang="en-US"/>
              <a:t>  </a:t>
            </a:r>
            <a:br>
              <a:rPr lang="en-US"/>
            </a:br>
            <a:endParaRPr lang="en-US" dirty="0"/>
          </a:p>
        </p:txBody>
      </p:sp>
      <p:sp>
        <p:nvSpPr>
          <p:cNvPr id="5" name="Rectangle 6">
            <a:extLst>
              <a:ext uri="{FF2B5EF4-FFF2-40B4-BE49-F238E27FC236}">
                <a16:creationId xmlns:a16="http://schemas.microsoft.com/office/drawing/2014/main" id="{03654E50-E8CD-AA45-CA03-0AC3500875F1}"/>
              </a:ext>
            </a:extLst>
          </p:cNvPr>
          <p:cNvSpPr>
            <a:spLocks noChangeArrowheads="1"/>
          </p:cNvSpPr>
          <p:nvPr/>
        </p:nvSpPr>
        <p:spPr bwMode="auto">
          <a:xfrm>
            <a:off x="838200" y="1152551"/>
            <a:ext cx="13667524"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3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03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17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11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5" name="Picture 7" descr="page3image32839776">
            <a:extLst>
              <a:ext uri="{FF2B5EF4-FFF2-40B4-BE49-F238E27FC236}">
                <a16:creationId xmlns:a16="http://schemas.microsoft.com/office/drawing/2014/main" id="{973E4551-0816-38EC-927F-21885542D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046" y="1333041"/>
            <a:ext cx="4494882" cy="254732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age3image32837488">
            <a:extLst>
              <a:ext uri="{FF2B5EF4-FFF2-40B4-BE49-F238E27FC236}">
                <a16:creationId xmlns:a16="http://schemas.microsoft.com/office/drawing/2014/main" id="{0656386B-B9A1-B4C5-A5A3-2B84BE8E4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535" y="1333041"/>
            <a:ext cx="4252511" cy="2633032"/>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page3image32837696">
            <a:extLst>
              <a:ext uri="{FF2B5EF4-FFF2-40B4-BE49-F238E27FC236}">
                <a16:creationId xmlns:a16="http://schemas.microsoft.com/office/drawing/2014/main" id="{90386DD9-8151-A83A-E04B-780F7A63ED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060038"/>
            <a:ext cx="4494882" cy="26382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page3image32836864">
            <a:extLst>
              <a:ext uri="{FF2B5EF4-FFF2-40B4-BE49-F238E27FC236}">
                <a16:creationId xmlns:a16="http://schemas.microsoft.com/office/drawing/2014/main" id="{67FCE518-6364-BBEB-23EB-727F5E9A18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4535" y="4145748"/>
            <a:ext cx="4494882" cy="2552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215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7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4" name="Freeform: Shape 308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FE295A-D859-8485-35E7-80FDE56DA0D9}"/>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2800" kern="1200">
                <a:solidFill>
                  <a:schemeClr val="tx1"/>
                </a:solidFill>
                <a:latin typeface="+mj-lt"/>
                <a:ea typeface="+mj-ea"/>
                <a:cs typeface="+mj-cs"/>
              </a:rPr>
              <a:t>Analysis of the given scenarios </a:t>
            </a:r>
            <a:br>
              <a:rPr lang="en-US" sz="2800" kern="1200">
                <a:solidFill>
                  <a:schemeClr val="tx1"/>
                </a:solidFill>
                <a:latin typeface="+mj-lt"/>
                <a:ea typeface="+mj-ea"/>
                <a:cs typeface="+mj-cs"/>
              </a:rPr>
            </a:br>
            <a:endParaRPr lang="en-US" sz="2800" kern="1200">
              <a:solidFill>
                <a:schemeClr val="tx1"/>
              </a:solidFill>
              <a:latin typeface="+mj-lt"/>
              <a:ea typeface="+mj-ea"/>
              <a:cs typeface="+mj-cs"/>
            </a:endParaRPr>
          </a:p>
        </p:txBody>
      </p:sp>
      <p:sp>
        <p:nvSpPr>
          <p:cNvPr id="4" name="Rectangle 1">
            <a:extLst>
              <a:ext uri="{FF2B5EF4-FFF2-40B4-BE49-F238E27FC236}">
                <a16:creationId xmlns:a16="http://schemas.microsoft.com/office/drawing/2014/main" id="{67AF1EC6-0E79-B528-E758-79A0B5A0ED70}"/>
              </a:ext>
            </a:extLst>
          </p:cNvPr>
          <p:cNvSpPr>
            <a:spLocks noChangeArrowheads="1"/>
          </p:cNvSpPr>
          <p:nvPr/>
        </p:nvSpPr>
        <p:spPr bwMode="auto">
          <a:xfrm>
            <a:off x="862366" y="2194102"/>
            <a:ext cx="3427001" cy="390858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indent="-228600" fontAlgn="base">
              <a:lnSpc>
                <a:spcPct val="90000"/>
              </a:lnSpc>
              <a:spcBef>
                <a:spcPct val="0"/>
              </a:spcBef>
              <a:spcAft>
                <a:spcPts val="600"/>
              </a:spcAft>
              <a:buFont typeface="Arial" panose="020B0604020202020204" pitchFamily="34" charset="0"/>
              <a:buChar char="•"/>
            </a:pPr>
            <a:r>
              <a:rPr lang="en-US" sz="2000" b="1" dirty="0">
                <a:effectLst/>
              </a:rPr>
              <a:t>Scenario 1: </a:t>
            </a:r>
            <a:r>
              <a:rPr lang="en-US" sz="2000" dirty="0">
                <a:effectLst/>
              </a:rPr>
              <a:t>Permanently close down up to 10 of the least used runs in order to reduce the operating cost </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sz="2000" dirty="0"/>
          </a:p>
          <a:p>
            <a:pPr marR="0" lvl="0" fontAlgn="base">
              <a:lnSpc>
                <a:spcPct val="90000"/>
              </a:lnSpc>
              <a:spcBef>
                <a:spcPct val="0"/>
              </a:spcBef>
              <a:spcAft>
                <a:spcPts val="600"/>
              </a:spcAft>
              <a:buClrTx/>
              <a:buSzTx/>
              <a:tabLst/>
            </a:pPr>
            <a:r>
              <a:rPr kumimoji="0" lang="en-US" altLang="en-US" sz="2000" b="0" i="0" u="none" strike="noStrike" cap="none" normalizeH="0" baseline="0" dirty="0">
                <a:ln>
                  <a:noFill/>
                </a:ln>
                <a:effectLst/>
              </a:rPr>
              <a:t>“Compare Revenue Reduction with the Operating Cost Savings to Assess if 5 runs can be closed” </a:t>
            </a:r>
          </a:p>
          <a:p>
            <a:pPr marR="0" lvl="0" fontAlgn="base">
              <a:lnSpc>
                <a:spcPct val="90000"/>
              </a:lnSpc>
              <a:spcBef>
                <a:spcPct val="0"/>
              </a:spcBef>
              <a:spcAft>
                <a:spcPts val="600"/>
              </a:spcAft>
              <a:buClrTx/>
              <a:buSzTx/>
              <a:tabLst/>
            </a:pPr>
            <a:r>
              <a:rPr kumimoji="0" lang="en-US" altLang="en-US" sz="2000" b="0" i="0" u="none" strike="noStrike" cap="none" normalizeH="0" baseline="0" dirty="0">
                <a:ln>
                  <a:noFill/>
                </a:ln>
                <a:effectLst/>
              </a:rPr>
              <a:t>             </a:t>
            </a:r>
          </a:p>
        </p:txBody>
      </p:sp>
      <p:pic>
        <p:nvPicPr>
          <p:cNvPr id="3074" name="Picture 2" descr="page5image32684256">
            <a:extLst>
              <a:ext uri="{FF2B5EF4-FFF2-40B4-BE49-F238E27FC236}">
                <a16:creationId xmlns:a16="http://schemas.microsoft.com/office/drawing/2014/main" id="{A81EE1B2-5EFD-C9AA-14A3-8BDEDD8C85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5457" y="1825146"/>
            <a:ext cx="6155141" cy="323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53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8F3BD-7564-4310-B528-888E64F87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8F1E0E87-CA24-F4FB-1000-AAA1EA4EDAE7}"/>
              </a:ext>
            </a:extLst>
          </p:cNvPr>
          <p:cNvSpPr>
            <a:spLocks noGrp="1"/>
          </p:cNvSpPr>
          <p:nvPr>
            <p:ph idx="1"/>
          </p:nvPr>
        </p:nvSpPr>
        <p:spPr>
          <a:xfrm>
            <a:off x="174210" y="651164"/>
            <a:ext cx="10474036" cy="6858000"/>
          </a:xfrm>
        </p:spPr>
        <p:txBody>
          <a:bodyPr>
            <a:normAutofit/>
          </a:bodyPr>
          <a:lstStyle/>
          <a:p>
            <a:r>
              <a:rPr lang="en-US" sz="2000" b="1" dirty="0">
                <a:effectLst/>
              </a:rPr>
              <a:t>Scenario 2: </a:t>
            </a:r>
            <a:r>
              <a:rPr lang="en-US" sz="2000" dirty="0">
                <a:effectLst/>
              </a:rPr>
              <a:t>Increase the vertical drop by adding a run to a point 150 feet lower down but requiring the installation of an additional chair lift to bring skiers back up, without additional snow making coverage </a:t>
            </a:r>
          </a:p>
          <a:p>
            <a:pPr marL="0" indent="0">
              <a:buNone/>
            </a:pPr>
            <a:r>
              <a:rPr lang="en-US" sz="2000" dirty="0">
                <a:effectLst/>
              </a:rPr>
              <a:t>Based on the model, Big Mountain can increase the ticket prices by $1.99 </a:t>
            </a:r>
          </a:p>
          <a:p>
            <a:pPr marL="0" indent="0">
              <a:buNone/>
            </a:pPr>
            <a:endParaRPr lang="en-US" sz="2000" dirty="0">
              <a:effectLst/>
            </a:endParaRPr>
          </a:p>
          <a:p>
            <a:pPr marL="0" indent="0">
              <a:buNone/>
            </a:pPr>
            <a:endParaRPr lang="en-US" sz="2000" dirty="0">
              <a:effectLst/>
            </a:endParaRPr>
          </a:p>
          <a:p>
            <a:r>
              <a:rPr lang="en-US" sz="2000" b="1" dirty="0">
                <a:effectLst/>
              </a:rPr>
              <a:t>Scenario 3: </a:t>
            </a:r>
            <a:r>
              <a:rPr lang="en-US" sz="2000" dirty="0">
                <a:effectLst/>
              </a:rPr>
              <a:t>Increase the vertical drop by adding a run to a point 150 feet lower down but requiring the installation of an additional chair lift to bring skiers back up, with additional snow making coverage of 2 acres </a:t>
            </a:r>
          </a:p>
          <a:p>
            <a:pPr marL="0" indent="0">
              <a:buNone/>
            </a:pPr>
            <a:r>
              <a:rPr lang="en-US" sz="2000" dirty="0">
                <a:effectLst/>
              </a:rPr>
              <a:t>No additional revenue, hence, not recommended to explore any further </a:t>
            </a:r>
          </a:p>
          <a:p>
            <a:pPr marL="0" indent="0">
              <a:buNone/>
            </a:pPr>
            <a:endParaRPr lang="en-US" sz="2000" dirty="0"/>
          </a:p>
          <a:p>
            <a:pPr marL="0" indent="0">
              <a:buNone/>
            </a:pPr>
            <a:endParaRPr lang="en-US" sz="2000" dirty="0">
              <a:effectLst/>
            </a:endParaRPr>
          </a:p>
          <a:p>
            <a:r>
              <a:rPr lang="en-US" sz="2000" b="1" dirty="0">
                <a:effectLst/>
              </a:rPr>
              <a:t>Scenario 4: </a:t>
            </a:r>
            <a:r>
              <a:rPr lang="en-US" sz="2000" dirty="0">
                <a:effectLst/>
              </a:rPr>
              <a:t>Increase the longest run by 0.2 miles and guaranteeing its snow coverage by adding 4 acres of snow making capability </a:t>
            </a:r>
          </a:p>
          <a:p>
            <a:pPr marL="0" indent="0">
              <a:buNone/>
            </a:pPr>
            <a:r>
              <a:rPr lang="en-US" sz="2000" dirty="0"/>
              <a:t>This can help increase the ticket price by $0.20. </a:t>
            </a:r>
            <a:r>
              <a:rPr lang="en-US" sz="2000" dirty="0">
                <a:effectLst/>
              </a:rPr>
              <a:t>Even smaller increase ! </a:t>
            </a:r>
            <a:endParaRPr lang="en-US" sz="2000" dirty="0"/>
          </a:p>
        </p:txBody>
      </p:sp>
      <p:sp>
        <p:nvSpPr>
          <p:cNvPr id="11" name="Freeform: Shape 10">
            <a:extLst>
              <a:ext uri="{FF2B5EF4-FFF2-40B4-BE49-F238E27FC236}">
                <a16:creationId xmlns:a16="http://schemas.microsoft.com/office/drawing/2014/main" id="{82AA3C4E-019E-440F-87AB-67EFA9BE6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822456" y="-2"/>
            <a:ext cx="1368219"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251033 w 1364418"/>
              <a:gd name="connsiteY10" fmla="*/ 6492130 h 6858000"/>
              <a:gd name="connsiteX11" fmla="*/ 266720 w 1364418"/>
              <a:gd name="connsiteY11" fmla="*/ 6431610 h 6858000"/>
              <a:gd name="connsiteX12" fmla="*/ 310425 w 1364418"/>
              <a:gd name="connsiteY12" fmla="*/ 6379786 h 6858000"/>
              <a:gd name="connsiteX13" fmla="*/ 293648 w 1364418"/>
              <a:gd name="connsiteY13" fmla="*/ 6334727 h 6858000"/>
              <a:gd name="connsiteX14" fmla="*/ 271063 w 1364418"/>
              <a:gd name="connsiteY14" fmla="*/ 6313295 h 6858000"/>
              <a:gd name="connsiteX15" fmla="*/ 278227 w 1364418"/>
              <a:gd name="connsiteY15" fmla="*/ 6280046 h 6858000"/>
              <a:gd name="connsiteX16" fmla="*/ 281226 w 1364418"/>
              <a:gd name="connsiteY16" fmla="*/ 6272987 h 6858000"/>
              <a:gd name="connsiteX17" fmla="*/ 288000 w 1364418"/>
              <a:gd name="connsiteY17" fmla="*/ 6252834 h 6858000"/>
              <a:gd name="connsiteX18" fmla="*/ 265992 w 1364418"/>
              <a:gd name="connsiteY18" fmla="*/ 6202459 h 6858000"/>
              <a:gd name="connsiteX19" fmla="*/ 264790 w 1364418"/>
              <a:gd name="connsiteY19" fmla="*/ 6153037 h 6858000"/>
              <a:gd name="connsiteX20" fmla="*/ 280205 w 1364418"/>
              <a:gd name="connsiteY20" fmla="*/ 6078132 h 6858000"/>
              <a:gd name="connsiteX21" fmla="*/ 267592 w 1364418"/>
              <a:gd name="connsiteY21" fmla="*/ 6028119 h 6858000"/>
              <a:gd name="connsiteX22" fmla="*/ 252821 w 1364418"/>
              <a:gd name="connsiteY22" fmla="*/ 5926735 h 6858000"/>
              <a:gd name="connsiteX23" fmla="*/ 302333 w 1364418"/>
              <a:gd name="connsiteY23" fmla="*/ 5712857 h 6858000"/>
              <a:gd name="connsiteX24" fmla="*/ 332131 w 1364418"/>
              <a:gd name="connsiteY24" fmla="*/ 5660491 h 6858000"/>
              <a:gd name="connsiteX25" fmla="*/ 341254 w 1364418"/>
              <a:gd name="connsiteY25" fmla="*/ 5563435 h 6858000"/>
              <a:gd name="connsiteX26" fmla="*/ 368130 w 1364418"/>
              <a:gd name="connsiteY26" fmla="*/ 5437125 h 6858000"/>
              <a:gd name="connsiteX27" fmla="*/ 381698 w 1364418"/>
              <a:gd name="connsiteY27" fmla="*/ 5396260 h 6858000"/>
              <a:gd name="connsiteX28" fmla="*/ 397679 w 1364418"/>
              <a:gd name="connsiteY28" fmla="*/ 5330009 h 6858000"/>
              <a:gd name="connsiteX29" fmla="*/ 431172 w 1364418"/>
              <a:gd name="connsiteY29" fmla="*/ 5273739 h 6858000"/>
              <a:gd name="connsiteX30" fmla="*/ 440771 w 1364418"/>
              <a:gd name="connsiteY30" fmla="*/ 5241779 h 6858000"/>
              <a:gd name="connsiteX31" fmla="*/ 451997 w 1364418"/>
              <a:gd name="connsiteY31" fmla="*/ 5225268 h 6858000"/>
              <a:gd name="connsiteX32" fmla="*/ 453017 w 1364418"/>
              <a:gd name="connsiteY32" fmla="*/ 5217684 h 6858000"/>
              <a:gd name="connsiteX33" fmla="*/ 460358 w 1364418"/>
              <a:gd name="connsiteY33" fmla="*/ 5193377 h 6858000"/>
              <a:gd name="connsiteX34" fmla="*/ 463661 w 1364418"/>
              <a:gd name="connsiteY34" fmla="*/ 5179288 h 6858000"/>
              <a:gd name="connsiteX35" fmla="*/ 464645 w 1364418"/>
              <a:gd name="connsiteY35" fmla="*/ 5173621 h 6858000"/>
              <a:gd name="connsiteX36" fmla="*/ 460279 w 1364418"/>
              <a:gd name="connsiteY36" fmla="*/ 5159961 h 6858000"/>
              <a:gd name="connsiteX37" fmla="*/ 466956 w 1364418"/>
              <a:gd name="connsiteY37" fmla="*/ 5144295 h 6858000"/>
              <a:gd name="connsiteX38" fmla="*/ 463889 w 1364418"/>
              <a:gd name="connsiteY38" fmla="*/ 5125185 h 6858000"/>
              <a:gd name="connsiteX39" fmla="*/ 470719 w 1364418"/>
              <a:gd name="connsiteY39" fmla="*/ 5121884 h 6858000"/>
              <a:gd name="connsiteX40" fmla="*/ 477755 w 1364418"/>
              <a:gd name="connsiteY40" fmla="*/ 5067850 h 6858000"/>
              <a:gd name="connsiteX41" fmla="*/ 480486 w 1364418"/>
              <a:gd name="connsiteY41" fmla="*/ 5060861 h 6858000"/>
              <a:gd name="connsiteX42" fmla="*/ 477190 w 1364418"/>
              <a:gd name="connsiteY42" fmla="*/ 5034192 h 6858000"/>
              <a:gd name="connsiteX43" fmla="*/ 478744 w 1364418"/>
              <a:gd name="connsiteY43" fmla="*/ 4993030 h 6858000"/>
              <a:gd name="connsiteX44" fmla="*/ 485653 w 1364418"/>
              <a:gd name="connsiteY44" fmla="*/ 4946844 h 6858000"/>
              <a:gd name="connsiteX45" fmla="*/ 481509 w 1364418"/>
              <a:gd name="connsiteY45" fmla="*/ 4932692 h 6858000"/>
              <a:gd name="connsiteX46" fmla="*/ 496912 w 1364418"/>
              <a:gd name="connsiteY46" fmla="*/ 4858827 h 6858000"/>
              <a:gd name="connsiteX47" fmla="*/ 502815 w 1364418"/>
              <a:gd name="connsiteY47" fmla="*/ 4821170 h 6858000"/>
              <a:gd name="connsiteX48" fmla="*/ 507548 w 1364418"/>
              <a:gd name="connsiteY48" fmla="*/ 4780965 h 6858000"/>
              <a:gd name="connsiteX49" fmla="*/ 508841 w 1364418"/>
              <a:gd name="connsiteY49" fmla="*/ 4750867 h 6858000"/>
              <a:gd name="connsiteX50" fmla="*/ 506648 w 1364418"/>
              <a:gd name="connsiteY50" fmla="*/ 4690749 h 6858000"/>
              <a:gd name="connsiteX51" fmla="*/ 502128 w 1364418"/>
              <a:gd name="connsiteY51" fmla="*/ 4584173 h 6858000"/>
              <a:gd name="connsiteX52" fmla="*/ 497211 w 1364418"/>
              <a:gd name="connsiteY52" fmla="*/ 4444346 h 6858000"/>
              <a:gd name="connsiteX53" fmla="*/ 493776 w 1364418"/>
              <a:gd name="connsiteY53" fmla="*/ 4375228 h 6858000"/>
              <a:gd name="connsiteX54" fmla="*/ 474429 w 1364418"/>
              <a:gd name="connsiteY54" fmla="*/ 4214165 h 6858000"/>
              <a:gd name="connsiteX55" fmla="*/ 478502 w 1364418"/>
              <a:gd name="connsiteY55" fmla="*/ 4090296 h 6858000"/>
              <a:gd name="connsiteX56" fmla="*/ 463758 w 1364418"/>
              <a:gd name="connsiteY56" fmla="*/ 4033999 h 6858000"/>
              <a:gd name="connsiteX57" fmla="*/ 464907 w 1364418"/>
              <a:gd name="connsiteY57" fmla="*/ 4031933 h 6858000"/>
              <a:gd name="connsiteX58" fmla="*/ 463483 w 1364418"/>
              <a:gd name="connsiteY58" fmla="*/ 4013953 h 6858000"/>
              <a:gd name="connsiteX59" fmla="*/ 449778 w 1364418"/>
              <a:gd name="connsiteY59" fmla="*/ 3974753 h 6858000"/>
              <a:gd name="connsiteX60" fmla="*/ 451376 w 1364418"/>
              <a:gd name="connsiteY60" fmla="*/ 3969950 h 6858000"/>
              <a:gd name="connsiteX61" fmla="*/ 444798 w 1364418"/>
              <a:gd name="connsiteY61" fmla="*/ 3933779 h 6858000"/>
              <a:gd name="connsiteX62" fmla="*/ 446129 w 1364418"/>
              <a:gd name="connsiteY62" fmla="*/ 3933093 h 6858000"/>
              <a:gd name="connsiteX63" fmla="*/ 450483 w 1364418"/>
              <a:gd name="connsiteY63" fmla="*/ 3922082 h 6858000"/>
              <a:gd name="connsiteX64" fmla="*/ 455561 w 1364418"/>
              <a:gd name="connsiteY64" fmla="*/ 3901461 h 6858000"/>
              <a:gd name="connsiteX65" fmla="*/ 478155 w 1364418"/>
              <a:gd name="connsiteY65" fmla="*/ 3813873 h 6858000"/>
              <a:gd name="connsiteX66" fmla="*/ 477580 w 1364418"/>
              <a:gd name="connsiteY66" fmla="*/ 3806161 h 6858000"/>
              <a:gd name="connsiteX67" fmla="*/ 477887 w 1364418"/>
              <a:gd name="connsiteY67" fmla="*/ 3805957 h 6858000"/>
              <a:gd name="connsiteX68" fmla="*/ 477914 w 1364418"/>
              <a:gd name="connsiteY68" fmla="*/ 3797724 h 6858000"/>
              <a:gd name="connsiteX69" fmla="*/ 476529 w 1364418"/>
              <a:gd name="connsiteY69" fmla="*/ 3792098 h 6858000"/>
              <a:gd name="connsiteX70" fmla="*/ 475413 w 1364418"/>
              <a:gd name="connsiteY70" fmla="*/ 3777135 h 6858000"/>
              <a:gd name="connsiteX71" fmla="*/ 477146 w 1364418"/>
              <a:gd name="connsiteY71" fmla="*/ 3771656 h 6858000"/>
              <a:gd name="connsiteX72" fmla="*/ 480889 w 1364418"/>
              <a:gd name="connsiteY72" fmla="*/ 3769007 h 6858000"/>
              <a:gd name="connsiteX73" fmla="*/ 480355 w 1364418"/>
              <a:gd name="connsiteY73" fmla="*/ 3767709 h 6858000"/>
              <a:gd name="connsiteX74" fmla="*/ 489051 w 1364418"/>
              <a:gd name="connsiteY74" fmla="*/ 3738082 h 6858000"/>
              <a:gd name="connsiteX75" fmla="*/ 496397 w 1364418"/>
              <a:gd name="connsiteY75" fmla="*/ 3673397 h 6858000"/>
              <a:gd name="connsiteX76" fmla="*/ 495693 w 1364418"/>
              <a:gd name="connsiteY76" fmla="*/ 3637109 h 6858000"/>
              <a:gd name="connsiteX77" fmla="*/ 499136 w 1364418"/>
              <a:gd name="connsiteY77" fmla="*/ 3536883 h 6858000"/>
              <a:gd name="connsiteX78" fmla="*/ 506674 w 1364418"/>
              <a:gd name="connsiteY78" fmla="*/ 3435652 h 6858000"/>
              <a:gd name="connsiteX79" fmla="*/ 508345 w 1364418"/>
              <a:gd name="connsiteY79" fmla="*/ 3307769 h 6858000"/>
              <a:gd name="connsiteX80" fmla="*/ 525908 w 1364418"/>
              <a:gd name="connsiteY80" fmla="*/ 3250522 h 6858000"/>
              <a:gd name="connsiteX81" fmla="*/ 526333 w 1364418"/>
              <a:gd name="connsiteY81" fmla="*/ 3229163 h 6858000"/>
              <a:gd name="connsiteX82" fmla="*/ 528156 w 1364418"/>
              <a:gd name="connsiteY82" fmla="*/ 3217217 h 6858000"/>
              <a:gd name="connsiteX83" fmla="*/ 514991 w 1364418"/>
              <a:gd name="connsiteY83" fmla="*/ 3183755 h 6858000"/>
              <a:gd name="connsiteX84" fmla="*/ 515492 w 1364418"/>
              <a:gd name="connsiteY84" fmla="*/ 3178642 h 6858000"/>
              <a:gd name="connsiteX85" fmla="*/ 503092 w 1364418"/>
              <a:gd name="connsiteY85" fmla="*/ 3158586 h 6858000"/>
              <a:gd name="connsiteX86" fmla="*/ 488277 w 1364418"/>
              <a:gd name="connsiteY86" fmla="*/ 3129034 h 6858000"/>
              <a:gd name="connsiteX87" fmla="*/ 488942 w 1364418"/>
              <a:gd name="connsiteY87" fmla="*/ 3126682 h 6858000"/>
              <a:gd name="connsiteX88" fmla="*/ 479810 w 1364418"/>
              <a:gd name="connsiteY88" fmla="*/ 3114519 h 6858000"/>
              <a:gd name="connsiteX89" fmla="*/ 466419 w 1364418"/>
              <a:gd name="connsiteY89" fmla="*/ 3106272 h 6858000"/>
              <a:gd name="connsiteX90" fmla="*/ 439149 w 1364418"/>
              <a:gd name="connsiteY90" fmla="*/ 2958185 h 6858000"/>
              <a:gd name="connsiteX91" fmla="*/ 381763 w 1364418"/>
              <a:gd name="connsiteY91" fmla="*/ 2762989 h 6858000"/>
              <a:gd name="connsiteX92" fmla="*/ 330681 w 1364418"/>
              <a:gd name="connsiteY92" fmla="*/ 2554718 h 6858000"/>
              <a:gd name="connsiteX93" fmla="*/ 310775 w 1364418"/>
              <a:gd name="connsiteY93" fmla="*/ 2485734 h 6858000"/>
              <a:gd name="connsiteX94" fmla="*/ 301498 w 1364418"/>
              <a:gd name="connsiteY94" fmla="*/ 2447068 h 6858000"/>
              <a:gd name="connsiteX95" fmla="*/ 288459 w 1364418"/>
              <a:gd name="connsiteY95" fmla="*/ 2425819 h 6858000"/>
              <a:gd name="connsiteX96" fmla="*/ 294458 w 1364418"/>
              <a:gd name="connsiteY96" fmla="*/ 2402874 h 6858000"/>
              <a:gd name="connsiteX97" fmla="*/ 297070 w 1364418"/>
              <a:gd name="connsiteY97" fmla="*/ 2381443 h 6858000"/>
              <a:gd name="connsiteX98" fmla="*/ 273399 w 1364418"/>
              <a:gd name="connsiteY98" fmla="*/ 2261920 h 6858000"/>
              <a:gd name="connsiteX99" fmla="*/ 263286 w 1364418"/>
              <a:gd name="connsiteY99" fmla="*/ 2195378 h 6858000"/>
              <a:gd name="connsiteX100" fmla="*/ 247503 w 1364418"/>
              <a:gd name="connsiteY100" fmla="*/ 2155135 h 6858000"/>
              <a:gd name="connsiteX101" fmla="*/ 244961 w 1364418"/>
              <a:gd name="connsiteY101" fmla="*/ 2118008 h 6858000"/>
              <a:gd name="connsiteX102" fmla="*/ 245954 w 1364418"/>
              <a:gd name="connsiteY102" fmla="*/ 2050531 h 6858000"/>
              <a:gd name="connsiteX103" fmla="*/ 237760 w 1364418"/>
              <a:gd name="connsiteY103" fmla="*/ 1963269 h 6858000"/>
              <a:gd name="connsiteX104" fmla="*/ 218938 w 1364418"/>
              <a:gd name="connsiteY104" fmla="*/ 1906352 h 6858000"/>
              <a:gd name="connsiteX105" fmla="*/ 195495 w 1364418"/>
              <a:gd name="connsiteY105" fmla="*/ 1861531 h 6858000"/>
              <a:gd name="connsiteX106" fmla="*/ 149294 w 1364418"/>
              <a:gd name="connsiteY106" fmla="*/ 1732919 h 6858000"/>
              <a:gd name="connsiteX107" fmla="*/ 121605 w 1364418"/>
              <a:gd name="connsiteY107" fmla="*/ 1663540 h 6858000"/>
              <a:gd name="connsiteX108" fmla="*/ 120731 w 1364418"/>
              <a:gd name="connsiteY108" fmla="*/ 1615777 h 6858000"/>
              <a:gd name="connsiteX109" fmla="*/ 101526 w 1364418"/>
              <a:gd name="connsiteY109" fmla="*/ 1563678 h 6858000"/>
              <a:gd name="connsiteX110" fmla="*/ 114606 w 1364418"/>
              <a:gd name="connsiteY110" fmla="*/ 1519474 h 6858000"/>
              <a:gd name="connsiteX111" fmla="*/ 107348 w 1364418"/>
              <a:gd name="connsiteY111" fmla="*/ 1477995 h 6858000"/>
              <a:gd name="connsiteX112" fmla="*/ 93433 w 1364418"/>
              <a:gd name="connsiteY112" fmla="*/ 1373769 h 6858000"/>
              <a:gd name="connsiteX113" fmla="*/ 101740 w 1364418"/>
              <a:gd name="connsiteY113" fmla="*/ 1307086 h 6858000"/>
              <a:gd name="connsiteX114" fmla="*/ 102928 w 1364418"/>
              <a:gd name="connsiteY114" fmla="*/ 1189033 h 6858000"/>
              <a:gd name="connsiteX115" fmla="*/ 107613 w 1364418"/>
              <a:gd name="connsiteY115" fmla="*/ 1168288 h 6858000"/>
              <a:gd name="connsiteX116" fmla="*/ 99895 w 1364418"/>
              <a:gd name="connsiteY116" fmla="*/ 1142577 h 6858000"/>
              <a:gd name="connsiteX117" fmla="*/ 89201 w 1364418"/>
              <a:gd name="connsiteY117" fmla="*/ 1088484 h 6858000"/>
              <a:gd name="connsiteX118" fmla="*/ 77937 w 1364418"/>
              <a:gd name="connsiteY118" fmla="*/ 1016103 h 6858000"/>
              <a:gd name="connsiteX119" fmla="*/ 79393 w 1364418"/>
              <a:gd name="connsiteY119" fmla="*/ 954054 h 6858000"/>
              <a:gd name="connsiteX120" fmla="*/ 90309 w 1364418"/>
              <a:gd name="connsiteY120" fmla="*/ 921368 h 6858000"/>
              <a:gd name="connsiteX121" fmla="*/ 74258 w 1364418"/>
              <a:gd name="connsiteY121" fmla="*/ 896999 h 6858000"/>
              <a:gd name="connsiteX122" fmla="*/ 43666 w 1364418"/>
              <a:gd name="connsiteY122" fmla="*/ 821517 h 6858000"/>
              <a:gd name="connsiteX123" fmla="*/ 22616 w 1364418"/>
              <a:gd name="connsiteY123" fmla="*/ 751353 h 6858000"/>
              <a:gd name="connsiteX124" fmla="*/ 22174 w 1364418"/>
              <a:gd name="connsiteY124" fmla="*/ 721230 h 6858000"/>
              <a:gd name="connsiteX125" fmla="*/ 7845 w 1364418"/>
              <a:gd name="connsiteY125" fmla="*/ 681659 h 6858000"/>
              <a:gd name="connsiteX126" fmla="*/ 31306 w 1364418"/>
              <a:gd name="connsiteY126" fmla="*/ 619315 h 6858000"/>
              <a:gd name="connsiteX127" fmla="*/ 15184 w 1364418"/>
              <a:gd name="connsiteY127" fmla="*/ 585934 h 6858000"/>
              <a:gd name="connsiteX128" fmla="*/ 22258 w 1364418"/>
              <a:gd name="connsiteY128" fmla="*/ 538948 h 6858000"/>
              <a:gd name="connsiteX129" fmla="*/ 26166 w 1364418"/>
              <a:gd name="connsiteY129" fmla="*/ 525163 h 6858000"/>
              <a:gd name="connsiteX130" fmla="*/ 52290 w 1364418"/>
              <a:gd name="connsiteY130" fmla="*/ 446567 h 6858000"/>
              <a:gd name="connsiteX131" fmla="*/ 51538 w 1364418"/>
              <a:gd name="connsiteY131" fmla="*/ 393828 h 6858000"/>
              <a:gd name="connsiteX132" fmla="*/ 51368 w 1364418"/>
              <a:gd name="connsiteY132" fmla="*/ 353137 h 6858000"/>
              <a:gd name="connsiteX133" fmla="*/ 55970 w 1364418"/>
              <a:gd name="connsiteY133" fmla="*/ 321428 h 6858000"/>
              <a:gd name="connsiteX134" fmla="*/ 57061 w 1364418"/>
              <a:gd name="connsiteY134" fmla="*/ 275771 h 6858000"/>
              <a:gd name="connsiteX135" fmla="*/ 74088 w 1364418"/>
              <a:gd name="connsiteY135" fmla="*/ 212860 h 6858000"/>
              <a:gd name="connsiteX136" fmla="*/ 65798 w 1364418"/>
              <a:gd name="connsiteY136" fmla="*/ 144983 h 6858000"/>
              <a:gd name="connsiteX137" fmla="*/ 78082 w 1364418"/>
              <a:gd name="connsiteY137" fmla="*/ 55288 h 6858000"/>
              <a:gd name="connsiteX138" fmla="*/ 37636 w 1364418"/>
              <a:gd name="connsiteY138"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251033 w 1364418"/>
              <a:gd name="connsiteY9" fmla="*/ 6492130 h 6858000"/>
              <a:gd name="connsiteX10" fmla="*/ 266720 w 1364418"/>
              <a:gd name="connsiteY10" fmla="*/ 6431610 h 6858000"/>
              <a:gd name="connsiteX11" fmla="*/ 310425 w 1364418"/>
              <a:gd name="connsiteY11" fmla="*/ 6379786 h 6858000"/>
              <a:gd name="connsiteX12" fmla="*/ 293648 w 1364418"/>
              <a:gd name="connsiteY12" fmla="*/ 6334727 h 6858000"/>
              <a:gd name="connsiteX13" fmla="*/ 271063 w 1364418"/>
              <a:gd name="connsiteY13" fmla="*/ 6313295 h 6858000"/>
              <a:gd name="connsiteX14" fmla="*/ 278227 w 1364418"/>
              <a:gd name="connsiteY14" fmla="*/ 6280046 h 6858000"/>
              <a:gd name="connsiteX15" fmla="*/ 281226 w 1364418"/>
              <a:gd name="connsiteY15" fmla="*/ 6272987 h 6858000"/>
              <a:gd name="connsiteX16" fmla="*/ 288000 w 1364418"/>
              <a:gd name="connsiteY16" fmla="*/ 6252834 h 6858000"/>
              <a:gd name="connsiteX17" fmla="*/ 265992 w 1364418"/>
              <a:gd name="connsiteY17" fmla="*/ 6202459 h 6858000"/>
              <a:gd name="connsiteX18" fmla="*/ 264790 w 1364418"/>
              <a:gd name="connsiteY18" fmla="*/ 6153037 h 6858000"/>
              <a:gd name="connsiteX19" fmla="*/ 280205 w 1364418"/>
              <a:gd name="connsiteY19" fmla="*/ 6078132 h 6858000"/>
              <a:gd name="connsiteX20" fmla="*/ 267592 w 1364418"/>
              <a:gd name="connsiteY20" fmla="*/ 6028119 h 6858000"/>
              <a:gd name="connsiteX21" fmla="*/ 252821 w 1364418"/>
              <a:gd name="connsiteY21" fmla="*/ 5926735 h 6858000"/>
              <a:gd name="connsiteX22" fmla="*/ 302333 w 1364418"/>
              <a:gd name="connsiteY22" fmla="*/ 5712857 h 6858000"/>
              <a:gd name="connsiteX23" fmla="*/ 332131 w 1364418"/>
              <a:gd name="connsiteY23" fmla="*/ 5660491 h 6858000"/>
              <a:gd name="connsiteX24" fmla="*/ 341254 w 1364418"/>
              <a:gd name="connsiteY24" fmla="*/ 5563435 h 6858000"/>
              <a:gd name="connsiteX25" fmla="*/ 368130 w 1364418"/>
              <a:gd name="connsiteY25" fmla="*/ 5437125 h 6858000"/>
              <a:gd name="connsiteX26" fmla="*/ 381698 w 1364418"/>
              <a:gd name="connsiteY26" fmla="*/ 5396260 h 6858000"/>
              <a:gd name="connsiteX27" fmla="*/ 397679 w 1364418"/>
              <a:gd name="connsiteY27" fmla="*/ 5330009 h 6858000"/>
              <a:gd name="connsiteX28" fmla="*/ 431172 w 1364418"/>
              <a:gd name="connsiteY28" fmla="*/ 5273739 h 6858000"/>
              <a:gd name="connsiteX29" fmla="*/ 440771 w 1364418"/>
              <a:gd name="connsiteY29" fmla="*/ 5241779 h 6858000"/>
              <a:gd name="connsiteX30" fmla="*/ 451997 w 1364418"/>
              <a:gd name="connsiteY30" fmla="*/ 5225268 h 6858000"/>
              <a:gd name="connsiteX31" fmla="*/ 453017 w 1364418"/>
              <a:gd name="connsiteY31" fmla="*/ 5217684 h 6858000"/>
              <a:gd name="connsiteX32" fmla="*/ 460358 w 1364418"/>
              <a:gd name="connsiteY32" fmla="*/ 5193377 h 6858000"/>
              <a:gd name="connsiteX33" fmla="*/ 463661 w 1364418"/>
              <a:gd name="connsiteY33" fmla="*/ 5179288 h 6858000"/>
              <a:gd name="connsiteX34" fmla="*/ 464645 w 1364418"/>
              <a:gd name="connsiteY34" fmla="*/ 5173621 h 6858000"/>
              <a:gd name="connsiteX35" fmla="*/ 460279 w 1364418"/>
              <a:gd name="connsiteY35" fmla="*/ 5159961 h 6858000"/>
              <a:gd name="connsiteX36" fmla="*/ 466956 w 1364418"/>
              <a:gd name="connsiteY36" fmla="*/ 5144295 h 6858000"/>
              <a:gd name="connsiteX37" fmla="*/ 463889 w 1364418"/>
              <a:gd name="connsiteY37" fmla="*/ 5125185 h 6858000"/>
              <a:gd name="connsiteX38" fmla="*/ 470719 w 1364418"/>
              <a:gd name="connsiteY38" fmla="*/ 5121884 h 6858000"/>
              <a:gd name="connsiteX39" fmla="*/ 477755 w 1364418"/>
              <a:gd name="connsiteY39" fmla="*/ 5067850 h 6858000"/>
              <a:gd name="connsiteX40" fmla="*/ 480486 w 1364418"/>
              <a:gd name="connsiteY40" fmla="*/ 5060861 h 6858000"/>
              <a:gd name="connsiteX41" fmla="*/ 477190 w 1364418"/>
              <a:gd name="connsiteY41" fmla="*/ 5034192 h 6858000"/>
              <a:gd name="connsiteX42" fmla="*/ 478744 w 1364418"/>
              <a:gd name="connsiteY42" fmla="*/ 4993030 h 6858000"/>
              <a:gd name="connsiteX43" fmla="*/ 485653 w 1364418"/>
              <a:gd name="connsiteY43" fmla="*/ 4946844 h 6858000"/>
              <a:gd name="connsiteX44" fmla="*/ 481509 w 1364418"/>
              <a:gd name="connsiteY44" fmla="*/ 4932692 h 6858000"/>
              <a:gd name="connsiteX45" fmla="*/ 496912 w 1364418"/>
              <a:gd name="connsiteY45" fmla="*/ 4858827 h 6858000"/>
              <a:gd name="connsiteX46" fmla="*/ 502815 w 1364418"/>
              <a:gd name="connsiteY46" fmla="*/ 4821170 h 6858000"/>
              <a:gd name="connsiteX47" fmla="*/ 507548 w 1364418"/>
              <a:gd name="connsiteY47" fmla="*/ 4780965 h 6858000"/>
              <a:gd name="connsiteX48" fmla="*/ 508841 w 1364418"/>
              <a:gd name="connsiteY48" fmla="*/ 4750867 h 6858000"/>
              <a:gd name="connsiteX49" fmla="*/ 506648 w 1364418"/>
              <a:gd name="connsiteY49" fmla="*/ 4690749 h 6858000"/>
              <a:gd name="connsiteX50" fmla="*/ 502128 w 1364418"/>
              <a:gd name="connsiteY50" fmla="*/ 4584173 h 6858000"/>
              <a:gd name="connsiteX51" fmla="*/ 497211 w 1364418"/>
              <a:gd name="connsiteY51" fmla="*/ 4444346 h 6858000"/>
              <a:gd name="connsiteX52" fmla="*/ 493776 w 1364418"/>
              <a:gd name="connsiteY52" fmla="*/ 4375228 h 6858000"/>
              <a:gd name="connsiteX53" fmla="*/ 474429 w 1364418"/>
              <a:gd name="connsiteY53" fmla="*/ 4214165 h 6858000"/>
              <a:gd name="connsiteX54" fmla="*/ 478502 w 1364418"/>
              <a:gd name="connsiteY54" fmla="*/ 4090296 h 6858000"/>
              <a:gd name="connsiteX55" fmla="*/ 463758 w 1364418"/>
              <a:gd name="connsiteY55" fmla="*/ 4033999 h 6858000"/>
              <a:gd name="connsiteX56" fmla="*/ 464907 w 1364418"/>
              <a:gd name="connsiteY56" fmla="*/ 4031933 h 6858000"/>
              <a:gd name="connsiteX57" fmla="*/ 463483 w 1364418"/>
              <a:gd name="connsiteY57" fmla="*/ 4013953 h 6858000"/>
              <a:gd name="connsiteX58" fmla="*/ 449778 w 1364418"/>
              <a:gd name="connsiteY58" fmla="*/ 3974753 h 6858000"/>
              <a:gd name="connsiteX59" fmla="*/ 451376 w 1364418"/>
              <a:gd name="connsiteY59" fmla="*/ 3969950 h 6858000"/>
              <a:gd name="connsiteX60" fmla="*/ 444798 w 1364418"/>
              <a:gd name="connsiteY60" fmla="*/ 3933779 h 6858000"/>
              <a:gd name="connsiteX61" fmla="*/ 446129 w 1364418"/>
              <a:gd name="connsiteY61" fmla="*/ 3933093 h 6858000"/>
              <a:gd name="connsiteX62" fmla="*/ 450483 w 1364418"/>
              <a:gd name="connsiteY62" fmla="*/ 3922082 h 6858000"/>
              <a:gd name="connsiteX63" fmla="*/ 455561 w 1364418"/>
              <a:gd name="connsiteY63" fmla="*/ 3901461 h 6858000"/>
              <a:gd name="connsiteX64" fmla="*/ 478155 w 1364418"/>
              <a:gd name="connsiteY64" fmla="*/ 3813873 h 6858000"/>
              <a:gd name="connsiteX65" fmla="*/ 477580 w 1364418"/>
              <a:gd name="connsiteY65" fmla="*/ 3806161 h 6858000"/>
              <a:gd name="connsiteX66" fmla="*/ 477887 w 1364418"/>
              <a:gd name="connsiteY66" fmla="*/ 3805957 h 6858000"/>
              <a:gd name="connsiteX67" fmla="*/ 477914 w 1364418"/>
              <a:gd name="connsiteY67" fmla="*/ 3797724 h 6858000"/>
              <a:gd name="connsiteX68" fmla="*/ 476529 w 1364418"/>
              <a:gd name="connsiteY68" fmla="*/ 3792098 h 6858000"/>
              <a:gd name="connsiteX69" fmla="*/ 475413 w 1364418"/>
              <a:gd name="connsiteY69" fmla="*/ 3777135 h 6858000"/>
              <a:gd name="connsiteX70" fmla="*/ 477146 w 1364418"/>
              <a:gd name="connsiteY70" fmla="*/ 3771656 h 6858000"/>
              <a:gd name="connsiteX71" fmla="*/ 480889 w 1364418"/>
              <a:gd name="connsiteY71" fmla="*/ 3769007 h 6858000"/>
              <a:gd name="connsiteX72" fmla="*/ 480355 w 1364418"/>
              <a:gd name="connsiteY72" fmla="*/ 3767709 h 6858000"/>
              <a:gd name="connsiteX73" fmla="*/ 489051 w 1364418"/>
              <a:gd name="connsiteY73" fmla="*/ 3738082 h 6858000"/>
              <a:gd name="connsiteX74" fmla="*/ 496397 w 1364418"/>
              <a:gd name="connsiteY74" fmla="*/ 3673397 h 6858000"/>
              <a:gd name="connsiteX75" fmla="*/ 495693 w 1364418"/>
              <a:gd name="connsiteY75" fmla="*/ 3637109 h 6858000"/>
              <a:gd name="connsiteX76" fmla="*/ 499136 w 1364418"/>
              <a:gd name="connsiteY76" fmla="*/ 3536883 h 6858000"/>
              <a:gd name="connsiteX77" fmla="*/ 506674 w 1364418"/>
              <a:gd name="connsiteY77" fmla="*/ 3435652 h 6858000"/>
              <a:gd name="connsiteX78" fmla="*/ 508345 w 1364418"/>
              <a:gd name="connsiteY78" fmla="*/ 3307769 h 6858000"/>
              <a:gd name="connsiteX79" fmla="*/ 525908 w 1364418"/>
              <a:gd name="connsiteY79" fmla="*/ 3250522 h 6858000"/>
              <a:gd name="connsiteX80" fmla="*/ 526333 w 1364418"/>
              <a:gd name="connsiteY80" fmla="*/ 3229163 h 6858000"/>
              <a:gd name="connsiteX81" fmla="*/ 528156 w 1364418"/>
              <a:gd name="connsiteY81" fmla="*/ 3217217 h 6858000"/>
              <a:gd name="connsiteX82" fmla="*/ 514991 w 1364418"/>
              <a:gd name="connsiteY82" fmla="*/ 3183755 h 6858000"/>
              <a:gd name="connsiteX83" fmla="*/ 515492 w 1364418"/>
              <a:gd name="connsiteY83" fmla="*/ 3178642 h 6858000"/>
              <a:gd name="connsiteX84" fmla="*/ 503092 w 1364418"/>
              <a:gd name="connsiteY84" fmla="*/ 3158586 h 6858000"/>
              <a:gd name="connsiteX85" fmla="*/ 488277 w 1364418"/>
              <a:gd name="connsiteY85" fmla="*/ 3129034 h 6858000"/>
              <a:gd name="connsiteX86" fmla="*/ 488942 w 1364418"/>
              <a:gd name="connsiteY86" fmla="*/ 3126682 h 6858000"/>
              <a:gd name="connsiteX87" fmla="*/ 479810 w 1364418"/>
              <a:gd name="connsiteY87" fmla="*/ 3114519 h 6858000"/>
              <a:gd name="connsiteX88" fmla="*/ 466419 w 1364418"/>
              <a:gd name="connsiteY88" fmla="*/ 3106272 h 6858000"/>
              <a:gd name="connsiteX89" fmla="*/ 439149 w 1364418"/>
              <a:gd name="connsiteY89" fmla="*/ 2958185 h 6858000"/>
              <a:gd name="connsiteX90" fmla="*/ 381763 w 1364418"/>
              <a:gd name="connsiteY90" fmla="*/ 2762989 h 6858000"/>
              <a:gd name="connsiteX91" fmla="*/ 330681 w 1364418"/>
              <a:gd name="connsiteY91" fmla="*/ 2554718 h 6858000"/>
              <a:gd name="connsiteX92" fmla="*/ 310775 w 1364418"/>
              <a:gd name="connsiteY92" fmla="*/ 2485734 h 6858000"/>
              <a:gd name="connsiteX93" fmla="*/ 301498 w 1364418"/>
              <a:gd name="connsiteY93" fmla="*/ 2447068 h 6858000"/>
              <a:gd name="connsiteX94" fmla="*/ 288459 w 1364418"/>
              <a:gd name="connsiteY94" fmla="*/ 2425819 h 6858000"/>
              <a:gd name="connsiteX95" fmla="*/ 294458 w 1364418"/>
              <a:gd name="connsiteY95" fmla="*/ 2402874 h 6858000"/>
              <a:gd name="connsiteX96" fmla="*/ 297070 w 1364418"/>
              <a:gd name="connsiteY96" fmla="*/ 2381443 h 6858000"/>
              <a:gd name="connsiteX97" fmla="*/ 273399 w 1364418"/>
              <a:gd name="connsiteY97" fmla="*/ 2261920 h 6858000"/>
              <a:gd name="connsiteX98" fmla="*/ 263286 w 1364418"/>
              <a:gd name="connsiteY98" fmla="*/ 2195378 h 6858000"/>
              <a:gd name="connsiteX99" fmla="*/ 247503 w 1364418"/>
              <a:gd name="connsiteY99" fmla="*/ 2155135 h 6858000"/>
              <a:gd name="connsiteX100" fmla="*/ 244961 w 1364418"/>
              <a:gd name="connsiteY100" fmla="*/ 2118008 h 6858000"/>
              <a:gd name="connsiteX101" fmla="*/ 245954 w 1364418"/>
              <a:gd name="connsiteY101" fmla="*/ 2050531 h 6858000"/>
              <a:gd name="connsiteX102" fmla="*/ 237760 w 1364418"/>
              <a:gd name="connsiteY102" fmla="*/ 1963269 h 6858000"/>
              <a:gd name="connsiteX103" fmla="*/ 218938 w 1364418"/>
              <a:gd name="connsiteY103" fmla="*/ 1906352 h 6858000"/>
              <a:gd name="connsiteX104" fmla="*/ 195495 w 1364418"/>
              <a:gd name="connsiteY104" fmla="*/ 1861531 h 6858000"/>
              <a:gd name="connsiteX105" fmla="*/ 149294 w 1364418"/>
              <a:gd name="connsiteY105" fmla="*/ 1732919 h 6858000"/>
              <a:gd name="connsiteX106" fmla="*/ 121605 w 1364418"/>
              <a:gd name="connsiteY106" fmla="*/ 1663540 h 6858000"/>
              <a:gd name="connsiteX107" fmla="*/ 120731 w 1364418"/>
              <a:gd name="connsiteY107" fmla="*/ 1615777 h 6858000"/>
              <a:gd name="connsiteX108" fmla="*/ 101526 w 1364418"/>
              <a:gd name="connsiteY108" fmla="*/ 1563678 h 6858000"/>
              <a:gd name="connsiteX109" fmla="*/ 114606 w 1364418"/>
              <a:gd name="connsiteY109" fmla="*/ 1519474 h 6858000"/>
              <a:gd name="connsiteX110" fmla="*/ 107348 w 1364418"/>
              <a:gd name="connsiteY110" fmla="*/ 1477995 h 6858000"/>
              <a:gd name="connsiteX111" fmla="*/ 93433 w 1364418"/>
              <a:gd name="connsiteY111" fmla="*/ 1373769 h 6858000"/>
              <a:gd name="connsiteX112" fmla="*/ 101740 w 1364418"/>
              <a:gd name="connsiteY112" fmla="*/ 1307086 h 6858000"/>
              <a:gd name="connsiteX113" fmla="*/ 102928 w 1364418"/>
              <a:gd name="connsiteY113" fmla="*/ 1189033 h 6858000"/>
              <a:gd name="connsiteX114" fmla="*/ 107613 w 1364418"/>
              <a:gd name="connsiteY114" fmla="*/ 1168288 h 6858000"/>
              <a:gd name="connsiteX115" fmla="*/ 99895 w 1364418"/>
              <a:gd name="connsiteY115" fmla="*/ 1142577 h 6858000"/>
              <a:gd name="connsiteX116" fmla="*/ 89201 w 1364418"/>
              <a:gd name="connsiteY116" fmla="*/ 1088484 h 6858000"/>
              <a:gd name="connsiteX117" fmla="*/ 77937 w 1364418"/>
              <a:gd name="connsiteY117" fmla="*/ 1016103 h 6858000"/>
              <a:gd name="connsiteX118" fmla="*/ 79393 w 1364418"/>
              <a:gd name="connsiteY118" fmla="*/ 954054 h 6858000"/>
              <a:gd name="connsiteX119" fmla="*/ 90309 w 1364418"/>
              <a:gd name="connsiteY119" fmla="*/ 921368 h 6858000"/>
              <a:gd name="connsiteX120" fmla="*/ 74258 w 1364418"/>
              <a:gd name="connsiteY120" fmla="*/ 896999 h 6858000"/>
              <a:gd name="connsiteX121" fmla="*/ 43666 w 1364418"/>
              <a:gd name="connsiteY121" fmla="*/ 821517 h 6858000"/>
              <a:gd name="connsiteX122" fmla="*/ 22616 w 1364418"/>
              <a:gd name="connsiteY122" fmla="*/ 751353 h 6858000"/>
              <a:gd name="connsiteX123" fmla="*/ 22174 w 1364418"/>
              <a:gd name="connsiteY123" fmla="*/ 721230 h 6858000"/>
              <a:gd name="connsiteX124" fmla="*/ 7845 w 1364418"/>
              <a:gd name="connsiteY124" fmla="*/ 681659 h 6858000"/>
              <a:gd name="connsiteX125" fmla="*/ 31306 w 1364418"/>
              <a:gd name="connsiteY125" fmla="*/ 619315 h 6858000"/>
              <a:gd name="connsiteX126" fmla="*/ 15184 w 1364418"/>
              <a:gd name="connsiteY126" fmla="*/ 585934 h 6858000"/>
              <a:gd name="connsiteX127" fmla="*/ 22258 w 1364418"/>
              <a:gd name="connsiteY127" fmla="*/ 538948 h 6858000"/>
              <a:gd name="connsiteX128" fmla="*/ 26166 w 1364418"/>
              <a:gd name="connsiteY128" fmla="*/ 525163 h 6858000"/>
              <a:gd name="connsiteX129" fmla="*/ 52290 w 1364418"/>
              <a:gd name="connsiteY129" fmla="*/ 446567 h 6858000"/>
              <a:gd name="connsiteX130" fmla="*/ 51538 w 1364418"/>
              <a:gd name="connsiteY130" fmla="*/ 393828 h 6858000"/>
              <a:gd name="connsiteX131" fmla="*/ 51368 w 1364418"/>
              <a:gd name="connsiteY131" fmla="*/ 353137 h 6858000"/>
              <a:gd name="connsiteX132" fmla="*/ 55970 w 1364418"/>
              <a:gd name="connsiteY132" fmla="*/ 321428 h 6858000"/>
              <a:gd name="connsiteX133" fmla="*/ 57061 w 1364418"/>
              <a:gd name="connsiteY133" fmla="*/ 275771 h 6858000"/>
              <a:gd name="connsiteX134" fmla="*/ 74088 w 1364418"/>
              <a:gd name="connsiteY134" fmla="*/ 212860 h 6858000"/>
              <a:gd name="connsiteX135" fmla="*/ 65798 w 1364418"/>
              <a:gd name="connsiteY135" fmla="*/ 144983 h 6858000"/>
              <a:gd name="connsiteX136" fmla="*/ 78082 w 1364418"/>
              <a:gd name="connsiteY136" fmla="*/ 55288 h 6858000"/>
              <a:gd name="connsiteX137" fmla="*/ 37636 w 1364418"/>
              <a:gd name="connsiteY137"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66720 w 1364418"/>
              <a:gd name="connsiteY8" fmla="*/ 6431610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8000 w 1364418"/>
              <a:gd name="connsiteY13" fmla="*/ 6252834 h 6858000"/>
              <a:gd name="connsiteX14" fmla="*/ 265992 w 1364418"/>
              <a:gd name="connsiteY14" fmla="*/ 6202459 h 6858000"/>
              <a:gd name="connsiteX15" fmla="*/ 264790 w 1364418"/>
              <a:gd name="connsiteY15" fmla="*/ 6153037 h 6858000"/>
              <a:gd name="connsiteX16" fmla="*/ 280205 w 1364418"/>
              <a:gd name="connsiteY16" fmla="*/ 6078132 h 6858000"/>
              <a:gd name="connsiteX17" fmla="*/ 267592 w 1364418"/>
              <a:gd name="connsiteY17" fmla="*/ 6028119 h 6858000"/>
              <a:gd name="connsiteX18" fmla="*/ 252821 w 1364418"/>
              <a:gd name="connsiteY18" fmla="*/ 5926735 h 6858000"/>
              <a:gd name="connsiteX19" fmla="*/ 302333 w 1364418"/>
              <a:gd name="connsiteY19" fmla="*/ 5712857 h 6858000"/>
              <a:gd name="connsiteX20" fmla="*/ 332131 w 1364418"/>
              <a:gd name="connsiteY20" fmla="*/ 5660491 h 6858000"/>
              <a:gd name="connsiteX21" fmla="*/ 341254 w 1364418"/>
              <a:gd name="connsiteY21" fmla="*/ 5563435 h 6858000"/>
              <a:gd name="connsiteX22" fmla="*/ 368130 w 1364418"/>
              <a:gd name="connsiteY22" fmla="*/ 5437125 h 6858000"/>
              <a:gd name="connsiteX23" fmla="*/ 381698 w 1364418"/>
              <a:gd name="connsiteY23" fmla="*/ 5396260 h 6858000"/>
              <a:gd name="connsiteX24" fmla="*/ 397679 w 1364418"/>
              <a:gd name="connsiteY24" fmla="*/ 5330009 h 6858000"/>
              <a:gd name="connsiteX25" fmla="*/ 431172 w 1364418"/>
              <a:gd name="connsiteY25" fmla="*/ 5273739 h 6858000"/>
              <a:gd name="connsiteX26" fmla="*/ 440771 w 1364418"/>
              <a:gd name="connsiteY26" fmla="*/ 5241779 h 6858000"/>
              <a:gd name="connsiteX27" fmla="*/ 451997 w 1364418"/>
              <a:gd name="connsiteY27" fmla="*/ 5225268 h 6858000"/>
              <a:gd name="connsiteX28" fmla="*/ 453017 w 1364418"/>
              <a:gd name="connsiteY28" fmla="*/ 5217684 h 6858000"/>
              <a:gd name="connsiteX29" fmla="*/ 460358 w 1364418"/>
              <a:gd name="connsiteY29" fmla="*/ 5193377 h 6858000"/>
              <a:gd name="connsiteX30" fmla="*/ 463661 w 1364418"/>
              <a:gd name="connsiteY30" fmla="*/ 5179288 h 6858000"/>
              <a:gd name="connsiteX31" fmla="*/ 464645 w 1364418"/>
              <a:gd name="connsiteY31" fmla="*/ 5173621 h 6858000"/>
              <a:gd name="connsiteX32" fmla="*/ 460279 w 1364418"/>
              <a:gd name="connsiteY32" fmla="*/ 5159961 h 6858000"/>
              <a:gd name="connsiteX33" fmla="*/ 466956 w 1364418"/>
              <a:gd name="connsiteY33" fmla="*/ 5144295 h 6858000"/>
              <a:gd name="connsiteX34" fmla="*/ 463889 w 1364418"/>
              <a:gd name="connsiteY34" fmla="*/ 5125185 h 6858000"/>
              <a:gd name="connsiteX35" fmla="*/ 470719 w 1364418"/>
              <a:gd name="connsiteY35" fmla="*/ 5121884 h 6858000"/>
              <a:gd name="connsiteX36" fmla="*/ 477755 w 1364418"/>
              <a:gd name="connsiteY36" fmla="*/ 5067850 h 6858000"/>
              <a:gd name="connsiteX37" fmla="*/ 480486 w 1364418"/>
              <a:gd name="connsiteY37" fmla="*/ 5060861 h 6858000"/>
              <a:gd name="connsiteX38" fmla="*/ 477190 w 1364418"/>
              <a:gd name="connsiteY38" fmla="*/ 5034192 h 6858000"/>
              <a:gd name="connsiteX39" fmla="*/ 478744 w 1364418"/>
              <a:gd name="connsiteY39" fmla="*/ 4993030 h 6858000"/>
              <a:gd name="connsiteX40" fmla="*/ 485653 w 1364418"/>
              <a:gd name="connsiteY40" fmla="*/ 4946844 h 6858000"/>
              <a:gd name="connsiteX41" fmla="*/ 481509 w 1364418"/>
              <a:gd name="connsiteY41" fmla="*/ 4932692 h 6858000"/>
              <a:gd name="connsiteX42" fmla="*/ 496912 w 1364418"/>
              <a:gd name="connsiteY42" fmla="*/ 4858827 h 6858000"/>
              <a:gd name="connsiteX43" fmla="*/ 502815 w 1364418"/>
              <a:gd name="connsiteY43" fmla="*/ 4821170 h 6858000"/>
              <a:gd name="connsiteX44" fmla="*/ 507548 w 1364418"/>
              <a:gd name="connsiteY44" fmla="*/ 4780965 h 6858000"/>
              <a:gd name="connsiteX45" fmla="*/ 508841 w 1364418"/>
              <a:gd name="connsiteY45" fmla="*/ 4750867 h 6858000"/>
              <a:gd name="connsiteX46" fmla="*/ 506648 w 1364418"/>
              <a:gd name="connsiteY46" fmla="*/ 4690749 h 6858000"/>
              <a:gd name="connsiteX47" fmla="*/ 502128 w 1364418"/>
              <a:gd name="connsiteY47" fmla="*/ 4584173 h 6858000"/>
              <a:gd name="connsiteX48" fmla="*/ 497211 w 1364418"/>
              <a:gd name="connsiteY48" fmla="*/ 4444346 h 6858000"/>
              <a:gd name="connsiteX49" fmla="*/ 493776 w 1364418"/>
              <a:gd name="connsiteY49" fmla="*/ 4375228 h 6858000"/>
              <a:gd name="connsiteX50" fmla="*/ 474429 w 1364418"/>
              <a:gd name="connsiteY50" fmla="*/ 4214165 h 6858000"/>
              <a:gd name="connsiteX51" fmla="*/ 478502 w 1364418"/>
              <a:gd name="connsiteY51" fmla="*/ 4090296 h 6858000"/>
              <a:gd name="connsiteX52" fmla="*/ 463758 w 1364418"/>
              <a:gd name="connsiteY52" fmla="*/ 4033999 h 6858000"/>
              <a:gd name="connsiteX53" fmla="*/ 464907 w 1364418"/>
              <a:gd name="connsiteY53" fmla="*/ 4031933 h 6858000"/>
              <a:gd name="connsiteX54" fmla="*/ 463483 w 1364418"/>
              <a:gd name="connsiteY54" fmla="*/ 4013953 h 6858000"/>
              <a:gd name="connsiteX55" fmla="*/ 449778 w 1364418"/>
              <a:gd name="connsiteY55" fmla="*/ 3974753 h 6858000"/>
              <a:gd name="connsiteX56" fmla="*/ 451376 w 1364418"/>
              <a:gd name="connsiteY56" fmla="*/ 3969950 h 6858000"/>
              <a:gd name="connsiteX57" fmla="*/ 444798 w 1364418"/>
              <a:gd name="connsiteY57" fmla="*/ 3933779 h 6858000"/>
              <a:gd name="connsiteX58" fmla="*/ 446129 w 1364418"/>
              <a:gd name="connsiteY58" fmla="*/ 3933093 h 6858000"/>
              <a:gd name="connsiteX59" fmla="*/ 450483 w 1364418"/>
              <a:gd name="connsiteY59" fmla="*/ 3922082 h 6858000"/>
              <a:gd name="connsiteX60" fmla="*/ 455561 w 1364418"/>
              <a:gd name="connsiteY60" fmla="*/ 3901461 h 6858000"/>
              <a:gd name="connsiteX61" fmla="*/ 478155 w 1364418"/>
              <a:gd name="connsiteY61" fmla="*/ 3813873 h 6858000"/>
              <a:gd name="connsiteX62" fmla="*/ 477580 w 1364418"/>
              <a:gd name="connsiteY62" fmla="*/ 3806161 h 6858000"/>
              <a:gd name="connsiteX63" fmla="*/ 477887 w 1364418"/>
              <a:gd name="connsiteY63" fmla="*/ 3805957 h 6858000"/>
              <a:gd name="connsiteX64" fmla="*/ 477914 w 1364418"/>
              <a:gd name="connsiteY64" fmla="*/ 3797724 h 6858000"/>
              <a:gd name="connsiteX65" fmla="*/ 476529 w 1364418"/>
              <a:gd name="connsiteY65" fmla="*/ 3792098 h 6858000"/>
              <a:gd name="connsiteX66" fmla="*/ 475413 w 1364418"/>
              <a:gd name="connsiteY66" fmla="*/ 3777135 h 6858000"/>
              <a:gd name="connsiteX67" fmla="*/ 477146 w 1364418"/>
              <a:gd name="connsiteY67" fmla="*/ 3771656 h 6858000"/>
              <a:gd name="connsiteX68" fmla="*/ 480889 w 1364418"/>
              <a:gd name="connsiteY68" fmla="*/ 3769007 h 6858000"/>
              <a:gd name="connsiteX69" fmla="*/ 480355 w 1364418"/>
              <a:gd name="connsiteY69" fmla="*/ 3767709 h 6858000"/>
              <a:gd name="connsiteX70" fmla="*/ 489051 w 1364418"/>
              <a:gd name="connsiteY70" fmla="*/ 3738082 h 6858000"/>
              <a:gd name="connsiteX71" fmla="*/ 496397 w 1364418"/>
              <a:gd name="connsiteY71" fmla="*/ 3673397 h 6858000"/>
              <a:gd name="connsiteX72" fmla="*/ 495693 w 1364418"/>
              <a:gd name="connsiteY72" fmla="*/ 3637109 h 6858000"/>
              <a:gd name="connsiteX73" fmla="*/ 499136 w 1364418"/>
              <a:gd name="connsiteY73" fmla="*/ 3536883 h 6858000"/>
              <a:gd name="connsiteX74" fmla="*/ 506674 w 1364418"/>
              <a:gd name="connsiteY74" fmla="*/ 3435652 h 6858000"/>
              <a:gd name="connsiteX75" fmla="*/ 508345 w 1364418"/>
              <a:gd name="connsiteY75" fmla="*/ 3307769 h 6858000"/>
              <a:gd name="connsiteX76" fmla="*/ 525908 w 1364418"/>
              <a:gd name="connsiteY76" fmla="*/ 3250522 h 6858000"/>
              <a:gd name="connsiteX77" fmla="*/ 526333 w 1364418"/>
              <a:gd name="connsiteY77" fmla="*/ 3229163 h 6858000"/>
              <a:gd name="connsiteX78" fmla="*/ 528156 w 1364418"/>
              <a:gd name="connsiteY78" fmla="*/ 3217217 h 6858000"/>
              <a:gd name="connsiteX79" fmla="*/ 514991 w 1364418"/>
              <a:gd name="connsiteY79" fmla="*/ 3183755 h 6858000"/>
              <a:gd name="connsiteX80" fmla="*/ 515492 w 1364418"/>
              <a:gd name="connsiteY80" fmla="*/ 3178642 h 6858000"/>
              <a:gd name="connsiteX81" fmla="*/ 503092 w 1364418"/>
              <a:gd name="connsiteY81" fmla="*/ 3158586 h 6858000"/>
              <a:gd name="connsiteX82" fmla="*/ 488277 w 1364418"/>
              <a:gd name="connsiteY82" fmla="*/ 3129034 h 6858000"/>
              <a:gd name="connsiteX83" fmla="*/ 488942 w 1364418"/>
              <a:gd name="connsiteY83" fmla="*/ 3126682 h 6858000"/>
              <a:gd name="connsiteX84" fmla="*/ 479810 w 1364418"/>
              <a:gd name="connsiteY84" fmla="*/ 3114519 h 6858000"/>
              <a:gd name="connsiteX85" fmla="*/ 466419 w 1364418"/>
              <a:gd name="connsiteY85" fmla="*/ 3106272 h 6858000"/>
              <a:gd name="connsiteX86" fmla="*/ 439149 w 1364418"/>
              <a:gd name="connsiteY86" fmla="*/ 2958185 h 6858000"/>
              <a:gd name="connsiteX87" fmla="*/ 381763 w 1364418"/>
              <a:gd name="connsiteY87" fmla="*/ 2762989 h 6858000"/>
              <a:gd name="connsiteX88" fmla="*/ 330681 w 1364418"/>
              <a:gd name="connsiteY88" fmla="*/ 2554718 h 6858000"/>
              <a:gd name="connsiteX89" fmla="*/ 310775 w 1364418"/>
              <a:gd name="connsiteY89" fmla="*/ 2485734 h 6858000"/>
              <a:gd name="connsiteX90" fmla="*/ 301498 w 1364418"/>
              <a:gd name="connsiteY90" fmla="*/ 2447068 h 6858000"/>
              <a:gd name="connsiteX91" fmla="*/ 288459 w 1364418"/>
              <a:gd name="connsiteY91" fmla="*/ 2425819 h 6858000"/>
              <a:gd name="connsiteX92" fmla="*/ 294458 w 1364418"/>
              <a:gd name="connsiteY92" fmla="*/ 2402874 h 6858000"/>
              <a:gd name="connsiteX93" fmla="*/ 297070 w 1364418"/>
              <a:gd name="connsiteY93" fmla="*/ 2381443 h 6858000"/>
              <a:gd name="connsiteX94" fmla="*/ 273399 w 1364418"/>
              <a:gd name="connsiteY94" fmla="*/ 2261920 h 6858000"/>
              <a:gd name="connsiteX95" fmla="*/ 263286 w 1364418"/>
              <a:gd name="connsiteY95" fmla="*/ 2195378 h 6858000"/>
              <a:gd name="connsiteX96" fmla="*/ 247503 w 1364418"/>
              <a:gd name="connsiteY96" fmla="*/ 2155135 h 6858000"/>
              <a:gd name="connsiteX97" fmla="*/ 244961 w 1364418"/>
              <a:gd name="connsiteY97" fmla="*/ 2118008 h 6858000"/>
              <a:gd name="connsiteX98" fmla="*/ 245954 w 1364418"/>
              <a:gd name="connsiteY98" fmla="*/ 2050531 h 6858000"/>
              <a:gd name="connsiteX99" fmla="*/ 237760 w 1364418"/>
              <a:gd name="connsiteY99" fmla="*/ 1963269 h 6858000"/>
              <a:gd name="connsiteX100" fmla="*/ 218938 w 1364418"/>
              <a:gd name="connsiteY100" fmla="*/ 1906352 h 6858000"/>
              <a:gd name="connsiteX101" fmla="*/ 195495 w 1364418"/>
              <a:gd name="connsiteY101" fmla="*/ 1861531 h 6858000"/>
              <a:gd name="connsiteX102" fmla="*/ 149294 w 1364418"/>
              <a:gd name="connsiteY102" fmla="*/ 1732919 h 6858000"/>
              <a:gd name="connsiteX103" fmla="*/ 121605 w 1364418"/>
              <a:gd name="connsiteY103" fmla="*/ 1663540 h 6858000"/>
              <a:gd name="connsiteX104" fmla="*/ 120731 w 1364418"/>
              <a:gd name="connsiteY104" fmla="*/ 1615777 h 6858000"/>
              <a:gd name="connsiteX105" fmla="*/ 101526 w 1364418"/>
              <a:gd name="connsiteY105" fmla="*/ 1563678 h 6858000"/>
              <a:gd name="connsiteX106" fmla="*/ 114606 w 1364418"/>
              <a:gd name="connsiteY106" fmla="*/ 1519474 h 6858000"/>
              <a:gd name="connsiteX107" fmla="*/ 107348 w 1364418"/>
              <a:gd name="connsiteY107" fmla="*/ 1477995 h 6858000"/>
              <a:gd name="connsiteX108" fmla="*/ 93433 w 1364418"/>
              <a:gd name="connsiteY108" fmla="*/ 1373769 h 6858000"/>
              <a:gd name="connsiteX109" fmla="*/ 101740 w 1364418"/>
              <a:gd name="connsiteY109" fmla="*/ 1307086 h 6858000"/>
              <a:gd name="connsiteX110" fmla="*/ 102928 w 1364418"/>
              <a:gd name="connsiteY110" fmla="*/ 1189033 h 6858000"/>
              <a:gd name="connsiteX111" fmla="*/ 107613 w 1364418"/>
              <a:gd name="connsiteY111" fmla="*/ 1168288 h 6858000"/>
              <a:gd name="connsiteX112" fmla="*/ 99895 w 1364418"/>
              <a:gd name="connsiteY112" fmla="*/ 1142577 h 6858000"/>
              <a:gd name="connsiteX113" fmla="*/ 89201 w 1364418"/>
              <a:gd name="connsiteY113" fmla="*/ 1088484 h 6858000"/>
              <a:gd name="connsiteX114" fmla="*/ 77937 w 1364418"/>
              <a:gd name="connsiteY114" fmla="*/ 1016103 h 6858000"/>
              <a:gd name="connsiteX115" fmla="*/ 79393 w 1364418"/>
              <a:gd name="connsiteY115" fmla="*/ 954054 h 6858000"/>
              <a:gd name="connsiteX116" fmla="*/ 90309 w 1364418"/>
              <a:gd name="connsiteY116" fmla="*/ 921368 h 6858000"/>
              <a:gd name="connsiteX117" fmla="*/ 74258 w 1364418"/>
              <a:gd name="connsiteY117" fmla="*/ 896999 h 6858000"/>
              <a:gd name="connsiteX118" fmla="*/ 43666 w 1364418"/>
              <a:gd name="connsiteY118" fmla="*/ 821517 h 6858000"/>
              <a:gd name="connsiteX119" fmla="*/ 22616 w 1364418"/>
              <a:gd name="connsiteY119" fmla="*/ 751353 h 6858000"/>
              <a:gd name="connsiteX120" fmla="*/ 22174 w 1364418"/>
              <a:gd name="connsiteY120" fmla="*/ 721230 h 6858000"/>
              <a:gd name="connsiteX121" fmla="*/ 7845 w 1364418"/>
              <a:gd name="connsiteY121" fmla="*/ 681659 h 6858000"/>
              <a:gd name="connsiteX122" fmla="*/ 31306 w 1364418"/>
              <a:gd name="connsiteY122" fmla="*/ 619315 h 6858000"/>
              <a:gd name="connsiteX123" fmla="*/ 15184 w 1364418"/>
              <a:gd name="connsiteY123" fmla="*/ 585934 h 6858000"/>
              <a:gd name="connsiteX124" fmla="*/ 22258 w 1364418"/>
              <a:gd name="connsiteY124" fmla="*/ 538948 h 6858000"/>
              <a:gd name="connsiteX125" fmla="*/ 26166 w 1364418"/>
              <a:gd name="connsiteY125" fmla="*/ 525163 h 6858000"/>
              <a:gd name="connsiteX126" fmla="*/ 52290 w 1364418"/>
              <a:gd name="connsiteY126" fmla="*/ 446567 h 6858000"/>
              <a:gd name="connsiteX127" fmla="*/ 51538 w 1364418"/>
              <a:gd name="connsiteY127" fmla="*/ 393828 h 6858000"/>
              <a:gd name="connsiteX128" fmla="*/ 51368 w 1364418"/>
              <a:gd name="connsiteY128" fmla="*/ 353137 h 6858000"/>
              <a:gd name="connsiteX129" fmla="*/ 55970 w 1364418"/>
              <a:gd name="connsiteY129" fmla="*/ 321428 h 6858000"/>
              <a:gd name="connsiteX130" fmla="*/ 57061 w 1364418"/>
              <a:gd name="connsiteY130" fmla="*/ 275771 h 6858000"/>
              <a:gd name="connsiteX131" fmla="*/ 74088 w 1364418"/>
              <a:gd name="connsiteY131" fmla="*/ 212860 h 6858000"/>
              <a:gd name="connsiteX132" fmla="*/ 65798 w 1364418"/>
              <a:gd name="connsiteY132" fmla="*/ 144983 h 6858000"/>
              <a:gd name="connsiteX133" fmla="*/ 78082 w 1364418"/>
              <a:gd name="connsiteY133" fmla="*/ 55288 h 6858000"/>
              <a:gd name="connsiteX134" fmla="*/ 37636 w 1364418"/>
              <a:gd name="connsiteY134"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317792 w 1364418"/>
              <a:gd name="connsiteY10" fmla="*/ 6324679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89521"/>
              <a:gd name="connsiteX1" fmla="*/ 1364418 w 1364418"/>
              <a:gd name="connsiteY1" fmla="*/ 0 h 6889521"/>
              <a:gd name="connsiteX2" fmla="*/ 1364418 w 1364418"/>
              <a:gd name="connsiteY2" fmla="*/ 6858000 h 6889521"/>
              <a:gd name="connsiteX3" fmla="*/ 101112 w 1364418"/>
              <a:gd name="connsiteY3" fmla="*/ 6857735 h 6889521"/>
              <a:gd name="connsiteX4" fmla="*/ 222208 w 1364418"/>
              <a:gd name="connsiteY4" fmla="*/ 6882355 h 6889521"/>
              <a:gd name="connsiteX5" fmla="*/ 209564 w 1364418"/>
              <a:gd name="connsiteY5" fmla="*/ 6777899 h 6889521"/>
              <a:gd name="connsiteX6" fmla="*/ 240339 w 1364418"/>
              <a:gd name="connsiteY6" fmla="*/ 6711686 h 6889521"/>
              <a:gd name="connsiteX7" fmla="*/ 286686 w 1364418"/>
              <a:gd name="connsiteY7" fmla="*/ 6664994 h 6889521"/>
              <a:gd name="connsiteX8" fmla="*/ 339152 w 1364418"/>
              <a:gd name="connsiteY8" fmla="*/ 6471804 h 6889521"/>
              <a:gd name="connsiteX9" fmla="*/ 334570 w 1364418"/>
              <a:gd name="connsiteY9" fmla="*/ 6389835 h 6889521"/>
              <a:gd name="connsiteX10" fmla="*/ 317792 w 1364418"/>
              <a:gd name="connsiteY10" fmla="*/ 6324679 h 6889521"/>
              <a:gd name="connsiteX11" fmla="*/ 278227 w 1364418"/>
              <a:gd name="connsiteY11" fmla="*/ 6280046 h 6889521"/>
              <a:gd name="connsiteX12" fmla="*/ 288000 w 1364418"/>
              <a:gd name="connsiteY12" fmla="*/ 6252834 h 6889521"/>
              <a:gd name="connsiteX13" fmla="*/ 265992 w 1364418"/>
              <a:gd name="connsiteY13" fmla="*/ 6202459 h 6889521"/>
              <a:gd name="connsiteX14" fmla="*/ 264790 w 1364418"/>
              <a:gd name="connsiteY14" fmla="*/ 6153037 h 6889521"/>
              <a:gd name="connsiteX15" fmla="*/ 280205 w 1364418"/>
              <a:gd name="connsiteY15" fmla="*/ 6078132 h 6889521"/>
              <a:gd name="connsiteX16" fmla="*/ 267592 w 1364418"/>
              <a:gd name="connsiteY16" fmla="*/ 6028119 h 6889521"/>
              <a:gd name="connsiteX17" fmla="*/ 252821 w 1364418"/>
              <a:gd name="connsiteY17" fmla="*/ 5926735 h 6889521"/>
              <a:gd name="connsiteX18" fmla="*/ 302333 w 1364418"/>
              <a:gd name="connsiteY18" fmla="*/ 5712857 h 6889521"/>
              <a:gd name="connsiteX19" fmla="*/ 332131 w 1364418"/>
              <a:gd name="connsiteY19" fmla="*/ 5660491 h 6889521"/>
              <a:gd name="connsiteX20" fmla="*/ 341254 w 1364418"/>
              <a:gd name="connsiteY20" fmla="*/ 5563435 h 6889521"/>
              <a:gd name="connsiteX21" fmla="*/ 368130 w 1364418"/>
              <a:gd name="connsiteY21" fmla="*/ 5437125 h 6889521"/>
              <a:gd name="connsiteX22" fmla="*/ 381698 w 1364418"/>
              <a:gd name="connsiteY22" fmla="*/ 5396260 h 6889521"/>
              <a:gd name="connsiteX23" fmla="*/ 397679 w 1364418"/>
              <a:gd name="connsiteY23" fmla="*/ 5330009 h 6889521"/>
              <a:gd name="connsiteX24" fmla="*/ 431172 w 1364418"/>
              <a:gd name="connsiteY24" fmla="*/ 5273739 h 6889521"/>
              <a:gd name="connsiteX25" fmla="*/ 440771 w 1364418"/>
              <a:gd name="connsiteY25" fmla="*/ 5241779 h 6889521"/>
              <a:gd name="connsiteX26" fmla="*/ 451997 w 1364418"/>
              <a:gd name="connsiteY26" fmla="*/ 5225268 h 6889521"/>
              <a:gd name="connsiteX27" fmla="*/ 453017 w 1364418"/>
              <a:gd name="connsiteY27" fmla="*/ 5217684 h 6889521"/>
              <a:gd name="connsiteX28" fmla="*/ 460358 w 1364418"/>
              <a:gd name="connsiteY28" fmla="*/ 5193377 h 6889521"/>
              <a:gd name="connsiteX29" fmla="*/ 463661 w 1364418"/>
              <a:gd name="connsiteY29" fmla="*/ 5179288 h 6889521"/>
              <a:gd name="connsiteX30" fmla="*/ 464645 w 1364418"/>
              <a:gd name="connsiteY30" fmla="*/ 5173621 h 6889521"/>
              <a:gd name="connsiteX31" fmla="*/ 460279 w 1364418"/>
              <a:gd name="connsiteY31" fmla="*/ 5159961 h 6889521"/>
              <a:gd name="connsiteX32" fmla="*/ 466956 w 1364418"/>
              <a:gd name="connsiteY32" fmla="*/ 5144295 h 6889521"/>
              <a:gd name="connsiteX33" fmla="*/ 463889 w 1364418"/>
              <a:gd name="connsiteY33" fmla="*/ 5125185 h 6889521"/>
              <a:gd name="connsiteX34" fmla="*/ 470719 w 1364418"/>
              <a:gd name="connsiteY34" fmla="*/ 5121884 h 6889521"/>
              <a:gd name="connsiteX35" fmla="*/ 477755 w 1364418"/>
              <a:gd name="connsiteY35" fmla="*/ 5067850 h 6889521"/>
              <a:gd name="connsiteX36" fmla="*/ 480486 w 1364418"/>
              <a:gd name="connsiteY36" fmla="*/ 5060861 h 6889521"/>
              <a:gd name="connsiteX37" fmla="*/ 477190 w 1364418"/>
              <a:gd name="connsiteY37" fmla="*/ 5034192 h 6889521"/>
              <a:gd name="connsiteX38" fmla="*/ 478744 w 1364418"/>
              <a:gd name="connsiteY38" fmla="*/ 4993030 h 6889521"/>
              <a:gd name="connsiteX39" fmla="*/ 485653 w 1364418"/>
              <a:gd name="connsiteY39" fmla="*/ 4946844 h 6889521"/>
              <a:gd name="connsiteX40" fmla="*/ 481509 w 1364418"/>
              <a:gd name="connsiteY40" fmla="*/ 4932692 h 6889521"/>
              <a:gd name="connsiteX41" fmla="*/ 496912 w 1364418"/>
              <a:gd name="connsiteY41" fmla="*/ 4858827 h 6889521"/>
              <a:gd name="connsiteX42" fmla="*/ 502815 w 1364418"/>
              <a:gd name="connsiteY42" fmla="*/ 4821170 h 6889521"/>
              <a:gd name="connsiteX43" fmla="*/ 507548 w 1364418"/>
              <a:gd name="connsiteY43" fmla="*/ 4780965 h 6889521"/>
              <a:gd name="connsiteX44" fmla="*/ 508841 w 1364418"/>
              <a:gd name="connsiteY44" fmla="*/ 4750867 h 6889521"/>
              <a:gd name="connsiteX45" fmla="*/ 506648 w 1364418"/>
              <a:gd name="connsiteY45" fmla="*/ 4690749 h 6889521"/>
              <a:gd name="connsiteX46" fmla="*/ 502128 w 1364418"/>
              <a:gd name="connsiteY46" fmla="*/ 4584173 h 6889521"/>
              <a:gd name="connsiteX47" fmla="*/ 497211 w 1364418"/>
              <a:gd name="connsiteY47" fmla="*/ 4444346 h 6889521"/>
              <a:gd name="connsiteX48" fmla="*/ 493776 w 1364418"/>
              <a:gd name="connsiteY48" fmla="*/ 4375228 h 6889521"/>
              <a:gd name="connsiteX49" fmla="*/ 474429 w 1364418"/>
              <a:gd name="connsiteY49" fmla="*/ 4214165 h 6889521"/>
              <a:gd name="connsiteX50" fmla="*/ 478502 w 1364418"/>
              <a:gd name="connsiteY50" fmla="*/ 4090296 h 6889521"/>
              <a:gd name="connsiteX51" fmla="*/ 463758 w 1364418"/>
              <a:gd name="connsiteY51" fmla="*/ 4033999 h 6889521"/>
              <a:gd name="connsiteX52" fmla="*/ 464907 w 1364418"/>
              <a:gd name="connsiteY52" fmla="*/ 4031933 h 6889521"/>
              <a:gd name="connsiteX53" fmla="*/ 463483 w 1364418"/>
              <a:gd name="connsiteY53" fmla="*/ 4013953 h 6889521"/>
              <a:gd name="connsiteX54" fmla="*/ 449778 w 1364418"/>
              <a:gd name="connsiteY54" fmla="*/ 3974753 h 6889521"/>
              <a:gd name="connsiteX55" fmla="*/ 451376 w 1364418"/>
              <a:gd name="connsiteY55" fmla="*/ 3969950 h 6889521"/>
              <a:gd name="connsiteX56" fmla="*/ 444798 w 1364418"/>
              <a:gd name="connsiteY56" fmla="*/ 3933779 h 6889521"/>
              <a:gd name="connsiteX57" fmla="*/ 446129 w 1364418"/>
              <a:gd name="connsiteY57" fmla="*/ 3933093 h 6889521"/>
              <a:gd name="connsiteX58" fmla="*/ 450483 w 1364418"/>
              <a:gd name="connsiteY58" fmla="*/ 3922082 h 6889521"/>
              <a:gd name="connsiteX59" fmla="*/ 455561 w 1364418"/>
              <a:gd name="connsiteY59" fmla="*/ 3901461 h 6889521"/>
              <a:gd name="connsiteX60" fmla="*/ 478155 w 1364418"/>
              <a:gd name="connsiteY60" fmla="*/ 3813873 h 6889521"/>
              <a:gd name="connsiteX61" fmla="*/ 477580 w 1364418"/>
              <a:gd name="connsiteY61" fmla="*/ 3806161 h 6889521"/>
              <a:gd name="connsiteX62" fmla="*/ 477887 w 1364418"/>
              <a:gd name="connsiteY62" fmla="*/ 3805957 h 6889521"/>
              <a:gd name="connsiteX63" fmla="*/ 477914 w 1364418"/>
              <a:gd name="connsiteY63" fmla="*/ 3797724 h 6889521"/>
              <a:gd name="connsiteX64" fmla="*/ 476529 w 1364418"/>
              <a:gd name="connsiteY64" fmla="*/ 3792098 h 6889521"/>
              <a:gd name="connsiteX65" fmla="*/ 475413 w 1364418"/>
              <a:gd name="connsiteY65" fmla="*/ 3777135 h 6889521"/>
              <a:gd name="connsiteX66" fmla="*/ 477146 w 1364418"/>
              <a:gd name="connsiteY66" fmla="*/ 3771656 h 6889521"/>
              <a:gd name="connsiteX67" fmla="*/ 480889 w 1364418"/>
              <a:gd name="connsiteY67" fmla="*/ 3769007 h 6889521"/>
              <a:gd name="connsiteX68" fmla="*/ 480355 w 1364418"/>
              <a:gd name="connsiteY68" fmla="*/ 3767709 h 6889521"/>
              <a:gd name="connsiteX69" fmla="*/ 489051 w 1364418"/>
              <a:gd name="connsiteY69" fmla="*/ 3738082 h 6889521"/>
              <a:gd name="connsiteX70" fmla="*/ 496397 w 1364418"/>
              <a:gd name="connsiteY70" fmla="*/ 3673397 h 6889521"/>
              <a:gd name="connsiteX71" fmla="*/ 495693 w 1364418"/>
              <a:gd name="connsiteY71" fmla="*/ 3637109 h 6889521"/>
              <a:gd name="connsiteX72" fmla="*/ 499136 w 1364418"/>
              <a:gd name="connsiteY72" fmla="*/ 3536883 h 6889521"/>
              <a:gd name="connsiteX73" fmla="*/ 506674 w 1364418"/>
              <a:gd name="connsiteY73" fmla="*/ 3435652 h 6889521"/>
              <a:gd name="connsiteX74" fmla="*/ 508345 w 1364418"/>
              <a:gd name="connsiteY74" fmla="*/ 3307769 h 6889521"/>
              <a:gd name="connsiteX75" fmla="*/ 525908 w 1364418"/>
              <a:gd name="connsiteY75" fmla="*/ 3250522 h 6889521"/>
              <a:gd name="connsiteX76" fmla="*/ 526333 w 1364418"/>
              <a:gd name="connsiteY76" fmla="*/ 3229163 h 6889521"/>
              <a:gd name="connsiteX77" fmla="*/ 528156 w 1364418"/>
              <a:gd name="connsiteY77" fmla="*/ 3217217 h 6889521"/>
              <a:gd name="connsiteX78" fmla="*/ 514991 w 1364418"/>
              <a:gd name="connsiteY78" fmla="*/ 3183755 h 6889521"/>
              <a:gd name="connsiteX79" fmla="*/ 515492 w 1364418"/>
              <a:gd name="connsiteY79" fmla="*/ 3178642 h 6889521"/>
              <a:gd name="connsiteX80" fmla="*/ 503092 w 1364418"/>
              <a:gd name="connsiteY80" fmla="*/ 3158586 h 6889521"/>
              <a:gd name="connsiteX81" fmla="*/ 488277 w 1364418"/>
              <a:gd name="connsiteY81" fmla="*/ 3129034 h 6889521"/>
              <a:gd name="connsiteX82" fmla="*/ 488942 w 1364418"/>
              <a:gd name="connsiteY82" fmla="*/ 3126682 h 6889521"/>
              <a:gd name="connsiteX83" fmla="*/ 479810 w 1364418"/>
              <a:gd name="connsiteY83" fmla="*/ 3114519 h 6889521"/>
              <a:gd name="connsiteX84" fmla="*/ 466419 w 1364418"/>
              <a:gd name="connsiteY84" fmla="*/ 3106272 h 6889521"/>
              <a:gd name="connsiteX85" fmla="*/ 439149 w 1364418"/>
              <a:gd name="connsiteY85" fmla="*/ 2958185 h 6889521"/>
              <a:gd name="connsiteX86" fmla="*/ 381763 w 1364418"/>
              <a:gd name="connsiteY86" fmla="*/ 2762989 h 6889521"/>
              <a:gd name="connsiteX87" fmla="*/ 330681 w 1364418"/>
              <a:gd name="connsiteY87" fmla="*/ 2554718 h 6889521"/>
              <a:gd name="connsiteX88" fmla="*/ 310775 w 1364418"/>
              <a:gd name="connsiteY88" fmla="*/ 2485734 h 6889521"/>
              <a:gd name="connsiteX89" fmla="*/ 301498 w 1364418"/>
              <a:gd name="connsiteY89" fmla="*/ 2447068 h 6889521"/>
              <a:gd name="connsiteX90" fmla="*/ 288459 w 1364418"/>
              <a:gd name="connsiteY90" fmla="*/ 2425819 h 6889521"/>
              <a:gd name="connsiteX91" fmla="*/ 294458 w 1364418"/>
              <a:gd name="connsiteY91" fmla="*/ 2402874 h 6889521"/>
              <a:gd name="connsiteX92" fmla="*/ 297070 w 1364418"/>
              <a:gd name="connsiteY92" fmla="*/ 2381443 h 6889521"/>
              <a:gd name="connsiteX93" fmla="*/ 273399 w 1364418"/>
              <a:gd name="connsiteY93" fmla="*/ 2261920 h 6889521"/>
              <a:gd name="connsiteX94" fmla="*/ 263286 w 1364418"/>
              <a:gd name="connsiteY94" fmla="*/ 2195378 h 6889521"/>
              <a:gd name="connsiteX95" fmla="*/ 247503 w 1364418"/>
              <a:gd name="connsiteY95" fmla="*/ 2155135 h 6889521"/>
              <a:gd name="connsiteX96" fmla="*/ 244961 w 1364418"/>
              <a:gd name="connsiteY96" fmla="*/ 2118008 h 6889521"/>
              <a:gd name="connsiteX97" fmla="*/ 245954 w 1364418"/>
              <a:gd name="connsiteY97" fmla="*/ 2050531 h 6889521"/>
              <a:gd name="connsiteX98" fmla="*/ 237760 w 1364418"/>
              <a:gd name="connsiteY98" fmla="*/ 1963269 h 6889521"/>
              <a:gd name="connsiteX99" fmla="*/ 218938 w 1364418"/>
              <a:gd name="connsiteY99" fmla="*/ 1906352 h 6889521"/>
              <a:gd name="connsiteX100" fmla="*/ 195495 w 1364418"/>
              <a:gd name="connsiteY100" fmla="*/ 1861531 h 6889521"/>
              <a:gd name="connsiteX101" fmla="*/ 149294 w 1364418"/>
              <a:gd name="connsiteY101" fmla="*/ 1732919 h 6889521"/>
              <a:gd name="connsiteX102" fmla="*/ 121605 w 1364418"/>
              <a:gd name="connsiteY102" fmla="*/ 1663540 h 6889521"/>
              <a:gd name="connsiteX103" fmla="*/ 120731 w 1364418"/>
              <a:gd name="connsiteY103" fmla="*/ 1615777 h 6889521"/>
              <a:gd name="connsiteX104" fmla="*/ 101526 w 1364418"/>
              <a:gd name="connsiteY104" fmla="*/ 1563678 h 6889521"/>
              <a:gd name="connsiteX105" fmla="*/ 114606 w 1364418"/>
              <a:gd name="connsiteY105" fmla="*/ 1519474 h 6889521"/>
              <a:gd name="connsiteX106" fmla="*/ 107348 w 1364418"/>
              <a:gd name="connsiteY106" fmla="*/ 1477995 h 6889521"/>
              <a:gd name="connsiteX107" fmla="*/ 93433 w 1364418"/>
              <a:gd name="connsiteY107" fmla="*/ 1373769 h 6889521"/>
              <a:gd name="connsiteX108" fmla="*/ 101740 w 1364418"/>
              <a:gd name="connsiteY108" fmla="*/ 1307086 h 6889521"/>
              <a:gd name="connsiteX109" fmla="*/ 102928 w 1364418"/>
              <a:gd name="connsiteY109" fmla="*/ 1189033 h 6889521"/>
              <a:gd name="connsiteX110" fmla="*/ 107613 w 1364418"/>
              <a:gd name="connsiteY110" fmla="*/ 1168288 h 6889521"/>
              <a:gd name="connsiteX111" fmla="*/ 99895 w 1364418"/>
              <a:gd name="connsiteY111" fmla="*/ 1142577 h 6889521"/>
              <a:gd name="connsiteX112" fmla="*/ 89201 w 1364418"/>
              <a:gd name="connsiteY112" fmla="*/ 1088484 h 6889521"/>
              <a:gd name="connsiteX113" fmla="*/ 77937 w 1364418"/>
              <a:gd name="connsiteY113" fmla="*/ 1016103 h 6889521"/>
              <a:gd name="connsiteX114" fmla="*/ 79393 w 1364418"/>
              <a:gd name="connsiteY114" fmla="*/ 954054 h 6889521"/>
              <a:gd name="connsiteX115" fmla="*/ 90309 w 1364418"/>
              <a:gd name="connsiteY115" fmla="*/ 921368 h 6889521"/>
              <a:gd name="connsiteX116" fmla="*/ 74258 w 1364418"/>
              <a:gd name="connsiteY116" fmla="*/ 896999 h 6889521"/>
              <a:gd name="connsiteX117" fmla="*/ 43666 w 1364418"/>
              <a:gd name="connsiteY117" fmla="*/ 821517 h 6889521"/>
              <a:gd name="connsiteX118" fmla="*/ 22616 w 1364418"/>
              <a:gd name="connsiteY118" fmla="*/ 751353 h 6889521"/>
              <a:gd name="connsiteX119" fmla="*/ 22174 w 1364418"/>
              <a:gd name="connsiteY119" fmla="*/ 721230 h 6889521"/>
              <a:gd name="connsiteX120" fmla="*/ 7845 w 1364418"/>
              <a:gd name="connsiteY120" fmla="*/ 681659 h 6889521"/>
              <a:gd name="connsiteX121" fmla="*/ 31306 w 1364418"/>
              <a:gd name="connsiteY121" fmla="*/ 619315 h 6889521"/>
              <a:gd name="connsiteX122" fmla="*/ 15184 w 1364418"/>
              <a:gd name="connsiteY122" fmla="*/ 585934 h 6889521"/>
              <a:gd name="connsiteX123" fmla="*/ 22258 w 1364418"/>
              <a:gd name="connsiteY123" fmla="*/ 538948 h 6889521"/>
              <a:gd name="connsiteX124" fmla="*/ 26166 w 1364418"/>
              <a:gd name="connsiteY124" fmla="*/ 525163 h 6889521"/>
              <a:gd name="connsiteX125" fmla="*/ 52290 w 1364418"/>
              <a:gd name="connsiteY125" fmla="*/ 446567 h 6889521"/>
              <a:gd name="connsiteX126" fmla="*/ 51538 w 1364418"/>
              <a:gd name="connsiteY126" fmla="*/ 393828 h 6889521"/>
              <a:gd name="connsiteX127" fmla="*/ 51368 w 1364418"/>
              <a:gd name="connsiteY127" fmla="*/ 353137 h 6889521"/>
              <a:gd name="connsiteX128" fmla="*/ 55970 w 1364418"/>
              <a:gd name="connsiteY128" fmla="*/ 321428 h 6889521"/>
              <a:gd name="connsiteX129" fmla="*/ 57061 w 1364418"/>
              <a:gd name="connsiteY129" fmla="*/ 275771 h 6889521"/>
              <a:gd name="connsiteX130" fmla="*/ 74088 w 1364418"/>
              <a:gd name="connsiteY130" fmla="*/ 212860 h 6889521"/>
              <a:gd name="connsiteX131" fmla="*/ 65798 w 1364418"/>
              <a:gd name="connsiteY131" fmla="*/ 144983 h 6889521"/>
              <a:gd name="connsiteX132" fmla="*/ 78082 w 1364418"/>
              <a:gd name="connsiteY132" fmla="*/ 55288 h 6889521"/>
              <a:gd name="connsiteX133" fmla="*/ 37636 w 1364418"/>
              <a:gd name="connsiteY133" fmla="*/ 0 h 6889521"/>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81996 w 1364418"/>
              <a:gd name="connsiteY4" fmla="*/ 6792972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364418" h="6858000">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575125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A786C9-A9C7-FF10-687C-4F2814D9FC51}"/>
              </a:ext>
            </a:extLst>
          </p:cNvPr>
          <p:cNvSpPr>
            <a:spLocks noGrp="1"/>
          </p:cNvSpPr>
          <p:nvPr>
            <p:ph type="title"/>
          </p:nvPr>
        </p:nvSpPr>
        <p:spPr>
          <a:xfrm>
            <a:off x="1137036" y="548640"/>
            <a:ext cx="9916632" cy="1188720"/>
          </a:xfrm>
        </p:spPr>
        <p:txBody>
          <a:bodyPr>
            <a:normAutofit/>
          </a:bodyPr>
          <a:lstStyle/>
          <a:p>
            <a:r>
              <a:rPr lang="en-US" sz="3700" b="0" i="0" u="none" strike="noStrike">
                <a:solidFill>
                  <a:schemeClr val="tx1">
                    <a:lumMod val="85000"/>
                    <a:lumOff val="15000"/>
                  </a:schemeClr>
                </a:solidFill>
                <a:effectLst/>
              </a:rPr>
              <a:t>Summary and conclusion</a:t>
            </a:r>
            <a:br>
              <a:rPr lang="en-US" sz="3700">
                <a:solidFill>
                  <a:schemeClr val="tx1">
                    <a:lumMod val="85000"/>
                    <a:lumOff val="15000"/>
                  </a:schemeClr>
                </a:solidFill>
              </a:rPr>
            </a:br>
            <a:endParaRPr lang="en-US" sz="37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1842F361-08A3-973F-6C6C-87577030018E}"/>
              </a:ext>
            </a:extLst>
          </p:cNvPr>
          <p:cNvSpPr>
            <a:spLocks noGrp="1"/>
          </p:cNvSpPr>
          <p:nvPr>
            <p:ph idx="1"/>
          </p:nvPr>
        </p:nvSpPr>
        <p:spPr>
          <a:xfrm>
            <a:off x="1957987" y="2431767"/>
            <a:ext cx="8276026" cy="3685156"/>
          </a:xfrm>
        </p:spPr>
        <p:txBody>
          <a:bodyPr anchor="ctr">
            <a:normAutofit/>
          </a:bodyPr>
          <a:lstStyle/>
          <a:p>
            <a:pPr marL="0" indent="0">
              <a:buNone/>
            </a:pPr>
            <a:r>
              <a:rPr lang="en-US" sz="2400" dirty="0">
                <a:solidFill>
                  <a:schemeClr val="tx1">
                    <a:lumMod val="85000"/>
                    <a:lumOff val="15000"/>
                  </a:schemeClr>
                </a:solidFill>
                <a:effectLst/>
              </a:rPr>
              <a:t>In conclusion, the modeling results provide valuable insights for Big Mountain's business leadership to optimize ticket pricing, consider the additional operating cost of the new chair lift, and explore potential scenarios for future improvements. With data-driven recommendations and careful testing, the business can make informed decisions to enhance its competitiveness and guest satisfaction while maintaining financial viability. </a:t>
            </a:r>
            <a:endParaRPr lang="en-US" sz="2400" dirty="0">
              <a:solidFill>
                <a:schemeClr val="tx1">
                  <a:lumMod val="85000"/>
                  <a:lumOff val="15000"/>
                </a:schemeClr>
              </a:solidFill>
            </a:endParaRPr>
          </a:p>
          <a:p>
            <a:pPr marL="0" indent="0">
              <a:buNone/>
            </a:pPr>
            <a:endParaRPr lang="en-US" sz="2000" dirty="0">
              <a:solidFill>
                <a:schemeClr val="tx1">
                  <a:lumMod val="85000"/>
                  <a:lumOff val="15000"/>
                </a:schemeClr>
              </a:solidFill>
            </a:endParaRPr>
          </a:p>
        </p:txBody>
      </p:sp>
    </p:spTree>
    <p:extLst>
      <p:ext uri="{BB962C8B-B14F-4D97-AF65-F5344CB8AC3E}">
        <p14:creationId xmlns:p14="http://schemas.microsoft.com/office/powerpoint/2010/main" val="2371722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519</Words>
  <Application>Microsoft Macintosh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Haffer XH</vt:lpstr>
      <vt:lpstr>Office Theme</vt:lpstr>
      <vt:lpstr>Big Mountain Resort Pricing Strategy</vt:lpstr>
      <vt:lpstr>Table of Content  </vt:lpstr>
      <vt:lpstr> Problem Statement  </vt:lpstr>
      <vt:lpstr>Recommendation and key findings </vt:lpstr>
      <vt:lpstr>Modeling results and analysis  </vt:lpstr>
      <vt:lpstr>Further Analysis shows that the Big Mountain is providing enough features to attract tourists.   </vt:lpstr>
      <vt:lpstr>Analysis of the given scenarios  </vt:lpstr>
      <vt:lpstr>PowerPoint Presentation</vt:lpstr>
      <vt:lpstr>Summary and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Pricing Strategy</dc:title>
  <dc:creator>Irtaza Aslam</dc:creator>
  <cp:lastModifiedBy>Irtaza Aslam</cp:lastModifiedBy>
  <cp:revision>1</cp:revision>
  <dcterms:created xsi:type="dcterms:W3CDTF">2023-07-29T19:42:28Z</dcterms:created>
  <dcterms:modified xsi:type="dcterms:W3CDTF">2023-07-29T20:43:28Z</dcterms:modified>
</cp:coreProperties>
</file>