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Teko"/>
      <p:regular r:id="rId20"/>
      <p:bold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eko-regular.fntdata"/><Relationship Id="rId11" Type="http://schemas.openxmlformats.org/officeDocument/2006/relationships/slide" Target="slides/slide5.xml"/><Relationship Id="rId22" Type="http://schemas.openxmlformats.org/officeDocument/2006/relationships/font" Target="fonts/ArialBlack-regular.fntdata"/><Relationship Id="rId10" Type="http://schemas.openxmlformats.org/officeDocument/2006/relationships/slide" Target="slides/slide4.xml"/><Relationship Id="rId21" Type="http://schemas.openxmlformats.org/officeDocument/2006/relationships/font" Target="fonts/Tek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f0f238d1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cf0f238d1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cf0f238d1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acf0f238d1_2_2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cf0f238d1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acf0f238d1_2_2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cf0f238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cf0f238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cf0f238d1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acf0f238d1_2_2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0f238d1_2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0f238d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f0f238d1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acf0f238d1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cf0f238d1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acf0f238d1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cf0f238d1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acf0f238d1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cf0f238d1_2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cf0f238d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f0f238d1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cf0f238d1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cf0f238d1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acf0f238d1_2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cf0f238d1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acf0f238d1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6" name="Shape 56"/>
        <p:cNvGrpSpPr/>
        <p:nvPr/>
      </p:nvGrpSpPr>
      <p:grpSpPr>
        <a:xfrm>
          <a:off x="0" y="0"/>
          <a:ext cx="0" cy="0"/>
          <a:chOff x="0" y="0"/>
          <a:chExt cx="0" cy="0"/>
        </a:xfrm>
      </p:grpSpPr>
      <p:pic>
        <p:nvPicPr>
          <p:cNvPr descr="Celestia-R1---OverlayTitleHD.png" id="57" name="Google Shape;57;p14"/>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58" name="Google Shape;58;p14"/>
          <p:cNvSpPr txBox="1"/>
          <p:nvPr>
            <p:ph type="ctrTitle"/>
          </p:nvPr>
        </p:nvSpPr>
        <p:spPr>
          <a:xfrm>
            <a:off x="2971799" y="1473200"/>
            <a:ext cx="5398294" cy="1816098"/>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 type="subTitle"/>
          </p:nvPr>
        </p:nvSpPr>
        <p:spPr>
          <a:xfrm>
            <a:off x="2971799" y="3289299"/>
            <a:ext cx="5398294" cy="1054100"/>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60" name="Google Shape;60;p14"/>
          <p:cNvSpPr txBox="1"/>
          <p:nvPr>
            <p:ph idx="10" type="dt"/>
          </p:nvPr>
        </p:nvSpPr>
        <p:spPr>
          <a:xfrm>
            <a:off x="6699418"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2971799" y="4402931"/>
            <a:ext cx="3670468"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7956718"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pic>
        <p:nvPicPr>
          <p:cNvPr descr="Celestia-R1---OverlayContentHD.png" id="64" name="Google Shape;64;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5" name="Google Shape;65;p1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67" name="Google Shape;67;p1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pic>
        <p:nvPicPr>
          <p:cNvPr descr="Celestia-R1---OverlayContentHD.png" id="71" name="Google Shape;71;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2" name="Google Shape;72;p16"/>
          <p:cNvSpPr txBox="1"/>
          <p:nvPr>
            <p:ph type="title"/>
          </p:nvPr>
        </p:nvSpPr>
        <p:spPr>
          <a:xfrm>
            <a:off x="514350" y="2481436"/>
            <a:ext cx="759857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 type="body"/>
          </p:nvPr>
        </p:nvSpPr>
        <p:spPr>
          <a:xfrm>
            <a:off x="514349" y="3583036"/>
            <a:ext cx="7598571"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74" name="Google Shape;74;p16"/>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pic>
        <p:nvPicPr>
          <p:cNvPr descr="Celestia-R1---OverlayContentHD.png" id="78" name="Google Shape;78;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9" name="Google Shape;79;p17"/>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 type="body"/>
          </p:nvPr>
        </p:nvSpPr>
        <p:spPr>
          <a:xfrm>
            <a:off x="514352" y="1606550"/>
            <a:ext cx="3746500"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81" name="Google Shape;81;p17"/>
          <p:cNvSpPr txBox="1"/>
          <p:nvPr>
            <p:ph idx="2" type="body"/>
          </p:nvPr>
        </p:nvSpPr>
        <p:spPr>
          <a:xfrm>
            <a:off x="4366421" y="1606550"/>
            <a:ext cx="3746499"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82" name="Google Shape;82;p1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 type="body"/>
          </p:nvPr>
        </p:nvSpPr>
        <p:spPr>
          <a:xfrm>
            <a:off x="730253" y="1663700"/>
            <a:ext cx="3531790"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88" name="Google Shape;88;p18"/>
          <p:cNvSpPr txBox="1"/>
          <p:nvPr>
            <p:ph idx="2" type="body"/>
          </p:nvPr>
        </p:nvSpPr>
        <p:spPr>
          <a:xfrm>
            <a:off x="514351" y="2152651"/>
            <a:ext cx="3747692" cy="219074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89" name="Google Shape;89;p18"/>
          <p:cNvSpPr txBox="1"/>
          <p:nvPr>
            <p:ph idx="3" type="body"/>
          </p:nvPr>
        </p:nvSpPr>
        <p:spPr>
          <a:xfrm>
            <a:off x="4572002" y="1670050"/>
            <a:ext cx="3542110"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90" name="Google Shape;90;p18"/>
          <p:cNvSpPr txBox="1"/>
          <p:nvPr>
            <p:ph idx="4" type="body"/>
          </p:nvPr>
        </p:nvSpPr>
        <p:spPr>
          <a:xfrm>
            <a:off x="4367612" y="2152651"/>
            <a:ext cx="3746500" cy="219074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1" name="Google Shape;91;p1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descr="Celestia-R1---OverlayContentHD.png" id="95" name="Google Shape;95;p1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6" name="Google Shape;96;p1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pic>
        <p:nvPicPr>
          <p:cNvPr descr="Celestia-R1---OverlayContentHD.png" id="101" name="Google Shape;101;p2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2" name="Google Shape;102;p2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pic>
        <p:nvPicPr>
          <p:cNvPr descr="Celestia-R1---OverlayContentHD.png" id="106" name="Google Shape;106;p2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7" name="Google Shape;107;p21"/>
          <p:cNvSpPr txBox="1"/>
          <p:nvPr>
            <p:ph type="title"/>
          </p:nvPr>
        </p:nvSpPr>
        <p:spPr>
          <a:xfrm>
            <a:off x="514350" y="1555750"/>
            <a:ext cx="2760664"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 type="body"/>
          </p:nvPr>
        </p:nvSpPr>
        <p:spPr>
          <a:xfrm>
            <a:off x="3486151" y="457201"/>
            <a:ext cx="4626769" cy="38862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09" name="Google Shape;109;p21"/>
          <p:cNvSpPr txBox="1"/>
          <p:nvPr>
            <p:ph idx="2" type="body"/>
          </p:nvPr>
        </p:nvSpPr>
        <p:spPr>
          <a:xfrm>
            <a:off x="514350" y="2584450"/>
            <a:ext cx="2760664"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10" name="Google Shape;110;p21"/>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pic>
        <p:nvPicPr>
          <p:cNvPr descr="Celestia-R1---OverlayContentHD.png" id="114" name="Google Shape;114;p2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5" name="Google Shape;115;p22"/>
          <p:cNvSpPr txBox="1"/>
          <p:nvPr>
            <p:ph type="title"/>
          </p:nvPr>
        </p:nvSpPr>
        <p:spPr>
          <a:xfrm>
            <a:off x="514350" y="1200150"/>
            <a:ext cx="462349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p:nvPr>
            <p:ph idx="2" type="pic"/>
          </p:nvPr>
        </p:nvSpPr>
        <p:spPr>
          <a:xfrm>
            <a:off x="5652190" y="685800"/>
            <a:ext cx="246073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7" name="Google Shape;117;p22"/>
          <p:cNvSpPr txBox="1"/>
          <p:nvPr>
            <p:ph idx="1" type="body"/>
          </p:nvPr>
        </p:nvSpPr>
        <p:spPr>
          <a:xfrm>
            <a:off x="514350" y="2228850"/>
            <a:ext cx="462349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18" name="Google Shape;118;p22"/>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1" name="Shape 121"/>
        <p:cNvGrpSpPr/>
        <p:nvPr/>
      </p:nvGrpSpPr>
      <p:grpSpPr>
        <a:xfrm>
          <a:off x="0" y="0"/>
          <a:ext cx="0" cy="0"/>
          <a:chOff x="0" y="0"/>
          <a:chExt cx="0" cy="0"/>
        </a:xfrm>
      </p:grpSpPr>
      <p:pic>
        <p:nvPicPr>
          <p:cNvPr descr="Celestia-R1---OverlayContentHD.png" id="122" name="Google Shape;122;p2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3" name="Google Shape;123;p23"/>
          <p:cNvSpPr txBox="1"/>
          <p:nvPr>
            <p:ph type="title"/>
          </p:nvPr>
        </p:nvSpPr>
        <p:spPr>
          <a:xfrm>
            <a:off x="514350" y="3549649"/>
            <a:ext cx="7598570" cy="42505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3"/>
          <p:cNvSpPr/>
          <p:nvPr>
            <p:ph idx="2" type="pic"/>
          </p:nvPr>
        </p:nvSpPr>
        <p:spPr>
          <a:xfrm>
            <a:off x="1028700" y="699084"/>
            <a:ext cx="6569870" cy="2373732"/>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25" name="Google Shape;125;p23"/>
          <p:cNvSpPr txBox="1"/>
          <p:nvPr>
            <p:ph idx="1" type="body"/>
          </p:nvPr>
        </p:nvSpPr>
        <p:spPr>
          <a:xfrm>
            <a:off x="514350" y="3974702"/>
            <a:ext cx="7598570" cy="370284"/>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26" name="Google Shape;126;p23"/>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9" name="Shape 129"/>
        <p:cNvGrpSpPr/>
        <p:nvPr/>
      </p:nvGrpSpPr>
      <p:grpSpPr>
        <a:xfrm>
          <a:off x="0" y="0"/>
          <a:ext cx="0" cy="0"/>
          <a:chOff x="0" y="0"/>
          <a:chExt cx="0" cy="0"/>
        </a:xfrm>
      </p:grpSpPr>
      <p:pic>
        <p:nvPicPr>
          <p:cNvPr descr="Celestia-R1---OverlayContentHD.png" id="130" name="Google Shape;130;p2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1" name="Google Shape;131;p24"/>
          <p:cNvSpPr txBox="1"/>
          <p:nvPr>
            <p:ph type="title"/>
          </p:nvPr>
        </p:nvSpPr>
        <p:spPr>
          <a:xfrm>
            <a:off x="514351" y="457201"/>
            <a:ext cx="7598570" cy="234314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 type="body"/>
          </p:nvPr>
        </p:nvSpPr>
        <p:spPr>
          <a:xfrm>
            <a:off x="514350" y="3257550"/>
            <a:ext cx="7598571" cy="10858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33" name="Google Shape;133;p24"/>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6" name="Shape 136"/>
        <p:cNvGrpSpPr/>
        <p:nvPr/>
      </p:nvGrpSpPr>
      <p:grpSpPr>
        <a:xfrm>
          <a:off x="0" y="0"/>
          <a:ext cx="0" cy="0"/>
          <a:chOff x="0" y="0"/>
          <a:chExt cx="0" cy="0"/>
        </a:xfrm>
      </p:grpSpPr>
      <p:pic>
        <p:nvPicPr>
          <p:cNvPr descr="Celestia-R1---OverlayContentHD.png" id="137" name="Google Shape;137;p2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8" name="Google Shape;138;p25"/>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39" name="Google Shape;139;p25"/>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40" name="Google Shape;140;p25"/>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 type="body"/>
          </p:nvPr>
        </p:nvSpPr>
        <p:spPr>
          <a:xfrm>
            <a:off x="823406" y="2514600"/>
            <a:ext cx="7004388"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42" name="Google Shape;142;p25"/>
          <p:cNvSpPr txBox="1"/>
          <p:nvPr>
            <p:ph idx="2" type="body"/>
          </p:nvPr>
        </p:nvSpPr>
        <p:spPr>
          <a:xfrm>
            <a:off x="515599" y="3257550"/>
            <a:ext cx="7614275" cy="10858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43" name="Google Shape;143;p2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6" name="Shape 146"/>
        <p:cNvGrpSpPr/>
        <p:nvPr/>
      </p:nvGrpSpPr>
      <p:grpSpPr>
        <a:xfrm>
          <a:off x="0" y="0"/>
          <a:ext cx="0" cy="0"/>
          <a:chOff x="0" y="0"/>
          <a:chExt cx="0" cy="0"/>
        </a:xfrm>
      </p:grpSpPr>
      <p:pic>
        <p:nvPicPr>
          <p:cNvPr descr="Celestia-R1---OverlayContentHD.png" id="147" name="Google Shape;147;p2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48" name="Google Shape;148;p26"/>
          <p:cNvSpPr txBox="1"/>
          <p:nvPr>
            <p:ph type="title"/>
          </p:nvPr>
        </p:nvSpPr>
        <p:spPr>
          <a:xfrm>
            <a:off x="514352" y="2481436"/>
            <a:ext cx="7598569"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6"/>
          <p:cNvSpPr txBox="1"/>
          <p:nvPr>
            <p:ph idx="1" type="body"/>
          </p:nvPr>
        </p:nvSpPr>
        <p:spPr>
          <a:xfrm>
            <a:off x="514351" y="3583036"/>
            <a:ext cx="7598569"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50" name="Google Shape;150;p26"/>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3" name="Shape 153"/>
        <p:cNvGrpSpPr/>
        <p:nvPr/>
      </p:nvGrpSpPr>
      <p:grpSpPr>
        <a:xfrm>
          <a:off x="0" y="0"/>
          <a:ext cx="0" cy="0"/>
          <a:chOff x="0" y="0"/>
          <a:chExt cx="0" cy="0"/>
        </a:xfrm>
      </p:grpSpPr>
      <p:pic>
        <p:nvPicPr>
          <p:cNvPr descr="Celestia-R1---OverlayContentHD.png" id="154" name="Google Shape;154;p2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55" name="Google Shape;155;p27"/>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56" name="Google Shape;156;p27"/>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57" name="Google Shape;157;p27"/>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 type="body"/>
          </p:nvPr>
        </p:nvSpPr>
        <p:spPr>
          <a:xfrm>
            <a:off x="514350" y="2914650"/>
            <a:ext cx="7601577" cy="66675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59" name="Google Shape;159;p27"/>
          <p:cNvSpPr txBox="1"/>
          <p:nvPr>
            <p:ph idx="2" type="body"/>
          </p:nvPr>
        </p:nvSpPr>
        <p:spPr>
          <a:xfrm>
            <a:off x="514349" y="3581400"/>
            <a:ext cx="7601577" cy="762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60" name="Google Shape;160;p2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3" name="Shape 163"/>
        <p:cNvGrpSpPr/>
        <p:nvPr/>
      </p:nvGrpSpPr>
      <p:grpSpPr>
        <a:xfrm>
          <a:off x="0" y="0"/>
          <a:ext cx="0" cy="0"/>
          <a:chOff x="0" y="0"/>
          <a:chExt cx="0" cy="0"/>
        </a:xfrm>
      </p:grpSpPr>
      <p:pic>
        <p:nvPicPr>
          <p:cNvPr descr="Celestia-R1---OverlayContentHD.png" id="164" name="Google Shape;164;p2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65" name="Google Shape;165;p28"/>
          <p:cNvSpPr txBox="1"/>
          <p:nvPr>
            <p:ph type="title"/>
          </p:nvPr>
        </p:nvSpPr>
        <p:spPr>
          <a:xfrm>
            <a:off x="514351" y="457201"/>
            <a:ext cx="7598570"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8"/>
          <p:cNvSpPr txBox="1"/>
          <p:nvPr>
            <p:ph idx="1" type="body"/>
          </p:nvPr>
        </p:nvSpPr>
        <p:spPr>
          <a:xfrm>
            <a:off x="514351" y="2628900"/>
            <a:ext cx="7598571" cy="62865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67" name="Google Shape;167;p28"/>
          <p:cNvSpPr txBox="1"/>
          <p:nvPr>
            <p:ph idx="2" type="body"/>
          </p:nvPr>
        </p:nvSpPr>
        <p:spPr>
          <a:xfrm>
            <a:off x="514350" y="3257550"/>
            <a:ext cx="7598571" cy="108585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68" name="Google Shape;168;p2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1" name="Shape 171"/>
        <p:cNvGrpSpPr/>
        <p:nvPr/>
      </p:nvGrpSpPr>
      <p:grpSpPr>
        <a:xfrm>
          <a:off x="0" y="0"/>
          <a:ext cx="0" cy="0"/>
          <a:chOff x="0" y="0"/>
          <a:chExt cx="0" cy="0"/>
        </a:xfrm>
      </p:grpSpPr>
      <p:pic>
        <p:nvPicPr>
          <p:cNvPr descr="Celestia-R1---OverlayContentHD.png" id="172" name="Google Shape;172;p2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73" name="Google Shape;173;p29"/>
          <p:cNvSpPr txBox="1"/>
          <p:nvPr>
            <p:ph idx="1" type="body"/>
          </p:nvPr>
        </p:nvSpPr>
        <p:spPr>
          <a:xfrm rot="5400000">
            <a:off x="2945210" y="-824309"/>
            <a:ext cx="2736850" cy="759856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74" name="Google Shape;174;p2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pic>
        <p:nvPicPr>
          <p:cNvPr descr="Celestia-R1---OverlayContentHD.png" id="179" name="Google Shape;179;p3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80" name="Google Shape;180;p30"/>
          <p:cNvSpPr txBox="1"/>
          <p:nvPr>
            <p:ph type="title"/>
          </p:nvPr>
        </p:nvSpPr>
        <p:spPr>
          <a:xfrm rot="5400000">
            <a:off x="5360363" y="1590843"/>
            <a:ext cx="3886201" cy="161891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30"/>
          <p:cNvSpPr txBox="1"/>
          <p:nvPr>
            <p:ph idx="1" type="body"/>
          </p:nvPr>
        </p:nvSpPr>
        <p:spPr>
          <a:xfrm rot="5400000">
            <a:off x="1508293" y="-536744"/>
            <a:ext cx="3886200" cy="5874087"/>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82" name="Google Shape;182;p3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3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2.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13"/>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0.jp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jp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2971799" y="1473200"/>
            <a:ext cx="5398294" cy="1816098"/>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Clr>
                <a:schemeClr val="lt1"/>
              </a:buClr>
              <a:buSzPts val="5000"/>
              <a:buFont typeface="Teko"/>
              <a:buNone/>
            </a:pPr>
            <a:r>
              <a:rPr b="1" lang="en" sz="5000">
                <a:latin typeface="Teko"/>
                <a:ea typeface="Teko"/>
                <a:cs typeface="Teko"/>
                <a:sym typeface="Teko"/>
              </a:rPr>
              <a:t>V-SCRIBE</a:t>
            </a:r>
            <a:endParaRPr b="1" sz="5000">
              <a:latin typeface="Teko"/>
              <a:ea typeface="Teko"/>
              <a:cs typeface="Teko"/>
              <a:sym typeface="Teko"/>
            </a:endParaRPr>
          </a:p>
        </p:txBody>
      </p:sp>
      <p:sp>
        <p:nvSpPr>
          <p:cNvPr id="190" name="Google Shape;190;p31"/>
          <p:cNvSpPr txBox="1"/>
          <p:nvPr>
            <p:ph idx="1" type="subTitle"/>
          </p:nvPr>
        </p:nvSpPr>
        <p:spPr>
          <a:xfrm>
            <a:off x="2971799" y="3289299"/>
            <a:ext cx="5398294" cy="10541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SzPts val="1200"/>
              <a:buNone/>
            </a:pPr>
            <a:r>
              <a:rPr i="1" lang="en" sz="1200">
                <a:latin typeface="Calibri"/>
                <a:ea typeface="Calibri"/>
                <a:cs typeface="Calibri"/>
                <a:sym typeface="Calibri"/>
              </a:rPr>
              <a:t>EXAM VIRTUAL ASSISTANT FOR THE SPECIALLY ABLED</a:t>
            </a:r>
            <a:endParaRPr sz="1100"/>
          </a:p>
          <a:p>
            <a:pPr indent="0" lvl="0" marL="0" rtl="0" algn="r">
              <a:lnSpc>
                <a:spcPct val="90000"/>
              </a:lnSpc>
              <a:spcBef>
                <a:spcPts val="800"/>
              </a:spcBef>
              <a:spcAft>
                <a:spcPts val="0"/>
              </a:spcAft>
              <a:buSzPts val="1500"/>
              <a:buNone/>
            </a:pPr>
            <a:r>
              <a:t/>
            </a:r>
            <a:endParaRPr b="1" sz="1500">
              <a:solidFill>
                <a:srgbClr val="FFFF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514350" y="0"/>
            <a:ext cx="7598700" cy="8337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700"/>
              <a:buFont typeface="Calibri"/>
              <a:buNone/>
            </a:pPr>
            <a:r>
              <a:rPr b="1" i="1" lang="en" sz="2000"/>
              <a:t>BUSINESS MODEL</a:t>
            </a:r>
            <a:endParaRPr i="1" sz="2000"/>
          </a:p>
        </p:txBody>
      </p:sp>
      <p:sp>
        <p:nvSpPr>
          <p:cNvPr id="267" name="Google Shape;267;p40"/>
          <p:cNvSpPr txBox="1"/>
          <p:nvPr>
            <p:ph idx="1" type="body"/>
          </p:nvPr>
        </p:nvSpPr>
        <p:spPr>
          <a:xfrm>
            <a:off x="454075" y="833700"/>
            <a:ext cx="7598700" cy="1255800"/>
          </a:xfrm>
          <a:prstGeom prst="rect">
            <a:avLst/>
          </a:prstGeom>
          <a:noFill/>
          <a:ln>
            <a:noFill/>
          </a:ln>
        </p:spPr>
        <p:txBody>
          <a:bodyPr anchorCtr="0" anchor="ctr" bIns="34275" lIns="68575" spcFirstLastPara="1" rIns="68575" wrap="square" tIns="34275">
            <a:noAutofit/>
          </a:bodyPr>
          <a:lstStyle/>
          <a:p>
            <a:pPr indent="-209550" lvl="0" marL="215900" rtl="0" algn="just">
              <a:spcBef>
                <a:spcPts val="0"/>
              </a:spcBef>
              <a:spcAft>
                <a:spcPts val="0"/>
              </a:spcAft>
              <a:buSzPts val="1500"/>
              <a:buChar char="•"/>
            </a:pPr>
            <a:r>
              <a:rPr b="1" lang="en" sz="1500"/>
              <a:t>Target Audience</a:t>
            </a:r>
            <a:r>
              <a:rPr lang="en" sz="1500"/>
              <a:t> : </a:t>
            </a:r>
            <a:r>
              <a:rPr b="1" lang="en" sz="1500"/>
              <a:t>Educational boards </a:t>
            </a:r>
            <a:r>
              <a:rPr lang="en" sz="1500"/>
              <a:t>that provide education to Blind and differently abled 					students (</a:t>
            </a:r>
            <a:r>
              <a:rPr b="1" lang="en" sz="1500"/>
              <a:t>more than 40 lakhs</a:t>
            </a:r>
            <a:r>
              <a:rPr lang="en" sz="1500"/>
              <a:t>)</a:t>
            </a:r>
            <a:endParaRPr sz="1100"/>
          </a:p>
          <a:p>
            <a:pPr indent="-114300" lvl="0" marL="215900" rtl="0" algn="l">
              <a:spcBef>
                <a:spcPts val="800"/>
              </a:spcBef>
              <a:spcAft>
                <a:spcPts val="0"/>
              </a:spcAft>
              <a:buSzPts val="1500"/>
              <a:buNone/>
            </a:pPr>
            <a:r>
              <a:t/>
            </a:r>
            <a:endParaRPr sz="1500"/>
          </a:p>
          <a:p>
            <a:pPr indent="-114300" lvl="0" marL="215900" rtl="0" algn="l">
              <a:spcBef>
                <a:spcPts val="800"/>
              </a:spcBef>
              <a:spcAft>
                <a:spcPts val="0"/>
              </a:spcAft>
              <a:buSzPts val="1500"/>
              <a:buNone/>
            </a:pPr>
            <a:r>
              <a:t/>
            </a:r>
            <a:endParaRPr sz="1500"/>
          </a:p>
          <a:p>
            <a:pPr indent="-114300" lvl="0" marL="215900" rtl="0" algn="l">
              <a:spcBef>
                <a:spcPts val="800"/>
              </a:spcBef>
              <a:spcAft>
                <a:spcPts val="0"/>
              </a:spcAft>
              <a:buSzPts val="1500"/>
              <a:buNone/>
            </a:pPr>
            <a:r>
              <a:t/>
            </a:r>
            <a:endParaRPr sz="1500"/>
          </a:p>
        </p:txBody>
      </p:sp>
      <p:pic>
        <p:nvPicPr>
          <p:cNvPr id="268" name="Google Shape;268;p40"/>
          <p:cNvPicPr preferRelativeResize="0"/>
          <p:nvPr/>
        </p:nvPicPr>
        <p:blipFill rotWithShape="1">
          <a:blip r:embed="rId3">
            <a:alphaModFix/>
          </a:blip>
          <a:srcRect b="27107" l="0" r="20093" t="0"/>
          <a:stretch/>
        </p:blipFill>
        <p:spPr>
          <a:xfrm>
            <a:off x="898776" y="1342350"/>
            <a:ext cx="7346451" cy="36698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TECHNOLOGY STACK</a:t>
            </a:r>
            <a:endParaRPr i="1" sz="2000"/>
          </a:p>
        </p:txBody>
      </p:sp>
      <p:pic>
        <p:nvPicPr>
          <p:cNvPr id="274" name="Google Shape;274;p41"/>
          <p:cNvPicPr preferRelativeResize="0"/>
          <p:nvPr/>
        </p:nvPicPr>
        <p:blipFill rotWithShape="1">
          <a:blip r:embed="rId3">
            <a:alphaModFix/>
          </a:blip>
          <a:srcRect b="14089" l="0" r="0" t="14594"/>
          <a:stretch/>
        </p:blipFill>
        <p:spPr>
          <a:xfrm>
            <a:off x="888997" y="1596322"/>
            <a:ext cx="2076374" cy="96739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grpSp>
        <p:nvGrpSpPr>
          <p:cNvPr id="275" name="Google Shape;275;p41"/>
          <p:cNvGrpSpPr/>
          <p:nvPr/>
        </p:nvGrpSpPr>
        <p:grpSpPr>
          <a:xfrm>
            <a:off x="5273965" y="1523003"/>
            <a:ext cx="3423123" cy="1148858"/>
            <a:chOff x="4883840" y="1949048"/>
            <a:chExt cx="4564164" cy="1531810"/>
          </a:xfrm>
        </p:grpSpPr>
        <p:pic>
          <p:nvPicPr>
            <p:cNvPr id="276" name="Google Shape;276;p41"/>
            <p:cNvPicPr preferRelativeResize="0"/>
            <p:nvPr/>
          </p:nvPicPr>
          <p:blipFill rotWithShape="1">
            <a:blip r:embed="rId4">
              <a:alphaModFix/>
            </a:blip>
            <a:srcRect b="0" l="0" r="0" t="0"/>
            <a:stretch/>
          </p:blipFill>
          <p:spPr>
            <a:xfrm>
              <a:off x="4883840" y="2026676"/>
              <a:ext cx="1869721" cy="133012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77" name="Google Shape;277;p41"/>
            <p:cNvPicPr preferRelativeResize="0"/>
            <p:nvPr/>
          </p:nvPicPr>
          <p:blipFill rotWithShape="1">
            <a:blip r:embed="rId5">
              <a:alphaModFix/>
            </a:blip>
            <a:srcRect b="0" l="0" r="0" t="0"/>
            <a:stretch/>
          </p:blipFill>
          <p:spPr>
            <a:xfrm>
              <a:off x="6700802" y="1949048"/>
              <a:ext cx="2747201" cy="153181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grpSp>
      <p:sp>
        <p:nvSpPr>
          <p:cNvPr id="278" name="Google Shape;278;p41"/>
          <p:cNvSpPr/>
          <p:nvPr/>
        </p:nvSpPr>
        <p:spPr>
          <a:xfrm>
            <a:off x="1028356" y="2610640"/>
            <a:ext cx="1797656" cy="5309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Calibri"/>
                <a:ea typeface="Calibri"/>
                <a:cs typeface="Calibri"/>
                <a:sym typeface="Calibri"/>
              </a:rPr>
              <a:t>Client side</a:t>
            </a:r>
            <a:endParaRPr b="1" i="0" sz="3000" u="none" cap="none" strike="noStrike">
              <a:solidFill>
                <a:schemeClr val="lt1"/>
              </a:solidFill>
              <a:latin typeface="Calibri"/>
              <a:ea typeface="Calibri"/>
              <a:cs typeface="Calibri"/>
              <a:sym typeface="Calibri"/>
            </a:endParaRPr>
          </a:p>
        </p:txBody>
      </p:sp>
      <p:sp>
        <p:nvSpPr>
          <p:cNvPr id="279" name="Google Shape;279;p41"/>
          <p:cNvSpPr/>
          <p:nvPr/>
        </p:nvSpPr>
        <p:spPr>
          <a:xfrm>
            <a:off x="5753025" y="3297619"/>
            <a:ext cx="1898325" cy="632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300" u="none" cap="none" strike="noStrike">
                <a:solidFill>
                  <a:schemeClr val="lt1"/>
                </a:solidFill>
                <a:latin typeface="Calibri"/>
                <a:ea typeface="Calibri"/>
                <a:cs typeface="Calibri"/>
                <a:sym typeface="Calibri"/>
              </a:rPr>
              <a:t>API</a:t>
            </a:r>
            <a:endParaRPr b="1" sz="33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3300">
              <a:solidFill>
                <a:schemeClr val="lt1"/>
              </a:solidFill>
              <a:latin typeface="Calibri"/>
              <a:ea typeface="Calibri"/>
              <a:cs typeface="Calibri"/>
              <a:sym typeface="Calibri"/>
            </a:endParaRPr>
          </a:p>
        </p:txBody>
      </p:sp>
      <p:sp>
        <p:nvSpPr>
          <p:cNvPr id="280" name="Google Shape;280;p41"/>
          <p:cNvSpPr/>
          <p:nvPr/>
        </p:nvSpPr>
        <p:spPr>
          <a:xfrm>
            <a:off x="6306861" y="2664070"/>
            <a:ext cx="1898405" cy="5309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Calibri"/>
                <a:ea typeface="Calibri"/>
                <a:cs typeface="Calibri"/>
                <a:sym typeface="Calibri"/>
              </a:rPr>
              <a:t>Server side</a:t>
            </a:r>
            <a:endParaRPr b="1" i="0" sz="3000" u="none" cap="none" strike="noStrike">
              <a:solidFill>
                <a:schemeClr val="lt1"/>
              </a:solidFill>
              <a:latin typeface="Calibri"/>
              <a:ea typeface="Calibri"/>
              <a:cs typeface="Calibri"/>
              <a:sym typeface="Calibri"/>
            </a:endParaRPr>
          </a:p>
        </p:txBody>
      </p:sp>
      <p:pic>
        <p:nvPicPr>
          <p:cNvPr id="281" name="Google Shape;281;p41"/>
          <p:cNvPicPr preferRelativeResize="0"/>
          <p:nvPr/>
        </p:nvPicPr>
        <p:blipFill>
          <a:blip r:embed="rId6">
            <a:alphaModFix/>
          </a:blip>
          <a:stretch>
            <a:fillRect/>
          </a:stretch>
        </p:blipFill>
        <p:spPr>
          <a:xfrm>
            <a:off x="3199209" y="3602955"/>
            <a:ext cx="2228850" cy="1157288"/>
          </a:xfrm>
          <a:prstGeom prst="rect">
            <a:avLst/>
          </a:prstGeom>
          <a:noFill/>
          <a:ln>
            <a:noFill/>
          </a:ln>
        </p:spPr>
      </p:pic>
      <p:sp>
        <p:nvSpPr>
          <p:cNvPr id="282" name="Google Shape;282;p41"/>
          <p:cNvSpPr txBox="1"/>
          <p:nvPr/>
        </p:nvSpPr>
        <p:spPr>
          <a:xfrm>
            <a:off x="6113963" y="3918281"/>
            <a:ext cx="2076300" cy="9675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400">
                <a:solidFill>
                  <a:schemeClr val="lt1"/>
                </a:solidFill>
                <a:latin typeface="Calibri"/>
                <a:ea typeface="Calibri"/>
                <a:cs typeface="Calibri"/>
                <a:sym typeface="Calibri"/>
              </a:rPr>
              <a:t>Google Text to Speech API</a:t>
            </a:r>
            <a:endParaRPr sz="1400">
              <a:solidFill>
                <a:schemeClr val="lt1"/>
              </a:solidFill>
              <a:latin typeface="Calibri"/>
              <a:ea typeface="Calibri"/>
              <a:cs typeface="Calibri"/>
              <a:sym typeface="Calibri"/>
            </a:endParaRPr>
          </a:p>
          <a:p>
            <a:pPr indent="0" lvl="0" marL="0" rtl="0" algn="l">
              <a:spcBef>
                <a:spcPts val="0"/>
              </a:spcBef>
              <a:spcAft>
                <a:spcPts val="0"/>
              </a:spcAft>
              <a:buNone/>
            </a:pPr>
            <a:r>
              <a:rPr lang="en" sz="1400">
                <a:solidFill>
                  <a:schemeClr val="lt1"/>
                </a:solidFill>
                <a:latin typeface="Calibri"/>
                <a:ea typeface="Calibri"/>
                <a:cs typeface="Calibri"/>
                <a:sym typeface="Calibri"/>
              </a:rPr>
              <a:t>Google Speech Recognizer</a:t>
            </a:r>
            <a:endParaRPr sz="1400">
              <a:solidFill>
                <a:schemeClr val="lt1"/>
              </a:solidFill>
              <a:latin typeface="Calibri"/>
              <a:ea typeface="Calibri"/>
              <a:cs typeface="Calibri"/>
              <a:sym typeface="Calibri"/>
            </a:endParaRPr>
          </a:p>
          <a:p>
            <a:pPr indent="0" lvl="0" marL="0" rtl="0" algn="l">
              <a:spcBef>
                <a:spcPts val="0"/>
              </a:spcBef>
              <a:spcAft>
                <a:spcPts val="0"/>
              </a:spcAft>
              <a:buNone/>
            </a:pPr>
            <a:r>
              <a:rPr lang="en" sz="1400">
                <a:solidFill>
                  <a:schemeClr val="lt1"/>
                </a:solidFill>
                <a:latin typeface="Calibri"/>
                <a:ea typeface="Calibri"/>
                <a:cs typeface="Calibri"/>
                <a:sym typeface="Calibri"/>
              </a:rPr>
              <a:t>Facial Recognition API</a:t>
            </a:r>
            <a:endParaRPr sz="1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514351" y="457200"/>
            <a:ext cx="7598700" cy="1092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1800"/>
              <a:t>Demo Link</a:t>
            </a:r>
            <a:endParaRPr b="1" sz="1800"/>
          </a:p>
        </p:txBody>
      </p:sp>
      <p:sp>
        <p:nvSpPr>
          <p:cNvPr id="288" name="Google Shape;288;p42"/>
          <p:cNvSpPr txBox="1"/>
          <p:nvPr>
            <p:ph idx="1" type="body"/>
          </p:nvPr>
        </p:nvSpPr>
        <p:spPr>
          <a:xfrm>
            <a:off x="514351" y="1606550"/>
            <a:ext cx="7598700" cy="2736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t>Youtube link for our app demo:</a:t>
            </a:r>
            <a:endParaRPr b="1"/>
          </a:p>
          <a:p>
            <a:pPr indent="0" lvl="0" marL="0" rtl="0" algn="ctr">
              <a:spcBef>
                <a:spcPts val="800"/>
              </a:spcBef>
              <a:spcAft>
                <a:spcPts val="800"/>
              </a:spcAft>
              <a:buNone/>
            </a:pPr>
            <a:r>
              <a:rPr b="1" lang="en"/>
              <a:t>https://www.youtube.com/watch?v=3-dK5BlAyW8&amp;feature=youtu.be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2524197" y="2150989"/>
            <a:ext cx="4052136" cy="727838"/>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4500"/>
              <a:buFont typeface="Arial Black"/>
              <a:buNone/>
            </a:pPr>
            <a:r>
              <a:rPr b="1" lang="en" sz="4500">
                <a:latin typeface="Arial Black"/>
                <a:ea typeface="Arial Black"/>
                <a:cs typeface="Arial Black"/>
                <a:sym typeface="Arial Black"/>
              </a:rPr>
              <a:t>THANK YOU</a:t>
            </a:r>
            <a:endParaRPr b="1" sz="4500">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514350" y="711958"/>
            <a:ext cx="7598475" cy="36315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1800">
                <a:solidFill>
                  <a:srgbClr val="FFFFFF"/>
                </a:solidFill>
              </a:rPr>
              <a:t>THEME            -      Social Inclusion of Disadvantaged People</a:t>
            </a:r>
            <a:endParaRPr sz="1800">
              <a:solidFill>
                <a:srgbClr val="FFFFFF"/>
              </a:solidFill>
            </a:endParaRPr>
          </a:p>
          <a:p>
            <a:pPr indent="0" lvl="0" marL="0" rtl="0" algn="l">
              <a:spcBef>
                <a:spcPts val="800"/>
              </a:spcBef>
              <a:spcAft>
                <a:spcPts val="0"/>
              </a:spcAft>
              <a:buNone/>
            </a:pPr>
            <a:r>
              <a:rPr lang="en" sz="1800">
                <a:solidFill>
                  <a:srgbClr val="FFFFFF"/>
                </a:solidFill>
              </a:rPr>
              <a:t>COLLEGE NAME - Ramaiah Institute of Technology       </a:t>
            </a:r>
            <a:endParaRPr sz="1800">
              <a:solidFill>
                <a:srgbClr val="FFFFFF"/>
              </a:solidFill>
            </a:endParaRPr>
          </a:p>
          <a:p>
            <a:pPr indent="0" lvl="0" marL="0" rtl="0" algn="l">
              <a:spcBef>
                <a:spcPts val="800"/>
              </a:spcBef>
              <a:spcAft>
                <a:spcPts val="0"/>
              </a:spcAft>
              <a:buNone/>
            </a:pPr>
            <a:r>
              <a:rPr lang="en" sz="1800">
                <a:solidFill>
                  <a:srgbClr val="FFFFFF"/>
                </a:solidFill>
              </a:rPr>
              <a:t>TEAM NAME  -        dedsec</a:t>
            </a:r>
            <a:endParaRPr sz="1800">
              <a:solidFill>
                <a:srgbClr val="FFFFFF"/>
              </a:solidFill>
            </a:endParaRPr>
          </a:p>
          <a:p>
            <a:pPr indent="0" lvl="0" marL="0" rtl="0" algn="l">
              <a:spcBef>
                <a:spcPts val="800"/>
              </a:spcBef>
              <a:spcAft>
                <a:spcPts val="0"/>
              </a:spcAft>
              <a:buNone/>
            </a:pPr>
            <a:r>
              <a:rPr lang="en" sz="1800">
                <a:solidFill>
                  <a:srgbClr val="FFFFFF"/>
                </a:solidFill>
              </a:rPr>
              <a:t>TEAM MEMBERS -</a:t>
            </a:r>
            <a:endParaRPr sz="1800">
              <a:solidFill>
                <a:srgbClr val="FFFFFF"/>
              </a:solidFill>
            </a:endParaRPr>
          </a:p>
          <a:p>
            <a:pPr indent="0" lvl="0" marL="0" rtl="0" algn="l">
              <a:spcBef>
                <a:spcPts val="800"/>
              </a:spcBef>
              <a:spcAft>
                <a:spcPts val="0"/>
              </a:spcAft>
              <a:buNone/>
            </a:pPr>
            <a:r>
              <a:rPr lang="en" sz="1800">
                <a:solidFill>
                  <a:srgbClr val="FFFFFF"/>
                </a:solidFill>
              </a:rPr>
              <a:t>Anant Raj</a:t>
            </a:r>
            <a:endParaRPr sz="1800">
              <a:solidFill>
                <a:srgbClr val="FFFFFF"/>
              </a:solidFill>
            </a:endParaRPr>
          </a:p>
          <a:p>
            <a:pPr indent="0" lvl="0" marL="0" rtl="0" algn="l">
              <a:spcBef>
                <a:spcPts val="800"/>
              </a:spcBef>
              <a:spcAft>
                <a:spcPts val="0"/>
              </a:spcAft>
              <a:buNone/>
            </a:pPr>
            <a:r>
              <a:rPr lang="en" sz="1800">
                <a:solidFill>
                  <a:srgbClr val="FFFFFF"/>
                </a:solidFill>
              </a:rPr>
              <a:t>Mumtaz Irteqa Ahmed</a:t>
            </a:r>
            <a:endParaRPr sz="1800">
              <a:solidFill>
                <a:srgbClr val="FFFFFF"/>
              </a:solidFill>
            </a:endParaRPr>
          </a:p>
          <a:p>
            <a:pPr indent="0" lvl="0" marL="0" rtl="0" algn="l">
              <a:spcBef>
                <a:spcPts val="800"/>
              </a:spcBef>
              <a:spcAft>
                <a:spcPts val="0"/>
              </a:spcAft>
              <a:buNone/>
            </a:pPr>
            <a:r>
              <a:rPr lang="en" sz="1800">
                <a:solidFill>
                  <a:srgbClr val="FFFFFF"/>
                </a:solidFill>
              </a:rPr>
              <a:t>Kolli Saivenu</a:t>
            </a:r>
            <a:endParaRPr sz="1800">
              <a:solidFill>
                <a:srgbClr val="FFFFFF"/>
              </a:solidFill>
            </a:endParaRPr>
          </a:p>
          <a:p>
            <a:pPr indent="0" lvl="0" marL="0" rtl="0" algn="l">
              <a:spcBef>
                <a:spcPts val="800"/>
              </a:spcBef>
              <a:spcAft>
                <a:spcPts val="800"/>
              </a:spcAft>
              <a:buNone/>
            </a:pPr>
            <a:r>
              <a:rPr lang="en" sz="1800">
                <a:solidFill>
                  <a:srgbClr val="FFFFFF"/>
                </a:solidFill>
              </a:rPr>
              <a:t>Sathvik BK</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PROBLEM STATEMENT</a:t>
            </a:r>
            <a:endParaRPr i="1" sz="2000"/>
          </a:p>
        </p:txBody>
      </p:sp>
      <p:sp>
        <p:nvSpPr>
          <p:cNvPr id="201" name="Google Shape;201;p33"/>
          <p:cNvSpPr txBox="1"/>
          <p:nvPr>
            <p:ph idx="1" type="body"/>
          </p:nvPr>
        </p:nvSpPr>
        <p:spPr>
          <a:xfrm>
            <a:off x="514350" y="1549400"/>
            <a:ext cx="8009165" cy="2902857"/>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1400"/>
              <a:buNone/>
            </a:pPr>
            <a:r>
              <a:rPr lang="en" sz="1400"/>
              <a:t>It is very difficult for a specially abled, blind person or person with his hands paralysed to find a scribe who could write the exam for him/her. Most people are busy in their day to day life and therefore blind people waste a considerable amount of time in finding a scribe thus wasting their precious time. Also the scribes come with their own problems. </a:t>
            </a:r>
            <a:endParaRPr sz="1100"/>
          </a:p>
          <a:p>
            <a:pPr indent="-215900" lvl="0" marL="215900" rtl="0" algn="l">
              <a:lnSpc>
                <a:spcPct val="80000"/>
              </a:lnSpc>
              <a:spcBef>
                <a:spcPts val="800"/>
              </a:spcBef>
              <a:spcAft>
                <a:spcPts val="0"/>
              </a:spcAft>
              <a:buSzPts val="1400"/>
              <a:buChar char="•"/>
            </a:pPr>
            <a:r>
              <a:rPr lang="en" sz="1400"/>
              <a:t>Their writing may </a:t>
            </a:r>
            <a:r>
              <a:rPr b="1" lang="en" sz="1400"/>
              <a:t>not be legible</a:t>
            </a:r>
            <a:r>
              <a:rPr lang="en" sz="1400"/>
              <a:t>. </a:t>
            </a:r>
            <a:endParaRPr sz="1400"/>
          </a:p>
          <a:p>
            <a:pPr indent="-215900" lvl="0" marL="215900" rtl="0" algn="l">
              <a:lnSpc>
                <a:spcPct val="80000"/>
              </a:lnSpc>
              <a:spcBef>
                <a:spcPts val="800"/>
              </a:spcBef>
              <a:spcAft>
                <a:spcPts val="0"/>
              </a:spcAft>
              <a:buSzPts val="1400"/>
              <a:buChar char="•"/>
            </a:pPr>
            <a:r>
              <a:rPr lang="en" sz="1400"/>
              <a:t>They may </a:t>
            </a:r>
            <a:r>
              <a:rPr b="1" lang="en" sz="1400"/>
              <a:t>not be technically sound </a:t>
            </a:r>
            <a:r>
              <a:rPr lang="en" sz="1400"/>
              <a:t>in the field so may end up writing something different from   what    the examinee may have dictated. </a:t>
            </a:r>
            <a:endParaRPr sz="1100"/>
          </a:p>
          <a:p>
            <a:pPr indent="-215900" lvl="0" marL="215900" rtl="0" algn="l">
              <a:lnSpc>
                <a:spcPct val="80000"/>
              </a:lnSpc>
              <a:spcBef>
                <a:spcPts val="800"/>
              </a:spcBef>
              <a:spcAft>
                <a:spcPts val="0"/>
              </a:spcAft>
              <a:buSzPts val="1400"/>
              <a:buChar char="•"/>
            </a:pPr>
            <a:r>
              <a:rPr lang="en" sz="1400"/>
              <a:t>There could be a </a:t>
            </a:r>
            <a:r>
              <a:rPr b="1" lang="en" sz="1400"/>
              <a:t>conflict of interest </a:t>
            </a:r>
            <a:r>
              <a:rPr lang="en" sz="1400"/>
              <a:t>between the scribe and the examinee which is difficult to establish.</a:t>
            </a:r>
            <a:endParaRPr sz="1100"/>
          </a:p>
          <a:p>
            <a:pPr indent="-215900" lvl="0" marL="215900" rtl="0" algn="l">
              <a:lnSpc>
                <a:spcPct val="80000"/>
              </a:lnSpc>
              <a:spcBef>
                <a:spcPts val="800"/>
              </a:spcBef>
              <a:spcAft>
                <a:spcPts val="0"/>
              </a:spcAft>
              <a:buSzPts val="1400"/>
              <a:buChar char="•"/>
            </a:pPr>
            <a:r>
              <a:rPr b="1" lang="en" sz="1400"/>
              <a:t>Linguistic limitation</a:t>
            </a:r>
            <a:endParaRPr sz="1100"/>
          </a:p>
          <a:p>
            <a:pPr indent="-215900" lvl="0" marL="215900" rtl="0" algn="l">
              <a:lnSpc>
                <a:spcPct val="80000"/>
              </a:lnSpc>
              <a:spcBef>
                <a:spcPts val="800"/>
              </a:spcBef>
              <a:spcAft>
                <a:spcPts val="0"/>
              </a:spcAft>
              <a:buSzPts val="1400"/>
              <a:buChar char="•"/>
            </a:pPr>
            <a:r>
              <a:rPr b="1" lang="en" sz="1400"/>
              <a:t>Poor availability</a:t>
            </a:r>
            <a:endParaRPr sz="1100"/>
          </a:p>
          <a:p>
            <a:pPr indent="-215900" lvl="0" marL="215900" rtl="0" algn="l">
              <a:lnSpc>
                <a:spcPct val="80000"/>
              </a:lnSpc>
              <a:spcBef>
                <a:spcPts val="800"/>
              </a:spcBef>
              <a:spcAft>
                <a:spcPts val="0"/>
              </a:spcAft>
              <a:buSzPts val="1400"/>
              <a:buChar char="•"/>
            </a:pPr>
            <a:r>
              <a:rPr b="1" lang="en" sz="1400"/>
              <a:t>Not reliable</a:t>
            </a:r>
            <a:endParaRPr b="1" sz="1400"/>
          </a:p>
          <a:p>
            <a:pPr indent="-215900" lvl="0" marL="215900" rtl="0" algn="l">
              <a:lnSpc>
                <a:spcPct val="80000"/>
              </a:lnSpc>
              <a:spcBef>
                <a:spcPts val="800"/>
              </a:spcBef>
              <a:spcAft>
                <a:spcPts val="0"/>
              </a:spcAft>
              <a:buSzPts val="1400"/>
              <a:buChar char="•"/>
            </a:pPr>
            <a:r>
              <a:rPr b="1" lang="en" sz="1400"/>
              <a:t>Money has to be paid to the scribe after each exam (Difficult for poor students)</a:t>
            </a:r>
            <a:endParaRPr b="1" sz="1400"/>
          </a:p>
          <a:p>
            <a:pPr indent="-215900" lvl="0" marL="215900" rtl="0" algn="l">
              <a:lnSpc>
                <a:spcPct val="80000"/>
              </a:lnSpc>
              <a:spcBef>
                <a:spcPts val="800"/>
              </a:spcBef>
              <a:spcAft>
                <a:spcPts val="0"/>
              </a:spcAft>
              <a:buSzPts val="1400"/>
              <a:buChar char="•"/>
            </a:pPr>
            <a:r>
              <a:rPr b="1" lang="en" sz="1400"/>
              <a:t>No initiative taken by the education boards to provide a Scribe (responsibility falls on the student to get their own scribes) </a:t>
            </a:r>
            <a:endParaRPr b="1" sz="1400"/>
          </a:p>
          <a:p>
            <a:pPr indent="-139700" lvl="0" marL="215900" rtl="0" algn="l">
              <a:lnSpc>
                <a:spcPct val="80000"/>
              </a:lnSpc>
              <a:spcBef>
                <a:spcPts val="800"/>
              </a:spcBef>
              <a:spcAft>
                <a:spcPts val="0"/>
              </a:spcAft>
              <a:buSzPts val="1200"/>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APPROACH</a:t>
            </a:r>
            <a:endParaRPr b="1" i="1" sz="2000"/>
          </a:p>
        </p:txBody>
      </p:sp>
      <p:sp>
        <p:nvSpPr>
          <p:cNvPr id="207" name="Google Shape;207;p34"/>
          <p:cNvSpPr txBox="1"/>
          <p:nvPr>
            <p:ph idx="1" type="body"/>
          </p:nvPr>
        </p:nvSpPr>
        <p:spPr>
          <a:xfrm>
            <a:off x="514350" y="1291454"/>
            <a:ext cx="7598569" cy="2736850"/>
          </a:xfrm>
          <a:prstGeom prst="rect">
            <a:avLst/>
          </a:prstGeom>
          <a:noFill/>
          <a:ln>
            <a:noFill/>
          </a:ln>
        </p:spPr>
        <p:txBody>
          <a:bodyPr anchorCtr="0" anchor="ctr" bIns="34275" lIns="68575" spcFirstLastPara="1" rIns="68575" wrap="square" tIns="34275">
            <a:noAutofit/>
          </a:bodyPr>
          <a:lstStyle/>
          <a:p>
            <a:pPr indent="-209550" lvl="0" marL="215900" rtl="0" algn="l">
              <a:spcBef>
                <a:spcPts val="0"/>
              </a:spcBef>
              <a:spcAft>
                <a:spcPts val="0"/>
              </a:spcAft>
              <a:buSzPts val="1500"/>
              <a:buChar char="•"/>
            </a:pPr>
            <a:r>
              <a:rPr lang="en" sz="1500"/>
              <a:t>Our approach to solving this problem is introducing a new examination system which does not require a scribe. The application that we intend to create leverages the power of voice recognition and speech to text technology. </a:t>
            </a:r>
            <a:endParaRPr sz="1500"/>
          </a:p>
          <a:p>
            <a:pPr indent="-209550" lvl="0" marL="215900" rtl="0" algn="l">
              <a:spcBef>
                <a:spcPts val="800"/>
              </a:spcBef>
              <a:spcAft>
                <a:spcPts val="0"/>
              </a:spcAft>
              <a:buSzPts val="1500"/>
              <a:buChar char="•"/>
            </a:pPr>
            <a:r>
              <a:rPr lang="en" sz="1500"/>
              <a:t>The blind person can give simple voice commands like </a:t>
            </a:r>
            <a:r>
              <a:rPr b="1" i="1" lang="en" sz="1500"/>
              <a:t>"go to next question", "read out current question", "read out the answer I wrote" </a:t>
            </a:r>
            <a:r>
              <a:rPr lang="en" sz="1500"/>
              <a:t>to perform the appropriate tasks. The blind person can also give the answer to a particular question using his voice. </a:t>
            </a:r>
            <a:endParaRPr sz="1500"/>
          </a:p>
          <a:p>
            <a:pPr indent="-209550" lvl="0" marL="215900" rtl="0" algn="l">
              <a:spcBef>
                <a:spcPts val="800"/>
              </a:spcBef>
              <a:spcAft>
                <a:spcPts val="0"/>
              </a:spcAft>
              <a:buSzPts val="1500"/>
              <a:buChar char="•"/>
            </a:pPr>
            <a:r>
              <a:rPr lang="en" sz="1500"/>
              <a:t>The system could also work for MCQ type questions. The whole system of examination will be voice controlled and there is no need for an external scribe in such an environment.</a:t>
            </a:r>
            <a:endParaRPr sz="1500"/>
          </a:p>
        </p:txBody>
      </p:sp>
      <p:pic>
        <p:nvPicPr>
          <p:cNvPr id="208" name="Google Shape;208;p34"/>
          <p:cNvPicPr preferRelativeResize="0"/>
          <p:nvPr/>
        </p:nvPicPr>
        <p:blipFill rotWithShape="1">
          <a:blip r:embed="rId3">
            <a:alphaModFix/>
          </a:blip>
          <a:srcRect b="0" l="0" r="0" t="0"/>
          <a:stretch/>
        </p:blipFill>
        <p:spPr>
          <a:xfrm>
            <a:off x="2544081" y="457198"/>
            <a:ext cx="1092202" cy="1092202"/>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FLOW OF SOLUTION</a:t>
            </a:r>
            <a:endParaRPr i="1" sz="2000"/>
          </a:p>
        </p:txBody>
      </p:sp>
      <p:sp>
        <p:nvSpPr>
          <p:cNvPr id="214" name="Google Shape;214;p35"/>
          <p:cNvSpPr txBox="1"/>
          <p:nvPr>
            <p:ph idx="1" type="body"/>
          </p:nvPr>
        </p:nvSpPr>
        <p:spPr>
          <a:xfrm>
            <a:off x="514350" y="1334701"/>
            <a:ext cx="7598569" cy="2736850"/>
          </a:xfrm>
          <a:prstGeom prst="rect">
            <a:avLst/>
          </a:prstGeom>
          <a:noFill/>
          <a:ln>
            <a:noFill/>
          </a:ln>
        </p:spPr>
        <p:txBody>
          <a:bodyPr anchorCtr="0" anchor="ctr" bIns="34275" lIns="68575" spcFirstLastPara="1" rIns="68575" wrap="square" tIns="34275">
            <a:noAutofit/>
          </a:bodyPr>
          <a:lstStyle/>
          <a:p>
            <a:pPr indent="-209550" lvl="0" marL="215900" rtl="0" algn="l">
              <a:spcBef>
                <a:spcPts val="0"/>
              </a:spcBef>
              <a:spcAft>
                <a:spcPts val="0"/>
              </a:spcAft>
              <a:buSzPts val="1500"/>
              <a:buChar char="•"/>
            </a:pPr>
            <a:r>
              <a:rPr lang="en" sz="1500"/>
              <a:t>The blind person who wishes to take the exam can </a:t>
            </a:r>
            <a:r>
              <a:rPr b="1" i="1" lang="en" sz="1500"/>
              <a:t>login using fingerprint recognition</a:t>
            </a:r>
            <a:r>
              <a:rPr lang="en" sz="1500"/>
              <a:t> or </a:t>
            </a:r>
            <a:r>
              <a:rPr b="1" i="1" lang="en" sz="1500"/>
              <a:t>facial recognition</a:t>
            </a:r>
            <a:r>
              <a:rPr lang="en" sz="1500"/>
              <a:t> which is employed in a lot of exam centres. </a:t>
            </a:r>
            <a:endParaRPr sz="1500"/>
          </a:p>
          <a:p>
            <a:pPr indent="-209550" lvl="0" marL="215900" rtl="0" algn="l">
              <a:spcBef>
                <a:spcPts val="800"/>
              </a:spcBef>
              <a:spcAft>
                <a:spcPts val="0"/>
              </a:spcAft>
              <a:buSzPts val="1500"/>
              <a:buChar char="•"/>
            </a:pPr>
            <a:r>
              <a:rPr lang="en" sz="1500"/>
              <a:t>After the examination starts, the blind person can ask simple questions like "</a:t>
            </a:r>
            <a:r>
              <a:rPr b="1" i="1" lang="en" sz="1500"/>
              <a:t>what is the current question</a:t>
            </a:r>
            <a:r>
              <a:rPr lang="en" sz="1500"/>
              <a:t>", "</a:t>
            </a:r>
            <a:r>
              <a:rPr b="1" i="1" lang="en" sz="1500"/>
              <a:t>how much time is left</a:t>
            </a:r>
            <a:r>
              <a:rPr lang="en" sz="1500"/>
              <a:t>", etc., to get information about the exam. </a:t>
            </a:r>
            <a:endParaRPr sz="1500"/>
          </a:p>
          <a:p>
            <a:pPr indent="-209550" lvl="0" marL="215900" rtl="0" algn="l">
              <a:spcBef>
                <a:spcPts val="800"/>
              </a:spcBef>
              <a:spcAft>
                <a:spcPts val="0"/>
              </a:spcAft>
              <a:buSzPts val="1500"/>
              <a:buChar char="•"/>
            </a:pPr>
            <a:r>
              <a:rPr lang="en" sz="1500"/>
              <a:t>As for writing the answer, the blind person has two options; Either he/she could </a:t>
            </a:r>
            <a:r>
              <a:rPr b="1" i="1" lang="en" sz="1500"/>
              <a:t>type the answer </a:t>
            </a:r>
            <a:r>
              <a:rPr lang="en" sz="1500"/>
              <a:t>using the keyboard (if possible) or could give the </a:t>
            </a:r>
            <a:r>
              <a:rPr b="1" i="1" lang="en" sz="1500"/>
              <a:t>answer using his/her voice</a:t>
            </a:r>
            <a:r>
              <a:rPr lang="en" sz="1500"/>
              <a:t>. </a:t>
            </a:r>
            <a:endParaRPr sz="1500"/>
          </a:p>
          <a:p>
            <a:pPr indent="-209550" lvl="0" marL="215900" rtl="0" algn="l">
              <a:spcBef>
                <a:spcPts val="800"/>
              </a:spcBef>
              <a:spcAft>
                <a:spcPts val="0"/>
              </a:spcAft>
              <a:buSzPts val="1500"/>
              <a:buChar char="•"/>
            </a:pPr>
            <a:r>
              <a:rPr lang="en" sz="1500"/>
              <a:t>This process does not require a scribe and can be taken up by a </a:t>
            </a:r>
            <a:r>
              <a:rPr b="1" i="1" lang="en" sz="1500"/>
              <a:t>specially abled person independently</a:t>
            </a:r>
            <a:r>
              <a:rPr lang="en" sz="1500"/>
              <a:t>.</a:t>
            </a:r>
            <a:endParaRPr sz="1100"/>
          </a:p>
          <a:p>
            <a:pPr indent="0" lvl="0" marL="0" rtl="0" algn="l">
              <a:spcBef>
                <a:spcPts val="800"/>
              </a:spcBef>
              <a:spcAft>
                <a:spcPts val="0"/>
              </a:spcAft>
              <a:buSzPts val="1500"/>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514351" y="457200"/>
            <a:ext cx="7598475" cy="109215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b="1" i="1" lang="en" sz="2000"/>
              <a:t>Features</a:t>
            </a:r>
            <a:endParaRPr b="1" i="1" sz="2000"/>
          </a:p>
        </p:txBody>
      </p:sp>
      <p:sp>
        <p:nvSpPr>
          <p:cNvPr id="220" name="Google Shape;220;p36"/>
          <p:cNvSpPr txBox="1"/>
          <p:nvPr>
            <p:ph idx="1" type="body"/>
          </p:nvPr>
        </p:nvSpPr>
        <p:spPr>
          <a:xfrm>
            <a:off x="514351" y="1606550"/>
            <a:ext cx="7598475" cy="2736900"/>
          </a:xfrm>
          <a:prstGeom prst="rect">
            <a:avLst/>
          </a:prstGeom>
        </p:spPr>
        <p:txBody>
          <a:bodyPr anchorCtr="0" anchor="ctr" bIns="68575" lIns="68575" spcFirstLastPara="1" rIns="68575" wrap="square" tIns="68575">
            <a:noAutofit/>
          </a:bodyPr>
          <a:lstStyle/>
          <a:p>
            <a:pPr indent="-260350" lvl="0" marL="342900" rtl="0" algn="l">
              <a:spcBef>
                <a:spcPts val="0"/>
              </a:spcBef>
              <a:spcAft>
                <a:spcPts val="0"/>
              </a:spcAft>
              <a:buSzPts val="1500"/>
              <a:buChar char="•"/>
            </a:pPr>
            <a:r>
              <a:rPr lang="en" sz="1500"/>
              <a:t>Navigate from one question to another using just your voice</a:t>
            </a:r>
            <a:endParaRPr sz="1500"/>
          </a:p>
          <a:p>
            <a:pPr indent="-260350" lvl="0" marL="342900" rtl="0" algn="l">
              <a:spcBef>
                <a:spcPts val="0"/>
              </a:spcBef>
              <a:spcAft>
                <a:spcPts val="0"/>
              </a:spcAft>
              <a:buSzPts val="1500"/>
              <a:buChar char="•"/>
            </a:pPr>
            <a:r>
              <a:rPr lang="en" sz="1500"/>
              <a:t>Have the our V-Scribe read out the question for you</a:t>
            </a:r>
            <a:endParaRPr sz="1500"/>
          </a:p>
          <a:p>
            <a:pPr indent="-260350" lvl="0" marL="342900" rtl="0" algn="l">
              <a:spcBef>
                <a:spcPts val="0"/>
              </a:spcBef>
              <a:spcAft>
                <a:spcPts val="0"/>
              </a:spcAft>
              <a:buSzPts val="1500"/>
              <a:buChar char="•"/>
            </a:pPr>
            <a:r>
              <a:rPr lang="en" sz="1500"/>
              <a:t>Answer the question through the power of your voice</a:t>
            </a:r>
            <a:endParaRPr sz="1500"/>
          </a:p>
          <a:p>
            <a:pPr indent="-260350" lvl="0" marL="342900" rtl="0" algn="l">
              <a:spcBef>
                <a:spcPts val="0"/>
              </a:spcBef>
              <a:spcAft>
                <a:spcPts val="0"/>
              </a:spcAft>
              <a:buSzPts val="1500"/>
              <a:buChar char="•"/>
            </a:pPr>
            <a:r>
              <a:rPr lang="en" sz="1500"/>
              <a:t>Mark questions for review so that you can come back later</a:t>
            </a:r>
            <a:endParaRPr sz="1500"/>
          </a:p>
          <a:p>
            <a:pPr indent="-260350" lvl="0" marL="342900" rtl="0" algn="l">
              <a:spcBef>
                <a:spcPts val="0"/>
              </a:spcBef>
              <a:spcAft>
                <a:spcPts val="0"/>
              </a:spcAft>
              <a:buSzPts val="1500"/>
              <a:buChar char="•"/>
            </a:pPr>
            <a:r>
              <a:rPr lang="en" sz="1500"/>
              <a:t>Know how much time is left and how many questions are left to answer.</a:t>
            </a:r>
            <a:endParaRPr sz="1500"/>
          </a:p>
          <a:p>
            <a:pPr indent="-260350" lvl="0" marL="342900" rtl="0" algn="l">
              <a:spcBef>
                <a:spcPts val="0"/>
              </a:spcBef>
              <a:spcAft>
                <a:spcPts val="0"/>
              </a:spcAft>
              <a:buSzPts val="1500"/>
              <a:buChar char="•"/>
            </a:pPr>
            <a:r>
              <a:rPr lang="en" sz="1500"/>
              <a:t>Give your answers in a wide range of formats.Eg you can choose to answer the question in points or in paragraph</a:t>
            </a:r>
            <a:endParaRPr sz="1500"/>
          </a:p>
          <a:p>
            <a:pPr indent="-260350" lvl="0" marL="342900" rtl="0" algn="l">
              <a:spcBef>
                <a:spcPts val="0"/>
              </a:spcBef>
              <a:spcAft>
                <a:spcPts val="0"/>
              </a:spcAft>
              <a:buSzPts val="1500"/>
              <a:buChar char="•"/>
            </a:pPr>
            <a:r>
              <a:rPr lang="en" sz="1500"/>
              <a:t>Edit your answer if you think you have made a mistake</a:t>
            </a:r>
            <a:endParaRPr sz="1500"/>
          </a:p>
          <a:p>
            <a:pPr indent="-260350" lvl="0" marL="342900" rtl="0" algn="l">
              <a:spcBef>
                <a:spcPts val="0"/>
              </a:spcBef>
              <a:spcAft>
                <a:spcPts val="0"/>
              </a:spcAft>
              <a:buSzPts val="1500"/>
              <a:buChar char="•"/>
            </a:pPr>
            <a:r>
              <a:rPr lang="en" sz="1500"/>
              <a:t>V-Scribe automatically converts symbols, thus increasing readability. Eg converting the word delta to its appropriate symbol</a:t>
            </a:r>
            <a:endParaRPr sz="1500"/>
          </a:p>
          <a:p>
            <a:pPr indent="0" lvl="0" marL="0" rtl="0" algn="l">
              <a:spcBef>
                <a:spcPts val="800"/>
              </a:spcBef>
              <a:spcAft>
                <a:spcPts val="8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REPRESENTATION</a:t>
            </a:r>
            <a:endParaRPr sz="2000"/>
          </a:p>
        </p:txBody>
      </p:sp>
      <p:grpSp>
        <p:nvGrpSpPr>
          <p:cNvPr id="226" name="Google Shape;226;p37"/>
          <p:cNvGrpSpPr/>
          <p:nvPr/>
        </p:nvGrpSpPr>
        <p:grpSpPr>
          <a:xfrm>
            <a:off x="3530005" y="794871"/>
            <a:ext cx="2942951" cy="1678484"/>
            <a:chOff x="3637186" y="516016"/>
            <a:chExt cx="4728130" cy="3380482"/>
          </a:xfrm>
        </p:grpSpPr>
        <p:pic>
          <p:nvPicPr>
            <p:cNvPr id="227" name="Google Shape;227;p37"/>
            <p:cNvPicPr preferRelativeResize="0"/>
            <p:nvPr/>
          </p:nvPicPr>
          <p:blipFill rotWithShape="1">
            <a:blip r:embed="rId3">
              <a:alphaModFix/>
            </a:blip>
            <a:srcRect b="0" l="6450" r="6785" t="26128"/>
            <a:stretch/>
          </p:blipFill>
          <p:spPr>
            <a:xfrm>
              <a:off x="4710880" y="516016"/>
              <a:ext cx="2570206" cy="11398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28" name="Google Shape;228;p37"/>
            <p:cNvPicPr preferRelativeResize="0"/>
            <p:nvPr/>
          </p:nvPicPr>
          <p:blipFill rotWithShape="1">
            <a:blip r:embed="rId4">
              <a:alphaModFix/>
            </a:blip>
            <a:srcRect b="0" l="0" r="0" t="0"/>
            <a:stretch/>
          </p:blipFill>
          <p:spPr>
            <a:xfrm>
              <a:off x="3637186" y="3076222"/>
              <a:ext cx="802428" cy="8024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29" name="Google Shape;229;p37"/>
            <p:cNvPicPr preferRelativeResize="0"/>
            <p:nvPr/>
          </p:nvPicPr>
          <p:blipFill rotWithShape="1">
            <a:blip r:embed="rId5">
              <a:alphaModFix/>
            </a:blip>
            <a:srcRect b="0" l="0" r="0" t="0"/>
            <a:stretch/>
          </p:blipFill>
          <p:spPr>
            <a:xfrm>
              <a:off x="7562887" y="3076222"/>
              <a:ext cx="802429" cy="8024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grpSp>
          <p:nvGrpSpPr>
            <p:cNvPr id="230" name="Google Shape;230;p37"/>
            <p:cNvGrpSpPr/>
            <p:nvPr/>
          </p:nvGrpSpPr>
          <p:grpSpPr>
            <a:xfrm>
              <a:off x="5221461" y="2253134"/>
              <a:ext cx="1559578" cy="1643364"/>
              <a:chOff x="5179229" y="1923620"/>
              <a:chExt cx="1559578" cy="1643364"/>
            </a:xfrm>
          </p:grpSpPr>
          <p:pic>
            <p:nvPicPr>
              <p:cNvPr id="231" name="Google Shape;231;p37"/>
              <p:cNvPicPr preferRelativeResize="0"/>
              <p:nvPr/>
            </p:nvPicPr>
            <p:blipFill rotWithShape="1">
              <a:blip r:embed="rId6">
                <a:alphaModFix/>
              </a:blip>
              <a:srcRect b="20699" l="5163" r="6412" t="8121"/>
              <a:stretch/>
            </p:blipFill>
            <p:spPr>
              <a:xfrm>
                <a:off x="5179229" y="2294696"/>
                <a:ext cx="1559578" cy="127228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32" name="Google Shape;232;p37"/>
              <p:cNvPicPr preferRelativeResize="0"/>
              <p:nvPr/>
            </p:nvPicPr>
            <p:blipFill rotWithShape="1">
              <a:blip r:embed="rId7">
                <a:alphaModFix/>
              </a:blip>
              <a:srcRect b="539" l="4642" r="4956" t="0"/>
              <a:stretch/>
            </p:blipFill>
            <p:spPr>
              <a:xfrm>
                <a:off x="5698232" y="1923620"/>
                <a:ext cx="511038" cy="56226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grpSp>
        <p:sp>
          <p:nvSpPr>
            <p:cNvPr id="233" name="Google Shape;233;p37"/>
            <p:cNvSpPr/>
            <p:nvPr/>
          </p:nvSpPr>
          <p:spPr>
            <a:xfrm rot="10800000">
              <a:off x="4607110" y="3207355"/>
              <a:ext cx="446855" cy="415655"/>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4" name="Google Shape;234;p37"/>
            <p:cNvSpPr/>
            <p:nvPr/>
          </p:nvSpPr>
          <p:spPr>
            <a:xfrm>
              <a:off x="6948536" y="3191258"/>
              <a:ext cx="446855" cy="415655"/>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5" name="Google Shape;235;p37"/>
            <p:cNvSpPr/>
            <p:nvPr/>
          </p:nvSpPr>
          <p:spPr>
            <a:xfrm rot="5400000">
              <a:off x="5715896" y="1845247"/>
              <a:ext cx="560173" cy="331572"/>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pic>
        <p:nvPicPr>
          <p:cNvPr id="236" name="Google Shape;236;p37"/>
          <p:cNvPicPr preferRelativeResize="0"/>
          <p:nvPr/>
        </p:nvPicPr>
        <p:blipFill rotWithShape="1">
          <a:blip r:embed="rId8">
            <a:alphaModFix/>
          </a:blip>
          <a:srcRect b="0" l="0" r="0" t="0"/>
          <a:stretch/>
        </p:blipFill>
        <p:spPr>
          <a:xfrm>
            <a:off x="3232789" y="2966876"/>
            <a:ext cx="1133742" cy="52724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37" name="Google Shape;237;p37"/>
          <p:cNvSpPr/>
          <p:nvPr/>
        </p:nvSpPr>
        <p:spPr>
          <a:xfrm rot="5400000">
            <a:off x="3646009" y="2584312"/>
            <a:ext cx="290284" cy="235556"/>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38" name="Google Shape;238;p37"/>
          <p:cNvPicPr preferRelativeResize="0"/>
          <p:nvPr/>
        </p:nvPicPr>
        <p:blipFill rotWithShape="1">
          <a:blip r:embed="rId9">
            <a:alphaModFix/>
          </a:blip>
          <a:srcRect b="0" l="0" r="0" t="0"/>
          <a:stretch/>
        </p:blipFill>
        <p:spPr>
          <a:xfrm>
            <a:off x="3437219" y="3996500"/>
            <a:ext cx="724883" cy="71437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39" name="Google Shape;239;p37"/>
          <p:cNvSpPr/>
          <p:nvPr/>
        </p:nvSpPr>
        <p:spPr>
          <a:xfrm rot="5400000">
            <a:off x="3634592" y="3641125"/>
            <a:ext cx="290284" cy="235556"/>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0" name="Google Shape;240;p37"/>
          <p:cNvSpPr/>
          <p:nvPr/>
        </p:nvSpPr>
        <p:spPr>
          <a:xfrm>
            <a:off x="4272788" y="4226968"/>
            <a:ext cx="2892147" cy="235556"/>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1" name="Google Shape;241;p37"/>
          <p:cNvSpPr/>
          <p:nvPr/>
        </p:nvSpPr>
        <p:spPr>
          <a:xfrm rot="-5400000">
            <a:off x="5517968" y="2593522"/>
            <a:ext cx="3502446" cy="235556"/>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2" name="Google Shape;242;p37"/>
          <p:cNvSpPr/>
          <p:nvPr/>
        </p:nvSpPr>
        <p:spPr>
          <a:xfrm rot="10800000">
            <a:off x="5869240" y="960077"/>
            <a:ext cx="1282172" cy="235556"/>
          </a:xfrm>
          <a:prstGeom prst="rightArrow">
            <a:avLst>
              <a:gd fmla="val 50000" name="adj1"/>
              <a:gd fmla="val 50000" name="adj2"/>
            </a:avLst>
          </a:prstGeom>
          <a:solidFill>
            <a:schemeClr val="lt1"/>
          </a:solidFill>
          <a:ln cap="rnd"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3" name="Google Shape;243;p37"/>
          <p:cNvSpPr/>
          <p:nvPr/>
        </p:nvSpPr>
        <p:spPr>
          <a:xfrm>
            <a:off x="4070564" y="246225"/>
            <a:ext cx="1861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rgbClr val="FFC000"/>
                </a:solidFill>
                <a:latin typeface="Calibri"/>
                <a:ea typeface="Calibri"/>
                <a:cs typeface="Calibri"/>
                <a:sym typeface="Calibri"/>
              </a:rPr>
              <a:t>Specially abled </a:t>
            </a:r>
            <a:r>
              <a:rPr b="1" i="0" lang="en" sz="1400" u="none" cap="none" strike="noStrike">
                <a:solidFill>
                  <a:schemeClr val="lt1"/>
                </a:solidFill>
                <a:latin typeface="Calibri"/>
                <a:ea typeface="Calibri"/>
                <a:cs typeface="Calibri"/>
                <a:sym typeface="Calibri"/>
              </a:rPr>
              <a:t>students</a:t>
            </a:r>
            <a:endParaRPr b="1" i="0" sz="1400" u="none" cap="none" strike="noStrike">
              <a:solidFill>
                <a:schemeClr val="lt1"/>
              </a:solidFill>
              <a:latin typeface="Calibri"/>
              <a:ea typeface="Calibri"/>
              <a:cs typeface="Calibri"/>
              <a:sym typeface="Calibri"/>
            </a:endParaRPr>
          </a:p>
        </p:txBody>
      </p:sp>
      <p:sp>
        <p:nvSpPr>
          <p:cNvPr id="244" name="Google Shape;244;p37"/>
          <p:cNvSpPr/>
          <p:nvPr/>
        </p:nvSpPr>
        <p:spPr>
          <a:xfrm>
            <a:off x="5151226" y="1529255"/>
            <a:ext cx="1121749"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Authorization</a:t>
            </a:r>
            <a:endParaRPr b="1" i="0" sz="1400" u="none" cap="none" strike="noStrike">
              <a:solidFill>
                <a:schemeClr val="lt1"/>
              </a:solidFill>
              <a:latin typeface="Calibri"/>
              <a:ea typeface="Calibri"/>
              <a:cs typeface="Calibri"/>
              <a:sym typeface="Calibri"/>
            </a:endParaRPr>
          </a:p>
        </p:txBody>
      </p:sp>
      <p:sp>
        <p:nvSpPr>
          <p:cNvPr id="245" name="Google Shape;245;p37"/>
          <p:cNvSpPr/>
          <p:nvPr/>
        </p:nvSpPr>
        <p:spPr>
          <a:xfrm>
            <a:off x="5651436" y="2504428"/>
            <a:ext cx="1143582"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Access denied</a:t>
            </a:r>
            <a:endParaRPr b="1" i="0" sz="1400" u="none" cap="none" strike="noStrike">
              <a:solidFill>
                <a:schemeClr val="lt1"/>
              </a:solidFill>
              <a:latin typeface="Calibri"/>
              <a:ea typeface="Calibri"/>
              <a:cs typeface="Calibri"/>
              <a:sym typeface="Calibri"/>
            </a:endParaRPr>
          </a:p>
        </p:txBody>
      </p:sp>
      <p:sp>
        <p:nvSpPr>
          <p:cNvPr id="246" name="Google Shape;246;p37"/>
          <p:cNvSpPr/>
          <p:nvPr/>
        </p:nvSpPr>
        <p:spPr>
          <a:xfrm>
            <a:off x="2506629" y="2466641"/>
            <a:ext cx="1203407"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Access granted</a:t>
            </a:r>
            <a:endParaRPr b="1" i="0" sz="1400" u="none" cap="none" strike="noStrike">
              <a:solidFill>
                <a:schemeClr val="lt1"/>
              </a:solidFill>
              <a:latin typeface="Calibri"/>
              <a:ea typeface="Calibri"/>
              <a:cs typeface="Calibri"/>
              <a:sym typeface="Calibri"/>
            </a:endParaRPr>
          </a:p>
        </p:txBody>
      </p:sp>
      <p:sp>
        <p:nvSpPr>
          <p:cNvPr id="247" name="Google Shape;247;p37"/>
          <p:cNvSpPr/>
          <p:nvPr/>
        </p:nvSpPr>
        <p:spPr>
          <a:xfrm>
            <a:off x="2064717" y="2884248"/>
            <a:ext cx="1209878" cy="6924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rgbClr val="FFC000"/>
                </a:solidFill>
                <a:latin typeface="Calibri"/>
                <a:ea typeface="Calibri"/>
                <a:cs typeface="Calibri"/>
                <a:sym typeface="Calibri"/>
              </a:rPr>
              <a:t>V-SCRIBE </a:t>
            </a:r>
            <a:r>
              <a:rPr b="1" i="0" lang="en" sz="1400" u="none" cap="none" strike="noStrike">
                <a:solidFill>
                  <a:schemeClr val="lt1"/>
                </a:solidFill>
                <a:latin typeface="Calibri"/>
                <a:ea typeface="Calibri"/>
                <a:cs typeface="Calibri"/>
                <a:sym typeface="Calibri"/>
              </a:rPr>
              <a:t>Examination</a:t>
            </a:r>
            <a:endParaRPr sz="1100"/>
          </a:p>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Methodology</a:t>
            </a:r>
            <a:endParaRPr b="1" i="0" sz="1400" u="none" cap="none" strike="noStrike">
              <a:solidFill>
                <a:schemeClr val="lt1"/>
              </a:solidFill>
              <a:latin typeface="Calibri"/>
              <a:ea typeface="Calibri"/>
              <a:cs typeface="Calibri"/>
              <a:sym typeface="Calibri"/>
            </a:endParaRPr>
          </a:p>
        </p:txBody>
      </p:sp>
      <p:sp>
        <p:nvSpPr>
          <p:cNvPr id="248" name="Google Shape;248;p37"/>
          <p:cNvSpPr/>
          <p:nvPr/>
        </p:nvSpPr>
        <p:spPr>
          <a:xfrm>
            <a:off x="1800449" y="4023675"/>
            <a:ext cx="18615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Answers</a:t>
            </a:r>
            <a:endParaRPr sz="1100"/>
          </a:p>
          <a:p>
            <a:pPr indent="0" lvl="0" marL="0" marR="0" rtl="0" algn="ctr">
              <a:spcBef>
                <a:spcPts val="0"/>
              </a:spcBef>
              <a:spcAft>
                <a:spcPts val="0"/>
              </a:spcAft>
              <a:buNone/>
            </a:pPr>
            <a:r>
              <a:rPr b="1" i="0" lang="en" sz="1400" u="none" cap="none" strike="noStrike">
                <a:solidFill>
                  <a:schemeClr val="lt1"/>
                </a:solidFill>
                <a:latin typeface="Calibri"/>
                <a:ea typeface="Calibri"/>
                <a:cs typeface="Calibri"/>
                <a:sym typeface="Calibri"/>
              </a:rPr>
              <a:t>In </a:t>
            </a:r>
            <a:endParaRPr sz="1100"/>
          </a:p>
          <a:p>
            <a:pPr indent="0" lvl="0" marL="0" marR="0" rtl="0" algn="ctr">
              <a:spcBef>
                <a:spcPts val="0"/>
              </a:spcBef>
              <a:spcAft>
                <a:spcPts val="0"/>
              </a:spcAft>
              <a:buNone/>
            </a:pPr>
            <a:r>
              <a:rPr b="1" i="0" lang="en" sz="1400" u="none" cap="none" strike="noStrike">
                <a:solidFill>
                  <a:srgbClr val="FFC000"/>
                </a:solidFill>
                <a:latin typeface="Calibri"/>
                <a:ea typeface="Calibri"/>
                <a:cs typeface="Calibri"/>
                <a:sym typeface="Calibri"/>
              </a:rPr>
              <a:t>Braille document</a:t>
            </a:r>
            <a:endParaRPr b="1" i="0" sz="1400" u="none" cap="none" strike="noStrike">
              <a:solidFill>
                <a:srgbClr val="FFC000"/>
              </a:solidFill>
              <a:latin typeface="Calibri"/>
              <a:ea typeface="Calibri"/>
              <a:cs typeface="Calibri"/>
              <a:sym typeface="Calibri"/>
            </a:endParaRPr>
          </a:p>
        </p:txBody>
      </p:sp>
      <p:sp>
        <p:nvSpPr>
          <p:cNvPr id="249" name="Google Shape;249;p37"/>
          <p:cNvSpPr/>
          <p:nvPr/>
        </p:nvSpPr>
        <p:spPr>
          <a:xfrm>
            <a:off x="5200324" y="4475875"/>
            <a:ext cx="10080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rgbClr val="FFC000"/>
                </a:solidFill>
                <a:latin typeface="Calibri"/>
                <a:ea typeface="Calibri"/>
                <a:cs typeface="Calibri"/>
                <a:sym typeface="Calibri"/>
              </a:rPr>
              <a:t>Results</a:t>
            </a:r>
            <a:endParaRPr b="1" i="0" sz="1400" u="none" cap="none" strike="noStrike">
              <a:solidFill>
                <a:srgbClr val="FFC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alibri"/>
              <a:buNone/>
            </a:pPr>
            <a:r>
              <a:rPr b="1" i="1" lang="en" sz="2000"/>
              <a:t>WHY V-SCRIBE ?</a:t>
            </a:r>
            <a:endParaRPr i="1" sz="2000"/>
          </a:p>
        </p:txBody>
      </p:sp>
      <p:sp>
        <p:nvSpPr>
          <p:cNvPr id="255" name="Google Shape;255;p38"/>
          <p:cNvSpPr txBox="1"/>
          <p:nvPr>
            <p:ph idx="1" type="body"/>
          </p:nvPr>
        </p:nvSpPr>
        <p:spPr>
          <a:xfrm>
            <a:off x="514350" y="1549400"/>
            <a:ext cx="7598569" cy="2736850"/>
          </a:xfrm>
          <a:prstGeom prst="rect">
            <a:avLst/>
          </a:prstGeom>
          <a:noFill/>
          <a:ln>
            <a:noFill/>
          </a:ln>
        </p:spPr>
        <p:txBody>
          <a:bodyPr anchorCtr="0" anchor="ctr" bIns="34275" lIns="68575" spcFirstLastPara="1" rIns="68575" wrap="square" tIns="34275">
            <a:noAutofit/>
          </a:bodyPr>
          <a:lstStyle/>
          <a:p>
            <a:pPr indent="-209550" lvl="0" marL="215900" rtl="0" algn="l">
              <a:spcBef>
                <a:spcPts val="0"/>
              </a:spcBef>
              <a:spcAft>
                <a:spcPts val="0"/>
              </a:spcAft>
              <a:buSzPts val="1500"/>
              <a:buChar char="•"/>
            </a:pPr>
            <a:r>
              <a:rPr b="1" lang="en" sz="1500"/>
              <a:t>Simple</a:t>
            </a:r>
            <a:r>
              <a:rPr lang="en" sz="1500"/>
              <a:t> : Users can become accustomed to the virtual scribe as the process dictating is a cake walk.</a:t>
            </a:r>
            <a:endParaRPr sz="1100"/>
          </a:p>
          <a:p>
            <a:pPr indent="-209550" lvl="0" marL="215900" rtl="0" algn="l">
              <a:spcBef>
                <a:spcPts val="800"/>
              </a:spcBef>
              <a:spcAft>
                <a:spcPts val="0"/>
              </a:spcAft>
              <a:buSzPts val="1500"/>
              <a:buChar char="•"/>
            </a:pPr>
            <a:r>
              <a:rPr b="1" lang="en" sz="1500"/>
              <a:t>Secure</a:t>
            </a:r>
            <a:r>
              <a:rPr lang="en" sz="1500"/>
              <a:t> : Employs face detection technology to authenticate a student.</a:t>
            </a:r>
            <a:endParaRPr sz="1100"/>
          </a:p>
          <a:p>
            <a:pPr indent="-209550" lvl="0" marL="215900" rtl="0" algn="l">
              <a:spcBef>
                <a:spcPts val="800"/>
              </a:spcBef>
              <a:spcAft>
                <a:spcPts val="0"/>
              </a:spcAft>
              <a:buSzPts val="1500"/>
              <a:buChar char="•"/>
            </a:pPr>
            <a:r>
              <a:rPr b="1" lang="en" sz="1500"/>
              <a:t>Interactive</a:t>
            </a:r>
            <a:r>
              <a:rPr lang="en" sz="1500"/>
              <a:t> : Hassle-free dictation and better interaction.</a:t>
            </a:r>
            <a:endParaRPr sz="1100"/>
          </a:p>
          <a:p>
            <a:pPr indent="-209550" lvl="0" marL="215900" rtl="0" algn="l">
              <a:spcBef>
                <a:spcPts val="800"/>
              </a:spcBef>
              <a:spcAft>
                <a:spcPts val="0"/>
              </a:spcAft>
              <a:buSzPts val="1500"/>
              <a:buChar char="•"/>
            </a:pPr>
            <a:r>
              <a:rPr b="1" lang="en" sz="1500"/>
              <a:t>User-friendly</a:t>
            </a:r>
            <a:r>
              <a:rPr lang="en" sz="1500"/>
              <a:t> : Guides through the process of automated examination.</a:t>
            </a:r>
            <a:endParaRPr sz="1100"/>
          </a:p>
          <a:p>
            <a:pPr indent="-209550" lvl="0" marL="215900" rtl="0" algn="l">
              <a:spcBef>
                <a:spcPts val="800"/>
              </a:spcBef>
              <a:spcAft>
                <a:spcPts val="0"/>
              </a:spcAft>
              <a:buSzPts val="1500"/>
              <a:buChar char="•"/>
            </a:pPr>
            <a:r>
              <a:rPr b="1" lang="en" sz="1500"/>
              <a:t>Independent</a:t>
            </a:r>
            <a:r>
              <a:rPr lang="en" sz="1500"/>
              <a:t> : No human dependency during  the examination  apart from the user.</a:t>
            </a:r>
            <a:endParaRPr sz="1100"/>
          </a:p>
          <a:p>
            <a:pPr indent="-209550" lvl="0" marL="215900" rtl="0" algn="l">
              <a:spcBef>
                <a:spcPts val="800"/>
              </a:spcBef>
              <a:spcAft>
                <a:spcPts val="0"/>
              </a:spcAft>
              <a:buSzPts val="1500"/>
              <a:buChar char="•"/>
            </a:pPr>
            <a:r>
              <a:rPr b="1" lang="en" sz="1500"/>
              <a:t>Multi-formatting</a:t>
            </a:r>
            <a:r>
              <a:rPr lang="en" sz="1500"/>
              <a:t> : Switch between paragraph and point wise mode, objective type, descriptive mode of answering.</a:t>
            </a:r>
            <a:endParaRPr sz="1100"/>
          </a:p>
          <a:p>
            <a:pPr indent="-209550" lvl="0" marL="215900" rtl="0" algn="l">
              <a:spcBef>
                <a:spcPts val="800"/>
              </a:spcBef>
              <a:spcAft>
                <a:spcPts val="0"/>
              </a:spcAft>
              <a:buSzPts val="1500"/>
              <a:buChar char="•"/>
            </a:pPr>
            <a:r>
              <a:rPr b="1" lang="en" sz="1500"/>
              <a:t>Text to Braille conversion </a:t>
            </a:r>
            <a:r>
              <a:rPr lang="en" sz="1500"/>
              <a:t>for publishing answers to the users, on demand.</a:t>
            </a:r>
            <a:endParaRPr sz="1100"/>
          </a:p>
          <a:p>
            <a:pPr indent="-114300" lvl="0" marL="215900" rtl="0" algn="l">
              <a:spcBef>
                <a:spcPts val="800"/>
              </a:spcBef>
              <a:spcAft>
                <a:spcPts val="0"/>
              </a:spcAft>
              <a:buSzPts val="1500"/>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800"/>
              <a:buFont typeface="Calibri"/>
              <a:buNone/>
            </a:pPr>
            <a:r>
              <a:rPr b="1" i="1" lang="en" sz="2000"/>
              <a:t>ANALYSIS OF DIFFERENCES BETWEEN OUR SOLUTION AND THE CURRENTLY AVAILABLE TECHNOLOGY</a:t>
            </a:r>
            <a:endParaRPr i="1" sz="2000"/>
          </a:p>
        </p:txBody>
      </p:sp>
      <p:sp>
        <p:nvSpPr>
          <p:cNvPr id="261" name="Google Shape;261;p39"/>
          <p:cNvSpPr txBox="1"/>
          <p:nvPr>
            <p:ph idx="1" type="body"/>
          </p:nvPr>
        </p:nvSpPr>
        <p:spPr>
          <a:xfrm>
            <a:off x="514350" y="1361622"/>
            <a:ext cx="7598569" cy="273685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SzPts val="1400"/>
              <a:buNone/>
            </a:pPr>
            <a:r>
              <a:rPr lang="en" sz="1600"/>
              <a:t>Currently, there is no automatic, independent system available for the specially abled to give exams, other than the traditional scribe based system. There are software’s such as JAWS but those are used by blind people only to communicate with the computer. As per our research, currently there is no product such as the one proposed above for the blind in assisting them to give their exams. Such a system would revolutionize the way the examination process for the specially abled and could make their life a tad bit easier.</a:t>
            </a:r>
            <a:endParaRPr sz="1600"/>
          </a:p>
          <a:p>
            <a:pPr indent="-127000" lvl="0" marL="215900" rtl="0" algn="l">
              <a:spcBef>
                <a:spcPts val="800"/>
              </a:spcBef>
              <a:spcAft>
                <a:spcPts val="0"/>
              </a:spcAft>
              <a:buSzPts val="14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