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38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EA59-3609-7E73-EE31-D10A1E1CC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64E69-C050-1E59-D5E5-4B6EEBA06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52BB-5A39-D940-4F6B-CA43204A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088C-141D-EE87-76A4-97402552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B069-6366-4CBD-E82C-7739E94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384-3C68-661C-DA07-501FC3C6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85A1-07A0-2E7C-E9FF-EF5C217B8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5AAC-0B7B-BB74-C26C-313AE0F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C77E-7DA5-0B34-6BEE-518D8EE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6FB2-6704-E2C7-065B-97C09ADD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E52F8-77D3-0A5F-E9AE-4BCACA362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0DF1-6808-4F53-C410-98A4B9085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0857-C659-853A-52C8-169D7D3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E703-4824-99DA-D619-1D8774A9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5953-DF11-820C-7B46-8E5FB715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A37E-4A90-D347-D157-AC70E92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ABA2-DB9B-94B6-79E3-35353A47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FBA8-C877-E158-C3FA-18DDCA8B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39CB-EC3F-E3C4-FCAB-8A431ABD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BE97-0577-AA01-FB08-86A9CB5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4A8-0058-7656-2857-CCEE64FB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5E82-2C54-BDAF-6969-25A907F0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7020-C29B-979A-DAFD-DE4331BD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1463-0EFF-BD48-90BF-537A84D8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41BD-2257-BE05-FA36-1C950B10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EC37-F3B9-6B9B-A88C-FF81EB80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E476-CE02-8EE0-3F1D-7C3C0E039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85A81-2A9E-86A1-70A8-BB4914F1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7C1D-17B9-C395-B646-451E915B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BF72-B87D-0391-1293-033CAD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30DD-576D-85B6-8CEB-A800CFE4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4596-7452-16F1-88BB-3C26F2D6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3ED7-CECD-47FD-D37B-E90CCDE4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EB05-021F-CF76-3A5C-2BE19BAB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91E89-7E44-659F-6CF1-0BCFD9FA1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D2DE4-81DD-82C7-B17C-2EE5C1E7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2E160-2BA4-29F0-A179-73DFA17F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8CAC-A315-7388-273A-0352B336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CFEE2-2484-50D2-44FE-372058B9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8321-ACEA-2ABF-17C0-832BA71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E376B-0A02-1D9C-B5CD-11D803D0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32BBD-5C97-59C2-4F05-1BBB156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A4DF-B0B7-4A21-60B1-0F343607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FF1D8-896F-76F5-E111-8483A5EC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9DE0-EE34-8517-1C5D-B931F81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A4AA9-CA72-4B8C-1A10-76018526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8388-83BD-6F9E-B814-0692A81A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2FEB-FB35-90E4-67A2-7D900F45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C15E-6658-BAAB-971C-AC6235792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9FCE8-8CE9-F1F3-0194-FA1825C1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D9DE-E4D4-1FD6-417D-EA87DCA1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97C1-F91E-EC0C-689F-BC055005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512-1AF5-9F7F-DE16-30C8C193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60CCA-82C9-DAEC-0F74-02EB63198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35CB2-8A43-C88F-7773-870F6D49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F264-E549-CB16-6AEB-48349133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B4AB-9390-4ACB-E239-76A12252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3F5D5-12D2-1FE3-B16E-29F58C7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4E710-BAF3-3B22-E91A-0A9C13FA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2249-ACAF-5931-0DE5-8B0E6FC7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472C-9EF4-8840-054D-360610BC0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7A2C-F93F-55BB-2D44-FB93D85B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FA62-AEA6-6522-E7B2-FB9972C7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991C-E420-D032-7F31-37281B04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Scalability of </a:t>
            </a:r>
            <a:r>
              <a:rPr lang="en-US" dirty="0" err="1"/>
              <a:t>Clonfiy</a:t>
            </a:r>
            <a:r>
              <a:rPr lang="en-US" dirty="0"/>
              <a:t> Through Bucketing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376E7-A3B7-D4E2-2F2F-F08EC9610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35EE-CD1F-BF23-A883-65282F7F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8835-E774-B7BE-A4F2-CF747670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antigen encounter</a:t>
            </a:r>
          </a:p>
          <a:p>
            <a:pPr lvl="1"/>
            <a:r>
              <a:rPr lang="en-US" dirty="0"/>
              <a:t>Naïve B-cell accumulates somatic mutations</a:t>
            </a:r>
          </a:p>
          <a:p>
            <a:pPr lvl="1"/>
            <a:r>
              <a:rPr lang="en-US" dirty="0"/>
              <a:t>Strengthens antibody-antigen interaction</a:t>
            </a:r>
          </a:p>
          <a:p>
            <a:r>
              <a:rPr lang="en-US" dirty="0"/>
              <a:t>Antibody clonal lineage</a:t>
            </a:r>
          </a:p>
          <a:p>
            <a:pPr lvl="1"/>
            <a:r>
              <a:rPr lang="en-US" dirty="0"/>
              <a:t>Population of antibodies encoded by B-cells</a:t>
            </a:r>
          </a:p>
          <a:p>
            <a:pPr lvl="1"/>
            <a:r>
              <a:rPr lang="en-US" dirty="0"/>
              <a:t>Originate from a single naïve B-cell</a:t>
            </a:r>
          </a:p>
          <a:p>
            <a:r>
              <a:rPr lang="en-US" dirty="0"/>
              <a:t>Understanding response to infection and immunization</a:t>
            </a:r>
          </a:p>
          <a:p>
            <a:pPr lvl="1"/>
            <a:r>
              <a:rPr lang="en-US" dirty="0"/>
              <a:t>Dynamics and maturation process of clonal lineages</a:t>
            </a:r>
          </a:p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Lack of accurate clonal lineage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6AB0-147C-8146-08FA-547D3BDB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0ED-87E3-FE6A-C06B-EFCE3361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Clonal relatedness from NGS data</a:t>
            </a:r>
          </a:p>
          <a:p>
            <a:r>
              <a:rPr lang="en-US" dirty="0"/>
              <a:t>Seeded lineage assignment</a:t>
            </a:r>
          </a:p>
          <a:p>
            <a:pPr lvl="1"/>
            <a:r>
              <a:rPr lang="en-US" dirty="0"/>
              <a:t>Identify sequence that belong to the same clonal lineage</a:t>
            </a:r>
          </a:p>
          <a:p>
            <a:pPr lvl="1"/>
            <a:r>
              <a:rPr lang="en-US" dirty="0"/>
              <a:t>One or more known (seed) antibody sequence</a:t>
            </a:r>
          </a:p>
          <a:p>
            <a:r>
              <a:rPr lang="en-US" dirty="0"/>
              <a:t>Unseeded lineage assignment</a:t>
            </a:r>
          </a:p>
          <a:p>
            <a:pPr lvl="1"/>
            <a:r>
              <a:rPr lang="en-US" dirty="0"/>
              <a:t>Clonal relationship of all sequences are identified</a:t>
            </a:r>
          </a:p>
          <a:p>
            <a:pPr lvl="1"/>
            <a:r>
              <a:rPr lang="en-US" dirty="0"/>
              <a:t>No large-scale studies</a:t>
            </a:r>
          </a:p>
          <a:p>
            <a:r>
              <a:rPr lang="en-US" dirty="0"/>
              <a:t>More computationally demanding</a:t>
            </a:r>
          </a:p>
          <a:p>
            <a:pPr lvl="2"/>
            <a:r>
              <a:rPr lang="en-US" dirty="0"/>
              <a:t>Pairwise comparison among sequences	</a:t>
            </a:r>
          </a:p>
        </p:txBody>
      </p:sp>
    </p:spTree>
    <p:extLst>
      <p:ext uri="{BB962C8B-B14F-4D97-AF65-F5344CB8AC3E}">
        <p14:creationId xmlns:p14="http://schemas.microsoft.com/office/powerpoint/2010/main" val="186030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Improving Scalability of Clonfiy Through Bucketing</vt:lpstr>
      <vt:lpstr>Background</vt:lpstr>
      <vt:lpstr>Lineage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Scalability of Clonfiy Through Bucketing</dc:title>
  <dc:creator>Md Hasin Abrar</dc:creator>
  <cp:lastModifiedBy>Ahmed, Ajmain Yasar</cp:lastModifiedBy>
  <cp:revision>1</cp:revision>
  <dcterms:created xsi:type="dcterms:W3CDTF">2025-05-01T17:32:55Z</dcterms:created>
  <dcterms:modified xsi:type="dcterms:W3CDTF">2025-05-01T18:52:40Z</dcterms:modified>
</cp:coreProperties>
</file>