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86" r:id="rId4"/>
    <p:sldId id="259" r:id="rId5"/>
    <p:sldId id="283" r:id="rId6"/>
    <p:sldId id="261" r:id="rId7"/>
    <p:sldId id="288" r:id="rId8"/>
    <p:sldId id="268" r:id="rId9"/>
    <p:sldId id="270" r:id="rId10"/>
    <p:sldId id="272" r:id="rId11"/>
    <p:sldId id="273" r:id="rId12"/>
    <p:sldId id="290" r:id="rId13"/>
    <p:sldId id="285" r:id="rId14"/>
    <p:sldId id="277" r:id="rId15"/>
    <p:sldId id="278" r:id="rId16"/>
    <p:sldId id="289" r:id="rId17"/>
    <p:sldId id="280" r:id="rId18"/>
    <p:sldId id="28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C7090-E299-4861-98E3-C8062F129754}" v="65" dt="2019-12-03T04:44:35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20AFE-4D60-42D1-A7F6-8CE3665E02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381363-8841-4E3B-BFA5-A00253948EE9}">
      <dgm:prSet/>
      <dgm:spPr/>
      <dgm:t>
        <a:bodyPr/>
        <a:lstStyle/>
        <a:p>
          <a:pPr>
            <a:defRPr cap="all"/>
          </a:pPr>
          <a:r>
            <a:rPr lang="en-US"/>
            <a:t>Time Series Analysis of USD to INR Foreign Exchange Rate</a:t>
          </a:r>
        </a:p>
      </dgm:t>
    </dgm:pt>
    <dgm:pt modelId="{92457BC8-FECA-4609-B856-8222FE9059FF}" type="parTrans" cxnId="{92B3854C-403A-45B3-AD02-4C7D3B549D52}">
      <dgm:prSet/>
      <dgm:spPr/>
      <dgm:t>
        <a:bodyPr/>
        <a:lstStyle/>
        <a:p>
          <a:endParaRPr lang="en-US"/>
        </a:p>
      </dgm:t>
    </dgm:pt>
    <dgm:pt modelId="{FEA09348-ABB7-496E-92FD-0673988C7FD7}" type="sibTrans" cxnId="{92B3854C-403A-45B3-AD02-4C7D3B549D52}">
      <dgm:prSet/>
      <dgm:spPr/>
      <dgm:t>
        <a:bodyPr/>
        <a:lstStyle/>
        <a:p>
          <a:endParaRPr lang="en-US"/>
        </a:p>
      </dgm:t>
    </dgm:pt>
    <dgm:pt modelId="{2A9CA1C6-1CA1-48E7-8E75-BE0E2F123988}">
      <dgm:prSet/>
      <dgm:spPr/>
      <dgm:t>
        <a:bodyPr/>
        <a:lstStyle/>
        <a:p>
          <a:pPr>
            <a:defRPr cap="all"/>
          </a:pPr>
          <a:r>
            <a:rPr lang="en-US" dirty="0"/>
            <a:t>Splitting the data into Training data and Test data </a:t>
          </a:r>
        </a:p>
      </dgm:t>
    </dgm:pt>
    <dgm:pt modelId="{55BF8C82-9776-45A7-A431-067FA8DCE250}" type="parTrans" cxnId="{69897927-0827-42F9-A305-8A5BD5BA9429}">
      <dgm:prSet/>
      <dgm:spPr/>
      <dgm:t>
        <a:bodyPr/>
        <a:lstStyle/>
        <a:p>
          <a:endParaRPr lang="en-US"/>
        </a:p>
      </dgm:t>
    </dgm:pt>
    <dgm:pt modelId="{D1C17DE9-CBA1-4BAB-9E0C-695197A5D719}" type="sibTrans" cxnId="{69897927-0827-42F9-A305-8A5BD5BA9429}">
      <dgm:prSet/>
      <dgm:spPr/>
      <dgm:t>
        <a:bodyPr/>
        <a:lstStyle/>
        <a:p>
          <a:endParaRPr lang="en-US"/>
        </a:p>
      </dgm:t>
    </dgm:pt>
    <dgm:pt modelId="{D413E899-136D-4D16-9C7B-4669A30567DD}">
      <dgm:prSet/>
      <dgm:spPr/>
      <dgm:t>
        <a:bodyPr/>
        <a:lstStyle/>
        <a:p>
          <a:pPr>
            <a:defRPr cap="all"/>
          </a:pPr>
          <a:r>
            <a:rPr lang="en-US" dirty="0"/>
            <a:t>Implementing Mean, Naïve, ARIMA and Holt models and Forecasting</a:t>
          </a:r>
        </a:p>
      </dgm:t>
    </dgm:pt>
    <dgm:pt modelId="{02614981-20B1-4996-8CFF-6746EB001B6D}" type="parTrans" cxnId="{349D5FFE-126C-4A06-B96B-CDED340D7F90}">
      <dgm:prSet/>
      <dgm:spPr/>
      <dgm:t>
        <a:bodyPr/>
        <a:lstStyle/>
        <a:p>
          <a:endParaRPr lang="en-US"/>
        </a:p>
      </dgm:t>
    </dgm:pt>
    <dgm:pt modelId="{D62FC7E8-9532-4CED-82EA-1F9FA71A823B}" type="sibTrans" cxnId="{349D5FFE-126C-4A06-B96B-CDED340D7F90}">
      <dgm:prSet/>
      <dgm:spPr/>
      <dgm:t>
        <a:bodyPr/>
        <a:lstStyle/>
        <a:p>
          <a:endParaRPr lang="en-US"/>
        </a:p>
      </dgm:t>
    </dgm:pt>
    <dgm:pt modelId="{958163ED-37B0-4DE7-B555-FCE7FF3C1ED4}">
      <dgm:prSet/>
      <dgm:spPr/>
      <dgm:t>
        <a:bodyPr/>
        <a:lstStyle/>
        <a:p>
          <a:pPr>
            <a:defRPr cap="all"/>
          </a:pPr>
          <a:r>
            <a:rPr lang="en-US"/>
            <a:t>Comparing accuracy values of the models</a:t>
          </a:r>
        </a:p>
      </dgm:t>
    </dgm:pt>
    <dgm:pt modelId="{890A9A2A-EEE3-4B1D-A6C4-1B790304F5CC}" type="parTrans" cxnId="{5C7B0867-6C48-42B0-8023-C4EDEC877BBD}">
      <dgm:prSet/>
      <dgm:spPr/>
      <dgm:t>
        <a:bodyPr/>
        <a:lstStyle/>
        <a:p>
          <a:endParaRPr lang="en-US"/>
        </a:p>
      </dgm:t>
    </dgm:pt>
    <dgm:pt modelId="{7FCC9BC1-F9D0-48C3-B380-10E66DF29106}" type="sibTrans" cxnId="{5C7B0867-6C48-42B0-8023-C4EDEC877BBD}">
      <dgm:prSet/>
      <dgm:spPr/>
      <dgm:t>
        <a:bodyPr/>
        <a:lstStyle/>
        <a:p>
          <a:endParaRPr lang="en-US"/>
        </a:p>
      </dgm:t>
    </dgm:pt>
    <dgm:pt modelId="{72C94E16-531F-43D2-96E4-C62EAB41BA45}" type="pres">
      <dgm:prSet presAssocID="{B3620AFE-4D60-42D1-A7F6-8CE3665E022E}" presName="root" presStyleCnt="0">
        <dgm:presLayoutVars>
          <dgm:dir/>
          <dgm:resizeHandles val="exact"/>
        </dgm:presLayoutVars>
      </dgm:prSet>
      <dgm:spPr/>
    </dgm:pt>
    <dgm:pt modelId="{A4C34340-61A0-4FD8-9D23-9BEE77FA73B8}" type="pres">
      <dgm:prSet presAssocID="{26381363-8841-4E3B-BFA5-A00253948EE9}" presName="compNode" presStyleCnt="0"/>
      <dgm:spPr/>
    </dgm:pt>
    <dgm:pt modelId="{C163E850-6CB8-4420-8C27-F8C445513CAF}" type="pres">
      <dgm:prSet presAssocID="{26381363-8841-4E3B-BFA5-A00253948EE9}" presName="iconBgRect" presStyleLbl="bgShp" presStyleIdx="0" presStyleCnt="4"/>
      <dgm:spPr/>
    </dgm:pt>
    <dgm:pt modelId="{FD23523E-F0AD-419D-B3FC-ABF3C72BC801}" type="pres">
      <dgm:prSet presAssocID="{26381363-8841-4E3B-BFA5-A00253948E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87B48FE6-1C6C-4FF3-A079-8C48E68AFDE3}" type="pres">
      <dgm:prSet presAssocID="{26381363-8841-4E3B-BFA5-A00253948EE9}" presName="spaceRect" presStyleCnt="0"/>
      <dgm:spPr/>
    </dgm:pt>
    <dgm:pt modelId="{009DF1E7-FF42-4C53-AF33-EBD20ABB34AE}" type="pres">
      <dgm:prSet presAssocID="{26381363-8841-4E3B-BFA5-A00253948EE9}" presName="textRect" presStyleLbl="revTx" presStyleIdx="0" presStyleCnt="4">
        <dgm:presLayoutVars>
          <dgm:chMax val="1"/>
          <dgm:chPref val="1"/>
        </dgm:presLayoutVars>
      </dgm:prSet>
      <dgm:spPr/>
    </dgm:pt>
    <dgm:pt modelId="{554E2650-B4E4-4382-A8A4-32C26644CAEB}" type="pres">
      <dgm:prSet presAssocID="{FEA09348-ABB7-496E-92FD-0673988C7FD7}" presName="sibTrans" presStyleCnt="0"/>
      <dgm:spPr/>
    </dgm:pt>
    <dgm:pt modelId="{13BAF58E-25F4-4529-97AD-FC88376C5844}" type="pres">
      <dgm:prSet presAssocID="{2A9CA1C6-1CA1-48E7-8E75-BE0E2F123988}" presName="compNode" presStyleCnt="0"/>
      <dgm:spPr/>
    </dgm:pt>
    <dgm:pt modelId="{5AC599D3-26D0-424E-8268-5C0642287B6F}" type="pres">
      <dgm:prSet presAssocID="{2A9CA1C6-1CA1-48E7-8E75-BE0E2F123988}" presName="iconBgRect" presStyleLbl="bgShp" presStyleIdx="1" presStyleCnt="4"/>
      <dgm:spPr/>
    </dgm:pt>
    <dgm:pt modelId="{EB647035-6EEB-4F57-97F0-B3DB2F176788}" type="pres">
      <dgm:prSet presAssocID="{2A9CA1C6-1CA1-48E7-8E75-BE0E2F1239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6A9104-0B2E-4CDA-86DB-D324F4769415}" type="pres">
      <dgm:prSet presAssocID="{2A9CA1C6-1CA1-48E7-8E75-BE0E2F123988}" presName="spaceRect" presStyleCnt="0"/>
      <dgm:spPr/>
    </dgm:pt>
    <dgm:pt modelId="{0B959A45-E058-4ED2-BE19-7BB547325318}" type="pres">
      <dgm:prSet presAssocID="{2A9CA1C6-1CA1-48E7-8E75-BE0E2F123988}" presName="textRect" presStyleLbl="revTx" presStyleIdx="1" presStyleCnt="4">
        <dgm:presLayoutVars>
          <dgm:chMax val="1"/>
          <dgm:chPref val="1"/>
        </dgm:presLayoutVars>
      </dgm:prSet>
      <dgm:spPr/>
    </dgm:pt>
    <dgm:pt modelId="{5D6601D3-25BD-48A0-9560-48CFF9E3F787}" type="pres">
      <dgm:prSet presAssocID="{D1C17DE9-CBA1-4BAB-9E0C-695197A5D719}" presName="sibTrans" presStyleCnt="0"/>
      <dgm:spPr/>
    </dgm:pt>
    <dgm:pt modelId="{501E0D5B-AD76-4721-8406-C5028BE88489}" type="pres">
      <dgm:prSet presAssocID="{D413E899-136D-4D16-9C7B-4669A30567DD}" presName="compNode" presStyleCnt="0"/>
      <dgm:spPr/>
    </dgm:pt>
    <dgm:pt modelId="{3BBD6FA2-3C4F-457A-88CE-19D088D21747}" type="pres">
      <dgm:prSet presAssocID="{D413E899-136D-4D16-9C7B-4669A30567DD}" presName="iconBgRect" presStyleLbl="bgShp" presStyleIdx="2" presStyleCnt="4"/>
      <dgm:spPr/>
    </dgm:pt>
    <dgm:pt modelId="{D255D3CE-FAAE-4E74-A38D-2FBB892F92FA}" type="pres">
      <dgm:prSet presAssocID="{D413E899-136D-4D16-9C7B-4669A30567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148BB5B-A7C5-47A5-82B9-3FF841E998E7}" type="pres">
      <dgm:prSet presAssocID="{D413E899-136D-4D16-9C7B-4669A30567DD}" presName="spaceRect" presStyleCnt="0"/>
      <dgm:spPr/>
    </dgm:pt>
    <dgm:pt modelId="{EFAAE920-237B-4DBE-A0C5-E88C23F6E960}" type="pres">
      <dgm:prSet presAssocID="{D413E899-136D-4D16-9C7B-4669A30567DD}" presName="textRect" presStyleLbl="revTx" presStyleIdx="2" presStyleCnt="4">
        <dgm:presLayoutVars>
          <dgm:chMax val="1"/>
          <dgm:chPref val="1"/>
        </dgm:presLayoutVars>
      </dgm:prSet>
      <dgm:spPr/>
    </dgm:pt>
    <dgm:pt modelId="{A5AE2966-77A1-407C-AE74-6BF204C6163E}" type="pres">
      <dgm:prSet presAssocID="{D62FC7E8-9532-4CED-82EA-1F9FA71A823B}" presName="sibTrans" presStyleCnt="0"/>
      <dgm:spPr/>
    </dgm:pt>
    <dgm:pt modelId="{2E0127A9-5A2D-46AA-8862-0E0EBF6A978F}" type="pres">
      <dgm:prSet presAssocID="{958163ED-37B0-4DE7-B555-FCE7FF3C1ED4}" presName="compNode" presStyleCnt="0"/>
      <dgm:spPr/>
    </dgm:pt>
    <dgm:pt modelId="{6F65CAAF-6BE8-404F-94FA-2994C079C993}" type="pres">
      <dgm:prSet presAssocID="{958163ED-37B0-4DE7-B555-FCE7FF3C1ED4}" presName="iconBgRect" presStyleLbl="bgShp" presStyleIdx="3" presStyleCnt="4"/>
      <dgm:spPr/>
    </dgm:pt>
    <dgm:pt modelId="{70489AFB-19D5-47DF-A2C5-9A6AFB7AD3F4}" type="pres">
      <dgm:prSet presAssocID="{958163ED-37B0-4DE7-B555-FCE7FF3C1E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8587902-11E5-452E-A248-E78E32C841AF}" type="pres">
      <dgm:prSet presAssocID="{958163ED-37B0-4DE7-B555-FCE7FF3C1ED4}" presName="spaceRect" presStyleCnt="0"/>
      <dgm:spPr/>
    </dgm:pt>
    <dgm:pt modelId="{793E0079-B33C-49BD-BA01-7D40B3825DE5}" type="pres">
      <dgm:prSet presAssocID="{958163ED-37B0-4DE7-B555-FCE7FF3C1E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7AF17-68F0-49F1-A009-E22BFCDDB48B}" type="presOf" srcId="{958163ED-37B0-4DE7-B555-FCE7FF3C1ED4}" destId="{793E0079-B33C-49BD-BA01-7D40B3825DE5}" srcOrd="0" destOrd="0" presId="urn:microsoft.com/office/officeart/2018/5/layout/IconCircleLabelList"/>
    <dgm:cxn modelId="{5E8D5125-DEAA-47FE-847A-0C38D924235F}" type="presOf" srcId="{2A9CA1C6-1CA1-48E7-8E75-BE0E2F123988}" destId="{0B959A45-E058-4ED2-BE19-7BB547325318}" srcOrd="0" destOrd="0" presId="urn:microsoft.com/office/officeart/2018/5/layout/IconCircleLabelList"/>
    <dgm:cxn modelId="{69897927-0827-42F9-A305-8A5BD5BA9429}" srcId="{B3620AFE-4D60-42D1-A7F6-8CE3665E022E}" destId="{2A9CA1C6-1CA1-48E7-8E75-BE0E2F123988}" srcOrd="1" destOrd="0" parTransId="{55BF8C82-9776-45A7-A431-067FA8DCE250}" sibTransId="{D1C17DE9-CBA1-4BAB-9E0C-695197A5D719}"/>
    <dgm:cxn modelId="{5C7B0867-6C48-42B0-8023-C4EDEC877BBD}" srcId="{B3620AFE-4D60-42D1-A7F6-8CE3665E022E}" destId="{958163ED-37B0-4DE7-B555-FCE7FF3C1ED4}" srcOrd="3" destOrd="0" parTransId="{890A9A2A-EEE3-4B1D-A6C4-1B790304F5CC}" sibTransId="{7FCC9BC1-F9D0-48C3-B380-10E66DF29106}"/>
    <dgm:cxn modelId="{92B3854C-403A-45B3-AD02-4C7D3B549D52}" srcId="{B3620AFE-4D60-42D1-A7F6-8CE3665E022E}" destId="{26381363-8841-4E3B-BFA5-A00253948EE9}" srcOrd="0" destOrd="0" parTransId="{92457BC8-FECA-4609-B856-8222FE9059FF}" sibTransId="{FEA09348-ABB7-496E-92FD-0673988C7FD7}"/>
    <dgm:cxn modelId="{920046B1-455C-49D0-9000-AB8480854B91}" type="presOf" srcId="{D413E899-136D-4D16-9C7B-4669A30567DD}" destId="{EFAAE920-237B-4DBE-A0C5-E88C23F6E960}" srcOrd="0" destOrd="0" presId="urn:microsoft.com/office/officeart/2018/5/layout/IconCircleLabelList"/>
    <dgm:cxn modelId="{E043FDD9-6054-4E05-901E-22DC3715A961}" type="presOf" srcId="{26381363-8841-4E3B-BFA5-A00253948EE9}" destId="{009DF1E7-FF42-4C53-AF33-EBD20ABB34AE}" srcOrd="0" destOrd="0" presId="urn:microsoft.com/office/officeart/2018/5/layout/IconCircleLabelList"/>
    <dgm:cxn modelId="{9A1CC0E5-D4B2-4CC3-B06C-F4B5F21D2646}" type="presOf" srcId="{B3620AFE-4D60-42D1-A7F6-8CE3665E022E}" destId="{72C94E16-531F-43D2-96E4-C62EAB41BA45}" srcOrd="0" destOrd="0" presId="urn:microsoft.com/office/officeart/2018/5/layout/IconCircleLabelList"/>
    <dgm:cxn modelId="{349D5FFE-126C-4A06-B96B-CDED340D7F90}" srcId="{B3620AFE-4D60-42D1-A7F6-8CE3665E022E}" destId="{D413E899-136D-4D16-9C7B-4669A30567DD}" srcOrd="2" destOrd="0" parTransId="{02614981-20B1-4996-8CFF-6746EB001B6D}" sibTransId="{D62FC7E8-9532-4CED-82EA-1F9FA71A823B}"/>
    <dgm:cxn modelId="{E5E129ED-684E-486E-896B-3C4F6AD9168A}" type="presParOf" srcId="{72C94E16-531F-43D2-96E4-C62EAB41BA45}" destId="{A4C34340-61A0-4FD8-9D23-9BEE77FA73B8}" srcOrd="0" destOrd="0" presId="urn:microsoft.com/office/officeart/2018/5/layout/IconCircleLabelList"/>
    <dgm:cxn modelId="{C4CBA0B0-2B37-412F-B273-A2EF23DECD23}" type="presParOf" srcId="{A4C34340-61A0-4FD8-9D23-9BEE77FA73B8}" destId="{C163E850-6CB8-4420-8C27-F8C445513CAF}" srcOrd="0" destOrd="0" presId="urn:microsoft.com/office/officeart/2018/5/layout/IconCircleLabelList"/>
    <dgm:cxn modelId="{9ACEC556-8CDA-4F77-B681-F97B8F257144}" type="presParOf" srcId="{A4C34340-61A0-4FD8-9D23-9BEE77FA73B8}" destId="{FD23523E-F0AD-419D-B3FC-ABF3C72BC801}" srcOrd="1" destOrd="0" presId="urn:microsoft.com/office/officeart/2018/5/layout/IconCircleLabelList"/>
    <dgm:cxn modelId="{57EEE9F8-E3F4-4C51-95FA-8D98EE9242A1}" type="presParOf" srcId="{A4C34340-61A0-4FD8-9D23-9BEE77FA73B8}" destId="{87B48FE6-1C6C-4FF3-A079-8C48E68AFDE3}" srcOrd="2" destOrd="0" presId="urn:microsoft.com/office/officeart/2018/5/layout/IconCircleLabelList"/>
    <dgm:cxn modelId="{51F7F67B-E561-4E7F-A1E1-DC1BD20700E8}" type="presParOf" srcId="{A4C34340-61A0-4FD8-9D23-9BEE77FA73B8}" destId="{009DF1E7-FF42-4C53-AF33-EBD20ABB34AE}" srcOrd="3" destOrd="0" presId="urn:microsoft.com/office/officeart/2018/5/layout/IconCircleLabelList"/>
    <dgm:cxn modelId="{9CD8467B-1C3C-40DA-A9F8-51574B7E2D50}" type="presParOf" srcId="{72C94E16-531F-43D2-96E4-C62EAB41BA45}" destId="{554E2650-B4E4-4382-A8A4-32C26644CAEB}" srcOrd="1" destOrd="0" presId="urn:microsoft.com/office/officeart/2018/5/layout/IconCircleLabelList"/>
    <dgm:cxn modelId="{8718CE3F-71D8-4A83-A34B-733F29A23554}" type="presParOf" srcId="{72C94E16-531F-43D2-96E4-C62EAB41BA45}" destId="{13BAF58E-25F4-4529-97AD-FC88376C5844}" srcOrd="2" destOrd="0" presId="urn:microsoft.com/office/officeart/2018/5/layout/IconCircleLabelList"/>
    <dgm:cxn modelId="{485C8034-6338-43D3-ACA7-36B8C651F28E}" type="presParOf" srcId="{13BAF58E-25F4-4529-97AD-FC88376C5844}" destId="{5AC599D3-26D0-424E-8268-5C0642287B6F}" srcOrd="0" destOrd="0" presId="urn:microsoft.com/office/officeart/2018/5/layout/IconCircleLabelList"/>
    <dgm:cxn modelId="{91C8B0CE-5CE1-423F-AFA1-5B2E1D636CAD}" type="presParOf" srcId="{13BAF58E-25F4-4529-97AD-FC88376C5844}" destId="{EB647035-6EEB-4F57-97F0-B3DB2F176788}" srcOrd="1" destOrd="0" presId="urn:microsoft.com/office/officeart/2018/5/layout/IconCircleLabelList"/>
    <dgm:cxn modelId="{C9B39358-B59A-4EE4-8D5F-6F8506F3FB8F}" type="presParOf" srcId="{13BAF58E-25F4-4529-97AD-FC88376C5844}" destId="{856A9104-0B2E-4CDA-86DB-D324F4769415}" srcOrd="2" destOrd="0" presId="urn:microsoft.com/office/officeart/2018/5/layout/IconCircleLabelList"/>
    <dgm:cxn modelId="{78246351-73C8-41DA-A9C6-426531F4FC77}" type="presParOf" srcId="{13BAF58E-25F4-4529-97AD-FC88376C5844}" destId="{0B959A45-E058-4ED2-BE19-7BB547325318}" srcOrd="3" destOrd="0" presId="urn:microsoft.com/office/officeart/2018/5/layout/IconCircleLabelList"/>
    <dgm:cxn modelId="{B7E2AEC1-8DF4-40B5-9456-85F280ECC704}" type="presParOf" srcId="{72C94E16-531F-43D2-96E4-C62EAB41BA45}" destId="{5D6601D3-25BD-48A0-9560-48CFF9E3F787}" srcOrd="3" destOrd="0" presId="urn:microsoft.com/office/officeart/2018/5/layout/IconCircleLabelList"/>
    <dgm:cxn modelId="{53494D29-A064-45F3-ADA5-801395009A16}" type="presParOf" srcId="{72C94E16-531F-43D2-96E4-C62EAB41BA45}" destId="{501E0D5B-AD76-4721-8406-C5028BE88489}" srcOrd="4" destOrd="0" presId="urn:microsoft.com/office/officeart/2018/5/layout/IconCircleLabelList"/>
    <dgm:cxn modelId="{876A6197-0A1A-47B7-AF99-E43322581322}" type="presParOf" srcId="{501E0D5B-AD76-4721-8406-C5028BE88489}" destId="{3BBD6FA2-3C4F-457A-88CE-19D088D21747}" srcOrd="0" destOrd="0" presId="urn:microsoft.com/office/officeart/2018/5/layout/IconCircleLabelList"/>
    <dgm:cxn modelId="{B0543901-A89D-42ED-A3E1-893892B657FB}" type="presParOf" srcId="{501E0D5B-AD76-4721-8406-C5028BE88489}" destId="{D255D3CE-FAAE-4E74-A38D-2FBB892F92FA}" srcOrd="1" destOrd="0" presId="urn:microsoft.com/office/officeart/2018/5/layout/IconCircleLabelList"/>
    <dgm:cxn modelId="{2C7EBF9C-6492-46F4-9BA4-93E2FE44A0C4}" type="presParOf" srcId="{501E0D5B-AD76-4721-8406-C5028BE88489}" destId="{6148BB5B-A7C5-47A5-82B9-3FF841E998E7}" srcOrd="2" destOrd="0" presId="urn:microsoft.com/office/officeart/2018/5/layout/IconCircleLabelList"/>
    <dgm:cxn modelId="{1DEEAAF6-5BE0-4F64-B2D7-72E3E40220EF}" type="presParOf" srcId="{501E0D5B-AD76-4721-8406-C5028BE88489}" destId="{EFAAE920-237B-4DBE-A0C5-E88C23F6E960}" srcOrd="3" destOrd="0" presId="urn:microsoft.com/office/officeart/2018/5/layout/IconCircleLabelList"/>
    <dgm:cxn modelId="{C871C121-FE31-42F6-9CB3-E21B287F4002}" type="presParOf" srcId="{72C94E16-531F-43D2-96E4-C62EAB41BA45}" destId="{A5AE2966-77A1-407C-AE74-6BF204C6163E}" srcOrd="5" destOrd="0" presId="urn:microsoft.com/office/officeart/2018/5/layout/IconCircleLabelList"/>
    <dgm:cxn modelId="{619096FE-BA5B-4E5B-83D5-CF96AD88CAF7}" type="presParOf" srcId="{72C94E16-531F-43D2-96E4-C62EAB41BA45}" destId="{2E0127A9-5A2D-46AA-8862-0E0EBF6A978F}" srcOrd="6" destOrd="0" presId="urn:microsoft.com/office/officeart/2018/5/layout/IconCircleLabelList"/>
    <dgm:cxn modelId="{768B0F38-5431-47F5-9AC4-69726DC07B4D}" type="presParOf" srcId="{2E0127A9-5A2D-46AA-8862-0E0EBF6A978F}" destId="{6F65CAAF-6BE8-404F-94FA-2994C079C993}" srcOrd="0" destOrd="0" presId="urn:microsoft.com/office/officeart/2018/5/layout/IconCircleLabelList"/>
    <dgm:cxn modelId="{59F6388F-21E5-4F8D-80AF-2474656A10CA}" type="presParOf" srcId="{2E0127A9-5A2D-46AA-8862-0E0EBF6A978F}" destId="{70489AFB-19D5-47DF-A2C5-9A6AFB7AD3F4}" srcOrd="1" destOrd="0" presId="urn:microsoft.com/office/officeart/2018/5/layout/IconCircleLabelList"/>
    <dgm:cxn modelId="{00A93DC5-08CB-48E5-901B-2B0533634FEA}" type="presParOf" srcId="{2E0127A9-5A2D-46AA-8862-0E0EBF6A978F}" destId="{38587902-11E5-452E-A248-E78E32C841AF}" srcOrd="2" destOrd="0" presId="urn:microsoft.com/office/officeart/2018/5/layout/IconCircleLabelList"/>
    <dgm:cxn modelId="{182F4D71-8BD8-4BAE-B813-22CB702B3215}" type="presParOf" srcId="{2E0127A9-5A2D-46AA-8862-0E0EBF6A978F}" destId="{793E0079-B33C-49BD-BA01-7D40B3825D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3E850-6CB8-4420-8C27-F8C445513CAF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3523E-F0AD-419D-B3FC-ABF3C72BC801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DF1E7-FF42-4C53-AF33-EBD20ABB34AE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Time Series Analysis of USD to INR Foreign Exchange Rate</a:t>
          </a:r>
        </a:p>
      </dsp:txBody>
      <dsp:txXfrm>
        <a:off x="183800" y="2504467"/>
        <a:ext cx="2044316" cy="720000"/>
      </dsp:txXfrm>
    </dsp:sp>
    <dsp:sp modelId="{5AC599D3-26D0-424E-8268-5C0642287B6F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7035-6EEB-4F57-97F0-B3DB2F176788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59A45-E058-4ED2-BE19-7BB547325318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Splitting the data into Training data and Test data </a:t>
          </a:r>
        </a:p>
      </dsp:txBody>
      <dsp:txXfrm>
        <a:off x="2585872" y="2504467"/>
        <a:ext cx="2044316" cy="720000"/>
      </dsp:txXfrm>
    </dsp:sp>
    <dsp:sp modelId="{3BBD6FA2-3C4F-457A-88CE-19D088D21747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5D3CE-FAAE-4E74-A38D-2FBB892F92FA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AE920-237B-4DBE-A0C5-E88C23F6E960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Implementing Mean, Naïve, ARIMA and Holt models and Forecasting</a:t>
          </a:r>
        </a:p>
      </dsp:txBody>
      <dsp:txXfrm>
        <a:off x="4987944" y="2504467"/>
        <a:ext cx="2044316" cy="720000"/>
      </dsp:txXfrm>
    </dsp:sp>
    <dsp:sp modelId="{6F65CAAF-6BE8-404F-94FA-2994C079C993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89AFB-19D5-47DF-A2C5-9A6AFB7AD3F4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E0079-B33C-49BD-BA01-7D40B3825DE5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Comparing accuracy values of the models</a:t>
          </a:r>
        </a:p>
      </dsp:txBody>
      <dsp:txXfrm>
        <a:off x="7390016" y="2504467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04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45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5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C002-A625-4AFB-9CF2-9BE9E129B79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the_rupee#2013_Depreciation" TargetMode="External"/><Relationship Id="rId7" Type="http://schemas.openxmlformats.org/officeDocument/2006/relationships/hyperlink" Target="https://www.eastasiaforum.org/2012/01/27/india-s-economic-slowdown-a-stain-on-2011/" TargetMode="External"/><Relationship Id="rId2" Type="http://schemas.openxmlformats.org/officeDocument/2006/relationships/hyperlink" Target="http://home.iitk.ac.in/~srajal/ECONOMETRICS%20-%20I%20Term%20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fs.semanticscholar.org/9ad2/617df15aa7cd28bdff2cab35aa2b4b580e5d.pdf" TargetMode="External"/><Relationship Id="rId5" Type="http://schemas.openxmlformats.org/officeDocument/2006/relationships/hyperlink" Target="https://www.capitalmind.in/2018/09/chart-the-history-of-the-rupee-dollar-exchange-rate-since-1966/" TargetMode="External"/><Relationship Id="rId4" Type="http://schemas.openxmlformats.org/officeDocument/2006/relationships/hyperlink" Target="https://otexts.com/fpp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77B3F7-3BA5-459A-A02F-F278EB93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Time-Series Analysis of USD to INR Currency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Exchange Rate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50C6-812D-40EA-A0C1-2921FD9E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</a:rPr>
              <a:t>Project By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</a:rPr>
              <a:t>Kalyani Pandit, </a:t>
            </a:r>
            <a:r>
              <a:rPr lang="en-US" sz="2500" b="1" dirty="0" err="1">
                <a:latin typeface="Times New Roman" panose="02020603050405020304" pitchFamily="18" charset="0"/>
              </a:rPr>
              <a:t>Sonu</a:t>
            </a:r>
            <a:r>
              <a:rPr lang="en-US" sz="2500" b="1" dirty="0">
                <a:latin typeface="Times New Roman" panose="02020603050405020304" pitchFamily="18" charset="0"/>
              </a:rPr>
              <a:t> Kumar , Soham Bhat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</a:rPr>
              <a:t>Syed Haseem, Aishwarya Shinde</a:t>
            </a:r>
          </a:p>
          <a:p>
            <a:pPr marL="0" indent="0">
              <a:buNone/>
            </a:pPr>
            <a:endParaRPr lang="en-US" sz="25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7070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FA078-4F4B-46C0-88D3-7B48AEB7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NAÏVE’S FORECASTING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D6A92-E5D0-1845-B5E2-86D5420B5314}"/>
              </a:ext>
            </a:extLst>
          </p:cNvPr>
          <p:cNvPicPr/>
          <p:nvPr/>
        </p:nvPicPr>
        <p:blipFill rotWithShape="1">
          <a:blip r:embed="rId2"/>
          <a:srcRect l="490" t="1795" b="3620"/>
          <a:stretch/>
        </p:blipFill>
        <p:spPr>
          <a:xfrm>
            <a:off x="1156447" y="1712259"/>
            <a:ext cx="7494493" cy="41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2A65D6-6F30-454C-9B29-46D851D1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SIMPLE AVERAGE FORECASTING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778FF-662D-4A4D-B97E-7478B12AF310}"/>
              </a:ext>
            </a:extLst>
          </p:cNvPr>
          <p:cNvPicPr/>
          <p:nvPr/>
        </p:nvPicPr>
        <p:blipFill rotWithShape="1">
          <a:blip r:embed="rId2"/>
          <a:srcRect l="759" t="1430" r="753" b="3397"/>
          <a:stretch/>
        </p:blipFill>
        <p:spPr>
          <a:xfrm>
            <a:off x="1479176" y="1891553"/>
            <a:ext cx="7028330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B6A97-4DD2-4D55-BCA2-DFA48C32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609600"/>
            <a:ext cx="90678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478F-315C-46B6-B7A8-1EF023E0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ACF and PACF PLOT OF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F9B80-303C-48E3-8F9B-080D21D13DD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00" t="17419" r="2189" b="3229"/>
          <a:stretch/>
        </p:blipFill>
        <p:spPr>
          <a:xfrm>
            <a:off x="987912" y="1422400"/>
            <a:ext cx="5453528" cy="450685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AA8647C-0F1B-4919-A970-0F873A61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891" y="1107440"/>
            <a:ext cx="5074222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79756-6A8E-4265-8A7A-5679D8D6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72" y="1156493"/>
            <a:ext cx="8596668" cy="4545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Auto.arima</a:t>
            </a:r>
            <a:r>
              <a:rPr lang="en-US" dirty="0">
                <a:solidFill>
                  <a:schemeClr val="tx2"/>
                </a:solidFill>
              </a:rPr>
              <a:t>() =&gt; p=3, d=1, q=4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8AE121-4549-4539-A4CE-B3575BF30836}"/>
              </a:ext>
            </a:extLst>
          </p:cNvPr>
          <p:cNvPicPr/>
          <p:nvPr/>
        </p:nvPicPr>
        <p:blipFill rotWithShape="1">
          <a:blip r:embed="rId2"/>
          <a:srcRect l="716" t="1901" r="1199" b="3233"/>
          <a:stretch/>
        </p:blipFill>
        <p:spPr>
          <a:xfrm>
            <a:off x="1353671" y="1679388"/>
            <a:ext cx="7736541" cy="46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9DE85-C1F2-40A0-BB7B-70C1FDCA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HISTOGRAM OF THE RESIDUALS (ARIMA)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301B3-8255-2044-8AEB-CCF28A460C93}"/>
              </a:ext>
            </a:extLst>
          </p:cNvPr>
          <p:cNvPicPr/>
          <p:nvPr/>
        </p:nvPicPr>
        <p:blipFill rotWithShape="1">
          <a:blip r:embed="rId2"/>
          <a:srcRect l="1357" t="3582" r="2715" b="5873"/>
          <a:stretch/>
        </p:blipFill>
        <p:spPr>
          <a:xfrm>
            <a:off x="1233145" y="1740098"/>
            <a:ext cx="7238501" cy="40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30F2-4A19-4B02-A358-50E9F3A8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219A3-BC54-44BE-A41D-C907A605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346" y="609600"/>
            <a:ext cx="9167734" cy="60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1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CC4777B-1E9B-4327-A32A-0740B82E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COMPARING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C8E98A-A51E-43C7-97CC-DF42A2887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" b="923"/>
          <a:stretch/>
        </p:blipFill>
        <p:spPr>
          <a:xfrm>
            <a:off x="677334" y="1497106"/>
            <a:ext cx="8968690" cy="48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1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8B0E-B781-423E-908B-BBF7DE0D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3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B0D5-094A-42C3-965E-0677FFA2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7912"/>
            <a:ext cx="9814203" cy="52457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http://home.iitk.ac.in/~srajal/ECONOMETRICS%20-%20I%20Term%20Paper.pdf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https://en.wikipedia.org/wiki/History_of_the_rupee#2013_Depreciation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https://otexts.com/fpp2/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https://www.capitalmind.in/2018/09/chart-the-history-of-the-rupee-dollar-exchange-rate-since-1966/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https://pdfs.semanticscholar.org/9ad2/617df15aa7cd28bdff2cab35aa2b4b580e5d.pdf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https://www.eastasiaforum.org/2012/01/27/india-s-economic-slowdown-a-stain-on-2011/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1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1860A03-9BA0-461C-A8AC-A067D1DA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/>
              <a:t>THANK YOU!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08BCB-C5E3-4470-A775-63D5D801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18565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Project Goal:</a:t>
            </a:r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3D3F188-FCB3-4BDA-8F78-933A22DC3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80708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2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A9ED-CCC1-4B55-B4B6-0BD0D3E7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</a:rPr>
              <a:t>USD to INR Currency Exchange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3F7D-B3D8-4732-B58A-6DCC4C87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227156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relative economic strength among different countries  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prices vary on Daily basis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 - students, IT people, NRIs, individual, institutional investors, International travel, exports, imports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C7CB3-4E0C-495A-BC3E-DAB573F5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01645"/>
            <a:ext cx="5591386" cy="31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7FD0-3425-43AE-A1CB-0D13AF39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sz="3200" b="1" dirty="0">
                <a:solidFill>
                  <a:srgbClr val="92D050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ED7D-F69C-451A-8A49-1D48ED00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5406"/>
            <a:ext cx="8596668" cy="5712593"/>
          </a:xfrm>
        </p:spPr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86252EE-65A4-4CC3-8102-266C0536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/>
          <a:stretch/>
        </p:blipFill>
        <p:spPr>
          <a:xfrm>
            <a:off x="5832910" y="619225"/>
            <a:ext cx="5914800" cy="5502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C3BCE-4341-4E0C-A520-CCD54A10A39A}"/>
              </a:ext>
            </a:extLst>
          </p:cNvPr>
          <p:cNvSpPr txBox="1"/>
          <p:nvPr/>
        </p:nvSpPr>
        <p:spPr>
          <a:xfrm flipH="1">
            <a:off x="173785" y="1251284"/>
            <a:ext cx="525539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Collected original data from Investing.com from the year 2009 to 2019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dataset consist of 6 columns and 3957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Price</a:t>
            </a:r>
            <a:r>
              <a:rPr lang="en-US" sz="2000" dirty="0"/>
              <a:t> column is used for the analysis part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 consist of following six attributes: Date, Price Open Price, High Price, Low Price and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= 01012009 till 12312018=3652 </a:t>
            </a:r>
            <a:r>
              <a:rPr lang="en-US" sz="2000" dirty="0" err="1"/>
              <a:t>obs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Testing 01012019 till 11012019 = 305 </a:t>
            </a:r>
            <a:r>
              <a:rPr lang="en-US" sz="2000" dirty="0" err="1"/>
              <a:t>obs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Nulls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data on Holidays and weekends</a:t>
            </a:r>
          </a:p>
          <a:p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3561F-D25E-4265-903B-6DEFD1C4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5" y="5478363"/>
            <a:ext cx="6162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7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176D-443C-491D-9BC1-30BCB543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DATA GRAPH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381F74-3E28-4861-98EA-ED8129CE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270000"/>
            <a:ext cx="6217920" cy="5073048"/>
          </a:xfrm>
        </p:spPr>
        <p:txBody>
          <a:bodyPr>
            <a:normAutofit/>
          </a:bodyPr>
          <a:lstStyle/>
          <a:p>
            <a:r>
              <a:rPr lang="en-US" dirty="0"/>
              <a:t>2008 to 2011 </a:t>
            </a:r>
            <a:r>
              <a:rPr lang="en-US" dirty="0">
                <a:sym typeface="Wingdings" panose="05000000000000000000" pitchFamily="2" charset="2"/>
              </a:rPr>
              <a:t> Growth in Indian Economy from 6.9% to 7.5 %</a:t>
            </a:r>
          </a:p>
          <a:p>
            <a:r>
              <a:rPr lang="en-US" dirty="0">
                <a:sym typeface="Wingdings" panose="05000000000000000000" pitchFamily="2" charset="2"/>
              </a:rPr>
              <a:t>2011 forecasted = 8% but actual decreased to 6.9%</a:t>
            </a:r>
          </a:p>
          <a:p>
            <a:r>
              <a:rPr lang="en-US" dirty="0">
                <a:sym typeface="Wingdings" panose="05000000000000000000" pitchFamily="2" charset="2"/>
              </a:rPr>
              <a:t>Since 2011 -&gt; Rs depreciation started (Economy slow down)</a:t>
            </a:r>
          </a:p>
          <a:p>
            <a:r>
              <a:rPr lang="en-US" dirty="0">
                <a:sym typeface="Wingdings" panose="05000000000000000000" pitchFamily="2" charset="2"/>
              </a:rPr>
              <a:t>$ increase from 44 to 53</a:t>
            </a:r>
          </a:p>
          <a:p>
            <a:r>
              <a:rPr lang="en-US" dirty="0">
                <a:sym typeface="Wingdings" panose="05000000000000000000" pitchFamily="2" charset="2"/>
              </a:rPr>
              <a:t>Higher inflation, decline in foreign </a:t>
            </a:r>
            <a:r>
              <a:rPr lang="en-US" dirty="0" err="1">
                <a:sym typeface="Wingdings" panose="05000000000000000000" pitchFamily="2" charset="2"/>
              </a:rPr>
              <a:t>investmenst</a:t>
            </a:r>
            <a:r>
              <a:rPr lang="en-US" dirty="0">
                <a:sym typeface="Wingdings" panose="05000000000000000000" pitchFamily="2" charset="2"/>
              </a:rPr>
              <a:t>, volatility in domestic equity market , slowdown of growth and employment  Rs. Depreciation continued </a:t>
            </a:r>
          </a:p>
          <a:p>
            <a:r>
              <a:rPr lang="en-US" dirty="0">
                <a:sym typeface="Wingdings" panose="05000000000000000000" pitchFamily="2" charset="2"/>
              </a:rPr>
              <a:t>2013 spike  $ rise from 54 to 65</a:t>
            </a:r>
          </a:p>
          <a:p>
            <a:r>
              <a:rPr lang="en-US" dirty="0">
                <a:sym typeface="Wingdings" panose="05000000000000000000" pitchFamily="2" charset="2"/>
              </a:rPr>
              <a:t>2016 Demonetization in India  $ constant</a:t>
            </a:r>
          </a:p>
          <a:p>
            <a:r>
              <a:rPr lang="en-US" dirty="0">
                <a:sym typeface="Wingdings" panose="05000000000000000000" pitchFamily="2" charset="2"/>
              </a:rPr>
              <a:t>2019 Article370 was removed &amp; Indian constitution was applied to J&amp;K, affected economy  $ 69 to 73.4</a:t>
            </a:r>
          </a:p>
          <a:p>
            <a:r>
              <a:rPr lang="en-US" dirty="0" err="1">
                <a:sym typeface="Wingdings" panose="05000000000000000000" pitchFamily="2" charset="2"/>
              </a:rPr>
              <a:t>Todays’s</a:t>
            </a:r>
            <a:r>
              <a:rPr lang="en-US" dirty="0">
                <a:sym typeface="Wingdings" panose="05000000000000000000" pitchFamily="2" charset="2"/>
              </a:rPr>
              <a:t> rate = 71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1B68D-38E8-4C6A-B665-FCD917269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" r="3" b="118"/>
          <a:stretch/>
        </p:blipFill>
        <p:spPr>
          <a:xfrm>
            <a:off x="6506678" y="972152"/>
            <a:ext cx="5685321" cy="43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4B30-0306-432D-9AD6-6D06A75A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STL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90762-1A16-460C-BFB0-7D09910D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76" y="1366876"/>
            <a:ext cx="7396106" cy="52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7763-DBC0-44E8-98FD-A3FC398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4C49-0794-4454-A0FA-B4C753D2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68BCC-7C45-4D4B-A6E2-C02C7092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66675"/>
            <a:ext cx="8862906" cy="62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B8B06-DE8C-4C15-B9BE-6F30FDF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ORIGINAL+SEASONALLY ADJ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9D381-4E97-4237-91C1-ACC0C2A938C5}"/>
              </a:ext>
            </a:extLst>
          </p:cNvPr>
          <p:cNvPicPr/>
          <p:nvPr/>
        </p:nvPicPr>
        <p:blipFill rotWithShape="1">
          <a:blip r:embed="rId2"/>
          <a:srcRect l="531"/>
          <a:stretch/>
        </p:blipFill>
        <p:spPr>
          <a:xfrm>
            <a:off x="1084729" y="1749387"/>
            <a:ext cx="7566212" cy="44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57F7C-58DB-4F43-AF98-A9F209B8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2D050"/>
                </a:solidFill>
              </a:rPr>
              <a:t>HOLT’S FORECASTING METHOD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4000" b="1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3A765-778A-F845-A4E1-9BFE9C5B2C57}"/>
              </a:ext>
            </a:extLst>
          </p:cNvPr>
          <p:cNvPicPr/>
          <p:nvPr/>
        </p:nvPicPr>
        <p:blipFill rotWithShape="1">
          <a:blip r:embed="rId2"/>
          <a:srcRect l="482" t="1428" b="-1"/>
          <a:stretch/>
        </p:blipFill>
        <p:spPr>
          <a:xfrm>
            <a:off x="1004047" y="1712259"/>
            <a:ext cx="7413812" cy="43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429</Words>
  <Application>Microsoft Office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Time-Series Analysis of USD to INR Currency Exchange Rate </vt:lpstr>
      <vt:lpstr>Project Goal:</vt:lpstr>
      <vt:lpstr>USD to INR Currency Exchange Rate</vt:lpstr>
      <vt:lpstr>DATASET</vt:lpstr>
      <vt:lpstr>DATA GRAPH</vt:lpstr>
      <vt:lpstr>STL DECOMPOSITION</vt:lpstr>
      <vt:lpstr>PowerPoint Presentation</vt:lpstr>
      <vt:lpstr>ORIGINAL+SEASONALLY ADJ DATA</vt:lpstr>
      <vt:lpstr>HOLT’S FORECASTING METHOD  </vt:lpstr>
      <vt:lpstr>NAÏVE’S FORECASTING METHOD</vt:lpstr>
      <vt:lpstr>SIMPLE AVERAGE FORECASTING METHOD</vt:lpstr>
      <vt:lpstr>PowerPoint Presentation</vt:lpstr>
      <vt:lpstr>ACF and PACF PLOT OF THE DATA</vt:lpstr>
      <vt:lpstr>ARIMA MODEL</vt:lpstr>
      <vt:lpstr>HISTOGRAM OF THE RESIDUALS (ARIMA)</vt:lpstr>
      <vt:lpstr>PowerPoint Presentation</vt:lpstr>
      <vt:lpstr>COMPARING ACCURACY</vt:lpstr>
      <vt:lpstr>References: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Analysis of USD to INR Currency Exchange Rate </dc:title>
  <dc:creator>alok</dc:creator>
  <cp:lastModifiedBy>Kalyani Pandit</cp:lastModifiedBy>
  <cp:revision>1</cp:revision>
  <dcterms:created xsi:type="dcterms:W3CDTF">2019-12-03T04:42:45Z</dcterms:created>
  <dcterms:modified xsi:type="dcterms:W3CDTF">2019-12-03T04:55:01Z</dcterms:modified>
</cp:coreProperties>
</file>