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0"/>
    <p:restoredTop sz="94651"/>
  </p:normalViewPr>
  <p:slideViewPr>
    <p:cSldViewPr snapToGrid="0" showGuides="1">
      <p:cViewPr varScale="1">
        <p:scale>
          <a:sx n="133" d="100"/>
          <a:sy n="133" d="100"/>
        </p:scale>
        <p:origin x="680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94FEA-1F8F-9CC0-FAAF-6CB7F3CBC8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24A3BC-8CD3-BCDD-3EDC-4D839B7DE7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CF11-D360-0E3D-5F9E-FD9E5700C5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5C1E1-14F9-7EED-2F07-D8BC92C188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E3A38-258E-1183-0BD5-C9A6C0169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923986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80899-217A-9E45-E379-E89947413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7DE9B2-25D6-5F55-3129-D06F1D19A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681D-F7BC-FBF2-8830-41059E8877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C0264-BC08-0E24-9FD4-D5F1DBC27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D3ADA5-A2F7-FBF8-431B-CCDA6732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14042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45794B-4D1B-6281-866F-72275A3B16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42892-4061-3BEE-3FE4-5FA51B721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BBD5B-C424-9346-9F66-7B3BD0163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44403-A996-8A19-DE63-AABA89ACB8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859ED-8040-6264-CD94-31BCC668B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50724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5BCE1-0248-D5A0-C44B-65BE97ADD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FC36AC-37D1-E76D-B1EF-3696FC29B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4129D4-8D25-21E5-C10D-87808D92F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6719CB-19EC-F210-B30E-6061B62F7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E168B-3BE1-A791-E8FF-A292F3F5A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55469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F4094-C3FC-D954-1E27-C1D638A0E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DC8A85-7EC9-D562-E51B-BF401365BA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093B20-289F-E1EB-E5C1-83637532B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FBC8C-F671-DFBC-4FE4-7C8948145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8326F-5298-0199-7B15-18B32584F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8540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6CC81-1871-841E-7D14-218FB6FD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18746F-6F3B-BBB4-0EB6-F59A120D41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F85813-6DB7-7A5B-9191-DE59520557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7F1F11-9508-A05F-169E-7BB0FCA6C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1DE4C9-202C-622E-8B55-BBC43A762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7B6171-B0FB-799A-C6AA-61E91694BE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483486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6D35D-5846-BD24-C620-C112AE2A2E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0E5B89-2943-0205-4847-85651A6FEC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2B86BD-038A-926C-F201-54E9E45D2F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4E75D4-8876-7D5D-BE30-6547CD82C3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D9058A-5CF9-43D6-245E-18044DA2FE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B8E3B7-B449-CD5C-CF05-76250F53E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7D59B-36EA-2C62-D90C-ADF658AC4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6DADD-1850-E18A-C0E9-A585F4FFF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62245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942CD-77A4-A2A9-9790-4CC583228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4C18B7-1316-FCA2-6C6F-90CF078CDE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65FE5C0-3FA1-B1AE-1145-EEFFBA26A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85CBE0-D477-CC3D-2F3A-E6F4400C8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3147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288C0D-E6EE-4661-4033-6D4B31A61A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F6696A-FEEC-71AF-5327-FF7EE52C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DB3F8-D7DD-D7B1-1AE6-8D1D48E16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4604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9B50-982B-9869-06D5-4D1D66E1C8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1EEE40-3C9E-2046-48DB-24F53533FE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783FBD-BA37-A08B-1C0C-DF733197F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02F8C3-2EEA-32D3-BA7D-98395BD6F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BE454-9EAD-71FC-3431-E42952670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4699F9-1BE0-6143-B138-73518559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2181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FB672-CAC1-8BF9-E739-A2001C8A8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57D0A5-8D9B-7139-BEBC-A4177C3369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BF457-BDB1-2CC4-62F1-F8E3DA8558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A9A4C1-79DD-88E0-EE4B-3376AC073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A1BDB2-8129-EE7A-5230-C50D86C2E7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48AB58-0763-A199-5B53-CF05638F9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383052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07B05C-1DEC-4A10-7C15-ADE4E7D57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2E033F-1FE2-6F75-A454-AD1BE8E5B4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50401-3977-7CAB-20A8-F34C28DF6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3E1AB-51F5-2A49-BD29-0AFDA3B3AD29}" type="datetimeFigureOut">
              <a:rPr lang="en-CN" smtClean="0"/>
              <a:t>2025/10/2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C263D4-AD24-CDF0-F7C6-F9EFC18378E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1C595-46A6-A7A4-E06D-2241435C2A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B52444-2E86-FA44-A5FA-B2DE31184806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61656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irtf.org/anrp" TargetMode="External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3B1FCB9-DED1-5D41-2E5E-203BC7AD70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126" y="261589"/>
            <a:ext cx="4286331" cy="15114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F9BF0D-29AD-D2E3-89B5-B91A4B34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980" y="261589"/>
            <a:ext cx="1938850" cy="13896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8238970-16C8-B1BB-465A-3B5F8970BBF7}"/>
              </a:ext>
            </a:extLst>
          </p:cNvPr>
          <p:cNvSpPr txBox="1"/>
          <p:nvPr/>
        </p:nvSpPr>
        <p:spPr>
          <a:xfrm>
            <a:off x="830022" y="388049"/>
            <a:ext cx="332174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CN" sz="4000" dirty="0">
                <a:latin typeface="Helvetica" pitchFamily="2" charset="0"/>
              </a:rPr>
              <a:t>Call for</a:t>
            </a:r>
            <a:br>
              <a:rPr lang="en-CN" sz="4000" dirty="0">
                <a:latin typeface="Helvetica" pitchFamily="2" charset="0"/>
              </a:rPr>
            </a:br>
            <a:r>
              <a:rPr lang="en-CN" sz="4400" dirty="0">
                <a:latin typeface="Helvetica" pitchFamily="2" charset="0"/>
              </a:rPr>
              <a:t>Nominations</a:t>
            </a:r>
            <a:endParaRPr lang="en-CN" sz="4000" dirty="0">
              <a:latin typeface="Helvetica" pitchFamily="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35FB82-3A34-2948-B433-A335106E9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396" y="6316770"/>
            <a:ext cx="1206923" cy="40230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97CC5AC-9E3A-3658-3DED-8076EFC8C9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1794" y="6225086"/>
            <a:ext cx="1403858" cy="4939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E4447C9-A45C-47C3-CB22-539B58656F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58250" y="6403673"/>
            <a:ext cx="2704065" cy="31540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9780F69-EF9D-4DEE-1284-698922F015AC}"/>
              </a:ext>
            </a:extLst>
          </p:cNvPr>
          <p:cNvSpPr txBox="1"/>
          <p:nvPr/>
        </p:nvSpPr>
        <p:spPr>
          <a:xfrm>
            <a:off x="1081121" y="6361320"/>
            <a:ext cx="20177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N" sz="2000" dirty="0">
                <a:latin typeface="Helvetica" pitchFamily="2" charset="0"/>
              </a:rPr>
              <a:t>Supported by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2166D1F-45D1-68F6-FBC2-73E6BC00190A}"/>
              </a:ext>
            </a:extLst>
          </p:cNvPr>
          <p:cNvSpPr txBox="1"/>
          <p:nvPr/>
        </p:nvSpPr>
        <p:spPr>
          <a:xfrm>
            <a:off x="616018" y="1982805"/>
            <a:ext cx="538052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</a:rPr>
              <a:t>ANRP recognizes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The best recent results in applied networking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Interesting new research ideas of potential relevance to the Internet standards community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Upcoming people that are likely to have an impact on Internet standards and technologies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Helvetica" pitchFamily="2" charset="0"/>
              </a:rPr>
              <a:t>Opportunity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Present and discuss work with the engineers, network operators, policy makers, and scientists that participate in the IETF and the IRTF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42835D-1EC3-BC00-5627-4DCD81666FF9}"/>
              </a:ext>
            </a:extLst>
          </p:cNvPr>
          <p:cNvSpPr txBox="1"/>
          <p:nvPr/>
        </p:nvSpPr>
        <p:spPr>
          <a:xfrm>
            <a:off x="6277404" y="1982804"/>
            <a:ext cx="568305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Helvetica" pitchFamily="2" charset="0"/>
              </a:rPr>
              <a:t>How to Nominate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Nominations: a single author of an original, peer-reviewed, journal, conference or workshop </a:t>
            </a:r>
            <a:r>
              <a:rPr lang="en-US" dirty="0" err="1">
                <a:latin typeface="Helvetica" pitchFamily="2" charset="0"/>
              </a:rPr>
              <a:t>pape</a:t>
            </a:r>
            <a:r>
              <a:rPr lang="en-US" dirty="0">
                <a:latin typeface="Helvetica" pitchFamily="2" charset="0"/>
              </a:rPr>
              <a:t>, recently published or accepted for publication.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The nominee must be one of the main authors of the nominated paper.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Both self-nominations and third-party nominations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itchFamily="2" charset="0"/>
              </a:rPr>
              <a:t>Nominate at </a:t>
            </a:r>
            <a:r>
              <a:rPr lang="en-US" dirty="0">
                <a:latin typeface="Helvetica" pitchFamily="2" charset="0"/>
                <a:hlinkClick r:id="rId7"/>
              </a:rPr>
              <a:t>https://irtf.org/anrp</a:t>
            </a:r>
            <a:r>
              <a:rPr lang="en-US" dirty="0">
                <a:latin typeface="Helvetica" pitchFamily="2" charset="0"/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latin typeface="Helvetica" pitchFamily="2" charset="0"/>
            </a:endParaRPr>
          </a:p>
          <a:p>
            <a:pPr algn="ctr"/>
            <a:r>
              <a:rPr lang="en-US" b="1" dirty="0">
                <a:latin typeface="Helvetica" pitchFamily="2" charset="0"/>
              </a:rPr>
              <a:t>Important Dates</a:t>
            </a:r>
          </a:p>
          <a:p>
            <a:endParaRPr lang="en-US" dirty="0">
              <a:latin typeface="Helvetica" pitchFamily="2" charset="0"/>
            </a:endParaRPr>
          </a:p>
          <a:p>
            <a:endParaRPr lang="en-US" dirty="0">
              <a:latin typeface="Helvetica" pitchFamily="2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C167971-1771-86BD-0D5E-A0E22E91E1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057953"/>
              </p:ext>
            </p:extLst>
          </p:nvPr>
        </p:nvGraphicFramePr>
        <p:xfrm>
          <a:off x="6774491" y="4921063"/>
          <a:ext cx="5014762" cy="956121"/>
        </p:xfrm>
        <a:graphic>
          <a:graphicData uri="http://schemas.openxmlformats.org/drawingml/2006/table">
            <a:tbl>
              <a:tblPr firstRow="1" firstCol="1" bandRow="1"/>
              <a:tblGrid>
                <a:gridCol w="2507381">
                  <a:extLst>
                    <a:ext uri="{9D8B030D-6E8A-4147-A177-3AD203B41FA5}">
                      <a16:colId xmlns:a16="http://schemas.microsoft.com/office/drawing/2014/main" val="3024060347"/>
                    </a:ext>
                  </a:extLst>
                </a:gridCol>
                <a:gridCol w="2507381">
                  <a:extLst>
                    <a:ext uri="{9D8B030D-6E8A-4147-A177-3AD203B41FA5}">
                      <a16:colId xmlns:a16="http://schemas.microsoft.com/office/drawing/2014/main" val="336831734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CN" sz="1800" kern="100" dirty="0">
                          <a:solidFill>
                            <a:srgbClr val="212529"/>
                          </a:solidFill>
                          <a:effectLst/>
                          <a:latin typeface="Helvetica" pitchFamily="2" charset="0"/>
                          <a:ea typeface="Times New Roman" panose="02020603050405020304" pitchFamily="18" charset="0"/>
                        </a:rPr>
                        <a:t>Nominations open:</a:t>
                      </a:r>
                      <a:endParaRPr lang="en-CN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CN" sz="1800" kern="100" dirty="0">
                          <a:solidFill>
                            <a:srgbClr val="212529"/>
                          </a:solidFill>
                          <a:effectLst/>
                          <a:latin typeface="Helvetica" pitchFamily="2" charset="0"/>
                          <a:ea typeface="Times New Roman" panose="02020603050405020304" pitchFamily="18" charset="0"/>
                        </a:rPr>
                        <a:t>01 October 2025</a:t>
                      </a:r>
                      <a:endParaRPr lang="en-CN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547066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CN" sz="1800" kern="100" dirty="0">
                          <a:solidFill>
                            <a:srgbClr val="DC3545"/>
                          </a:solidFill>
                          <a:effectLst/>
                          <a:latin typeface="Helvetica" pitchFamily="2" charset="0"/>
                          <a:ea typeface="Times New Roman" panose="02020603050405020304" pitchFamily="18" charset="0"/>
                        </a:rPr>
                        <a:t>Nomination deadline:</a:t>
                      </a:r>
                      <a:endParaRPr lang="en-CN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CN" sz="1800" kern="100">
                          <a:solidFill>
                            <a:srgbClr val="DC3545"/>
                          </a:solidFill>
                          <a:effectLst/>
                          <a:latin typeface="Helvetica" pitchFamily="2" charset="0"/>
                          <a:ea typeface="Times New Roman" panose="02020603050405020304" pitchFamily="18" charset="0"/>
                        </a:rPr>
                        <a:t>17 November 2025</a:t>
                      </a:r>
                      <a:endParaRPr lang="en-CN" sz="1800" kern="100">
                        <a:effectLst/>
                        <a:latin typeface="Helvetica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2480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CN" sz="1800" kern="100" dirty="0">
                          <a:solidFill>
                            <a:srgbClr val="212529"/>
                          </a:solidFill>
                          <a:effectLst/>
                          <a:latin typeface="Helvetica" pitchFamily="2" charset="0"/>
                          <a:ea typeface="Times New Roman" panose="02020603050405020304" pitchFamily="18" charset="0"/>
                        </a:rPr>
                        <a:t>Notifications:</a:t>
                      </a:r>
                      <a:endParaRPr lang="en-CN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buNone/>
                      </a:pPr>
                      <a:r>
                        <a:rPr lang="en-CN" sz="1800" kern="100" dirty="0">
                          <a:solidFill>
                            <a:srgbClr val="212529"/>
                          </a:solidFill>
                          <a:effectLst/>
                          <a:latin typeface="Helvetica" pitchFamily="2" charset="0"/>
                          <a:ea typeface="Times New Roman" panose="02020603050405020304" pitchFamily="18" charset="0"/>
                        </a:rPr>
                        <a:t>05 January 2025</a:t>
                      </a:r>
                      <a:endParaRPr lang="en-CN" sz="1800" kern="100" dirty="0">
                        <a:effectLst/>
                        <a:latin typeface="Helvetica" pitchFamily="2" charset="0"/>
                        <a:ea typeface="Times New Roman" panose="02020603050405020304" pitchFamily="18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87670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04109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141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Helvetica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Dirk Kutscher</dc:creator>
  <cp:lastModifiedBy>Dirk Kutscher</cp:lastModifiedBy>
  <cp:revision>1</cp:revision>
  <dcterms:created xsi:type="dcterms:W3CDTF">2025-10-02T10:24:53Z</dcterms:created>
  <dcterms:modified xsi:type="dcterms:W3CDTF">2025-10-02T10:47:40Z</dcterms:modified>
</cp:coreProperties>
</file>