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xml" ContentType="application/vnd.openxmlformats-officedocument.presentationml.slide+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3.xml.rels" ContentType="application/vnd.openxmlformats-package.relationships+xml"/>
  <Override PartName="/ppt/notesSlides/_rels/notesSlide2.xml.rels" ContentType="application/vnd.openxmlformats-package.relationship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r>
              <a:rPr b="0" lang="en-US" sz="1400" strike="noStrike" u="none">
                <a:solidFill>
                  <a:srgbClr val="000000"/>
                </a:solidFill>
                <a:effectLst/>
                <a:uFillTx/>
                <a:latin typeface="Arial"/>
              </a:rPr>
              <a:t>Click to move the slide</a:t>
            </a:r>
            <a:endParaRPr b="0" lang="en-US" sz="1400" strike="noStrike" u="none">
              <a:solidFill>
                <a:srgbClr val="000000"/>
              </a:solidFill>
              <a:effectLst/>
              <a:uFillTx/>
              <a:latin typeface="Arial"/>
            </a:endParaRPr>
          </a:p>
        </p:txBody>
      </p:sp>
      <p:sp>
        <p:nvSpPr>
          <p:cNvPr id="34"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35"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36" name="PlaceHolder 4"/>
          <p:cNvSpPr>
            <a:spLocks noGrp="1"/>
          </p:cNvSpPr>
          <p:nvPr>
            <p:ph type="dt" idx="12"/>
          </p:nvPr>
        </p:nvSpPr>
        <p:spPr>
          <a:xfrm>
            <a:off x="4399200" y="0"/>
            <a:ext cx="3372840" cy="50256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37" name="PlaceHolder 5"/>
          <p:cNvSpPr>
            <a:spLocks noGrp="1"/>
          </p:cNvSpPr>
          <p:nvPr>
            <p:ph type="ftr" idx="13"/>
          </p:nvPr>
        </p:nvSpPr>
        <p:spPr>
          <a:xfrm>
            <a:off x="0" y="9555480"/>
            <a:ext cx="3372840" cy="50256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8" name="PlaceHolder 6"/>
          <p:cNvSpPr>
            <a:spLocks noGrp="1"/>
          </p:cNvSpPr>
          <p:nvPr>
            <p:ph type="sldNum" idx="14"/>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A6803AB1-9C7F-42A8-B087-712F0F3FFCC0}"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PlaceHolder 1"/>
          <p:cNvSpPr>
            <a:spLocks noGrp="1"/>
          </p:cNvSpPr>
          <p:nvPr>
            <p:ph type="sldImg"/>
          </p:nvPr>
        </p:nvSpPr>
        <p:spPr>
          <a:xfrm>
            <a:off x="381240" y="685800"/>
            <a:ext cx="6095520" cy="3428640"/>
          </a:xfrm>
          <a:prstGeom prst="rect">
            <a:avLst/>
          </a:prstGeom>
          <a:ln w="0">
            <a:noFill/>
          </a:ln>
        </p:spPr>
      </p:sp>
      <p:sp>
        <p:nvSpPr>
          <p:cNvPr id="71"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400" strike="noStrike" u="none">
                <a:solidFill>
                  <a:srgbClr val="000000"/>
                </a:solidFill>
                <a:effectLst/>
                <a:uFillTx/>
                <a:latin typeface="Arial"/>
              </a:rPr>
              <a:t>This is a hybrid meeting.</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Please scan the QR code in the room or use the link from the meeting agenda.</a:t>
            </a:r>
            <a:endParaRPr b="0" lang="en-US" sz="1400" strike="noStrike" u="none">
              <a:solidFill>
                <a:srgbClr val="000000"/>
              </a:solidFill>
              <a:effectLst/>
              <a:uFillTx/>
              <a:latin typeface="Arial"/>
            </a:endParaRPr>
          </a:p>
          <a:p>
            <a:pPr indent="0">
              <a:lnSpc>
                <a:spcPct val="100000"/>
              </a:lnSpc>
              <a:buNone/>
              <a:tabLst>
                <a:tab algn="l" pos="0"/>
              </a:tabLst>
            </a:pP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This session is being recorded and will be uploaded on Youtube.</a:t>
            </a:r>
            <a:endParaRPr b="0" lang="en-US" sz="1400" strike="noStrike" u="none">
              <a:solidFill>
                <a:srgbClr val="000000"/>
              </a:solidFill>
              <a:effectLst/>
              <a:uFillTx/>
              <a:latin typeface="Arial"/>
            </a:endParaRPr>
          </a:p>
          <a:p>
            <a:pPr indent="0">
              <a:lnSpc>
                <a:spcPct val="100000"/>
              </a:lnSpc>
              <a:buNone/>
              <a:tabLst>
                <a:tab algn="l" pos="0"/>
              </a:tabLst>
            </a:pP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If you want to speak, please use the tooling to raise your hand.</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If you're remote, please mute your audio and video, unless it's your turn to speak. Please use headphones.</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chemeClr val="dk1"/>
                </a:solidFill>
                <a:effectLst/>
                <a:uFillTx/>
                <a:latin typeface="Arial"/>
              </a:rPr>
              <a:t>If you're onsite, line up at the mic.</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chemeClr val="dk1"/>
                </a:solidFill>
                <a:effectLst/>
                <a:uFillTx/>
                <a:latin typeface="Arial"/>
              </a:rPr>
              <a:t>Please state your full name before speaking.</a:t>
            </a:r>
            <a:endParaRPr b="0" lang="en-US" sz="1400" strike="noStrike" u="none">
              <a:solidFill>
                <a:srgbClr val="000000"/>
              </a:solidFill>
              <a:effectLst/>
              <a:uFillTx/>
              <a:latin typeface="Arial"/>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2" name="PlaceHolder 1"/>
          <p:cNvSpPr>
            <a:spLocks noGrp="1"/>
          </p:cNvSpPr>
          <p:nvPr>
            <p:ph type="sldImg"/>
          </p:nvPr>
        </p:nvSpPr>
        <p:spPr>
          <a:xfrm>
            <a:off x="381240" y="685800"/>
            <a:ext cx="6095520" cy="3428640"/>
          </a:xfrm>
          <a:prstGeom prst="rect">
            <a:avLst/>
          </a:prstGeom>
          <a:ln w="0">
            <a:noFill/>
          </a:ln>
        </p:spPr>
      </p:sp>
      <p:sp>
        <p:nvSpPr>
          <p:cNvPr id="73"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400" strike="noStrike" u="none">
                <a:solidFill>
                  <a:srgbClr val="000000"/>
                </a:solidFill>
                <a:effectLst/>
                <a:uFillTx/>
                <a:latin typeface="Arial"/>
              </a:rPr>
              <a:t>Before we get started, a couple of policy reminders.</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The IRTF follows the IETF's Intellectual Property Rights disclosure rules.</a:t>
            </a:r>
            <a:endParaRPr b="0" lang="en-US" sz="1400" strike="noStrike" u="none">
              <a:solidFill>
                <a:srgbClr val="000000"/>
              </a:solidFill>
              <a:effectLst/>
              <a:uFillTx/>
              <a:latin typeface="Arial"/>
            </a:endParaRPr>
          </a:p>
          <a:p>
            <a:pPr indent="0">
              <a:lnSpc>
                <a:spcPct val="100000"/>
              </a:lnSpc>
              <a:buNone/>
              <a:tabLst>
                <a:tab algn="l" pos="0"/>
              </a:tabLst>
            </a:pP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This means that if you're aware that any IRTF contribution is covered by patents or patent applications that are owned or controlled by you or your sponsor, you must disclose this fact, or not participate in the discussion.</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You must file this disclosure within days or weeks, not months.</a:t>
            </a:r>
            <a:endParaRPr b="0" lang="en-US" sz="1400" strike="noStrike" u="none">
              <a:solidFill>
                <a:srgbClr val="000000"/>
              </a:solidFill>
              <a:effectLst/>
              <a:uFillTx/>
              <a:latin typeface="Arial"/>
            </a:endParaRPr>
          </a:p>
          <a:p>
            <a:pPr indent="0">
              <a:lnSpc>
                <a:spcPct val="100000"/>
              </a:lnSpc>
              <a:buNone/>
              <a:tabLst>
                <a:tab algn="l" pos="0"/>
              </a:tabLst>
            </a:pPr>
            <a:r>
              <a:rPr b="0" lang="en" sz="1400" strike="noStrike" u="none">
                <a:solidFill>
                  <a:srgbClr val="000000"/>
                </a:solidFill>
                <a:effectLst/>
                <a:uFillTx/>
                <a:latin typeface="Arial"/>
              </a:rPr>
              <a:t>See the referenced RFCs and website for more information.</a:t>
            </a:r>
            <a:endParaRPr b="0" lang="en-US" sz="1400" strike="noStrike" u="none">
              <a:solidFill>
                <a:srgbClr val="000000"/>
              </a:solidFill>
              <a:effectLst/>
              <a:uFillTx/>
              <a:latin typeface="Arial"/>
            </a:endParaRPr>
          </a:p>
          <a:p>
            <a:pPr indent="0">
              <a:lnSpc>
                <a:spcPct val="100000"/>
              </a:lnSpc>
              <a:buNone/>
              <a:tabLst>
                <a:tab algn="l" pos="0"/>
              </a:tabLst>
            </a:pPr>
            <a:endParaRPr b="0" lang="en-US" sz="1400" strike="noStrike" u="none">
              <a:solidFill>
                <a:srgbClr val="000000"/>
              </a:solidFill>
              <a:effectLst/>
              <a:uFillTx/>
              <a:latin typeface="Arial"/>
            </a:endParaRPr>
          </a:p>
          <a:p>
            <a:pPr indent="0">
              <a:lnSpc>
                <a:spcPct val="100000"/>
              </a:lnSpc>
              <a:buNone/>
              <a:tabLst>
                <a:tab algn="l" pos="0"/>
              </a:tabLst>
            </a:pPr>
            <a:endParaRPr b="0" lang="en-US" sz="1400" strike="noStrike" u="none">
              <a:solidFill>
                <a:srgbClr val="000000"/>
              </a:solidFill>
              <a:effectLst/>
              <a:uFillTx/>
              <a:latin typeface="Arial"/>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sldImg"/>
          </p:nvPr>
        </p:nvSpPr>
        <p:spPr>
          <a:xfrm>
            <a:off x="381240" y="685800"/>
            <a:ext cx="6095520" cy="3428640"/>
          </a:xfrm>
          <a:prstGeom prst="rect">
            <a:avLst/>
          </a:prstGeom>
          <a:ln w="0">
            <a:noFill/>
          </a:ln>
        </p:spPr>
      </p:sp>
      <p:sp>
        <p:nvSpPr>
          <p:cNvPr id="75"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400" strike="noStrike" u="none">
                <a:solidFill>
                  <a:srgbClr val="000000"/>
                </a:solidFill>
                <a:effectLst/>
                <a:uFillTx/>
                <a:latin typeface="Arial"/>
              </a:rPr>
              <a:t>As I mentioned, this session is recorded, and if you speak at a microphone or on camera, you consent to appearing in such recordings.</a:t>
            </a:r>
            <a:endParaRPr b="0" lang="en-US" sz="1400" strike="noStrike" u="none">
              <a:solidFill>
                <a:srgbClr val="000000"/>
              </a:solidFill>
              <a:effectLst/>
              <a:uFillTx/>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sldImg"/>
          </p:nvPr>
        </p:nvSpPr>
        <p:spPr>
          <a:xfrm>
            <a:off x="381240" y="685800"/>
            <a:ext cx="6095520" cy="3428640"/>
          </a:xfrm>
          <a:prstGeom prst="rect">
            <a:avLst/>
          </a:prstGeom>
          <a:ln w="0">
            <a:noFill/>
          </a:ln>
        </p:spPr>
      </p:sp>
      <p:sp>
        <p:nvSpPr>
          <p:cNvPr id="77"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500" strike="noStrike" u="none">
                <a:solidFill>
                  <a:srgbClr val="000000"/>
                </a:solidFill>
                <a:effectLst/>
                <a:uFillTx/>
                <a:latin typeface="Arial"/>
              </a:rPr>
              <a:t>The recordings will be made public, and the IRTF has a privacy policy regarding how we handle your personal information.</a:t>
            </a:r>
            <a:endParaRPr b="0" lang="en-US" sz="1500" strike="noStrike" u="none">
              <a:solidFill>
                <a:srgbClr val="000000"/>
              </a:solidFill>
              <a:effectLst/>
              <a:uFillTx/>
              <a:latin typeface="Arial"/>
            </a:endParaRPr>
          </a:p>
          <a:p>
            <a:pPr indent="0">
              <a:lnSpc>
                <a:spcPct val="100000"/>
              </a:lnSpc>
              <a:buNone/>
              <a:tabLst>
                <a:tab algn="l" pos="0"/>
              </a:tabLst>
            </a:pPr>
            <a:endParaRPr b="0" lang="en-US" sz="1500" strike="noStrike" u="none">
              <a:solidFill>
                <a:srgbClr val="000000"/>
              </a:solidFill>
              <a:effectLst/>
              <a:uFillTx/>
              <a:latin typeface="Arial"/>
            </a:endParaRPr>
          </a:p>
          <a:p>
            <a:pPr indent="0">
              <a:lnSpc>
                <a:spcPct val="100000"/>
              </a:lnSpc>
              <a:buNone/>
              <a:tabLst>
                <a:tab algn="l" pos="0"/>
              </a:tabLst>
            </a:pPr>
            <a:r>
              <a:rPr b="0" lang="en" sz="1500" strike="noStrike" u="none">
                <a:solidFill>
                  <a:srgbClr val="000000"/>
                </a:solidFill>
                <a:effectLst/>
                <a:uFillTx/>
                <a:latin typeface="Arial"/>
              </a:rPr>
              <a:t>We require respectful conduct from all participants or attendees. If you have any questions or concerns, please talk to us chairs, for example, you can email us.</a:t>
            </a:r>
            <a:endParaRPr b="0" lang="en-US" sz="1500" strike="noStrike" u="none">
              <a:solidFill>
                <a:srgbClr val="000000"/>
              </a:solidFill>
              <a:effectLst/>
              <a:uFillTx/>
              <a:latin typeface="Arial"/>
            </a:endParaRPr>
          </a:p>
          <a:p>
            <a:pPr indent="0">
              <a:lnSpc>
                <a:spcPct val="100000"/>
              </a:lnSpc>
              <a:buNone/>
              <a:tabLst>
                <a:tab algn="l" pos="0"/>
              </a:tabLst>
            </a:pPr>
            <a:r>
              <a:rPr b="0" lang="en" sz="1500" strike="noStrike" u="none">
                <a:solidFill>
                  <a:srgbClr val="000000"/>
                </a:solidFill>
                <a:effectLst/>
                <a:uFillTx/>
                <a:latin typeface="Arial"/>
              </a:rPr>
              <a:t>Please read our Code of Conduct and Anti-Harassment Procedures. They are important and central to making sure we can do the best work possible.</a:t>
            </a:r>
            <a:endParaRPr b="0" lang="en-US" sz="1500" strike="noStrike" u="none">
              <a:solidFill>
                <a:srgbClr val="000000"/>
              </a:solidFill>
              <a:effectLst/>
              <a:uFillTx/>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PlaceHolder 1"/>
          <p:cNvSpPr>
            <a:spLocks noGrp="1"/>
          </p:cNvSpPr>
          <p:nvPr>
            <p:ph type="sldImg"/>
          </p:nvPr>
        </p:nvSpPr>
        <p:spPr>
          <a:xfrm>
            <a:off x="381240" y="685800"/>
            <a:ext cx="6095520" cy="3428640"/>
          </a:xfrm>
          <a:prstGeom prst="rect">
            <a:avLst/>
          </a:prstGeom>
          <a:ln w="0">
            <a:noFill/>
          </a:ln>
        </p:spPr>
      </p:sp>
      <p:sp>
        <p:nvSpPr>
          <p:cNvPr id="79"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300" strike="noStrike" u="none">
                <a:solidFill>
                  <a:srgbClr val="000000"/>
                </a:solidFill>
                <a:effectLst/>
                <a:uFillTx/>
                <a:latin typeface="Arial"/>
              </a:rPr>
              <a:t>The IRTF is not the IETF. The IRTF focuses on longer term research issues. The IETF, in turn, focuses on shorter term issues of engineering and standards making.</a:t>
            </a:r>
            <a:endParaRPr b="0" lang="en-US" sz="1300" strike="noStrike" u="none">
              <a:solidFill>
                <a:srgbClr val="000000"/>
              </a:solidFill>
              <a:effectLst/>
              <a:uFillTx/>
              <a:latin typeface="Arial"/>
            </a:endParaRPr>
          </a:p>
          <a:p>
            <a:pPr indent="0">
              <a:lnSpc>
                <a:spcPct val="100000"/>
              </a:lnSpc>
              <a:buNone/>
              <a:tabLst>
                <a:tab algn="l" pos="0"/>
              </a:tabLst>
            </a:pPr>
            <a:endParaRPr b="0" lang="en-US" sz="1300" strike="noStrike" u="none">
              <a:solidFill>
                <a:srgbClr val="000000"/>
              </a:solidFill>
              <a:effectLst/>
              <a:uFillTx/>
              <a:latin typeface="Arial"/>
            </a:endParaRPr>
          </a:p>
          <a:p>
            <a:pPr indent="0">
              <a:lnSpc>
                <a:spcPct val="100000"/>
              </a:lnSpc>
              <a:buNone/>
              <a:tabLst>
                <a:tab algn="l" pos="0"/>
              </a:tabLst>
            </a:pPr>
            <a:r>
              <a:rPr b="0" lang="en" sz="1300" strike="noStrike" u="none">
                <a:solidFill>
                  <a:srgbClr val="000000"/>
                </a:solidFill>
                <a:effectLst/>
                <a:uFillTx/>
                <a:latin typeface="Arial"/>
              </a:rPr>
              <a:t>One way to put it is:</a:t>
            </a:r>
            <a:endParaRPr b="0" lang="en-US" sz="1300" strike="noStrike" u="none">
              <a:solidFill>
                <a:srgbClr val="000000"/>
              </a:solidFill>
              <a:effectLst/>
              <a:uFillTx/>
              <a:latin typeface="Arial"/>
            </a:endParaRPr>
          </a:p>
          <a:p>
            <a:pPr indent="0">
              <a:lnSpc>
                <a:spcPct val="100000"/>
              </a:lnSpc>
              <a:buNone/>
              <a:tabLst>
                <a:tab algn="l" pos="0"/>
              </a:tabLst>
            </a:pPr>
            <a:r>
              <a:rPr b="0" lang="en" sz="1300" strike="noStrike" u="none">
                <a:solidFill>
                  <a:srgbClr val="000000"/>
                </a:solidFill>
                <a:effectLst/>
                <a:uFillTx/>
                <a:latin typeface="Arial"/>
              </a:rPr>
              <a:t>The IRTF's goal is understanding. The IETF's goal is a product.</a:t>
            </a:r>
            <a:endParaRPr b="0" lang="en-US" sz="1300" strike="noStrike" u="none">
              <a:solidFill>
                <a:srgbClr val="000000"/>
              </a:solidFill>
              <a:effectLst/>
              <a:uFillTx/>
              <a:latin typeface="Arial"/>
            </a:endParaRPr>
          </a:p>
          <a:p>
            <a:pPr indent="0">
              <a:lnSpc>
                <a:spcPct val="100000"/>
              </a:lnSpc>
              <a:buNone/>
              <a:tabLst>
                <a:tab algn="l" pos="0"/>
              </a:tabLst>
            </a:pPr>
            <a:r>
              <a:rPr b="0" lang="en" sz="1300" strike="noStrike" u="none">
                <a:solidFill>
                  <a:srgbClr val="000000"/>
                </a:solidFill>
                <a:effectLst/>
                <a:uFillTx/>
                <a:latin typeface="Arial"/>
              </a:rPr>
              <a:t>See also the linked RFC 7418.</a:t>
            </a:r>
            <a:endParaRPr b="0" lang="en-US" sz="1300" strike="noStrike" u="none">
              <a:solidFill>
                <a:srgbClr val="000000"/>
              </a:solidFill>
              <a:effectLst/>
              <a:uFillTx/>
              <a:latin typeface="Arial"/>
            </a:endParaRPr>
          </a:p>
          <a:p>
            <a:pPr indent="0">
              <a:lnSpc>
                <a:spcPct val="100000"/>
              </a:lnSpc>
              <a:buNone/>
              <a:tabLst>
                <a:tab algn="l" pos="0"/>
              </a:tabLst>
            </a:pPr>
            <a:endParaRPr b="0" lang="en-US" sz="1300" strike="noStrike" u="none">
              <a:solidFill>
                <a:srgbClr val="000000"/>
              </a:solidFill>
              <a:effectLst/>
              <a:uFillTx/>
              <a:latin typeface="Arial"/>
            </a:endParaRPr>
          </a:p>
          <a:p>
            <a:pPr indent="0">
              <a:lnSpc>
                <a:spcPct val="100000"/>
              </a:lnSpc>
              <a:buNone/>
              <a:tabLst>
                <a:tab algn="l" pos="0"/>
              </a:tabLst>
            </a:pPr>
            <a:r>
              <a:rPr b="0" lang="en" sz="1300" strike="noStrike" u="none">
                <a:solidFill>
                  <a:srgbClr val="000000"/>
                </a:solidFill>
                <a:effectLst/>
                <a:uFillTx/>
                <a:latin typeface="Arial"/>
              </a:rPr>
              <a:t>The IRTF does publish documents at times, which are informational or experimental in nature.</a:t>
            </a:r>
            <a:endParaRPr b="0" lang="en-US" sz="1300" strike="noStrike" u="none">
              <a:solidFill>
                <a:srgbClr val="000000"/>
              </a:solidFill>
              <a:effectLst/>
              <a:uFillTx/>
              <a:latin typeface="Arial"/>
            </a:endParaRPr>
          </a:p>
          <a:p>
            <a:pPr indent="0">
              <a:lnSpc>
                <a:spcPct val="100000"/>
              </a:lnSpc>
              <a:buNone/>
              <a:tabLst>
                <a:tab algn="l" pos="0"/>
              </a:tabLst>
            </a:pPr>
            <a:r>
              <a:rPr b="0" lang="en" sz="1300" strike="noStrike" u="none">
                <a:solidFill>
                  <a:srgbClr val="000000"/>
                </a:solidFill>
                <a:effectLst/>
                <a:uFillTx/>
                <a:latin typeface="Arial"/>
              </a:rPr>
              <a:t>Here the goal is to promote development of research collaboration and teamwork.</a:t>
            </a:r>
            <a:endParaRPr b="0" lang="en-US" sz="1300" strike="noStrike" u="none">
              <a:solidFill>
                <a:srgbClr val="000000"/>
              </a:solidFill>
              <a:effectLst/>
              <a:uFillTx/>
              <a:latin typeface="Arial"/>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sldImg"/>
          </p:nvPr>
        </p:nvSpPr>
        <p:spPr>
          <a:xfrm>
            <a:off x="381240" y="685800"/>
            <a:ext cx="6095520" cy="3428640"/>
          </a:xfrm>
          <a:prstGeom prst="rect">
            <a:avLst/>
          </a:prstGeom>
          <a:ln w="0">
            <a:noFill/>
          </a:ln>
        </p:spPr>
      </p:sp>
      <p:sp>
        <p:nvSpPr>
          <p:cNvPr id="81"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500" strike="noStrike" u="none">
                <a:solidFill>
                  <a:srgbClr val="000000"/>
                </a:solidFill>
                <a:effectLst/>
                <a:uFillTx/>
                <a:latin typeface="Arial"/>
              </a:rPr>
              <a:t>Here's our agenda for today.</a:t>
            </a:r>
            <a:endParaRPr b="0" lang="en-US" sz="1500" strike="noStrike" u="none">
              <a:solidFill>
                <a:srgbClr val="000000"/>
              </a:solidFill>
              <a:effectLst/>
              <a:uFillTx/>
              <a:latin typeface="Arial"/>
            </a:endParaRPr>
          </a:p>
          <a:p>
            <a:pPr indent="0">
              <a:lnSpc>
                <a:spcPct val="100000"/>
              </a:lnSpc>
              <a:buNone/>
              <a:tabLst>
                <a:tab algn="l" pos="0"/>
              </a:tabLst>
            </a:pPr>
            <a:endParaRPr b="0" lang="en-US" sz="1500" strike="noStrike" u="none">
              <a:solidFill>
                <a:srgbClr val="000000"/>
              </a:solidFill>
              <a:effectLst/>
              <a:uFillTx/>
              <a:latin typeface="Arial"/>
            </a:endParaRPr>
          </a:p>
          <a:p>
            <a:pPr indent="0">
              <a:lnSpc>
                <a:spcPct val="100000"/>
              </a:lnSpc>
              <a:buNone/>
              <a:tabLst>
                <a:tab algn="l" pos="0"/>
              </a:tabLst>
            </a:pPr>
            <a:r>
              <a:rPr b="0" lang="en" sz="1500" strike="noStrike" u="none">
                <a:solidFill>
                  <a:srgbClr val="000000"/>
                </a:solidFill>
                <a:effectLst/>
                <a:uFillTx/>
                <a:latin typeface="Arial"/>
              </a:rPr>
              <a:t>… is going to be our note taker.</a:t>
            </a:r>
            <a:endParaRPr b="0" lang="en-US" sz="1500" strike="noStrike" u="none">
              <a:solidFill>
                <a:srgbClr val="000000"/>
              </a:solidFill>
              <a:effectLst/>
              <a:uFillTx/>
              <a:latin typeface="Arial"/>
            </a:endParaRPr>
          </a:p>
          <a:p>
            <a:pPr indent="0">
              <a:lnSpc>
                <a:spcPct val="100000"/>
              </a:lnSpc>
              <a:buNone/>
              <a:tabLst>
                <a:tab algn="l" pos="0"/>
              </a:tabLst>
            </a:pPr>
            <a:endParaRPr b="0" lang="en-US" sz="1500" strike="noStrike" u="none">
              <a:solidFill>
                <a:srgbClr val="000000"/>
              </a:solidFill>
              <a:effectLst/>
              <a:uFillTx/>
              <a:latin typeface="Arial"/>
            </a:endParaRPr>
          </a:p>
          <a:p>
            <a:pPr indent="0">
              <a:lnSpc>
                <a:spcPct val="100000"/>
              </a:lnSpc>
              <a:buNone/>
              <a:tabLst>
                <a:tab algn="l" pos="0"/>
              </a:tabLst>
            </a:pPr>
            <a:r>
              <a:rPr b="0" lang="en" sz="1500" strike="noStrike" u="none">
                <a:solidFill>
                  <a:srgbClr val="000000"/>
                </a:solidFill>
                <a:effectLst/>
                <a:uFillTx/>
                <a:latin typeface="Arial"/>
              </a:rPr>
              <a:t>We'll have a brief hackathon update and then proceed to our amazing lineup of presentations.</a:t>
            </a:r>
            <a:endParaRPr b="0" lang="en-US" sz="1500" strike="noStrike" u="none">
              <a:solidFill>
                <a:srgbClr val="000000"/>
              </a:solidFill>
              <a:effectLst/>
              <a:uFillTx/>
              <a:latin typeface="Arial"/>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381240" y="685800"/>
            <a:ext cx="6095520" cy="3428640"/>
          </a:xfrm>
          <a:prstGeom prst="rect">
            <a:avLst/>
          </a:prstGeom>
          <a:ln w="0">
            <a:noFill/>
          </a:ln>
        </p:spPr>
      </p:sp>
      <p:sp>
        <p:nvSpPr>
          <p:cNvPr id="83" name="PlaceHolder 2"/>
          <p:cNvSpPr>
            <a:spLocks noGrp="1"/>
          </p:cNvSpPr>
          <p:nvPr>
            <p:ph type="body"/>
          </p:nvPr>
        </p:nvSpPr>
        <p:spPr>
          <a:xfrm>
            <a:off x="685800" y="4343400"/>
            <a:ext cx="5486040" cy="4114440"/>
          </a:xfrm>
          <a:prstGeom prst="rect">
            <a:avLst/>
          </a:prstGeom>
          <a:noFill/>
          <a:ln w="0">
            <a:noFill/>
          </a:ln>
        </p:spPr>
        <p:txBody>
          <a:bodyPr lIns="91440" rIns="91440" tIns="91440" bIns="91440" anchor="t">
            <a:noAutofit/>
          </a:bodyPr>
          <a:p>
            <a:pPr indent="0">
              <a:lnSpc>
                <a:spcPct val="100000"/>
              </a:lnSpc>
              <a:buNone/>
              <a:tabLst>
                <a:tab algn="l" pos="0"/>
              </a:tabLst>
            </a:pPr>
            <a:r>
              <a:rPr b="0" lang="en" sz="1500" strike="noStrike" u="none">
                <a:solidFill>
                  <a:srgbClr val="000000"/>
                </a:solidFill>
                <a:effectLst/>
                <a:uFillTx/>
                <a:latin typeface="Arial"/>
              </a:rPr>
              <a:t>At the hackathon, there was a Testing Congestion Control table.</a:t>
            </a:r>
            <a:endParaRPr b="0" lang="en-US" sz="1500" strike="noStrike" u="none">
              <a:solidFill>
                <a:srgbClr val="000000"/>
              </a:solidFill>
              <a:effectLst/>
              <a:uFillTx/>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mailto:iccrg@irtf.org" TargetMode="External"/><Relationship Id="rId3" Type="http://schemas.openxmlformats.org/officeDocument/2006/relationships/image" Target="../media/image1.png"/>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311760" y="744480"/>
            <a:ext cx="8520120" cy="2052360"/>
          </a:xfrm>
          <a:prstGeom prst="rect">
            <a:avLst/>
          </a:prstGeom>
          <a:noFill/>
          <a:ln w="0">
            <a:noFill/>
          </a:ln>
        </p:spPr>
        <p:txBody>
          <a:bodyPr lIns="91440" rIns="91440" tIns="91440" bIns="91440" anchor="b">
            <a:noAutofit/>
          </a:bodyPr>
          <a:p>
            <a:pPr indent="0">
              <a:buNone/>
            </a:pPr>
            <a:r>
              <a:rPr b="0" lang="en-US" sz="3600" strike="noStrike" u="none">
                <a:solidFill>
                  <a:srgbClr val="000000"/>
                </a:solidFill>
                <a:effectLst/>
                <a:uFillTx/>
                <a:latin typeface="Arial"/>
              </a:rPr>
              <a:t>Click to edit the title text format</a:t>
            </a:r>
            <a:endParaRPr b="0" lang="en-US" sz="3600" strike="noStrike" u="none">
              <a:solidFill>
                <a:srgbClr val="000000"/>
              </a:solidFill>
              <a:effectLst/>
              <a:uFillTx/>
              <a:latin typeface="Arial"/>
            </a:endParaRPr>
          </a:p>
        </p:txBody>
      </p:sp>
      <p:sp>
        <p:nvSpPr>
          <p:cNvPr id="1" name="PlaceHolder 2"/>
          <p:cNvSpPr>
            <a:spLocks noGrp="1"/>
          </p:cNvSpPr>
          <p:nvPr>
            <p:ph type="sldNum" idx="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3FD92919-0407-4E6A-8200-FAD05DE0D792}"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27" name="Google Shape;40;p9"/>
          <p:cNvSpPr/>
          <p:nvPr/>
        </p:nvSpPr>
        <p:spPr>
          <a:xfrm>
            <a:off x="4572000" y="0"/>
            <a:ext cx="4571640" cy="5143320"/>
          </a:xfrm>
          <a:prstGeom prst="rect">
            <a:avLst/>
          </a:prstGeom>
          <a:solidFill>
            <a:schemeClr val="lt2"/>
          </a:solidFill>
          <a:ln w="0">
            <a:noFill/>
          </a:ln>
        </p:spPr>
        <p:style>
          <a:lnRef idx="0"/>
          <a:fillRef idx="0"/>
          <a:effectRef idx="0"/>
          <a:fontRef idx="minor"/>
        </p:style>
        <p:txBody>
          <a:bodyPr tIns="91440" bIns="91440" anchor="ctr">
            <a:noAutofit/>
          </a:bodyPr>
          <a:p>
            <a:pPr>
              <a:lnSpc>
                <a:spcPct val="100000"/>
              </a:lnSpc>
              <a:tabLst>
                <a:tab algn="l" pos="0"/>
              </a:tabLst>
            </a:pPr>
            <a:endParaRPr b="0" lang="en-US" sz="1400" strike="noStrike" u="none">
              <a:solidFill>
                <a:srgbClr val="000000"/>
              </a:solidFill>
              <a:effectLst/>
              <a:uFillTx/>
              <a:latin typeface="Arial"/>
            </a:endParaRPr>
          </a:p>
        </p:txBody>
      </p:sp>
      <p:sp>
        <p:nvSpPr>
          <p:cNvPr id="28" name="PlaceHolder 1"/>
          <p:cNvSpPr>
            <a:spLocks noGrp="1"/>
          </p:cNvSpPr>
          <p:nvPr>
            <p:ph type="title"/>
          </p:nvPr>
        </p:nvSpPr>
        <p:spPr>
          <a:xfrm>
            <a:off x="265680" y="1233000"/>
            <a:ext cx="4044960" cy="1482120"/>
          </a:xfrm>
          <a:prstGeom prst="rect">
            <a:avLst/>
          </a:prstGeom>
          <a:noFill/>
          <a:ln w="0">
            <a:noFill/>
          </a:ln>
        </p:spPr>
        <p:txBody>
          <a:bodyPr lIns="91440" rIns="91440" tIns="91440" bIns="91440" anchor="b">
            <a:noAutofit/>
          </a:bodyPr>
          <a:p>
            <a:pPr indent="0">
              <a:buNone/>
            </a:pPr>
            <a:r>
              <a:rPr b="0" lang="en-US" sz="4200" strike="noStrike" u="none">
                <a:solidFill>
                  <a:srgbClr val="000000"/>
                </a:solidFill>
                <a:effectLst/>
                <a:uFillTx/>
                <a:latin typeface="Arial"/>
              </a:rPr>
              <a:t>Click to edit the title text format</a:t>
            </a:r>
            <a:endParaRPr b="0" lang="en-US" sz="4200" strike="noStrike" u="none">
              <a:solidFill>
                <a:srgbClr val="000000"/>
              </a:solidFill>
              <a:effectLst/>
              <a:uFillTx/>
              <a:latin typeface="Arial"/>
            </a:endParaRPr>
          </a:p>
        </p:txBody>
      </p:sp>
      <p:sp>
        <p:nvSpPr>
          <p:cNvPr id="29" name="PlaceHolder 2"/>
          <p:cNvSpPr>
            <a:spLocks noGrp="1"/>
          </p:cNvSpPr>
          <p:nvPr>
            <p:ph type="body"/>
          </p:nvPr>
        </p:nvSpPr>
        <p:spPr>
          <a:xfrm>
            <a:off x="4939560" y="723960"/>
            <a:ext cx="3836520" cy="369468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0" name="PlaceHolder 3"/>
          <p:cNvSpPr>
            <a:spLocks noGrp="1"/>
          </p:cNvSpPr>
          <p:nvPr>
            <p:ph type="sldNum" idx="10"/>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FBEABF42-4B33-4DEC-8667-0E35920FF595}"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body"/>
          </p:nvPr>
        </p:nvSpPr>
        <p:spPr>
          <a:xfrm>
            <a:off x="311760" y="4230720"/>
            <a:ext cx="5998320" cy="604800"/>
          </a:xfrm>
          <a:prstGeom prst="rect">
            <a:avLst/>
          </a:prstGeom>
          <a:noFill/>
          <a:ln w="0">
            <a:noFill/>
          </a:ln>
        </p:spPr>
        <p:txBody>
          <a:bodyPr lIns="91440" rIns="91440" tIns="91440" bIns="91440" anchor="ctr">
            <a:no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32" name="PlaceHolder 2"/>
          <p:cNvSpPr>
            <a:spLocks noGrp="1"/>
          </p:cNvSpPr>
          <p:nvPr>
            <p:ph type="sldNum" idx="11"/>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E76858F1-028C-4F08-981F-192BAA44B66C}"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1106280"/>
            <a:ext cx="8520120" cy="1963080"/>
          </a:xfrm>
          <a:prstGeom prst="rect">
            <a:avLst/>
          </a:prstGeom>
          <a:noFill/>
          <a:ln w="0">
            <a:noFill/>
          </a:ln>
        </p:spPr>
        <p:txBody>
          <a:bodyPr lIns="91440" rIns="91440" tIns="91440" bIns="91440" anchor="b">
            <a:noAutofit/>
          </a:bodyPr>
          <a:p>
            <a:pPr indent="0" algn="ctr">
              <a:lnSpc>
                <a:spcPct val="100000"/>
              </a:lnSpc>
              <a:buNone/>
            </a:pPr>
            <a:r>
              <a:rPr b="0" lang="en-US" sz="12000" strike="noStrike" u="none">
                <a:solidFill>
                  <a:schemeClr val="dk1"/>
                </a:solidFill>
                <a:effectLst/>
                <a:uFillTx/>
                <a:latin typeface="Source Sans Pro"/>
                <a:ea typeface="Source Sans Pro"/>
              </a:rPr>
              <a:t>xx%</a:t>
            </a:r>
            <a:endParaRPr b="0" lang="en-US" sz="12000" strike="noStrike" u="none">
              <a:solidFill>
                <a:srgbClr val="000000"/>
              </a:solidFill>
              <a:effectLst/>
              <a:uFillTx/>
              <a:latin typeface="Arial"/>
            </a:endParaRPr>
          </a:p>
        </p:txBody>
      </p:sp>
      <p:sp>
        <p:nvSpPr>
          <p:cNvPr id="4" name="PlaceHolder 2"/>
          <p:cNvSpPr>
            <a:spLocks noGrp="1"/>
          </p:cNvSpPr>
          <p:nvPr>
            <p:ph type="body"/>
          </p:nvPr>
        </p:nvSpPr>
        <p:spPr>
          <a:xfrm>
            <a:off x="311760" y="3152160"/>
            <a:ext cx="8520120" cy="130032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5" name="PlaceHolder 3"/>
          <p:cNvSpPr>
            <a:spLocks noGrp="1"/>
          </p:cNvSpPr>
          <p:nvPr>
            <p:ph type="sldNum" idx="2"/>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68E045C1-51E5-47F6-872C-2C87341C7DCB}"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sldNum" idx="3"/>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CAE2CFDF-DBBA-477E-AEDF-0A00B42E5C0F}"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2151000"/>
            <a:ext cx="8520120" cy="841320"/>
          </a:xfrm>
          <a:prstGeom prst="rect">
            <a:avLst/>
          </a:prstGeom>
          <a:noFill/>
          <a:ln w="0">
            <a:noFill/>
          </a:ln>
        </p:spPr>
        <p:txBody>
          <a:bodyPr lIns="91440" rIns="91440" tIns="91440" bIns="91440" anchor="ctr">
            <a:noAutofit/>
          </a:bodyPr>
          <a:p>
            <a:pPr indent="0">
              <a:buNone/>
            </a:pPr>
            <a:r>
              <a:rPr b="0" lang="en-US" sz="3600" strike="noStrike" u="none">
                <a:solidFill>
                  <a:srgbClr val="000000"/>
                </a:solidFill>
                <a:effectLst/>
                <a:uFillTx/>
                <a:latin typeface="Arial"/>
              </a:rPr>
              <a:t>Click to edit the title text format</a:t>
            </a:r>
            <a:endParaRPr b="0" lang="en-US" sz="3600" strike="noStrike" u="none">
              <a:solidFill>
                <a:srgbClr val="000000"/>
              </a:solidFill>
              <a:effectLst/>
              <a:uFillTx/>
              <a:latin typeface="Arial"/>
            </a:endParaRPr>
          </a:p>
        </p:txBody>
      </p:sp>
      <p:sp>
        <p:nvSpPr>
          <p:cNvPr id="8" name="PlaceHolder 2"/>
          <p:cNvSpPr>
            <a:spLocks noGrp="1"/>
          </p:cNvSpPr>
          <p:nvPr>
            <p:ph type="sldNum" idx="4"/>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CC90339B-9E10-400C-A4DE-42820952E12D}"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buNone/>
            </a:pPr>
            <a:r>
              <a:rPr b="0" lang="en-US" sz="2800" strike="noStrike" u="none">
                <a:solidFill>
                  <a:srgbClr val="000000"/>
                </a:solidFill>
                <a:effectLst/>
                <a:uFillTx/>
                <a:latin typeface="Arial"/>
              </a:rPr>
              <a:t>Click to edit the title text format</a:t>
            </a:r>
            <a:endParaRPr b="0" lang="en-US" sz="2800" strike="noStrike" u="none">
              <a:solidFill>
                <a:srgbClr val="000000"/>
              </a:solidFill>
              <a:effectLst/>
              <a:uFillTx/>
              <a:latin typeface="Arial"/>
            </a:endParaRPr>
          </a:p>
        </p:txBody>
      </p:sp>
      <p:sp>
        <p:nvSpPr>
          <p:cNvPr id="10" name="PlaceHolder 2"/>
          <p:cNvSpPr>
            <a:spLocks noGrp="1"/>
          </p:cNvSpPr>
          <p:nvPr>
            <p:ph type="body"/>
          </p:nvPr>
        </p:nvSpPr>
        <p:spPr>
          <a:xfrm>
            <a:off x="311760" y="1000080"/>
            <a:ext cx="852012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800" strike="noStrike" u="none">
                <a:solidFill>
                  <a:srgbClr val="000000"/>
                </a:solidFill>
                <a:effectLst/>
                <a:uFillTx/>
                <a:latin typeface="Arial"/>
              </a:rPr>
              <a:t>Second Outline Level</a:t>
            </a:r>
            <a:endParaRPr b="0" lang="en-US" sz="1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800" strike="noStrike" u="none">
                <a:solidFill>
                  <a:srgbClr val="000000"/>
                </a:solidFill>
                <a:effectLst/>
                <a:uFillTx/>
                <a:latin typeface="Arial"/>
              </a:rPr>
              <a:t>Third Outline Level</a:t>
            </a:r>
            <a:endParaRPr b="0" lang="en-US" sz="18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800" strike="noStrike" u="none">
                <a:solidFill>
                  <a:srgbClr val="000000"/>
                </a:solidFill>
                <a:effectLst/>
                <a:uFillTx/>
                <a:latin typeface="Arial"/>
              </a:rPr>
              <a:t>Fourth Outline Level</a:t>
            </a:r>
            <a:endParaRPr b="0" lang="en-US" sz="18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Fifth Outline Level</a:t>
            </a:r>
            <a:endParaRPr b="0" lang="en-US" sz="18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Sixth Outline Level</a:t>
            </a:r>
            <a:endParaRPr b="0" lang="en-US" sz="18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800" strike="noStrike" u="none">
                <a:solidFill>
                  <a:srgbClr val="000000"/>
                </a:solidFill>
                <a:effectLst/>
                <a:uFillTx/>
                <a:latin typeface="Arial"/>
              </a:rPr>
              <a:t>Seventh Outline Level</a:t>
            </a:r>
            <a:endParaRPr b="0" lang="en-US" sz="1800" strike="noStrike" u="none">
              <a:solidFill>
                <a:srgbClr val="000000"/>
              </a:solidFill>
              <a:effectLst/>
              <a:uFillTx/>
              <a:latin typeface="Arial"/>
            </a:endParaRPr>
          </a:p>
        </p:txBody>
      </p:sp>
      <p:sp>
        <p:nvSpPr>
          <p:cNvPr id="11" name="PlaceHolder 3"/>
          <p:cNvSpPr>
            <a:spLocks noGrp="1"/>
          </p:cNvSpPr>
          <p:nvPr>
            <p:ph type="sldNum" idx="5"/>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3DB96B50-A3F3-41C0-8E41-B4D1B74FDBBF}"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
        <p:nvSpPr>
          <p:cNvPr id="12" name="Google Shape;20;p4"/>
          <p:cNvSpPr/>
          <p:nvPr/>
        </p:nvSpPr>
        <p:spPr>
          <a:xfrm>
            <a:off x="0" y="4853160"/>
            <a:ext cx="1738080" cy="326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1" lang="en" sz="800" strike="noStrike" u="none">
                <a:solidFill>
                  <a:schemeClr val="dk2"/>
                </a:solidFill>
                <a:effectLst/>
                <a:uFillTx/>
                <a:latin typeface="Helvetica Neue"/>
                <a:ea typeface="Helvetica Neue"/>
              </a:rPr>
              <a:t>ICCRG</a:t>
            </a:r>
            <a:r>
              <a:rPr b="0" lang="en" sz="800" strike="noStrike" u="none">
                <a:solidFill>
                  <a:schemeClr val="dk2"/>
                </a:solidFill>
                <a:effectLst/>
                <a:uFillTx/>
                <a:latin typeface="Helvetica Neue"/>
                <a:ea typeface="Helvetica Neue"/>
              </a:rPr>
              <a:t> IETF 123 Madrid</a:t>
            </a:r>
            <a:endParaRPr b="0" lang="en-US" sz="800" strike="noStrike" u="none">
              <a:solidFill>
                <a:srgbClr val="000000"/>
              </a:solidFill>
              <a:effectLst/>
              <a:uFillTx/>
              <a:latin typeface="Arial"/>
            </a:endParaRPr>
          </a:p>
        </p:txBody>
      </p:sp>
      <p:sp>
        <p:nvSpPr>
          <p:cNvPr id="13" name="Google Shape;21;p4"/>
          <p:cNvSpPr/>
          <p:nvPr/>
        </p:nvSpPr>
        <p:spPr>
          <a:xfrm>
            <a:off x="3845160" y="4853160"/>
            <a:ext cx="1738080" cy="326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800" strike="noStrike" u="sng">
                <a:solidFill>
                  <a:schemeClr val="hlink"/>
                </a:solidFill>
                <a:effectLst/>
                <a:uFillTx/>
                <a:latin typeface="Helvetica Neue"/>
                <a:ea typeface="Helvetica Neue"/>
                <a:hlinkClick r:id="rId2"/>
              </a:rPr>
              <a:t>iccrg@irtf.org</a:t>
            </a:r>
            <a:endParaRPr b="0" lang="en-US" sz="800" strike="noStrike" u="none">
              <a:solidFill>
                <a:srgbClr val="000000"/>
              </a:solidFill>
              <a:effectLst/>
              <a:uFillTx/>
              <a:latin typeface="Arial"/>
            </a:endParaRPr>
          </a:p>
        </p:txBody>
      </p:sp>
      <p:sp>
        <p:nvSpPr>
          <p:cNvPr id="14" name="Google Shape;22;p4"/>
          <p:cNvSpPr/>
          <p:nvPr/>
        </p:nvSpPr>
        <p:spPr>
          <a:xfrm>
            <a:off x="7093800" y="4853160"/>
            <a:ext cx="1738080" cy="32652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800" strike="noStrike" u="none">
                <a:solidFill>
                  <a:schemeClr val="dk2"/>
                </a:solidFill>
                <a:effectLst/>
                <a:uFillTx/>
                <a:latin typeface="Helvetica Neue"/>
                <a:ea typeface="Helvetica Neue"/>
              </a:rPr>
              <a:t>Monday, July 21, 2025</a:t>
            </a:r>
            <a:endParaRPr b="0" lang="en-US" sz="800" strike="noStrike" u="none">
              <a:solidFill>
                <a:srgbClr val="000000"/>
              </a:solidFill>
              <a:effectLst/>
              <a:uFillTx/>
              <a:latin typeface="Arial"/>
            </a:endParaRPr>
          </a:p>
        </p:txBody>
      </p:sp>
      <p:pic>
        <p:nvPicPr>
          <p:cNvPr id="15" name="Google Shape;23;p4" descr=""/>
          <p:cNvPicPr/>
          <p:nvPr/>
        </p:nvPicPr>
        <p:blipFill>
          <a:blip r:embed="rId3"/>
          <a:stretch/>
        </p:blipFill>
        <p:spPr>
          <a:xfrm>
            <a:off x="7796520" y="220320"/>
            <a:ext cx="1090440" cy="779400"/>
          </a:xfrm>
          <a:prstGeom prst="rect">
            <a:avLst/>
          </a:prstGeom>
          <a:noFill/>
          <a:ln w="0">
            <a:noFill/>
          </a:ln>
        </p:spPr>
      </p:pic>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buNone/>
            </a:pPr>
            <a:r>
              <a:rPr b="0" lang="en-US" sz="2800" strike="noStrike" u="none">
                <a:solidFill>
                  <a:srgbClr val="000000"/>
                </a:solidFill>
                <a:effectLst/>
                <a:uFillTx/>
                <a:latin typeface="Arial"/>
              </a:rPr>
              <a:t>Click to edit the title text format</a:t>
            </a:r>
            <a:endParaRPr b="0" lang="en-US" sz="2800" strike="noStrike" u="none">
              <a:solidFill>
                <a:srgbClr val="000000"/>
              </a:solidFill>
              <a:effectLst/>
              <a:uFillTx/>
              <a:latin typeface="Arial"/>
            </a:endParaRPr>
          </a:p>
        </p:txBody>
      </p:sp>
      <p:sp>
        <p:nvSpPr>
          <p:cNvPr id="17" name="PlaceHolder 2"/>
          <p:cNvSpPr>
            <a:spLocks noGrp="1"/>
          </p:cNvSpPr>
          <p:nvPr>
            <p:ph type="body"/>
          </p:nvPr>
        </p:nvSpPr>
        <p:spPr>
          <a:xfrm>
            <a:off x="31176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18" name="PlaceHolder 3"/>
          <p:cNvSpPr>
            <a:spLocks noGrp="1"/>
          </p:cNvSpPr>
          <p:nvPr>
            <p:ph type="body"/>
          </p:nvPr>
        </p:nvSpPr>
        <p:spPr>
          <a:xfrm>
            <a:off x="4832280" y="1152360"/>
            <a:ext cx="3999600" cy="341604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400" strike="noStrike" u="none">
                <a:solidFill>
                  <a:srgbClr val="000000"/>
                </a:solidFill>
                <a:effectLst/>
                <a:uFillTx/>
                <a:latin typeface="Arial"/>
              </a:rPr>
              <a:t>Click to edit the outline text format</a:t>
            </a:r>
            <a:endParaRPr b="0" lang="en-US" sz="14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400" strike="noStrike" u="none">
                <a:solidFill>
                  <a:srgbClr val="000000"/>
                </a:solidFill>
                <a:effectLst/>
                <a:uFillTx/>
                <a:latin typeface="Arial"/>
              </a:rPr>
              <a:t>Second Outline Level</a:t>
            </a:r>
            <a:endParaRPr b="0" lang="en-US" sz="14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400" strike="noStrike" u="none">
                <a:solidFill>
                  <a:srgbClr val="000000"/>
                </a:solidFill>
                <a:effectLst/>
                <a:uFillTx/>
                <a:latin typeface="Arial"/>
              </a:rPr>
              <a:t>Third Outline Level</a:t>
            </a:r>
            <a:endParaRPr b="0" lang="en-US" sz="1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400" strike="noStrike" u="none">
                <a:solidFill>
                  <a:srgbClr val="000000"/>
                </a:solidFill>
                <a:effectLst/>
                <a:uFillTx/>
                <a:latin typeface="Arial"/>
              </a:rPr>
              <a:t>Fourth Outline Level</a:t>
            </a:r>
            <a:endParaRPr b="0" lang="en-US" sz="14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Fifth Outline Level</a:t>
            </a:r>
            <a:endParaRPr b="0" lang="en-US" sz="14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Sixth Outline Level</a:t>
            </a:r>
            <a:endParaRPr b="0" lang="en-US" sz="14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400" strike="noStrike" u="none">
                <a:solidFill>
                  <a:srgbClr val="000000"/>
                </a:solidFill>
                <a:effectLst/>
                <a:uFillTx/>
                <a:latin typeface="Arial"/>
              </a:rPr>
              <a:t>Seventh Outline Level</a:t>
            </a:r>
            <a:endParaRPr b="0" lang="en-US" sz="1400" strike="noStrike" u="none">
              <a:solidFill>
                <a:srgbClr val="000000"/>
              </a:solidFill>
              <a:effectLst/>
              <a:uFillTx/>
              <a:latin typeface="Arial"/>
            </a:endParaRPr>
          </a:p>
        </p:txBody>
      </p:sp>
      <p:sp>
        <p:nvSpPr>
          <p:cNvPr id="19" name="PlaceHolder 4"/>
          <p:cNvSpPr>
            <a:spLocks noGrp="1"/>
          </p:cNvSpPr>
          <p:nvPr>
            <p:ph type="sldNum" idx="6"/>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541730DC-7314-469F-A404-8C2727819E6E}"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444960"/>
            <a:ext cx="8520120" cy="572400"/>
          </a:xfrm>
          <a:prstGeom prst="rect">
            <a:avLst/>
          </a:prstGeom>
          <a:noFill/>
          <a:ln w="0">
            <a:noFill/>
          </a:ln>
        </p:spPr>
        <p:txBody>
          <a:bodyPr lIns="91440" rIns="91440" tIns="91440" bIns="91440" anchor="t">
            <a:noAutofit/>
          </a:bodyPr>
          <a:p>
            <a:pPr indent="0">
              <a:buNone/>
            </a:pPr>
            <a:r>
              <a:rPr b="0" lang="en-US" sz="2800" strike="noStrike" u="none">
                <a:solidFill>
                  <a:srgbClr val="000000"/>
                </a:solidFill>
                <a:effectLst/>
                <a:uFillTx/>
                <a:latin typeface="Arial"/>
              </a:rPr>
              <a:t>Click to edit the title text format</a:t>
            </a:r>
            <a:endParaRPr b="0" lang="en-US" sz="2800" strike="noStrike" u="none">
              <a:solidFill>
                <a:srgbClr val="000000"/>
              </a:solidFill>
              <a:effectLst/>
              <a:uFillTx/>
              <a:latin typeface="Arial"/>
            </a:endParaRPr>
          </a:p>
        </p:txBody>
      </p:sp>
      <p:sp>
        <p:nvSpPr>
          <p:cNvPr id="21" name="PlaceHolder 2"/>
          <p:cNvSpPr>
            <a:spLocks noGrp="1"/>
          </p:cNvSpPr>
          <p:nvPr>
            <p:ph type="sldNum" idx="7"/>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9AE997C8-7919-43F2-B2FA-E8AEFA51C8EE}"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555480"/>
            <a:ext cx="2807640" cy="755280"/>
          </a:xfrm>
          <a:prstGeom prst="rect">
            <a:avLst/>
          </a:prstGeom>
          <a:noFill/>
          <a:ln w="0">
            <a:noFill/>
          </a:ln>
        </p:spPr>
        <p:txBody>
          <a:bodyPr lIns="91440" rIns="91440" tIns="91440" bIns="91440" anchor="b">
            <a:noAutofit/>
          </a:bodyPr>
          <a:p>
            <a:pPr indent="0">
              <a:buNone/>
            </a:pPr>
            <a:r>
              <a:rPr b="0" lang="en-US" sz="2400" strike="noStrike" u="none">
                <a:solidFill>
                  <a:srgbClr val="000000"/>
                </a:solidFill>
                <a:effectLst/>
                <a:uFillTx/>
                <a:latin typeface="Arial"/>
              </a:rPr>
              <a:t>Click to edit the title text format</a:t>
            </a:r>
            <a:endParaRPr b="0" lang="en-US" sz="2400" strike="noStrike" u="none">
              <a:solidFill>
                <a:srgbClr val="000000"/>
              </a:solidFill>
              <a:effectLst/>
              <a:uFillTx/>
              <a:latin typeface="Arial"/>
            </a:endParaRPr>
          </a:p>
        </p:txBody>
      </p:sp>
      <p:sp>
        <p:nvSpPr>
          <p:cNvPr id="23" name="PlaceHolder 2"/>
          <p:cNvSpPr>
            <a:spLocks noGrp="1"/>
          </p:cNvSpPr>
          <p:nvPr>
            <p:ph type="body"/>
          </p:nvPr>
        </p:nvSpPr>
        <p:spPr>
          <a:xfrm>
            <a:off x="311760" y="1389600"/>
            <a:ext cx="2807640" cy="3179160"/>
          </a:xfrm>
          <a:prstGeom prst="rect">
            <a:avLst/>
          </a:prstGeom>
          <a:noFill/>
          <a:ln w="0">
            <a:noFill/>
          </a:ln>
        </p:spPr>
        <p:txBody>
          <a:bodyPr lIns="91440" rIns="91440" tIns="91440" bIns="91440" anchor="t">
            <a:noAutofit/>
          </a:bodyPr>
          <a:p>
            <a:pPr marL="432000" indent="-324000">
              <a:spcBef>
                <a:spcPts val="1417"/>
              </a:spcBef>
              <a:buClr>
                <a:srgbClr val="000000"/>
              </a:buClr>
              <a:buSzPct val="45000"/>
              <a:buFont typeface="Wingdings" charset="2"/>
              <a:buChar char=""/>
            </a:pPr>
            <a:r>
              <a:rPr b="0" lang="en-US" sz="1200" strike="noStrike" u="none">
                <a:solidFill>
                  <a:srgbClr val="000000"/>
                </a:solidFill>
                <a:effectLst/>
                <a:uFillTx/>
                <a:latin typeface="Arial"/>
              </a:rPr>
              <a:t>Click to edit the outline text format</a:t>
            </a:r>
            <a:endParaRPr b="0" lang="en-US" sz="1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1200" strike="noStrike" u="none">
                <a:solidFill>
                  <a:srgbClr val="000000"/>
                </a:solidFill>
                <a:effectLst/>
                <a:uFillTx/>
                <a:latin typeface="Arial"/>
              </a:rPr>
              <a:t>Second Outline Level</a:t>
            </a:r>
            <a:endParaRPr b="0" lang="en-US" sz="12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1200" strike="noStrike" u="none">
                <a:solidFill>
                  <a:srgbClr val="000000"/>
                </a:solidFill>
                <a:effectLst/>
                <a:uFillTx/>
                <a:latin typeface="Arial"/>
              </a:rPr>
              <a:t>Third Outline Level</a:t>
            </a:r>
            <a:endParaRPr b="0" lang="en-US" sz="12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1200" strike="noStrike" u="none">
                <a:solidFill>
                  <a:srgbClr val="000000"/>
                </a:solidFill>
                <a:effectLst/>
                <a:uFillTx/>
                <a:latin typeface="Arial"/>
              </a:rPr>
              <a:t>Fourth Outline Level</a:t>
            </a:r>
            <a:endParaRPr b="0" lang="en-US" sz="12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1200" strike="noStrike" u="none">
                <a:solidFill>
                  <a:srgbClr val="000000"/>
                </a:solidFill>
                <a:effectLst/>
                <a:uFillTx/>
                <a:latin typeface="Arial"/>
              </a:rPr>
              <a:t>Fifth Outline Level</a:t>
            </a:r>
            <a:endParaRPr b="0" lang="en-US" sz="12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1200" strike="noStrike" u="none">
                <a:solidFill>
                  <a:srgbClr val="000000"/>
                </a:solidFill>
                <a:effectLst/>
                <a:uFillTx/>
                <a:latin typeface="Arial"/>
              </a:rPr>
              <a:t>Sixth Outline Level</a:t>
            </a:r>
            <a:endParaRPr b="0" lang="en-US" sz="12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1200" strike="noStrike" u="none">
                <a:solidFill>
                  <a:srgbClr val="000000"/>
                </a:solidFill>
                <a:effectLst/>
                <a:uFillTx/>
                <a:latin typeface="Arial"/>
              </a:rPr>
              <a:t>Seventh Outline Level</a:t>
            </a:r>
            <a:endParaRPr b="0" lang="en-US" sz="1200" strike="noStrike" u="none">
              <a:solidFill>
                <a:srgbClr val="000000"/>
              </a:solidFill>
              <a:effectLst/>
              <a:uFillTx/>
              <a:latin typeface="Arial"/>
            </a:endParaRPr>
          </a:p>
        </p:txBody>
      </p:sp>
      <p:sp>
        <p:nvSpPr>
          <p:cNvPr id="24" name="PlaceHolder 3"/>
          <p:cNvSpPr>
            <a:spLocks noGrp="1"/>
          </p:cNvSpPr>
          <p:nvPr>
            <p:ph type="sldNum" idx="8"/>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97B5D206-6BDD-4D61-A1FF-BC9C98947FC5}"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90320" y="450000"/>
            <a:ext cx="6367320" cy="4090320"/>
          </a:xfrm>
          <a:prstGeom prst="rect">
            <a:avLst/>
          </a:prstGeom>
          <a:noFill/>
          <a:ln w="0">
            <a:noFill/>
          </a:ln>
        </p:spPr>
        <p:txBody>
          <a:bodyPr lIns="91440" rIns="91440" tIns="91440" bIns="91440" anchor="ctr">
            <a:noAutofit/>
          </a:bodyPr>
          <a:p>
            <a:pPr indent="0">
              <a:buNone/>
            </a:pPr>
            <a:r>
              <a:rPr b="0" lang="en-US" sz="4800" strike="noStrike" u="none">
                <a:solidFill>
                  <a:srgbClr val="000000"/>
                </a:solidFill>
                <a:effectLst/>
                <a:uFillTx/>
                <a:latin typeface="Arial"/>
              </a:rPr>
              <a:t>Click to edit the title text format</a:t>
            </a:r>
            <a:endParaRPr b="0" lang="en-US" sz="4800" strike="noStrike" u="none">
              <a:solidFill>
                <a:srgbClr val="000000"/>
              </a:solidFill>
              <a:effectLst/>
              <a:uFillTx/>
              <a:latin typeface="Arial"/>
            </a:endParaRPr>
          </a:p>
        </p:txBody>
      </p:sp>
      <p:sp>
        <p:nvSpPr>
          <p:cNvPr id="26" name="PlaceHolder 2"/>
          <p:cNvSpPr>
            <a:spLocks noGrp="1"/>
          </p:cNvSpPr>
          <p:nvPr>
            <p:ph type="sldNum" idx="9"/>
          </p:nvPr>
        </p:nvSpPr>
        <p:spPr>
          <a:xfrm>
            <a:off x="8472600" y="466308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1000" strike="noStrike" u="none">
                <a:solidFill>
                  <a:schemeClr val="dk2"/>
                </a:solidFill>
                <a:effectLst/>
                <a:uFillTx/>
                <a:latin typeface="Arial"/>
                <a:ea typeface="Arial"/>
              </a:defRPr>
            </a:lvl1pPr>
          </a:lstStyle>
          <a:p>
            <a:pPr indent="0" algn="r">
              <a:lnSpc>
                <a:spcPct val="100000"/>
              </a:lnSpc>
              <a:buNone/>
              <a:tabLst>
                <a:tab algn="l" pos="0"/>
              </a:tabLst>
            </a:pPr>
            <a:fld id="{D0BF9D54-3568-4CF6-A090-4C46C163E6FC}" type="slidenum">
              <a:rPr b="0" lang="en" sz="1000" strike="noStrike" u="none">
                <a:solidFill>
                  <a:schemeClr val="dk2"/>
                </a:solidFill>
                <a:effectLst/>
                <a:uFillTx/>
                <a:latin typeface="Arial"/>
                <a:ea typeface="Arial"/>
              </a:rPr>
              <a:t>&lt;number&gt;</a:t>
            </a:fld>
            <a:endParaRPr b="0" lang="en-US" sz="10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hyperlink" Target="mailto:iccrg@irtf.org" TargetMode="External"/><Relationship Id="rId2" Type="http://schemas.openxmlformats.org/officeDocument/2006/relationships/hyperlink" Target="https://zulip.ietf.org/#narrow/stream/iccrg" TargetMode="External"/><Relationship Id="rId3" Type="http://schemas.openxmlformats.org/officeDocument/2006/relationships/hyperlink" Target="https://meetings.conf.meetecho.com/ietf122/?group=iccrg" TargetMode="External"/><Relationship Id="rId4"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www.ietf.org/how/meetings/technology/meetecho-guide-participant/" TargetMode="External"/><Relationship Id="rId2" Type="http://schemas.openxmlformats.org/officeDocument/2006/relationships/hyperlink" Target="https://meetings.conf.meetecho.com/onsite119/?session=31974" TargetMode="External"/><Relationship Id="rId3" Type="http://schemas.openxmlformats.org/officeDocument/2006/relationships/hyperlink" Target="https://www.ietf.org/media/documents/IETF-Meetecho-Documentation.pdf" TargetMode="External"/><Relationship Id="rId4" Type="http://schemas.openxmlformats.org/officeDocument/2006/relationships/hyperlink" Target="https://meetings.conf.meetecho.com/ietf119/?session=31974" TargetMode="External"/><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4.png"/><Relationship Id="rId8" Type="http://schemas.openxmlformats.org/officeDocument/2006/relationships/image" Target="../media/image5.png"/><Relationship Id="rId9" Type="http://schemas.openxmlformats.org/officeDocument/2006/relationships/slideLayout" Target="../slideLayouts/slideLayout5.xml"/><Relationship Id="rId10"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hyperlink" Target="https://irtf.org/policies/ipr" TargetMode="External"/><Relationship Id="rId2" Type="http://schemas.openxmlformats.org/officeDocument/2006/relationships/slideLayout" Target="../slideLayouts/slideLayout5.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ietf.org/contact/ombudsteam/" TargetMode="External"/><Relationship Id="rId2" Type="http://schemas.openxmlformats.org/officeDocument/2006/relationships/hyperlink" Target="https://www.rfc-editor.org/info/rfc7154" TargetMode="External"/><Relationship Id="rId3" Type="http://schemas.openxmlformats.org/officeDocument/2006/relationships/hyperlink" Target="https://www.rfc-editor.org/info/rfc7776" TargetMode="External"/><Relationship Id="rId4" Type="http://schemas.openxmlformats.org/officeDocument/2006/relationships/slideLayout" Target="../slideLayouts/slideLayout5.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rfc-editor.org/rfc/rfc7418.html" TargetMode="External"/><Relationship Id="rId2" Type="http://schemas.openxmlformats.org/officeDocument/2006/relationships/slideLayout" Target="../slideLayouts/slideLayout5.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hyperlink" Target="https://datatracker.ietf.org/doc/draft-welzl-iccrg-pacing/" TargetMode="External"/><Relationship Id="rId2" Type="http://schemas.openxmlformats.org/officeDocument/2006/relationships/hyperlink" Target="https://dl.acm.org/doi/abs/10.1145/3603269.3604839" TargetMode="External"/><Relationship Id="rId3" Type="http://schemas.openxmlformats.org/officeDocument/2006/relationships/slideLayout" Target="../slideLayouts/slideLayout5.xml"/><Relationship Id="rId4"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 name="PlaceHolder 1"/>
          <p:cNvSpPr>
            <a:spLocks noGrp="1"/>
          </p:cNvSpPr>
          <p:nvPr>
            <p:ph type="title"/>
          </p:nvPr>
        </p:nvSpPr>
        <p:spPr>
          <a:xfrm>
            <a:off x="311760" y="1049400"/>
            <a:ext cx="8520120" cy="2052360"/>
          </a:xfrm>
          <a:prstGeom prst="rect">
            <a:avLst/>
          </a:prstGeom>
          <a:noFill/>
          <a:ln w="0">
            <a:noFill/>
          </a:ln>
        </p:spPr>
        <p:txBody>
          <a:bodyPr lIns="91440" rIns="91440" tIns="91440" bIns="91440" anchor="b">
            <a:noAutofit/>
          </a:bodyPr>
          <a:p>
            <a:pPr indent="0" algn="ctr">
              <a:lnSpc>
                <a:spcPct val="100000"/>
              </a:lnSpc>
              <a:buNone/>
              <a:tabLst>
                <a:tab algn="l" pos="0"/>
              </a:tabLst>
            </a:pPr>
            <a:r>
              <a:rPr b="1" lang="en" sz="3600" strike="noStrike" u="none">
                <a:solidFill>
                  <a:schemeClr val="dk1"/>
                </a:solidFill>
                <a:effectLst/>
                <a:uFillTx/>
                <a:latin typeface="Helvetica Neue"/>
                <a:ea typeface="Helvetica Neue"/>
              </a:rPr>
              <a:t>ICCRG</a:t>
            </a:r>
            <a:endParaRPr b="0" lang="en-US" sz="3600" strike="noStrike" u="none">
              <a:solidFill>
                <a:srgbClr val="000000"/>
              </a:solidFill>
              <a:effectLst/>
              <a:uFillTx/>
              <a:latin typeface="Arial"/>
            </a:endParaRPr>
          </a:p>
          <a:p>
            <a:pPr indent="0" algn="ctr">
              <a:lnSpc>
                <a:spcPct val="100000"/>
              </a:lnSpc>
              <a:buNone/>
              <a:tabLst>
                <a:tab algn="l" pos="0"/>
              </a:tabLst>
            </a:pPr>
            <a:r>
              <a:rPr b="0" lang="en" sz="2400" strike="noStrike" u="none">
                <a:solidFill>
                  <a:schemeClr val="dk1"/>
                </a:solidFill>
                <a:effectLst/>
                <a:uFillTx/>
                <a:latin typeface="Helvetica Neue"/>
                <a:ea typeface="Helvetica Neue"/>
              </a:rPr>
              <a:t>IETF 123</a:t>
            </a:r>
            <a:endParaRPr b="0" lang="en-US" sz="2400" strike="noStrike" u="none">
              <a:solidFill>
                <a:srgbClr val="000000"/>
              </a:solidFill>
              <a:effectLst/>
              <a:uFillTx/>
              <a:latin typeface="Arial"/>
            </a:endParaRPr>
          </a:p>
          <a:p>
            <a:pPr indent="0" algn="ctr">
              <a:lnSpc>
                <a:spcPct val="100000"/>
              </a:lnSpc>
              <a:buNone/>
              <a:tabLst>
                <a:tab algn="l" pos="0"/>
              </a:tabLst>
            </a:pPr>
            <a:r>
              <a:rPr b="0" i="1" lang="en" sz="2400" strike="noStrike" u="none">
                <a:solidFill>
                  <a:schemeClr val="dk1"/>
                </a:solidFill>
                <a:effectLst/>
                <a:uFillTx/>
                <a:latin typeface="Helvetica Neue"/>
                <a:ea typeface="Helvetica Neue"/>
              </a:rPr>
              <a:t>Madrid</a:t>
            </a:r>
            <a:endParaRPr b="0" lang="en-US" sz="2400" strike="noStrike" u="none">
              <a:solidFill>
                <a:srgbClr val="000000"/>
              </a:solidFill>
              <a:effectLst/>
              <a:uFillTx/>
              <a:latin typeface="Arial"/>
            </a:endParaRPr>
          </a:p>
        </p:txBody>
      </p:sp>
      <p:sp>
        <p:nvSpPr>
          <p:cNvPr id="40" name="PlaceHolder 2"/>
          <p:cNvSpPr>
            <a:spLocks noGrp="1"/>
          </p:cNvSpPr>
          <p:nvPr>
            <p:ph type="subTitle"/>
          </p:nvPr>
        </p:nvSpPr>
        <p:spPr>
          <a:xfrm>
            <a:off x="311760" y="3138840"/>
            <a:ext cx="8520120" cy="1165320"/>
          </a:xfrm>
          <a:prstGeom prst="rect">
            <a:avLst/>
          </a:prstGeom>
          <a:noFill/>
          <a:ln w="0">
            <a:noFill/>
          </a:ln>
        </p:spPr>
        <p:txBody>
          <a:bodyPr lIns="91440" rIns="91440" tIns="91440" bIns="91440" anchor="t">
            <a:noAutofit/>
          </a:bodyPr>
          <a:p>
            <a:pPr indent="0" algn="ctr">
              <a:lnSpc>
                <a:spcPct val="100000"/>
              </a:lnSpc>
              <a:buNone/>
              <a:tabLst>
                <a:tab algn="l" pos="0"/>
              </a:tabLst>
            </a:pPr>
            <a:r>
              <a:rPr b="0" i="1" lang="en" sz="2000" strike="noStrike" u="none">
                <a:solidFill>
                  <a:schemeClr val="dk1"/>
                </a:solidFill>
                <a:effectLst/>
                <a:uFillTx/>
                <a:latin typeface="Helvetica Neue"/>
                <a:ea typeface="Helvetica Neue"/>
              </a:rPr>
              <a:t>Monday July 21, 2025</a:t>
            </a:r>
            <a:endParaRPr b="0" lang="en-US" sz="2000" strike="noStrike" u="none">
              <a:solidFill>
                <a:srgbClr val="000000"/>
              </a:solidFill>
              <a:effectLst/>
              <a:uFillTx/>
              <a:latin typeface="Arial"/>
            </a:endParaRPr>
          </a:p>
          <a:p>
            <a:pPr indent="0" algn="ctr">
              <a:lnSpc>
                <a:spcPct val="100000"/>
              </a:lnSpc>
              <a:buNone/>
              <a:tabLst>
                <a:tab algn="l" pos="0"/>
              </a:tabLst>
            </a:pPr>
            <a:r>
              <a:rPr b="0" i="1" lang="en" sz="2000" strike="noStrike" u="none">
                <a:solidFill>
                  <a:schemeClr val="dk1"/>
                </a:solidFill>
                <a:effectLst/>
                <a:uFillTx/>
                <a:latin typeface="Helvetica Neue"/>
                <a:ea typeface="Helvetica Neue"/>
              </a:rPr>
              <a:t>17:00 - 19:00 (CEST)</a:t>
            </a:r>
            <a:endParaRPr b="0" lang="en-US" sz="2000" strike="noStrike" u="none">
              <a:solidFill>
                <a:srgbClr val="000000"/>
              </a:solidFill>
              <a:effectLst/>
              <a:uFillTx/>
              <a:latin typeface="Arial"/>
            </a:endParaRPr>
          </a:p>
          <a:p>
            <a:pPr indent="0" algn="ctr">
              <a:lnSpc>
                <a:spcPct val="100000"/>
              </a:lnSpc>
              <a:buNone/>
              <a:tabLst>
                <a:tab algn="l" pos="0"/>
              </a:tabLst>
            </a:pPr>
            <a:r>
              <a:rPr b="0" i="1" lang="en" sz="2000" strike="noStrike" u="none">
                <a:solidFill>
                  <a:schemeClr val="dk1"/>
                </a:solidFill>
                <a:effectLst/>
                <a:uFillTx/>
                <a:latin typeface="Helvetica Neue"/>
                <a:ea typeface="Helvetica Neue"/>
              </a:rPr>
              <a:t>Monday Session IV, Hidalgo</a:t>
            </a:r>
            <a:endParaRPr b="0" lang="en-US" sz="2000" strike="noStrike" u="none">
              <a:solidFill>
                <a:srgbClr val="000000"/>
              </a:solidFill>
              <a:effectLst/>
              <a:uFillTx/>
              <a:latin typeface="Arial"/>
            </a:endParaRPr>
          </a:p>
        </p:txBody>
      </p:sp>
      <p:sp>
        <p:nvSpPr>
          <p:cNvPr id="41" name="Google Shape;60;p13"/>
          <p:cNvSpPr/>
          <p:nvPr/>
        </p:nvSpPr>
        <p:spPr>
          <a:xfrm>
            <a:off x="311760" y="4399560"/>
            <a:ext cx="3003840" cy="45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trike="noStrike" u="none">
                <a:solidFill>
                  <a:schemeClr val="dk1"/>
                </a:solidFill>
                <a:effectLst/>
                <a:uFillTx/>
                <a:latin typeface="Helvetica Neue"/>
                <a:ea typeface="Helvetica Neue"/>
              </a:rPr>
              <a:t>Mailing List: </a:t>
            </a:r>
            <a:r>
              <a:rPr b="0" lang="en" sz="1400" strike="noStrike" u="sng">
                <a:solidFill>
                  <a:schemeClr val="hlink"/>
                </a:solidFill>
                <a:effectLst/>
                <a:uFillTx/>
                <a:latin typeface="Helvetica Neue"/>
                <a:ea typeface="Helvetica Neue"/>
                <a:hlinkClick r:id="rId1"/>
              </a:rPr>
              <a:t>iccrg@irtf.org</a:t>
            </a:r>
            <a:r>
              <a:rPr b="0" lang="en" sz="1400" strike="noStrike" u="none">
                <a:solidFill>
                  <a:schemeClr val="dk1"/>
                </a:solidFill>
                <a:effectLst/>
                <a:uFillTx/>
                <a:latin typeface="Helvetica Neue"/>
                <a:ea typeface="Helvetica Neue"/>
              </a:rPr>
              <a:t> </a:t>
            </a:r>
            <a:endParaRPr b="0" lang="en-US" sz="1400" strike="noStrike" u="none">
              <a:solidFill>
                <a:srgbClr val="000000"/>
              </a:solidFill>
              <a:effectLst/>
              <a:uFillTx/>
              <a:latin typeface="Arial"/>
            </a:endParaRPr>
          </a:p>
        </p:txBody>
      </p:sp>
      <p:sp>
        <p:nvSpPr>
          <p:cNvPr id="42" name="Google Shape;61;p13"/>
          <p:cNvSpPr/>
          <p:nvPr/>
        </p:nvSpPr>
        <p:spPr>
          <a:xfrm>
            <a:off x="6096600" y="4399560"/>
            <a:ext cx="3003840" cy="45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trike="noStrike" u="none">
                <a:solidFill>
                  <a:schemeClr val="dk1"/>
                </a:solidFill>
                <a:effectLst/>
                <a:uFillTx/>
                <a:latin typeface="Helvetica Neue"/>
                <a:ea typeface="Helvetica Neue"/>
              </a:rPr>
              <a:t>Zulip: </a:t>
            </a:r>
            <a:r>
              <a:rPr b="0" lang="en" sz="1400" strike="noStrike" u="sng">
                <a:solidFill>
                  <a:schemeClr val="hlink"/>
                </a:solidFill>
                <a:effectLst/>
                <a:uFillTx/>
                <a:latin typeface="Helvetica Neue"/>
                <a:ea typeface="Helvetica Neue"/>
                <a:hlinkClick r:id="rId2"/>
              </a:rPr>
              <a:t>zulip.ietf.org:iccrg</a:t>
            </a:r>
            <a:endParaRPr b="0" lang="en-US" sz="1400" strike="noStrike" u="none">
              <a:solidFill>
                <a:srgbClr val="000000"/>
              </a:solidFill>
              <a:effectLst/>
              <a:uFillTx/>
              <a:latin typeface="Arial"/>
            </a:endParaRPr>
          </a:p>
        </p:txBody>
      </p:sp>
      <p:sp>
        <p:nvSpPr>
          <p:cNvPr id="43" name="Google Shape;62;p13"/>
          <p:cNvSpPr/>
          <p:nvPr/>
        </p:nvSpPr>
        <p:spPr>
          <a:xfrm>
            <a:off x="1154520" y="4713840"/>
            <a:ext cx="6658200" cy="454680"/>
          </a:xfrm>
          <a:prstGeom prst="rect">
            <a:avLst/>
          </a:prstGeom>
          <a:noFill/>
          <a:ln w="0">
            <a:noFill/>
          </a:ln>
        </p:spPr>
        <p:style>
          <a:lnRef idx="0"/>
          <a:fillRef idx="0"/>
          <a:effectRef idx="0"/>
          <a:fontRef idx="minor"/>
        </p:style>
        <p:txBody>
          <a:bodyPr tIns="91440" bIns="91440" anchor="t">
            <a:noAutofit/>
          </a:bodyPr>
          <a:p>
            <a:pPr>
              <a:lnSpc>
                <a:spcPct val="100000"/>
              </a:lnSpc>
              <a:tabLst>
                <a:tab algn="l" pos="0"/>
              </a:tabLst>
            </a:pPr>
            <a:r>
              <a:rPr b="0" lang="en" sz="1400" strike="noStrike" u="none">
                <a:solidFill>
                  <a:schemeClr val="dk1"/>
                </a:solidFill>
                <a:effectLst/>
                <a:uFillTx/>
                <a:latin typeface="Helvetica Neue"/>
                <a:ea typeface="Helvetica Neue"/>
              </a:rPr>
              <a:t>Meetecho: </a:t>
            </a:r>
            <a:r>
              <a:rPr b="0" lang="en" sz="1400" strike="noStrike" u="sng">
                <a:solidFill>
                  <a:schemeClr val="hlink"/>
                </a:solidFill>
                <a:effectLst/>
                <a:uFillTx/>
                <a:latin typeface="Helvetica Neue"/>
                <a:ea typeface="Helvetica Neue"/>
                <a:hlinkClick r:id="rId3"/>
              </a:rPr>
              <a:t>https://meetings.conf.meetecho.com/ietf123/?group=iccrg</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IETF Hybrid Meetings</a:t>
            </a:r>
            <a:endParaRPr b="0" lang="en-US" sz="2800" strike="noStrike" u="none">
              <a:solidFill>
                <a:srgbClr val="000000"/>
              </a:solidFill>
              <a:effectLst/>
              <a:uFillTx/>
              <a:latin typeface="Arial"/>
            </a:endParaRPr>
          </a:p>
        </p:txBody>
      </p:sp>
      <p:sp>
        <p:nvSpPr>
          <p:cNvPr id="45" name="PlaceHolder 2"/>
          <p:cNvSpPr>
            <a:spLocks noGrp="1"/>
          </p:cNvSpPr>
          <p:nvPr>
            <p:ph/>
          </p:nvPr>
        </p:nvSpPr>
        <p:spPr>
          <a:xfrm>
            <a:off x="311760" y="1000080"/>
            <a:ext cx="8603640" cy="3416040"/>
          </a:xfrm>
          <a:prstGeom prst="rect">
            <a:avLst/>
          </a:prstGeom>
          <a:noFill/>
          <a:ln w="0">
            <a:noFill/>
          </a:ln>
        </p:spPr>
        <p:txBody>
          <a:bodyPr lIns="91440" rIns="91440" tIns="91440" bIns="91440" anchor="t">
            <a:noAutofit/>
          </a:bodyPr>
          <a:p>
            <a:pPr indent="0">
              <a:lnSpc>
                <a:spcPct val="115000"/>
              </a:lnSpc>
              <a:buNone/>
              <a:tabLst>
                <a:tab algn="l" pos="0"/>
              </a:tabLst>
            </a:pPr>
            <a:r>
              <a:rPr b="0" lang="en" sz="1800" strike="noStrike" u="sng">
                <a:solidFill>
                  <a:schemeClr val="dk1"/>
                </a:solidFill>
                <a:effectLst/>
                <a:uFillTx/>
                <a:latin typeface="Helvetica Neue"/>
                <a:ea typeface="Helvetica Neue"/>
                <a:hlinkClick r:id="rId1"/>
              </a:rPr>
              <a:t>Session Participant Guide</a:t>
            </a:r>
            <a:r>
              <a:rPr b="0" lang="en" sz="1800" strike="noStrike" u="none">
                <a:solidFill>
                  <a:schemeClr val="dk1"/>
                </a:solidFill>
                <a:effectLst/>
                <a:uFillTx/>
                <a:latin typeface="Helvetica Neue"/>
                <a:ea typeface="Helvetica Neue"/>
              </a:rPr>
              <a:t> </a:t>
            </a:r>
            <a:endParaRPr b="0" lang="en-US" sz="1800" strike="noStrike" u="none">
              <a:solidFill>
                <a:srgbClr val="000000"/>
              </a:solidFill>
              <a:effectLst/>
              <a:uFillTx/>
              <a:latin typeface="Arial"/>
            </a:endParaRPr>
          </a:p>
          <a:p>
            <a:pPr indent="0" algn="ctr">
              <a:lnSpc>
                <a:spcPct val="115000"/>
              </a:lnSpc>
              <a:spcBef>
                <a:spcPts val="1199"/>
              </a:spcBef>
              <a:buNone/>
              <a:tabLst>
                <a:tab algn="l" pos="0"/>
              </a:tabLst>
            </a:pPr>
            <a:r>
              <a:rPr b="1" lang="en" sz="1800" strike="noStrike" u="none">
                <a:solidFill>
                  <a:srgbClr val="ff0000"/>
                </a:solidFill>
                <a:effectLst/>
                <a:uFillTx/>
                <a:latin typeface="Helvetica Neue"/>
                <a:ea typeface="Helvetica Neue"/>
              </a:rPr>
              <a:t>This session is being recorded</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1" lang="en" sz="1800" strike="noStrike" u="none">
                <a:solidFill>
                  <a:schemeClr val="dk1"/>
                </a:solidFill>
                <a:effectLst/>
                <a:uFillTx/>
                <a:latin typeface="Helvetica Neue"/>
                <a:ea typeface="Helvetica Neue"/>
              </a:rPr>
              <a:t>In Person</a:t>
            </a:r>
            <a:r>
              <a:rPr b="0" lang="en" sz="1800" strike="noStrike" u="none">
                <a:solidFill>
                  <a:schemeClr val="dk1"/>
                </a:solidFill>
                <a:effectLst/>
                <a:uFillTx/>
                <a:latin typeface="Helvetica Neue"/>
                <a:ea typeface="Helvetica Neue"/>
              </a:rPr>
              <a:t> </a:t>
            </a:r>
            <a:r>
              <a:rPr b="0" lang="en" sz="1800" strike="noStrike" u="sng">
                <a:solidFill>
                  <a:schemeClr val="hlink"/>
                </a:solidFill>
                <a:effectLst/>
                <a:uFillTx/>
                <a:latin typeface="Helvetica Neue"/>
                <a:ea typeface="Helvetica Neue"/>
                <a:hlinkClick r:id="rId2"/>
              </a:rPr>
              <a:t>Meetecho onsite tool</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0" lang="en" sz="1800" strike="noStrike" u="none">
                <a:solidFill>
                  <a:schemeClr val="dk1"/>
                </a:solidFill>
                <a:effectLst/>
                <a:uFillTx/>
                <a:latin typeface="Helvetica Neue"/>
                <a:ea typeface="Helvetica Neue"/>
              </a:rPr>
              <a:t>IETF meeting registration and a datatracker account are required to join</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0" lang="en" sz="1800" strike="noStrike" u="none">
                <a:solidFill>
                  <a:schemeClr val="dk1"/>
                </a:solidFill>
                <a:effectLst/>
                <a:uFillTx/>
                <a:latin typeface="Helvetica Neue"/>
                <a:ea typeface="Helvetica Neue"/>
              </a:rPr>
              <a:t>Enter the queue by pressing the raise hand         button, leave with</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0" lang="en" sz="1800" strike="noStrike" u="none">
                <a:solidFill>
                  <a:schemeClr val="dk1"/>
                </a:solidFill>
                <a:effectLst/>
                <a:uFillTx/>
                <a:latin typeface="Helvetica Neue"/>
                <a:ea typeface="Helvetica Neue"/>
              </a:rPr>
              <a:t>If onsite, use the onsite tool to enter the queue and speak via the </a:t>
            </a:r>
            <a:r>
              <a:rPr b="0" lang="en" sz="1800" strike="noStrike" u="none">
                <a:solidFill>
                  <a:schemeClr val="dk1"/>
                </a:solidFill>
                <a:effectLst/>
                <a:uFillTx/>
                <a:latin typeface="Helvetica Neue"/>
                <a:ea typeface="Helvetica Neue"/>
              </a:rPr>
              <a:t>microphone</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0" lang="en" sz="1800" strike="noStrike" u="none">
                <a:solidFill>
                  <a:schemeClr val="dk1"/>
                </a:solidFill>
                <a:effectLst/>
                <a:uFillTx/>
                <a:latin typeface="Helvetica Neue"/>
                <a:ea typeface="Helvetica Neue"/>
              </a:rPr>
              <a:t>If remote, use         to send audio, stop with</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1" lang="en" sz="1800" strike="noStrike" u="none">
                <a:solidFill>
                  <a:schemeClr val="dk1"/>
                </a:solidFill>
                <a:effectLst/>
                <a:uFillTx/>
                <a:latin typeface="Helvetica Neue"/>
                <a:ea typeface="Helvetica Neue"/>
              </a:rPr>
              <a:t>Please</a:t>
            </a:r>
            <a:r>
              <a:rPr b="0" lang="en" sz="1800" strike="noStrike" u="none">
                <a:solidFill>
                  <a:schemeClr val="dk1"/>
                </a:solidFill>
                <a:effectLst/>
                <a:uFillTx/>
                <a:latin typeface="Helvetica Neue"/>
                <a:ea typeface="Helvetica Neue"/>
              </a:rPr>
              <a:t> state your full name before speaking and use headphones if remote</a:t>
            </a:r>
            <a:endParaRPr b="0" lang="en-US" sz="1800" strike="noStrike" u="none">
              <a:solidFill>
                <a:srgbClr val="000000"/>
              </a:solidFill>
              <a:effectLst/>
              <a:uFillTx/>
              <a:latin typeface="Arial"/>
            </a:endParaRPr>
          </a:p>
          <a:p>
            <a:pPr indent="0">
              <a:lnSpc>
                <a:spcPct val="115000"/>
              </a:lnSpc>
              <a:spcBef>
                <a:spcPts val="1199"/>
              </a:spcBef>
              <a:spcAft>
                <a:spcPts val="1199"/>
              </a:spcAft>
              <a:buNone/>
              <a:tabLst>
                <a:tab algn="l" pos="0"/>
              </a:tabLst>
            </a:pPr>
            <a:endParaRPr b="0" lang="en-US" sz="1800" strike="noStrike" u="none">
              <a:solidFill>
                <a:srgbClr val="000000"/>
              </a:solidFill>
              <a:effectLst/>
              <a:uFillTx/>
              <a:latin typeface="Arial"/>
            </a:endParaRPr>
          </a:p>
        </p:txBody>
      </p:sp>
      <p:sp>
        <p:nvSpPr>
          <p:cNvPr id="46" name="Google Shape;69;p14"/>
          <p:cNvSpPr/>
          <p:nvPr/>
        </p:nvSpPr>
        <p:spPr>
          <a:xfrm>
            <a:off x="5150520" y="1000080"/>
            <a:ext cx="3681360" cy="1419120"/>
          </a:xfrm>
          <a:prstGeom prst="rect">
            <a:avLst/>
          </a:prstGeom>
          <a:noFill/>
          <a:ln w="0">
            <a:noFill/>
          </a:ln>
        </p:spPr>
        <p:style>
          <a:lnRef idx="0"/>
          <a:fillRef idx="0"/>
          <a:effectRef idx="0"/>
          <a:fontRef idx="minor"/>
        </p:style>
        <p:txBody>
          <a:bodyPr tIns="91440" bIns="91440" anchor="t">
            <a:noAutofit/>
          </a:bodyPr>
          <a:p>
            <a:pPr algn="r">
              <a:lnSpc>
                <a:spcPct val="115000"/>
              </a:lnSpc>
              <a:tabLst>
                <a:tab algn="l" pos="0"/>
              </a:tabLst>
            </a:pPr>
            <a:r>
              <a:rPr b="0" lang="en" sz="1800" strike="noStrike" u="sng">
                <a:solidFill>
                  <a:schemeClr val="hlink"/>
                </a:solidFill>
                <a:effectLst/>
                <a:uFillTx/>
                <a:latin typeface="Helvetica Neue"/>
                <a:ea typeface="Helvetica Neue"/>
                <a:hlinkClick r:id="rId3"/>
              </a:rPr>
              <a:t>Meetecho Documentation</a:t>
            </a:r>
            <a:endParaRPr b="0" lang="en-US" sz="1800" strike="noStrike" u="none">
              <a:solidFill>
                <a:srgbClr val="000000"/>
              </a:solidFill>
              <a:effectLst/>
              <a:uFillTx/>
              <a:latin typeface="Arial"/>
            </a:endParaRPr>
          </a:p>
          <a:p>
            <a:pPr algn="r">
              <a:lnSpc>
                <a:spcPct val="115000"/>
              </a:lnSpc>
              <a:spcBef>
                <a:spcPts val="1199"/>
              </a:spcBef>
              <a:tabLst>
                <a:tab algn="l" pos="0"/>
              </a:tabLst>
            </a:pPr>
            <a:endParaRPr b="0" lang="en-US" sz="1800" strike="noStrike" u="none">
              <a:solidFill>
                <a:srgbClr val="000000"/>
              </a:solidFill>
              <a:effectLst/>
              <a:uFillTx/>
              <a:latin typeface="Arial"/>
            </a:endParaRPr>
          </a:p>
          <a:p>
            <a:pPr algn="r">
              <a:lnSpc>
                <a:spcPct val="115000"/>
              </a:lnSpc>
              <a:spcBef>
                <a:spcPts val="1199"/>
              </a:spcBef>
              <a:spcAft>
                <a:spcPts val="1199"/>
              </a:spcAft>
              <a:tabLst>
                <a:tab algn="l" pos="0"/>
              </a:tabLst>
            </a:pPr>
            <a:r>
              <a:rPr b="0" lang="en" sz="1800" strike="noStrike" u="none">
                <a:solidFill>
                  <a:schemeClr val="dk1"/>
                </a:solidFill>
                <a:effectLst/>
                <a:uFillTx/>
                <a:latin typeface="Helvetica Neue"/>
                <a:ea typeface="Helvetica Neue"/>
              </a:rPr>
              <a:t>Remote </a:t>
            </a:r>
            <a:r>
              <a:rPr b="0" lang="en" sz="1800" strike="noStrike" u="sng">
                <a:solidFill>
                  <a:schemeClr val="hlink"/>
                </a:solidFill>
                <a:effectLst/>
                <a:uFillTx/>
                <a:latin typeface="Helvetica Neue"/>
                <a:ea typeface="Helvetica Neue"/>
                <a:hlinkClick r:id="rId4"/>
              </a:rPr>
              <a:t>Meetecho video stream</a:t>
            </a:r>
            <a:endParaRPr b="0" lang="en-US" sz="1800" strike="noStrike" u="none">
              <a:solidFill>
                <a:srgbClr val="000000"/>
              </a:solidFill>
              <a:effectLst/>
              <a:uFillTx/>
              <a:latin typeface="Arial"/>
            </a:endParaRPr>
          </a:p>
        </p:txBody>
      </p:sp>
      <p:pic>
        <p:nvPicPr>
          <p:cNvPr id="47" name="Google Shape;70;p14" descr=""/>
          <p:cNvPicPr/>
          <p:nvPr/>
        </p:nvPicPr>
        <p:blipFill>
          <a:blip r:embed="rId5"/>
          <a:stretch/>
        </p:blipFill>
        <p:spPr>
          <a:xfrm>
            <a:off x="5114880" y="3027960"/>
            <a:ext cx="371520" cy="365040"/>
          </a:xfrm>
          <a:prstGeom prst="rect">
            <a:avLst/>
          </a:prstGeom>
          <a:noFill/>
          <a:ln w="0">
            <a:noFill/>
          </a:ln>
        </p:spPr>
      </p:pic>
      <p:pic>
        <p:nvPicPr>
          <p:cNvPr id="48" name="Google Shape;71;p14" descr=""/>
          <p:cNvPicPr/>
          <p:nvPr/>
        </p:nvPicPr>
        <p:blipFill>
          <a:blip r:embed="rId6"/>
          <a:stretch/>
        </p:blipFill>
        <p:spPr>
          <a:xfrm>
            <a:off x="7561080" y="3042000"/>
            <a:ext cx="299880" cy="324360"/>
          </a:xfrm>
          <a:prstGeom prst="rect">
            <a:avLst/>
          </a:prstGeom>
          <a:noFill/>
          <a:ln w="0">
            <a:noFill/>
          </a:ln>
        </p:spPr>
      </p:pic>
      <p:pic>
        <p:nvPicPr>
          <p:cNvPr id="49" name="Google Shape;72;p14" descr=""/>
          <p:cNvPicPr/>
          <p:nvPr/>
        </p:nvPicPr>
        <p:blipFill>
          <a:blip r:embed="rId7"/>
          <a:stretch/>
        </p:blipFill>
        <p:spPr>
          <a:xfrm>
            <a:off x="1949400" y="3965760"/>
            <a:ext cx="401760" cy="377640"/>
          </a:xfrm>
          <a:prstGeom prst="rect">
            <a:avLst/>
          </a:prstGeom>
          <a:noFill/>
          <a:ln w="0">
            <a:noFill/>
          </a:ln>
        </p:spPr>
      </p:pic>
      <p:pic>
        <p:nvPicPr>
          <p:cNvPr id="50" name="Google Shape;73;p14" descr=""/>
          <p:cNvPicPr/>
          <p:nvPr/>
        </p:nvPicPr>
        <p:blipFill>
          <a:blip r:embed="rId8"/>
          <a:stretch/>
        </p:blipFill>
        <p:spPr>
          <a:xfrm>
            <a:off x="5065200" y="3978360"/>
            <a:ext cx="259560" cy="365040"/>
          </a:xfrm>
          <a:prstGeom prst="rect">
            <a:avLst/>
          </a:prstGeom>
          <a:noFill/>
          <a:ln w="0">
            <a:noFill/>
          </a:ln>
        </p:spPr>
      </p:pic>
      <p:sp>
        <p:nvSpPr>
          <p:cNvPr id="51" name="PlaceHolder 3"/>
          <p:cNvSpPr>
            <a:spLocks noGrp="1"/>
          </p:cNvSpPr>
          <p:nvPr>
            <p:ph type="sldNum" idx="15"/>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5798CCA2-6E98-426C-9E44-E69EF7717D59}"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Note Well - Intellectual Property</a:t>
            </a:r>
            <a:endParaRPr b="0" lang="en-US" sz="2800" strike="noStrike" u="none">
              <a:solidFill>
                <a:srgbClr val="000000"/>
              </a:solidFill>
              <a:effectLst/>
              <a:uFillTx/>
              <a:latin typeface="Arial"/>
            </a:endParaRPr>
          </a:p>
        </p:txBody>
      </p:sp>
      <p:sp>
        <p:nvSpPr>
          <p:cNvPr id="53" name="PlaceHolder 2"/>
          <p:cNvSpPr>
            <a:spLocks noGrp="1"/>
          </p:cNvSpPr>
          <p:nvPr>
            <p:ph/>
          </p:nvPr>
        </p:nvSpPr>
        <p:spPr>
          <a:xfrm>
            <a:off x="311760" y="1000080"/>
            <a:ext cx="8832240" cy="3416040"/>
          </a:xfrm>
          <a:prstGeom prst="rect">
            <a:avLst/>
          </a:prstGeom>
          <a:noFill/>
          <a:ln w="0">
            <a:noFill/>
          </a:ln>
        </p:spPr>
        <p:txBody>
          <a:bodyPr lIns="91440" rIns="91440" tIns="91440" bIns="91440" anchor="t">
            <a:noAutofit/>
          </a:bodyPr>
          <a:p>
            <a:pPr indent="0">
              <a:lnSpc>
                <a:spcPct val="115000"/>
              </a:lnSpc>
              <a:buNone/>
              <a:tabLst>
                <a:tab algn="l" pos="0"/>
              </a:tabLst>
            </a:pPr>
            <a:r>
              <a:rPr b="1" lang="en" sz="1800" strike="noStrike" u="none">
                <a:solidFill>
                  <a:schemeClr val="dk2"/>
                </a:solidFill>
                <a:effectLst/>
                <a:uFillTx/>
                <a:latin typeface="Helvetica Neue"/>
                <a:ea typeface="Helvetica Neue"/>
              </a:rPr>
              <a:t>The IRTF follows the IETF Intellectual Property Rights (IPR) disclosure rules. </a:t>
            </a:r>
            <a:r>
              <a:rPr b="0" lang="en" sz="1800" strike="noStrike" u="none">
                <a:solidFill>
                  <a:schemeClr val="dk2"/>
                </a:solidFill>
                <a:effectLst/>
                <a:uFillTx/>
                <a:latin typeface="Helvetica Neue"/>
                <a:ea typeface="Helvetica Neue"/>
              </a:rPr>
              <a:t> </a:t>
            </a:r>
            <a:endParaRPr b="0" lang="en-US" sz="1800" strike="noStrike" u="none">
              <a:solidFill>
                <a:srgbClr val="000000"/>
              </a:solidFill>
              <a:effectLst/>
              <a:uFillTx/>
              <a:latin typeface="Arial"/>
            </a:endParaRPr>
          </a:p>
          <a:p>
            <a:pPr indent="0">
              <a:lnSpc>
                <a:spcPct val="115000"/>
              </a:lnSpc>
              <a:buNone/>
              <a:tabLst>
                <a:tab algn="l" pos="0"/>
              </a:tabLst>
            </a:pPr>
            <a:r>
              <a:rPr b="0" lang="en" sz="1700" strike="noStrike" u="none">
                <a:solidFill>
                  <a:schemeClr val="dk2"/>
                </a:solidFill>
                <a:effectLst/>
                <a:uFillTx/>
                <a:latin typeface="Helvetica Neue"/>
                <a:ea typeface="Helvetica Neue"/>
              </a:rPr>
              <a:t>By participating in the IRTF, you agree to follow IRTF processes and policies:</a:t>
            </a:r>
            <a:br>
              <a:rPr sz="1700"/>
            </a:b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If you are aware that any IRTF contribution is covered by patents or patent applications that are owned or controlled by you or your sponsor, you must disclose that fact, or not participate in the discussion</a:t>
            </a: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The IRTF expects that you file such IPR disclosures in a timely manner – in a period measured in days or weeks, not months  </a:t>
            </a: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The IRTF prefers that the most liberal licensing terms possible are made available for IRTF Stream documents – see RFC 5743  </a:t>
            </a: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Definitive information is in RFC 5378 (Copyright) and RFC 8179 (Patents, Participation), substituting IRTF for IETF, and at </a:t>
            </a:r>
            <a:r>
              <a:rPr b="0" lang="en" sz="1700" strike="noStrike" u="sng">
                <a:solidFill>
                  <a:schemeClr val="hlink"/>
                </a:solidFill>
                <a:effectLst/>
                <a:uFillTx/>
                <a:latin typeface="Helvetica Neue"/>
                <a:ea typeface="Helvetica Neue"/>
                <a:hlinkClick r:id="rId1"/>
              </a:rPr>
              <a:t>https://irtf.org/policies/ipr</a:t>
            </a:r>
            <a:r>
              <a:rPr b="0" lang="en" sz="1800" strike="noStrike" u="none">
                <a:solidFill>
                  <a:schemeClr val="dk2"/>
                </a:solidFill>
                <a:effectLst/>
                <a:uFillTx/>
                <a:latin typeface="Helvetica Neue"/>
                <a:ea typeface="Helvetica Neue"/>
              </a:rPr>
              <a:t> </a:t>
            </a:r>
            <a:endParaRPr b="0" lang="en-US" sz="1800" strike="noStrike" u="none">
              <a:solidFill>
                <a:srgbClr val="000000"/>
              </a:solidFill>
              <a:effectLst/>
              <a:uFillTx/>
              <a:latin typeface="Arial"/>
            </a:endParaRPr>
          </a:p>
        </p:txBody>
      </p:sp>
      <p:sp>
        <p:nvSpPr>
          <p:cNvPr id="54" name="PlaceHolder 3"/>
          <p:cNvSpPr>
            <a:spLocks noGrp="1"/>
          </p:cNvSpPr>
          <p:nvPr>
            <p:ph type="sldNum" idx="16"/>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F0BE402E-2736-4B26-BCE3-676610D5DB97}"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Note Well - Audio and Video Recordings</a:t>
            </a:r>
            <a:endParaRPr b="0" lang="en-US" sz="2800" strike="noStrike" u="none">
              <a:solidFill>
                <a:srgbClr val="000000"/>
              </a:solidFill>
              <a:effectLst/>
              <a:uFillTx/>
              <a:latin typeface="Arial"/>
            </a:endParaRPr>
          </a:p>
        </p:txBody>
      </p:sp>
      <p:sp>
        <p:nvSpPr>
          <p:cNvPr id="56" name="PlaceHolder 2"/>
          <p:cNvSpPr>
            <a:spLocks noGrp="1"/>
          </p:cNvSpPr>
          <p:nvPr>
            <p:ph/>
          </p:nvPr>
        </p:nvSpPr>
        <p:spPr>
          <a:xfrm>
            <a:off x="311760" y="1000080"/>
            <a:ext cx="8520120" cy="3416040"/>
          </a:xfrm>
          <a:prstGeom prst="rect">
            <a:avLst/>
          </a:prstGeom>
          <a:noFill/>
          <a:ln w="0">
            <a:noFill/>
          </a:ln>
        </p:spPr>
        <p:txBody>
          <a:bodyPr lIns="91440" rIns="91440" tIns="91440" bIns="91440" anchor="t">
            <a:noAutofit/>
          </a:bodyPr>
          <a:p>
            <a:pPr marL="457200" indent="0">
              <a:lnSpc>
                <a:spcPct val="115000"/>
              </a:lnSpc>
              <a:buNone/>
            </a:pP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The IRTf routinely makes recordings of online and in-person meetings, including audio, video and photogrpahs, and pulishes those recordings online</a:t>
            </a: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If you participate </a:t>
            </a:r>
            <a:r>
              <a:rPr b="0" lang="en" sz="1700" strike="noStrike" u="none">
                <a:solidFill>
                  <a:schemeClr val="dk2"/>
                </a:solidFill>
                <a:effectLst/>
                <a:uFillTx/>
                <a:latin typeface="Helvetica Neue"/>
                <a:ea typeface="Helvetica Neue"/>
              </a:rPr>
              <a:t>in person and choose not to wear a red “do-not-photograph” lanyard, then you consent to appear in such recordings, and if you speak at a microphone, appear on a panel, or carry out an official duty as a member of IRTF leadership then you consent to appearing in recordings of you at that time</a:t>
            </a:r>
            <a:endParaRPr b="0" lang="en-US" sz="1700" strike="noStrike" u="none">
              <a:solidFill>
                <a:srgbClr val="000000"/>
              </a:solidFill>
              <a:effectLst/>
              <a:uFillTx/>
              <a:latin typeface="Arial"/>
            </a:endParaRPr>
          </a:p>
          <a:p>
            <a:pPr marL="216000" indent="-216000">
              <a:lnSpc>
                <a:spcPct val="115000"/>
              </a:lnSpc>
              <a:buClr>
                <a:srgbClr val="000000"/>
              </a:buClr>
              <a:buSzPct val="45000"/>
              <a:buFont typeface="Wingdings" charset="2"/>
              <a:buChar char=""/>
              <a:tabLst>
                <a:tab algn="l" pos="0"/>
              </a:tabLst>
            </a:pPr>
            <a:r>
              <a:rPr b="0" lang="en" sz="1700" strike="noStrike" u="none">
                <a:solidFill>
                  <a:schemeClr val="dk2"/>
                </a:solidFill>
                <a:effectLst/>
                <a:uFillTx/>
                <a:latin typeface="Helvetica Neue"/>
                <a:ea typeface="Helvetica Neue"/>
              </a:rPr>
              <a:t>If you participate online, and turn on your camera and/or microphone, then you consent to appear in such recordings</a:t>
            </a:r>
            <a:endParaRPr b="0" lang="en-US" sz="1700" strike="noStrike" u="none">
              <a:solidFill>
                <a:srgbClr val="000000"/>
              </a:solidFill>
              <a:effectLst/>
              <a:uFillTx/>
              <a:latin typeface="Arial"/>
            </a:endParaRPr>
          </a:p>
        </p:txBody>
      </p:sp>
      <p:sp>
        <p:nvSpPr>
          <p:cNvPr id="57" name="PlaceHolder 3"/>
          <p:cNvSpPr>
            <a:spLocks noGrp="1"/>
          </p:cNvSpPr>
          <p:nvPr>
            <p:ph type="sldNum" idx="17"/>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E313F6EF-9EB1-4D4A-969A-A2FD6902F30A}"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Note Well - Privacy and Code of Conduct</a:t>
            </a:r>
            <a:endParaRPr b="0" lang="en-US" sz="2800" strike="noStrike" u="none">
              <a:solidFill>
                <a:srgbClr val="000000"/>
              </a:solidFill>
              <a:effectLst/>
              <a:uFillTx/>
              <a:latin typeface="Arial"/>
            </a:endParaRPr>
          </a:p>
        </p:txBody>
      </p:sp>
      <p:sp>
        <p:nvSpPr>
          <p:cNvPr id="59" name="PlaceHolder 2"/>
          <p:cNvSpPr>
            <a:spLocks noGrp="1"/>
          </p:cNvSpPr>
          <p:nvPr>
            <p:ph/>
          </p:nvPr>
        </p:nvSpPr>
        <p:spPr>
          <a:xfrm>
            <a:off x="311760" y="1000080"/>
            <a:ext cx="8678880" cy="3416040"/>
          </a:xfrm>
          <a:prstGeom prst="rect">
            <a:avLst/>
          </a:prstGeom>
          <a:noFill/>
          <a:ln w="0">
            <a:noFill/>
          </a:ln>
        </p:spPr>
        <p:txBody>
          <a:bodyPr lIns="91440" rIns="91440" tIns="91440" bIns="91440" anchor="t">
            <a:noAutofit/>
          </a:bodyPr>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As a participant in, or attendee to, any IRTF activity you acknowledge that written, audio, video, and photographic records of meetings may be made public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Personal information that you provide to IRTF will be handled in accordance with the Privacy Policy at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As a participant or attendee, you agree to work respectfully with other participants; please contact the ombudsteam (</a:t>
            </a:r>
            <a:r>
              <a:rPr b="0" lang="en" sz="1700" strike="noStrike" u="sng">
                <a:solidFill>
                  <a:schemeClr val="hlink"/>
                </a:solidFill>
                <a:effectLst/>
                <a:uFillTx/>
                <a:latin typeface="Helvetica Neue"/>
                <a:ea typeface="Helvetica Neue"/>
                <a:hlinkClick r:id="rId1"/>
              </a:rPr>
              <a:t>https://www.ietf.org/contact/ombudsteam/</a:t>
            </a:r>
            <a:r>
              <a:rPr b="0" lang="en" sz="1700" strike="noStrike" u="none">
                <a:solidFill>
                  <a:schemeClr val="dk2"/>
                </a:solidFill>
                <a:effectLst/>
                <a:uFillTx/>
                <a:latin typeface="Helvetica Neue"/>
                <a:ea typeface="Helvetica Neue"/>
              </a:rPr>
              <a:t>) if you have questions or concerns about this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See </a:t>
            </a:r>
            <a:r>
              <a:rPr b="0" lang="en" sz="1700" strike="noStrike" u="sng">
                <a:solidFill>
                  <a:schemeClr val="hlink"/>
                </a:solidFill>
                <a:effectLst/>
                <a:uFillTx/>
                <a:latin typeface="Helvetica Neue"/>
                <a:ea typeface="Helvetica Neue"/>
                <a:hlinkClick r:id="rId2"/>
              </a:rPr>
              <a:t>RFC 7154</a:t>
            </a:r>
            <a:r>
              <a:rPr b="0" lang="en" sz="1700" strike="noStrike" u="none">
                <a:solidFill>
                  <a:schemeClr val="dk2"/>
                </a:solidFill>
                <a:effectLst/>
                <a:uFillTx/>
                <a:latin typeface="Helvetica Neue"/>
                <a:ea typeface="Helvetica Neue"/>
              </a:rPr>
              <a:t> (Code of Conduct) and </a:t>
            </a:r>
            <a:r>
              <a:rPr b="0" lang="en" sz="1700" strike="noStrike" u="sng">
                <a:solidFill>
                  <a:schemeClr val="hlink"/>
                </a:solidFill>
                <a:effectLst/>
                <a:uFillTx/>
                <a:latin typeface="Helvetica Neue"/>
                <a:ea typeface="Helvetica Neue"/>
                <a:hlinkClick r:id="rId3"/>
              </a:rPr>
              <a:t>RFC 7776</a:t>
            </a:r>
            <a:r>
              <a:rPr b="0" lang="en" sz="1700" strike="noStrike" u="none">
                <a:solidFill>
                  <a:schemeClr val="dk2"/>
                </a:solidFill>
                <a:effectLst/>
                <a:uFillTx/>
                <a:latin typeface="Helvetica Neue"/>
                <a:ea typeface="Helvetica Neue"/>
              </a:rPr>
              <a:t> (Anti-Harassment Procedures), which also apply to IRTF</a:t>
            </a:r>
            <a:endParaRPr b="0" lang="en-US" sz="1700" strike="noStrike" u="none">
              <a:solidFill>
                <a:srgbClr val="000000"/>
              </a:solidFill>
              <a:effectLst/>
              <a:uFillTx/>
              <a:latin typeface="Arial"/>
            </a:endParaRPr>
          </a:p>
        </p:txBody>
      </p:sp>
      <p:sp>
        <p:nvSpPr>
          <p:cNvPr id="60" name="PlaceHolder 3"/>
          <p:cNvSpPr>
            <a:spLocks noGrp="1"/>
          </p:cNvSpPr>
          <p:nvPr>
            <p:ph type="sldNum" idx="18"/>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D287F213-63CF-4008-ABD4-D20C312EFBB6}"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Goals of the IRTF</a:t>
            </a:r>
            <a:endParaRPr b="0" lang="en-US" sz="2800" strike="noStrike" u="none">
              <a:solidFill>
                <a:srgbClr val="000000"/>
              </a:solidFill>
              <a:effectLst/>
              <a:uFillTx/>
              <a:latin typeface="Arial"/>
            </a:endParaRPr>
          </a:p>
        </p:txBody>
      </p:sp>
      <p:sp>
        <p:nvSpPr>
          <p:cNvPr id="62" name="PlaceHolder 2"/>
          <p:cNvSpPr>
            <a:spLocks noGrp="1"/>
          </p:cNvSpPr>
          <p:nvPr>
            <p:ph/>
          </p:nvPr>
        </p:nvSpPr>
        <p:spPr>
          <a:xfrm>
            <a:off x="311760" y="1000080"/>
            <a:ext cx="8520120" cy="3416040"/>
          </a:xfrm>
          <a:prstGeom prst="rect">
            <a:avLst/>
          </a:prstGeom>
          <a:noFill/>
          <a:ln w="0">
            <a:noFill/>
          </a:ln>
        </p:spPr>
        <p:txBody>
          <a:bodyPr lIns="91440" rIns="91440" tIns="91440" bIns="91440" anchor="t">
            <a:noAutofit/>
          </a:bodyPr>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The Internet Research Task Force (IRTF) focuses on longer term research issues related to the Internet while the parallel organisation, the IETF, focuses on shorter term issues of engineering and standards making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1" lang="en" sz="1700" strike="noStrike" u="none">
                <a:solidFill>
                  <a:schemeClr val="dk2"/>
                </a:solidFill>
                <a:effectLst/>
                <a:uFillTx/>
                <a:latin typeface="Helvetica Neue"/>
                <a:ea typeface="Helvetica Neue"/>
              </a:rPr>
              <a:t>The IRTF conducts research; it is not a standards development organisation</a:t>
            </a:r>
            <a:r>
              <a:rPr b="0" lang="en" sz="1700" strike="noStrike" u="none">
                <a:solidFill>
                  <a:schemeClr val="dk2"/>
                </a:solidFill>
                <a:effectLst/>
                <a:uFillTx/>
                <a:latin typeface="Helvetica Neue"/>
                <a:ea typeface="Helvetica Neue"/>
              </a:rPr>
              <a:t>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While the IRTF can publish informational or experimental documents in the RFC series, its primary goal is to promote development of research collaboration and teamwork in exploring research issues related to Internet protocols, applications, architecture, and technology  </a:t>
            </a:r>
            <a:endParaRPr b="0" lang="en-US" sz="1700" strike="noStrike" u="none">
              <a:solidFill>
                <a:srgbClr val="000000"/>
              </a:solidFill>
              <a:effectLst/>
              <a:uFillTx/>
              <a:latin typeface="Arial"/>
            </a:endParaRPr>
          </a:p>
          <a:p>
            <a:pPr marL="457200" indent="-343080">
              <a:lnSpc>
                <a:spcPct val="115000"/>
              </a:lnSpc>
              <a:buClr>
                <a:srgbClr val="000000"/>
              </a:buClr>
              <a:buFont typeface="Symbol" charset="2"/>
              <a:buChar char=""/>
            </a:pPr>
            <a:r>
              <a:rPr b="0" lang="en" sz="1700" strike="noStrike" u="none">
                <a:solidFill>
                  <a:schemeClr val="dk2"/>
                </a:solidFill>
                <a:effectLst/>
                <a:uFillTx/>
                <a:latin typeface="Helvetica Neue"/>
                <a:ea typeface="Helvetica Neue"/>
              </a:rPr>
              <a:t>See “An IRTF Primer for IETF Participants” – </a:t>
            </a:r>
            <a:r>
              <a:rPr b="0" lang="en" sz="1700" strike="noStrike" u="sng">
                <a:solidFill>
                  <a:schemeClr val="hlink"/>
                </a:solidFill>
                <a:effectLst/>
                <a:uFillTx/>
                <a:latin typeface="Helvetica Neue"/>
                <a:ea typeface="Helvetica Neue"/>
                <a:hlinkClick r:id="rId1"/>
              </a:rPr>
              <a:t>RFC 7418</a:t>
            </a:r>
            <a:endParaRPr b="0" lang="en-US" sz="1700" strike="noStrike" u="none">
              <a:solidFill>
                <a:srgbClr val="000000"/>
              </a:solidFill>
              <a:effectLst/>
              <a:uFillTx/>
              <a:latin typeface="Arial"/>
            </a:endParaRPr>
          </a:p>
        </p:txBody>
      </p:sp>
      <p:sp>
        <p:nvSpPr>
          <p:cNvPr id="63" name="PlaceHolder 3"/>
          <p:cNvSpPr>
            <a:spLocks noGrp="1"/>
          </p:cNvSpPr>
          <p:nvPr>
            <p:ph type="sldNum" idx="19"/>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264BB2CA-05ED-47E2-92F8-5B8E4274513D}"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Agenda</a:t>
            </a:r>
            <a:endParaRPr b="0" lang="en-US" sz="2800" strike="noStrike" u="none">
              <a:solidFill>
                <a:srgbClr val="000000"/>
              </a:solidFill>
              <a:effectLst/>
              <a:uFillTx/>
              <a:latin typeface="Arial"/>
            </a:endParaRPr>
          </a:p>
        </p:txBody>
      </p:sp>
      <p:sp>
        <p:nvSpPr>
          <p:cNvPr id="65" name="PlaceHolder 2"/>
          <p:cNvSpPr>
            <a:spLocks noGrp="1"/>
          </p:cNvSpPr>
          <p:nvPr>
            <p:ph/>
          </p:nvPr>
        </p:nvSpPr>
        <p:spPr>
          <a:xfrm>
            <a:off x="311760" y="1000080"/>
            <a:ext cx="8696160" cy="3819600"/>
          </a:xfrm>
          <a:prstGeom prst="rect">
            <a:avLst/>
          </a:prstGeom>
          <a:noFill/>
          <a:ln w="0">
            <a:noFill/>
          </a:ln>
        </p:spPr>
        <p:txBody>
          <a:bodyPr lIns="91440" rIns="91440" tIns="91440" bIns="91440" anchor="t">
            <a:noAutofit/>
          </a:bodyPr>
          <a:p>
            <a:pPr indent="0">
              <a:lnSpc>
                <a:spcPct val="115000"/>
              </a:lnSpc>
              <a:buNone/>
              <a:tabLst>
                <a:tab algn="l" pos="0"/>
              </a:tabLst>
            </a:pPr>
            <a:r>
              <a:rPr b="1" lang="en" sz="1800" strike="noStrike" u="none">
                <a:solidFill>
                  <a:schemeClr val="dk2"/>
                </a:solidFill>
                <a:effectLst/>
                <a:uFillTx/>
                <a:latin typeface="Helvetica Neue"/>
                <a:ea typeface="Helvetica Neue"/>
              </a:rPr>
              <a:t>Housekeeping</a:t>
            </a:r>
            <a:r>
              <a:rPr b="0" lang="en" sz="1800" strike="noStrike" u="none">
                <a:solidFill>
                  <a:schemeClr val="dk2"/>
                </a:solidFill>
                <a:effectLst/>
                <a:uFillTx/>
                <a:latin typeface="Helvetica Neue"/>
                <a:ea typeface="Helvetica Neue"/>
              </a:rPr>
              <a:t>  Scribe Selection / Note Well / Agenda Bashing</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1" lang="en" sz="1800" strike="noStrike" u="none">
                <a:solidFill>
                  <a:schemeClr val="dk2"/>
                </a:solidFill>
                <a:effectLst/>
                <a:uFillTx/>
                <a:latin typeface="Helvetica Neue"/>
                <a:ea typeface="Helvetica Neue"/>
              </a:rPr>
              <a:t>Presentations</a:t>
            </a:r>
            <a:endParaRPr b="0" lang="en-US" sz="1800" strike="noStrike" u="none">
              <a:solidFill>
                <a:srgbClr val="000000"/>
              </a:solidFill>
              <a:effectLst/>
              <a:uFillTx/>
              <a:latin typeface="Arial"/>
            </a:endParaRPr>
          </a:p>
          <a:p>
            <a:pPr marL="216000" indent="-216000">
              <a:lnSpc>
                <a:spcPct val="115000"/>
              </a:lnSpc>
              <a:spcBef>
                <a:spcPts val="1199"/>
              </a:spcBef>
              <a:buClr>
                <a:srgbClr val="000000"/>
              </a:buClr>
              <a:buSzPct val="45000"/>
              <a:buFont typeface="Wingdings" charset="2"/>
              <a:buChar char=""/>
              <a:tabLst>
                <a:tab algn="l" pos="0"/>
              </a:tabLst>
            </a:pPr>
            <a:r>
              <a:rPr b="0" lang="en" sz="1400" strike="noStrike" u="none">
                <a:solidFill>
                  <a:schemeClr val="dk2"/>
                </a:solidFill>
                <a:effectLst/>
                <a:uFillTx/>
                <a:latin typeface="Helvetica Neue"/>
                <a:ea typeface="Helvetica Neue"/>
              </a:rPr>
              <a:t>Looking at the interplay between congestion control algorithms and speed-test tools</a:t>
            </a:r>
            <a:r>
              <a:rPr b="0" i="1" lang="en" sz="1400" strike="noStrike" u="none">
                <a:solidFill>
                  <a:srgbClr val="212529"/>
                </a:solidFill>
                <a:effectLst/>
                <a:uFillTx/>
                <a:latin typeface="Helvetica Neue"/>
                <a:ea typeface="Helvetica Neue"/>
              </a:rPr>
              <a:t> - Jason </a:t>
            </a:r>
            <a:r>
              <a:rPr b="0" i="1" lang="en" sz="1400" strike="noStrike" u="none">
                <a:solidFill>
                  <a:srgbClr val="212529"/>
                </a:solidFill>
                <a:effectLst/>
                <a:uFillTx/>
                <a:latin typeface="Helvetica Neue"/>
                <a:ea typeface="Helvetica Neue"/>
              </a:rPr>
              <a:t>Livingood</a:t>
            </a:r>
            <a:endParaRPr b="0" lang="en-US" sz="1400" strike="noStrike" u="none">
              <a:solidFill>
                <a:srgbClr val="000000"/>
              </a:solidFill>
              <a:effectLst/>
              <a:uFillTx/>
              <a:latin typeface="Arial"/>
            </a:endParaRPr>
          </a:p>
          <a:p>
            <a:pPr marL="216000" indent="-216000">
              <a:lnSpc>
                <a:spcPct val="115000"/>
              </a:lnSpc>
              <a:spcBef>
                <a:spcPts val="1199"/>
              </a:spcBef>
              <a:buClr>
                <a:srgbClr val="000000"/>
              </a:buClr>
              <a:buSzPct val="45000"/>
              <a:buFont typeface="Wingdings" charset="2"/>
              <a:buChar char=""/>
              <a:tabLst>
                <a:tab algn="l" pos="0"/>
              </a:tabLst>
            </a:pPr>
            <a:r>
              <a:rPr b="0" lang="en" sz="1400" strike="noStrike" u="sng">
                <a:solidFill>
                  <a:schemeClr val="hlink"/>
                </a:solidFill>
                <a:effectLst/>
                <a:uFillTx/>
                <a:latin typeface="Helvetica Neue"/>
                <a:ea typeface="Helvetica Neue"/>
                <a:hlinkClick r:id="rId1"/>
              </a:rPr>
              <a:t>Pacing in Transport Protocols (draft-welzl-iccrg-pacing-02) updates</a:t>
            </a:r>
            <a:r>
              <a:rPr b="0" lang="en" sz="1400" strike="noStrike" u="none">
                <a:solidFill>
                  <a:srgbClr val="212529"/>
                </a:solidFill>
                <a:effectLst/>
                <a:uFillTx/>
                <a:latin typeface="Helvetica Neue"/>
                <a:ea typeface="Helvetica Neue"/>
              </a:rPr>
              <a:t> - </a:t>
            </a:r>
            <a:r>
              <a:rPr b="0" i="1" lang="en" sz="1400" strike="noStrike" u="none">
                <a:solidFill>
                  <a:srgbClr val="212529"/>
                </a:solidFill>
                <a:effectLst/>
                <a:uFillTx/>
                <a:latin typeface="Helvetica Neue"/>
                <a:ea typeface="Helvetica Neue"/>
              </a:rPr>
              <a:t>Michael Welzl</a:t>
            </a:r>
            <a:endParaRPr b="0" lang="en-US" sz="1400" strike="noStrike" u="none">
              <a:solidFill>
                <a:srgbClr val="000000"/>
              </a:solidFill>
              <a:effectLst/>
              <a:uFillTx/>
              <a:latin typeface="Arial"/>
            </a:endParaRPr>
          </a:p>
          <a:p>
            <a:pPr marL="216000" indent="-216000">
              <a:lnSpc>
                <a:spcPct val="115000"/>
              </a:lnSpc>
              <a:spcBef>
                <a:spcPts val="1199"/>
              </a:spcBef>
              <a:buClr>
                <a:srgbClr val="000000"/>
              </a:buClr>
              <a:buSzPct val="45000"/>
              <a:buFont typeface="Wingdings" charset="2"/>
              <a:buChar char=""/>
              <a:tabLst>
                <a:tab algn="l" pos="0"/>
              </a:tabLst>
            </a:pPr>
            <a:r>
              <a:rPr b="0" lang="en" sz="1400" strike="noStrike" u="none">
                <a:solidFill>
                  <a:srgbClr val="212529"/>
                </a:solidFill>
                <a:effectLst/>
                <a:uFillTx/>
                <a:latin typeface="Helvetica Neue"/>
                <a:ea typeface="Helvetica Neue"/>
              </a:rPr>
              <a:t>ACE: Sending Burstiness Control for High Quality Real-Time Communication - </a:t>
            </a:r>
            <a:r>
              <a:rPr b="0" i="1" lang="en" sz="1400" strike="noStrike" u="none">
                <a:solidFill>
                  <a:srgbClr val="212529"/>
                </a:solidFill>
                <a:effectLst/>
                <a:uFillTx/>
                <a:latin typeface="Helvetica Neue"/>
                <a:ea typeface="Helvetica Neue"/>
              </a:rPr>
              <a:t>Zili Meng</a:t>
            </a:r>
            <a:endParaRPr b="0" lang="en-US" sz="1400" strike="noStrike" u="none">
              <a:solidFill>
                <a:srgbClr val="000000"/>
              </a:solidFill>
              <a:effectLst/>
              <a:uFillTx/>
              <a:latin typeface="Arial"/>
            </a:endParaRPr>
          </a:p>
          <a:p>
            <a:pPr indent="0">
              <a:lnSpc>
                <a:spcPct val="115000"/>
              </a:lnSpc>
              <a:spcBef>
                <a:spcPts val="1199"/>
              </a:spcBef>
              <a:buNone/>
              <a:tabLst>
                <a:tab algn="l" pos="0"/>
              </a:tabLst>
            </a:pPr>
            <a:r>
              <a:rPr b="1" lang="en" sz="1800" strike="noStrike" u="none">
                <a:solidFill>
                  <a:schemeClr val="dk1"/>
                </a:solidFill>
                <a:effectLst/>
                <a:uFillTx/>
                <a:latin typeface="Helvetica Neue"/>
                <a:ea typeface="Helvetica Neue"/>
              </a:rPr>
              <a:t>Tutorial / Panel</a:t>
            </a:r>
            <a:endParaRPr b="0" lang="en-US" sz="1800" strike="noStrike" u="none">
              <a:solidFill>
                <a:srgbClr val="000000"/>
              </a:solidFill>
              <a:effectLst/>
              <a:uFillTx/>
              <a:latin typeface="Arial"/>
            </a:endParaRPr>
          </a:p>
          <a:p>
            <a:pPr indent="0">
              <a:lnSpc>
                <a:spcPct val="115000"/>
              </a:lnSpc>
              <a:spcBef>
                <a:spcPts val="1199"/>
              </a:spcBef>
              <a:buNone/>
              <a:tabLst>
                <a:tab algn="l" pos="0"/>
              </a:tabLst>
            </a:pPr>
            <a:r>
              <a:rPr b="0" lang="en" sz="1400" strike="noStrike" u="none">
                <a:solidFill>
                  <a:srgbClr val="212529"/>
                </a:solidFill>
                <a:effectLst/>
                <a:uFillTx/>
                <a:latin typeface="Helvetica Neue"/>
                <a:ea typeface="Helvetica Neue"/>
              </a:rPr>
              <a:t>  Real-time, live video delivery - </a:t>
            </a:r>
            <a:r>
              <a:rPr b="0" i="1" lang="en" sz="1400" strike="noStrike" u="none">
                <a:solidFill>
                  <a:srgbClr val="212529"/>
                </a:solidFill>
                <a:effectLst/>
                <a:uFillTx/>
                <a:latin typeface="Helvetica Neue"/>
                <a:ea typeface="Helvetica Neue"/>
              </a:rPr>
              <a:t>Ali C. Begen</a:t>
            </a:r>
            <a:endParaRPr b="0" lang="en-US" sz="1400" strike="noStrike" u="none">
              <a:solidFill>
                <a:srgbClr val="000000"/>
              </a:solidFill>
              <a:effectLst/>
              <a:uFillTx/>
              <a:latin typeface="Arial"/>
            </a:endParaRPr>
          </a:p>
          <a:p>
            <a:pPr indent="0">
              <a:lnSpc>
                <a:spcPct val="115000"/>
              </a:lnSpc>
              <a:spcBef>
                <a:spcPts val="1199"/>
              </a:spcBef>
              <a:spcAft>
                <a:spcPts val="1199"/>
              </a:spcAft>
              <a:buNone/>
              <a:tabLst>
                <a:tab algn="l" pos="0"/>
              </a:tabLst>
            </a:pPr>
            <a:r>
              <a:rPr b="0" lang="en" sz="1400" strike="noStrike" u="none">
                <a:solidFill>
                  <a:srgbClr val="212529"/>
                </a:solidFill>
                <a:effectLst/>
                <a:uFillTx/>
                <a:latin typeface="Helvetica Neue"/>
                <a:ea typeface="Helvetica Neue"/>
              </a:rPr>
              <a:t>  </a:t>
            </a:r>
            <a:r>
              <a:rPr b="0" lang="en" sz="1400" strike="noStrike" u="sng">
                <a:solidFill>
                  <a:schemeClr val="hlink"/>
                </a:solidFill>
                <a:effectLst/>
                <a:uFillTx/>
                <a:latin typeface="Helvetica Neue"/>
                <a:ea typeface="Helvetica Neue"/>
                <a:hlinkClick r:id="rId2"/>
              </a:rPr>
              <a:t>Sammy: smoothing video traffic to be a friendly internet neighbor</a:t>
            </a:r>
            <a:r>
              <a:rPr b="0" lang="en" sz="1400" strike="noStrike" u="none">
                <a:solidFill>
                  <a:srgbClr val="212529"/>
                </a:solidFill>
                <a:effectLst/>
                <a:uFillTx/>
                <a:latin typeface="Helvetica Neue"/>
                <a:ea typeface="Helvetica Neue"/>
              </a:rPr>
              <a:t> - </a:t>
            </a:r>
            <a:r>
              <a:rPr b="0" i="1" lang="en" sz="1400" strike="noStrike" u="none">
                <a:solidFill>
                  <a:srgbClr val="212529"/>
                </a:solidFill>
                <a:effectLst/>
                <a:uFillTx/>
                <a:latin typeface="Helvetica Neue"/>
                <a:ea typeface="Helvetica Neue"/>
              </a:rPr>
              <a:t>T.Y. Huang</a:t>
            </a:r>
            <a:endParaRPr b="0" lang="en-US" sz="1400" strike="noStrike" u="none">
              <a:solidFill>
                <a:srgbClr val="000000"/>
              </a:solidFill>
              <a:effectLst/>
              <a:uFillTx/>
              <a:latin typeface="Arial"/>
            </a:endParaRPr>
          </a:p>
        </p:txBody>
      </p:sp>
      <p:sp>
        <p:nvSpPr>
          <p:cNvPr id="66" name="PlaceHolder 3"/>
          <p:cNvSpPr>
            <a:spLocks noGrp="1"/>
          </p:cNvSpPr>
          <p:nvPr>
            <p:ph type="sldNum" idx="20"/>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74399F20-2899-489C-8271-4C052E4FC358}"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292680"/>
            <a:ext cx="8520120" cy="572400"/>
          </a:xfrm>
          <a:prstGeom prst="rect">
            <a:avLst/>
          </a:prstGeom>
          <a:noFill/>
          <a:ln w="0">
            <a:noFill/>
          </a:ln>
        </p:spPr>
        <p:txBody>
          <a:bodyPr lIns="91440" rIns="91440" tIns="91440" bIns="91440" anchor="t">
            <a:noAutofit/>
          </a:bodyPr>
          <a:p>
            <a:pPr indent="0">
              <a:lnSpc>
                <a:spcPct val="100000"/>
              </a:lnSpc>
              <a:buNone/>
              <a:tabLst>
                <a:tab algn="l" pos="0"/>
              </a:tabLst>
            </a:pPr>
            <a:r>
              <a:rPr b="1" lang="en" sz="2800" strike="noStrike" u="none">
                <a:solidFill>
                  <a:schemeClr val="dk1"/>
                </a:solidFill>
                <a:effectLst/>
                <a:uFillTx/>
                <a:latin typeface="Helvetica Neue"/>
                <a:ea typeface="Helvetica Neue"/>
              </a:rPr>
              <a:t>Hackathon update</a:t>
            </a:r>
            <a:endParaRPr b="0" lang="en-US" sz="2800" strike="noStrike" u="none">
              <a:solidFill>
                <a:srgbClr val="000000"/>
              </a:solidFill>
              <a:effectLst/>
              <a:uFillTx/>
              <a:latin typeface="Arial"/>
            </a:endParaRPr>
          </a:p>
        </p:txBody>
      </p:sp>
      <p:sp>
        <p:nvSpPr>
          <p:cNvPr id="68" name="PlaceHolder 2"/>
          <p:cNvSpPr>
            <a:spLocks noGrp="1"/>
          </p:cNvSpPr>
          <p:nvPr>
            <p:ph/>
          </p:nvPr>
        </p:nvSpPr>
        <p:spPr>
          <a:xfrm>
            <a:off x="311760" y="1000080"/>
            <a:ext cx="8520120" cy="3416040"/>
          </a:xfrm>
          <a:prstGeom prst="rect">
            <a:avLst/>
          </a:prstGeom>
          <a:noFill/>
          <a:ln w="0">
            <a:noFill/>
          </a:ln>
        </p:spPr>
        <p:txBody>
          <a:bodyPr lIns="91440" rIns="91440" tIns="91440" bIns="91440" anchor="t">
            <a:noAutofit/>
          </a:bodyPr>
          <a:p>
            <a:pPr indent="0">
              <a:lnSpc>
                <a:spcPct val="115000"/>
              </a:lnSpc>
              <a:buNone/>
              <a:tabLst>
                <a:tab algn="l" pos="0"/>
              </a:tabLst>
            </a:pPr>
            <a:r>
              <a:rPr b="0" lang="en" sz="1800" strike="noStrike" u="none">
                <a:solidFill>
                  <a:schemeClr val="dk2"/>
                </a:solidFill>
                <a:effectLst/>
                <a:uFillTx/>
                <a:latin typeface="Helvetica Neue"/>
                <a:ea typeface="Helvetica Neue"/>
              </a:rPr>
              <a:t>Testing Congestion Control table:</a:t>
            </a:r>
            <a:endParaRPr b="0" lang="en-US" sz="1800" strike="noStrike" u="none">
              <a:solidFill>
                <a:srgbClr val="000000"/>
              </a:solidFill>
              <a:effectLst/>
              <a:uFillTx/>
              <a:latin typeface="Arial"/>
            </a:endParaRPr>
          </a:p>
          <a:p>
            <a:pPr indent="0">
              <a:lnSpc>
                <a:spcPct val="115000"/>
              </a:lnSpc>
              <a:spcBef>
                <a:spcPts val="1199"/>
              </a:spcBef>
              <a:spcAft>
                <a:spcPts val="1199"/>
              </a:spcAft>
              <a:buNone/>
              <a:tabLst>
                <a:tab algn="l" pos="0"/>
              </a:tabLst>
            </a:pPr>
            <a:r>
              <a:rPr b="0" lang="en" sz="1800" strike="noStrike" u="none">
                <a:solidFill>
                  <a:schemeClr val="dk2"/>
                </a:solidFill>
                <a:effectLst/>
                <a:uFillTx/>
                <a:latin typeface="Helvetica Neue"/>
                <a:ea typeface="Helvetica Neue"/>
              </a:rPr>
              <a:t>  &lt;TBD&gt;</a:t>
            </a:r>
            <a:endParaRPr b="0" lang="en-US" sz="1800" strike="noStrike" u="none">
              <a:solidFill>
                <a:srgbClr val="000000"/>
              </a:solidFill>
              <a:effectLst/>
              <a:uFillTx/>
              <a:latin typeface="Arial"/>
            </a:endParaRPr>
          </a:p>
        </p:txBody>
      </p:sp>
      <p:sp>
        <p:nvSpPr>
          <p:cNvPr id="69" name="PlaceHolder 3"/>
          <p:cNvSpPr>
            <a:spLocks noGrp="1"/>
          </p:cNvSpPr>
          <p:nvPr>
            <p:ph type="sldNum" idx="21"/>
          </p:nvPr>
        </p:nvSpPr>
        <p:spPr>
          <a:xfrm>
            <a:off x="8595360" y="4820040"/>
            <a:ext cx="548280" cy="393120"/>
          </a:xfrm>
          <a:prstGeom prst="rect">
            <a:avLst/>
          </a:prstGeom>
          <a:noFill/>
          <a:ln w="0">
            <a:noFill/>
          </a:ln>
        </p:spPr>
        <p:txBody>
          <a:bodyPr lIns="91440" rIns="91440" tIns="91440" bIns="91440" anchor="ctr">
            <a:noAutofit/>
          </a:bodyPr>
          <a:lstStyle>
            <a:lvl1pPr indent="0" algn="r">
              <a:lnSpc>
                <a:spcPct val="100000"/>
              </a:lnSpc>
              <a:buNone/>
              <a:tabLst>
                <a:tab algn="l" pos="0"/>
              </a:tabLst>
              <a:defRPr b="0" lang="en" sz="800" strike="noStrike" u="none">
                <a:solidFill>
                  <a:schemeClr val="dk2"/>
                </a:solidFill>
                <a:effectLst/>
                <a:uFillTx/>
                <a:latin typeface="Helvetica Neue"/>
                <a:ea typeface="Helvetica Neue"/>
              </a:defRPr>
            </a:lvl1pPr>
          </a:lstStyle>
          <a:p>
            <a:pPr indent="0" algn="r">
              <a:lnSpc>
                <a:spcPct val="100000"/>
              </a:lnSpc>
              <a:buNone/>
              <a:tabLst>
                <a:tab algn="l" pos="0"/>
              </a:tabLst>
            </a:pPr>
            <a:fld id="{679CC73D-F646-465F-ACF0-0570C20B6A63}" type="slidenum">
              <a:rPr b="0" lang="en" sz="800" strike="noStrike" u="none">
                <a:solidFill>
                  <a:schemeClr val="dk2"/>
                </a:solidFill>
                <a:effectLst/>
                <a:uFillTx/>
                <a:latin typeface="Helvetica Neue"/>
                <a:ea typeface="Helvetica Neue"/>
              </a:rPr>
              <a:t>&lt;number&gt;</a:t>
            </a:fld>
            <a:endParaRPr b="0" lang="en-US" sz="8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0000"/>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13</TotalTime>
  <Application>LibreOffice/25.2.5.2$Linux_X86_64 LibreOffice_project/520$Build-2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dcterms:modified xsi:type="dcterms:W3CDTF">2025-07-21T13:27:13Z</dcterms:modified>
  <cp:revision>2</cp:revision>
  <dc:subject/>
  <dc:title/>
</cp:coreProperties>
</file>