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9" r:id="rId10"/>
    <p:sldId id="263" r:id="rId11"/>
    <p:sldId id="26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ithub.com/irtizak/salaries/blob/main/Dockerfile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s://github.com/irtizak/sal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hyperlink" Target="http://34.127.106.181/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CC8-954A-AD45-9AA9-B5A05DBC6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Salaries for Professors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48E4E-606D-D24B-B893-C2B4D51DA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Irtiza</a:t>
            </a:r>
            <a:r>
              <a:rPr lang="en-US" dirty="0"/>
              <a:t> Kaleem</a:t>
            </a:r>
          </a:p>
        </p:txBody>
      </p:sp>
    </p:spTree>
    <p:extLst>
      <p:ext uri="{BB962C8B-B14F-4D97-AF65-F5344CB8AC3E}">
        <p14:creationId xmlns:p14="http://schemas.microsoft.com/office/powerpoint/2010/main" val="34832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sz="1800" dirty="0"/>
              <a:t>Regression – ML Pipeline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EF2E1-9666-9F4D-913C-DD2262D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8881"/>
            <a:ext cx="8915400" cy="2095018"/>
          </a:xfrm>
        </p:spPr>
        <p:txBody>
          <a:bodyPr>
            <a:normAutofit/>
          </a:bodyPr>
          <a:lstStyle/>
          <a:p>
            <a:r>
              <a:rPr lang="en-US" dirty="0"/>
              <a:t>Features: </a:t>
            </a:r>
            <a:r>
              <a:rPr lang="en-CA" dirty="0"/>
              <a:t>['</a:t>
            </a:r>
            <a:r>
              <a:rPr lang="en-CA" dirty="0" err="1"/>
              <a:t>yrs_since_phd</a:t>
            </a:r>
            <a:r>
              <a:rPr lang="en-CA" dirty="0"/>
              <a:t>', '</a:t>
            </a:r>
            <a:r>
              <a:rPr lang="en-CA" dirty="0" err="1"/>
              <a:t>yrs_service</a:t>
            </a:r>
            <a:r>
              <a:rPr lang="en-CA" dirty="0"/>
              <a:t>', 'rank', 'discipline', 'sex’]</a:t>
            </a:r>
            <a:endParaRPr lang="en-US" dirty="0"/>
          </a:p>
          <a:p>
            <a:r>
              <a:rPr lang="en-US" dirty="0"/>
              <a:t>Target Variable: salary (continuous variable)</a:t>
            </a:r>
          </a:p>
          <a:p>
            <a:r>
              <a:rPr lang="en-US" dirty="0"/>
              <a:t>Train Test Split: 80:20</a:t>
            </a:r>
          </a:p>
          <a:p>
            <a:r>
              <a:rPr lang="en-US" dirty="0"/>
              <a:t>Cross Validation: 3-Fold</a:t>
            </a:r>
          </a:p>
          <a:p>
            <a:r>
              <a:rPr lang="en-US" dirty="0"/>
              <a:t>Hyperparameter Tuning: Grid Search on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min_samples_split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sz="1800" dirty="0"/>
              <a:t>Regression –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EF2E1-9666-9F4D-913C-DD2262D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8880"/>
            <a:ext cx="3198130" cy="4625009"/>
          </a:xfrm>
        </p:spPr>
        <p:txBody>
          <a:bodyPr>
            <a:normAutofit/>
          </a:bodyPr>
          <a:lstStyle/>
          <a:p>
            <a:r>
              <a:rPr lang="en-CA" dirty="0"/>
              <a:t>Rank is the most important feature to predict salary, aligned with with earlier  observation in EDA.</a:t>
            </a:r>
            <a:endParaRPr lang="en-US" dirty="0"/>
          </a:p>
          <a:p>
            <a:r>
              <a:rPr lang="en-US" dirty="0"/>
              <a:t>Gender is the least important variable with negligible importance.</a:t>
            </a:r>
          </a:p>
          <a:p>
            <a:r>
              <a:rPr lang="en-US" dirty="0"/>
              <a:t>The model performance is not strong, with salary estimation error +/- $23k.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8A1BF-6A2C-C845-976E-FBF2E848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88" y="3233364"/>
            <a:ext cx="4773412" cy="3365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A90F4-6D1F-5544-BC71-55ED8DEB4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88" y="624110"/>
            <a:ext cx="4721024" cy="26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sz="1800" dirty="0"/>
              <a:t>Classification – ML Pipeline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EF2E1-9666-9F4D-913C-DD2262D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8881"/>
            <a:ext cx="8915400" cy="2095018"/>
          </a:xfrm>
        </p:spPr>
        <p:txBody>
          <a:bodyPr>
            <a:normAutofit/>
          </a:bodyPr>
          <a:lstStyle/>
          <a:p>
            <a:r>
              <a:rPr lang="en-US" dirty="0"/>
              <a:t>Features: </a:t>
            </a:r>
            <a:r>
              <a:rPr lang="en-CA" dirty="0"/>
              <a:t>['</a:t>
            </a:r>
            <a:r>
              <a:rPr lang="en-CA" dirty="0" err="1"/>
              <a:t>yrs_since_phd</a:t>
            </a:r>
            <a:r>
              <a:rPr lang="en-CA" dirty="0"/>
              <a:t>', '</a:t>
            </a:r>
            <a:r>
              <a:rPr lang="en-CA" dirty="0" err="1"/>
              <a:t>yrs_service</a:t>
            </a:r>
            <a:r>
              <a:rPr lang="en-CA" dirty="0"/>
              <a:t>', 'rank', 'discipline', 'sex’]</a:t>
            </a:r>
            <a:endParaRPr lang="en-US" dirty="0"/>
          </a:p>
          <a:p>
            <a:r>
              <a:rPr lang="en-US" dirty="0"/>
              <a:t>Target Variable: higher than median salary (binary variable)</a:t>
            </a:r>
          </a:p>
          <a:p>
            <a:r>
              <a:rPr lang="en-US" dirty="0"/>
              <a:t>Train Test Split: 80:20</a:t>
            </a:r>
          </a:p>
          <a:p>
            <a:r>
              <a:rPr lang="en-US" dirty="0"/>
              <a:t>Cross Validation: 3-Fold</a:t>
            </a:r>
          </a:p>
          <a:p>
            <a:r>
              <a:rPr lang="en-US" dirty="0"/>
              <a:t>Hyperparameter Tuning: Grid Search on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min_samples_split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sz="1800" dirty="0"/>
              <a:t>Classification –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EF2E1-9666-9F4D-913C-DD2262D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8880"/>
            <a:ext cx="3198130" cy="4625009"/>
          </a:xfrm>
        </p:spPr>
        <p:txBody>
          <a:bodyPr>
            <a:normAutofit/>
          </a:bodyPr>
          <a:lstStyle/>
          <a:p>
            <a:r>
              <a:rPr lang="en-CA" dirty="0"/>
              <a:t>The feature importance is similar to regression model.</a:t>
            </a:r>
            <a:endParaRPr lang="en-US" dirty="0"/>
          </a:p>
          <a:p>
            <a:r>
              <a:rPr lang="en-US" dirty="0"/>
              <a:t>The model accuracy is 79%. </a:t>
            </a:r>
          </a:p>
          <a:p>
            <a:r>
              <a:rPr lang="en-US" dirty="0"/>
              <a:t>AUC is 0.81 i.e. the probability that model will rank a randomly chosen positive instance higher than a randomly chosen negative one.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82421-851D-9943-B642-05D8CD2B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44" y="667248"/>
            <a:ext cx="4348856" cy="2475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F5932-440C-DC42-85F6-EEB05187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30" y="3282951"/>
            <a:ext cx="4544130" cy="2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Deployment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EF2E1-9666-9F4D-913C-DD2262D3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8880"/>
            <a:ext cx="3198130" cy="4625009"/>
          </a:xfrm>
        </p:spPr>
        <p:txBody>
          <a:bodyPr>
            <a:normAutofit/>
          </a:bodyPr>
          <a:lstStyle/>
          <a:p>
            <a:r>
              <a:rPr lang="en-CA" dirty="0"/>
              <a:t>The project is version controlled using Git and synced on </a:t>
            </a:r>
            <a:r>
              <a:rPr lang="en-CA" dirty="0">
                <a:hlinkClick r:id="rId2"/>
              </a:rPr>
              <a:t>GitHub</a:t>
            </a:r>
            <a:r>
              <a:rPr lang="en-CA" dirty="0"/>
              <a:t>.</a:t>
            </a:r>
          </a:p>
          <a:p>
            <a:r>
              <a:rPr lang="en-CA" dirty="0"/>
              <a:t>Created </a:t>
            </a:r>
            <a:r>
              <a:rPr lang="en-CA" dirty="0" err="1"/>
              <a:t>Streamlit</a:t>
            </a:r>
            <a:r>
              <a:rPr lang="en-CA" dirty="0"/>
              <a:t> application to translate model into data product.</a:t>
            </a:r>
          </a:p>
          <a:p>
            <a:r>
              <a:rPr lang="en-CA" dirty="0"/>
              <a:t>Used </a:t>
            </a:r>
            <a:r>
              <a:rPr lang="en-CA" dirty="0">
                <a:hlinkClick r:id="rId3"/>
              </a:rPr>
              <a:t>Dockerfile</a:t>
            </a:r>
            <a:r>
              <a:rPr lang="en-CA" dirty="0"/>
              <a:t> and Kubernetes to deploy model on GCP.  </a:t>
            </a:r>
          </a:p>
          <a:p>
            <a:r>
              <a:rPr lang="en-US" dirty="0">
                <a:hlinkClick r:id="rId4"/>
              </a:rPr>
              <a:t>http://34.127.106.181/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Empowering App Development for Developers | Docker">
            <a:extLst>
              <a:ext uri="{FF2B5EF4-FFF2-40B4-BE49-F238E27FC236}">
                <a16:creationId xmlns:a16="http://schemas.microsoft.com/office/drawing/2014/main" id="{072FE0B9-A780-C447-95B4-813E9521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075" y="476250"/>
            <a:ext cx="2322978" cy="19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for beginners - Chilli Codes">
            <a:extLst>
              <a:ext uri="{FF2B5EF4-FFF2-40B4-BE49-F238E27FC236}">
                <a16:creationId xmlns:a16="http://schemas.microsoft.com/office/drawing/2014/main" id="{98DAE864-4D21-9342-BD75-B20DEF94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55" y="2608319"/>
            <a:ext cx="2615047" cy="13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Telegraf Input Plugin | InfluxData">
            <a:extLst>
              <a:ext uri="{FF2B5EF4-FFF2-40B4-BE49-F238E27FC236}">
                <a16:creationId xmlns:a16="http://schemas.microsoft.com/office/drawing/2014/main" id="{11EA82BF-0A87-DC4E-A2C9-AF3C3ABD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41" y="265138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y Is Storage On Kubernetes So Hard? - Software Engineering Daily">
            <a:extLst>
              <a:ext uri="{FF2B5EF4-FFF2-40B4-BE49-F238E27FC236}">
                <a16:creationId xmlns:a16="http://schemas.microsoft.com/office/drawing/2014/main" id="{D95B0A1A-C137-A748-A59E-015F251C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23" y="4810732"/>
            <a:ext cx="3198130" cy="166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loud Platform Tutorial: From Zero to Hero with GCP">
            <a:extLst>
              <a:ext uri="{FF2B5EF4-FFF2-40B4-BE49-F238E27FC236}">
                <a16:creationId xmlns:a16="http://schemas.microsoft.com/office/drawing/2014/main" id="{0DBDDBFC-A427-964C-A6E2-E080278CE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83" y="827404"/>
            <a:ext cx="3386665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5CFAAE2C-6C95-D04E-A6FC-5FE22B21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60" y="5401193"/>
            <a:ext cx="2053773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4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4A53-FBA1-3C40-AFBF-3E8C65EB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2008-2009 nine-month academic salary for professors at a U.S college.</a:t>
            </a:r>
          </a:p>
          <a:p>
            <a:r>
              <a:rPr lang="en-US" dirty="0"/>
              <a:t>397 rows, 6 columns</a:t>
            </a:r>
          </a:p>
          <a:p>
            <a:pPr lvl="1"/>
            <a:r>
              <a:rPr lang="en-US" b="1" dirty="0"/>
              <a:t>rank</a:t>
            </a:r>
            <a:r>
              <a:rPr lang="en-US" dirty="0"/>
              <a:t>: A factor with 3 levels: </a:t>
            </a:r>
            <a:r>
              <a:rPr lang="en-US" dirty="0" err="1"/>
              <a:t>AsstProf</a:t>
            </a:r>
            <a:r>
              <a:rPr lang="en-US" dirty="0"/>
              <a:t>, </a:t>
            </a:r>
            <a:r>
              <a:rPr lang="en-US" dirty="0" err="1"/>
              <a:t>AssocProf</a:t>
            </a:r>
            <a:r>
              <a:rPr lang="en-US" dirty="0"/>
              <a:t>, Prof</a:t>
            </a:r>
          </a:p>
          <a:p>
            <a:pPr lvl="1"/>
            <a:r>
              <a:rPr lang="en-US" b="1" dirty="0"/>
              <a:t>discipline</a:t>
            </a:r>
            <a:r>
              <a:rPr lang="en-US" dirty="0"/>
              <a:t>: A factor with 2 levels: Department A (theoretical) and B (applied)</a:t>
            </a:r>
          </a:p>
          <a:p>
            <a:pPr lvl="1"/>
            <a:r>
              <a:rPr lang="en-US" b="1" dirty="0" err="1"/>
              <a:t>yrs_since_phd</a:t>
            </a:r>
            <a:r>
              <a:rPr lang="en-US" dirty="0"/>
              <a:t>: Years since PhD was first received</a:t>
            </a:r>
          </a:p>
          <a:p>
            <a:pPr lvl="1"/>
            <a:r>
              <a:rPr lang="en-US" b="1" dirty="0" err="1"/>
              <a:t>yrs_service</a:t>
            </a:r>
            <a:r>
              <a:rPr lang="en-US" dirty="0"/>
              <a:t>: Years of service</a:t>
            </a:r>
          </a:p>
          <a:p>
            <a:pPr lvl="1"/>
            <a:r>
              <a:rPr lang="en-US" b="1" dirty="0"/>
              <a:t>sex</a:t>
            </a:r>
            <a:r>
              <a:rPr lang="en-US" dirty="0"/>
              <a:t>: A factor with 2 levels: Male and Female</a:t>
            </a:r>
          </a:p>
          <a:p>
            <a:pPr lvl="1"/>
            <a:r>
              <a:rPr lang="en-US" b="1" dirty="0"/>
              <a:t>salary</a:t>
            </a:r>
            <a:r>
              <a:rPr lang="en-US" dirty="0"/>
              <a:t>: 9-month salary, in dollars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1 of 4</a:t>
            </a:r>
            <a:br>
              <a:rPr lang="en-US" dirty="0"/>
            </a:br>
            <a:r>
              <a:rPr lang="en-US" sz="1800" dirty="0"/>
              <a:t>What percentage of records are Assistant Professors with less than 5 years of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4A53-FBA1-3C40-AFBF-3E8C65EB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90441"/>
            <a:ext cx="8915400" cy="3492112"/>
          </a:xfrm>
        </p:spPr>
        <p:txBody>
          <a:bodyPr/>
          <a:lstStyle/>
          <a:p>
            <a:r>
              <a:rPr lang="en-US" dirty="0"/>
              <a:t>Ans: 15.87%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1D041-0250-2D44-A7DA-B642ED10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4877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0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2 of 4</a:t>
            </a:r>
            <a:br>
              <a:rPr lang="en-US" dirty="0"/>
            </a:br>
            <a:r>
              <a:rPr lang="en-US" sz="1800" dirty="0"/>
              <a:t>Is there a statistically significant difference between female and male salaries?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4A53-FBA1-3C40-AFBF-3E8C65EB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03495"/>
            <a:ext cx="8915400" cy="17790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Ans: Yes</a:t>
            </a:r>
          </a:p>
          <a:p>
            <a:r>
              <a:rPr lang="en-US" dirty="0"/>
              <a:t>p-value is probability of obtaining results at least as extreme as the observed results, given that the null hypothesis is true.</a:t>
            </a:r>
          </a:p>
          <a:p>
            <a:r>
              <a:rPr lang="en-US" dirty="0"/>
              <a:t>On average, males have 14k higher salary than females:</a:t>
            </a:r>
          </a:p>
          <a:p>
            <a:pPr lvl="1"/>
            <a:r>
              <a:rPr lang="en-US" dirty="0"/>
              <a:t>Male Avg. Salary: 115,090</a:t>
            </a:r>
          </a:p>
          <a:p>
            <a:pPr lvl="1"/>
            <a:r>
              <a:rPr lang="en-US" dirty="0"/>
              <a:t>Female Avg. Salary: 101,002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E4DF9-B453-8045-A895-0BFDCB8E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71151"/>
            <a:ext cx="8724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3 of 4</a:t>
            </a:r>
            <a:br>
              <a:rPr lang="en-US" dirty="0"/>
            </a:br>
            <a:r>
              <a:rPr lang="en-US" sz="1800" dirty="0"/>
              <a:t>What is the distribution of salary by rank and discipline?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4A53-FBA1-3C40-AFBF-3E8C65EB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03495"/>
            <a:ext cx="8915400" cy="1779058"/>
          </a:xfrm>
        </p:spPr>
        <p:txBody>
          <a:bodyPr>
            <a:normAutofit/>
          </a:bodyPr>
          <a:lstStyle/>
          <a:p>
            <a:r>
              <a:rPr lang="en-US" dirty="0"/>
              <a:t>Salary distribution by Rank (Left) shows Professors have the highest salary distribution, reflecting increasing salaries with rank.</a:t>
            </a:r>
          </a:p>
          <a:p>
            <a:r>
              <a:rPr lang="en-US" dirty="0"/>
              <a:t>Salary distribution by Discipline (Right) is higher for applied programs (B), likely due to higher demand than theoretical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A530E-33DF-8046-935A-37AC1B2A3F03}"/>
              </a:ext>
            </a:extLst>
          </p:cNvPr>
          <p:cNvSpPr txBox="1"/>
          <p:nvPr/>
        </p:nvSpPr>
        <p:spPr>
          <a:xfrm>
            <a:off x="4546780" y="1642088"/>
            <a:ext cx="500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Histograms of Salary by Rank and Discipline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562CF-99C8-E443-A0F7-A4709BA2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26" y="1949865"/>
            <a:ext cx="4061707" cy="259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07DB2-191E-0945-A682-4764A666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1" y="1905000"/>
            <a:ext cx="4061707" cy="25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6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4 of 4</a:t>
            </a:r>
            <a:br>
              <a:rPr lang="en-US" dirty="0"/>
            </a:br>
            <a:r>
              <a:rPr lang="en-US" sz="1800" dirty="0"/>
              <a:t>How would you recode discipline as a 0/1 binary indicator?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19087-E5C7-8F47-8504-9ED29674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38" y="2848459"/>
            <a:ext cx="4378249" cy="3066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BD270-7BF6-454D-A4FE-B61E30AA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49" y="1886798"/>
            <a:ext cx="4584515" cy="30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800" dirty="0"/>
              <a:t>Observation 1 of 3 – Rank and Discipline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796EE-F256-5346-8122-37C6B810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62" y="1574801"/>
            <a:ext cx="4061707" cy="25971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CF1933-9477-6F4A-8F4F-23B715BA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320" y="4628321"/>
            <a:ext cx="4141649" cy="1418158"/>
          </a:xfrm>
        </p:spPr>
        <p:txBody>
          <a:bodyPr>
            <a:normAutofit/>
          </a:bodyPr>
          <a:lstStyle/>
          <a:p>
            <a:r>
              <a:rPr lang="en-US" dirty="0"/>
              <a:t>On average, a higher faculty rank has higher salary.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DA492-41E2-1E4E-8437-17248393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48" y="1520600"/>
            <a:ext cx="4732764" cy="303440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4233A6-FD66-C740-A476-0AB7E3A246FC}"/>
              </a:ext>
            </a:extLst>
          </p:cNvPr>
          <p:cNvSpPr txBox="1">
            <a:spLocks/>
          </p:cNvSpPr>
          <p:nvPr/>
        </p:nvSpPr>
        <p:spPr>
          <a:xfrm>
            <a:off x="7048768" y="4627492"/>
            <a:ext cx="4455844" cy="141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Discipline B faculty has higher salary range for less years since PhD.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6F72755-950F-A74C-A50D-0694769B2EF3}"/>
              </a:ext>
            </a:extLst>
          </p:cNvPr>
          <p:cNvSpPr/>
          <p:nvPr/>
        </p:nvSpPr>
        <p:spPr>
          <a:xfrm>
            <a:off x="7643813" y="2014538"/>
            <a:ext cx="1700212" cy="1700212"/>
          </a:xfrm>
          <a:custGeom>
            <a:avLst/>
            <a:gdLst>
              <a:gd name="connsiteX0" fmla="*/ 1700212 w 1700212"/>
              <a:gd name="connsiteY0" fmla="*/ 0 h 1700212"/>
              <a:gd name="connsiteX1" fmla="*/ 1643062 w 1700212"/>
              <a:gd name="connsiteY1" fmla="*/ 71437 h 1700212"/>
              <a:gd name="connsiteX2" fmla="*/ 1571625 w 1700212"/>
              <a:gd name="connsiteY2" fmla="*/ 85725 h 1700212"/>
              <a:gd name="connsiteX3" fmla="*/ 1485900 w 1700212"/>
              <a:gd name="connsiteY3" fmla="*/ 114300 h 1700212"/>
              <a:gd name="connsiteX4" fmla="*/ 1371600 w 1700212"/>
              <a:gd name="connsiteY4" fmla="*/ 142875 h 1700212"/>
              <a:gd name="connsiteX5" fmla="*/ 1285875 w 1700212"/>
              <a:gd name="connsiteY5" fmla="*/ 200025 h 1700212"/>
              <a:gd name="connsiteX6" fmla="*/ 1200150 w 1700212"/>
              <a:gd name="connsiteY6" fmla="*/ 271462 h 1700212"/>
              <a:gd name="connsiteX7" fmla="*/ 1114425 w 1700212"/>
              <a:gd name="connsiteY7" fmla="*/ 300037 h 1700212"/>
              <a:gd name="connsiteX8" fmla="*/ 1028700 w 1700212"/>
              <a:gd name="connsiteY8" fmla="*/ 357187 h 1700212"/>
              <a:gd name="connsiteX9" fmla="*/ 985837 w 1700212"/>
              <a:gd name="connsiteY9" fmla="*/ 385762 h 1700212"/>
              <a:gd name="connsiteX10" fmla="*/ 914400 w 1700212"/>
              <a:gd name="connsiteY10" fmla="*/ 442912 h 1700212"/>
              <a:gd name="connsiteX11" fmla="*/ 871537 w 1700212"/>
              <a:gd name="connsiteY11" fmla="*/ 471487 h 1700212"/>
              <a:gd name="connsiteX12" fmla="*/ 785812 w 1700212"/>
              <a:gd name="connsiteY12" fmla="*/ 500062 h 1700212"/>
              <a:gd name="connsiteX13" fmla="*/ 700087 w 1700212"/>
              <a:gd name="connsiteY13" fmla="*/ 557212 h 1700212"/>
              <a:gd name="connsiteX14" fmla="*/ 642937 w 1700212"/>
              <a:gd name="connsiteY14" fmla="*/ 642937 h 1700212"/>
              <a:gd name="connsiteX15" fmla="*/ 514350 w 1700212"/>
              <a:gd name="connsiteY15" fmla="*/ 757237 h 1700212"/>
              <a:gd name="connsiteX16" fmla="*/ 442912 w 1700212"/>
              <a:gd name="connsiteY16" fmla="*/ 828675 h 1700212"/>
              <a:gd name="connsiteX17" fmla="*/ 371475 w 1700212"/>
              <a:gd name="connsiteY17" fmla="*/ 914400 h 1700212"/>
              <a:gd name="connsiteX18" fmla="*/ 314325 w 1700212"/>
              <a:gd name="connsiteY18" fmla="*/ 1000125 h 1700212"/>
              <a:gd name="connsiteX19" fmla="*/ 285750 w 1700212"/>
              <a:gd name="connsiteY19" fmla="*/ 1042987 h 1700212"/>
              <a:gd name="connsiteX20" fmla="*/ 257175 w 1700212"/>
              <a:gd name="connsiteY20" fmla="*/ 1085850 h 1700212"/>
              <a:gd name="connsiteX21" fmla="*/ 171450 w 1700212"/>
              <a:gd name="connsiteY21" fmla="*/ 1171575 h 1700212"/>
              <a:gd name="connsiteX22" fmla="*/ 128587 w 1700212"/>
              <a:gd name="connsiteY22" fmla="*/ 1257300 h 1700212"/>
              <a:gd name="connsiteX23" fmla="*/ 114300 w 1700212"/>
              <a:gd name="connsiteY23" fmla="*/ 1300162 h 1700212"/>
              <a:gd name="connsiteX24" fmla="*/ 57150 w 1700212"/>
              <a:gd name="connsiteY24" fmla="*/ 1385887 h 1700212"/>
              <a:gd name="connsiteX25" fmla="*/ 28575 w 1700212"/>
              <a:gd name="connsiteY25" fmla="*/ 1428750 h 1700212"/>
              <a:gd name="connsiteX26" fmla="*/ 0 w 1700212"/>
              <a:gd name="connsiteY26" fmla="*/ 1514475 h 1700212"/>
              <a:gd name="connsiteX27" fmla="*/ 14287 w 1700212"/>
              <a:gd name="connsiteY27" fmla="*/ 1614487 h 1700212"/>
              <a:gd name="connsiteX28" fmla="*/ 28575 w 1700212"/>
              <a:gd name="connsiteY28" fmla="*/ 1657350 h 1700212"/>
              <a:gd name="connsiteX29" fmla="*/ 114300 w 1700212"/>
              <a:gd name="connsiteY29" fmla="*/ 1685925 h 1700212"/>
              <a:gd name="connsiteX30" fmla="*/ 157162 w 1700212"/>
              <a:gd name="connsiteY30" fmla="*/ 1700212 h 1700212"/>
              <a:gd name="connsiteX31" fmla="*/ 300037 w 1700212"/>
              <a:gd name="connsiteY31" fmla="*/ 1685925 h 1700212"/>
              <a:gd name="connsiteX32" fmla="*/ 342900 w 1700212"/>
              <a:gd name="connsiteY32" fmla="*/ 1671637 h 1700212"/>
              <a:gd name="connsiteX33" fmla="*/ 414337 w 1700212"/>
              <a:gd name="connsiteY33" fmla="*/ 1657350 h 1700212"/>
              <a:gd name="connsiteX34" fmla="*/ 528637 w 1700212"/>
              <a:gd name="connsiteY34" fmla="*/ 1628775 h 1700212"/>
              <a:gd name="connsiteX35" fmla="*/ 571500 w 1700212"/>
              <a:gd name="connsiteY35" fmla="*/ 1614487 h 1700212"/>
              <a:gd name="connsiteX36" fmla="*/ 700087 w 1700212"/>
              <a:gd name="connsiteY36" fmla="*/ 1585912 h 1700212"/>
              <a:gd name="connsiteX37" fmla="*/ 785812 w 1700212"/>
              <a:gd name="connsiteY37" fmla="*/ 1557337 h 1700212"/>
              <a:gd name="connsiteX38" fmla="*/ 828675 w 1700212"/>
              <a:gd name="connsiteY38" fmla="*/ 1514475 h 1700212"/>
              <a:gd name="connsiteX39" fmla="*/ 871537 w 1700212"/>
              <a:gd name="connsiteY39" fmla="*/ 1485900 h 1700212"/>
              <a:gd name="connsiteX40" fmla="*/ 957262 w 1700212"/>
              <a:gd name="connsiteY40" fmla="*/ 1400175 h 1700212"/>
              <a:gd name="connsiteX41" fmla="*/ 1000125 w 1700212"/>
              <a:gd name="connsiteY41" fmla="*/ 1357312 h 1700212"/>
              <a:gd name="connsiteX42" fmla="*/ 1114425 w 1700212"/>
              <a:gd name="connsiteY42" fmla="*/ 1185862 h 1700212"/>
              <a:gd name="connsiteX43" fmla="*/ 1143000 w 1700212"/>
              <a:gd name="connsiteY43" fmla="*/ 1143000 h 1700212"/>
              <a:gd name="connsiteX44" fmla="*/ 1171575 w 1700212"/>
              <a:gd name="connsiteY44" fmla="*/ 1100137 h 1700212"/>
              <a:gd name="connsiteX45" fmla="*/ 1214437 w 1700212"/>
              <a:gd name="connsiteY45" fmla="*/ 1071562 h 1700212"/>
              <a:gd name="connsiteX46" fmla="*/ 1314450 w 1700212"/>
              <a:gd name="connsiteY46" fmla="*/ 957262 h 1700212"/>
              <a:gd name="connsiteX47" fmla="*/ 1428750 w 1700212"/>
              <a:gd name="connsiteY47" fmla="*/ 857250 h 1700212"/>
              <a:gd name="connsiteX48" fmla="*/ 1500187 w 1700212"/>
              <a:gd name="connsiteY48" fmla="*/ 771525 h 1700212"/>
              <a:gd name="connsiteX49" fmla="*/ 1543050 w 1700212"/>
              <a:gd name="connsiteY49" fmla="*/ 728662 h 1700212"/>
              <a:gd name="connsiteX50" fmla="*/ 1614487 w 1700212"/>
              <a:gd name="connsiteY50" fmla="*/ 657225 h 1700212"/>
              <a:gd name="connsiteX51" fmla="*/ 1628775 w 1700212"/>
              <a:gd name="connsiteY51" fmla="*/ 614362 h 1700212"/>
              <a:gd name="connsiteX52" fmla="*/ 1685925 w 1700212"/>
              <a:gd name="connsiteY52" fmla="*/ 528637 h 1700212"/>
              <a:gd name="connsiteX53" fmla="*/ 1700212 w 1700212"/>
              <a:gd name="connsiteY53" fmla="*/ 485775 h 1700212"/>
              <a:gd name="connsiteX54" fmla="*/ 1685925 w 1700212"/>
              <a:gd name="connsiteY54" fmla="*/ 371475 h 1700212"/>
              <a:gd name="connsiteX55" fmla="*/ 1671637 w 1700212"/>
              <a:gd name="connsiteY55" fmla="*/ 300037 h 1700212"/>
              <a:gd name="connsiteX56" fmla="*/ 1657350 w 1700212"/>
              <a:gd name="connsiteY56" fmla="*/ 214312 h 1700212"/>
              <a:gd name="connsiteX57" fmla="*/ 1643062 w 1700212"/>
              <a:gd name="connsiteY57" fmla="*/ 114300 h 1700212"/>
              <a:gd name="connsiteX58" fmla="*/ 1628775 w 1700212"/>
              <a:gd name="connsiteY58" fmla="*/ 71437 h 17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700212" h="1700212">
                <a:moveTo>
                  <a:pt x="1700212" y="0"/>
                </a:moveTo>
                <a:cubicBezTo>
                  <a:pt x="1681162" y="23812"/>
                  <a:pt x="1668435" y="54522"/>
                  <a:pt x="1643062" y="71437"/>
                </a:cubicBezTo>
                <a:cubicBezTo>
                  <a:pt x="1622857" y="84907"/>
                  <a:pt x="1595053" y="79335"/>
                  <a:pt x="1571625" y="85725"/>
                </a:cubicBezTo>
                <a:cubicBezTo>
                  <a:pt x="1542566" y="93650"/>
                  <a:pt x="1515436" y="108393"/>
                  <a:pt x="1485900" y="114300"/>
                </a:cubicBezTo>
                <a:cubicBezTo>
                  <a:pt x="1466102" y="118259"/>
                  <a:pt x="1396316" y="129144"/>
                  <a:pt x="1371600" y="142875"/>
                </a:cubicBezTo>
                <a:cubicBezTo>
                  <a:pt x="1341579" y="159554"/>
                  <a:pt x="1310159" y="175741"/>
                  <a:pt x="1285875" y="200025"/>
                </a:cubicBezTo>
                <a:cubicBezTo>
                  <a:pt x="1258959" y="226940"/>
                  <a:pt x="1235953" y="255550"/>
                  <a:pt x="1200150" y="271462"/>
                </a:cubicBezTo>
                <a:cubicBezTo>
                  <a:pt x="1172625" y="283695"/>
                  <a:pt x="1114425" y="300037"/>
                  <a:pt x="1114425" y="300037"/>
                </a:cubicBezTo>
                <a:lnTo>
                  <a:pt x="1028700" y="357187"/>
                </a:lnTo>
                <a:lnTo>
                  <a:pt x="985837" y="385762"/>
                </a:lnTo>
                <a:cubicBezTo>
                  <a:pt x="937667" y="458017"/>
                  <a:pt x="983411" y="408407"/>
                  <a:pt x="914400" y="442912"/>
                </a:cubicBezTo>
                <a:cubicBezTo>
                  <a:pt x="899041" y="450591"/>
                  <a:pt x="887229" y="464513"/>
                  <a:pt x="871537" y="471487"/>
                </a:cubicBezTo>
                <a:cubicBezTo>
                  <a:pt x="844012" y="483720"/>
                  <a:pt x="785812" y="500062"/>
                  <a:pt x="785812" y="500062"/>
                </a:cubicBezTo>
                <a:cubicBezTo>
                  <a:pt x="757237" y="519112"/>
                  <a:pt x="719137" y="528637"/>
                  <a:pt x="700087" y="557212"/>
                </a:cubicBezTo>
                <a:cubicBezTo>
                  <a:pt x="681037" y="585787"/>
                  <a:pt x="671512" y="623887"/>
                  <a:pt x="642937" y="642937"/>
                </a:cubicBezTo>
                <a:cubicBezTo>
                  <a:pt x="591403" y="677294"/>
                  <a:pt x="553495" y="698518"/>
                  <a:pt x="514350" y="757237"/>
                </a:cubicBezTo>
                <a:cubicBezTo>
                  <a:pt x="476250" y="814388"/>
                  <a:pt x="500063" y="790575"/>
                  <a:pt x="442912" y="828675"/>
                </a:cubicBezTo>
                <a:cubicBezTo>
                  <a:pt x="340798" y="981844"/>
                  <a:pt x="499824" y="749378"/>
                  <a:pt x="371475" y="914400"/>
                </a:cubicBezTo>
                <a:cubicBezTo>
                  <a:pt x="350391" y="941509"/>
                  <a:pt x="333375" y="971550"/>
                  <a:pt x="314325" y="1000125"/>
                </a:cubicBezTo>
                <a:lnTo>
                  <a:pt x="285750" y="1042987"/>
                </a:lnTo>
                <a:cubicBezTo>
                  <a:pt x="276225" y="1057275"/>
                  <a:pt x="269317" y="1073708"/>
                  <a:pt x="257175" y="1085850"/>
                </a:cubicBezTo>
                <a:lnTo>
                  <a:pt x="171450" y="1171575"/>
                </a:lnTo>
                <a:cubicBezTo>
                  <a:pt x="135535" y="1279316"/>
                  <a:pt x="183984" y="1146506"/>
                  <a:pt x="128587" y="1257300"/>
                </a:cubicBezTo>
                <a:cubicBezTo>
                  <a:pt x="121852" y="1270770"/>
                  <a:pt x="121614" y="1286997"/>
                  <a:pt x="114300" y="1300162"/>
                </a:cubicBezTo>
                <a:cubicBezTo>
                  <a:pt x="97622" y="1330183"/>
                  <a:pt x="76200" y="1357312"/>
                  <a:pt x="57150" y="1385887"/>
                </a:cubicBezTo>
                <a:cubicBezTo>
                  <a:pt x="47625" y="1400175"/>
                  <a:pt x="34005" y="1412460"/>
                  <a:pt x="28575" y="1428750"/>
                </a:cubicBezTo>
                <a:lnTo>
                  <a:pt x="0" y="1514475"/>
                </a:lnTo>
                <a:cubicBezTo>
                  <a:pt x="4762" y="1547812"/>
                  <a:pt x="7683" y="1581465"/>
                  <a:pt x="14287" y="1614487"/>
                </a:cubicBezTo>
                <a:cubicBezTo>
                  <a:pt x="17241" y="1629255"/>
                  <a:pt x="16320" y="1648596"/>
                  <a:pt x="28575" y="1657350"/>
                </a:cubicBezTo>
                <a:cubicBezTo>
                  <a:pt x="53085" y="1674857"/>
                  <a:pt x="85725" y="1676400"/>
                  <a:pt x="114300" y="1685925"/>
                </a:cubicBezTo>
                <a:lnTo>
                  <a:pt x="157162" y="1700212"/>
                </a:lnTo>
                <a:cubicBezTo>
                  <a:pt x="204787" y="1695450"/>
                  <a:pt x="252731" y="1693203"/>
                  <a:pt x="300037" y="1685925"/>
                </a:cubicBezTo>
                <a:cubicBezTo>
                  <a:pt x="314922" y="1683635"/>
                  <a:pt x="328289" y="1675290"/>
                  <a:pt x="342900" y="1671637"/>
                </a:cubicBezTo>
                <a:cubicBezTo>
                  <a:pt x="366459" y="1665747"/>
                  <a:pt x="390675" y="1662810"/>
                  <a:pt x="414337" y="1657350"/>
                </a:cubicBezTo>
                <a:cubicBezTo>
                  <a:pt x="452604" y="1648519"/>
                  <a:pt x="491380" y="1641194"/>
                  <a:pt x="528637" y="1628775"/>
                </a:cubicBezTo>
                <a:cubicBezTo>
                  <a:pt x="542925" y="1624012"/>
                  <a:pt x="556889" y="1618140"/>
                  <a:pt x="571500" y="1614487"/>
                </a:cubicBezTo>
                <a:cubicBezTo>
                  <a:pt x="653094" y="1594088"/>
                  <a:pt x="626735" y="1607918"/>
                  <a:pt x="700087" y="1585912"/>
                </a:cubicBezTo>
                <a:cubicBezTo>
                  <a:pt x="728937" y="1577257"/>
                  <a:pt x="785812" y="1557337"/>
                  <a:pt x="785812" y="1557337"/>
                </a:cubicBezTo>
                <a:cubicBezTo>
                  <a:pt x="800100" y="1543050"/>
                  <a:pt x="813153" y="1527410"/>
                  <a:pt x="828675" y="1514475"/>
                </a:cubicBezTo>
                <a:cubicBezTo>
                  <a:pt x="841866" y="1503482"/>
                  <a:pt x="858703" y="1497308"/>
                  <a:pt x="871537" y="1485900"/>
                </a:cubicBezTo>
                <a:cubicBezTo>
                  <a:pt x="901741" y="1459052"/>
                  <a:pt x="928687" y="1428750"/>
                  <a:pt x="957262" y="1400175"/>
                </a:cubicBezTo>
                <a:cubicBezTo>
                  <a:pt x="971550" y="1385887"/>
                  <a:pt x="988917" y="1374124"/>
                  <a:pt x="1000125" y="1357312"/>
                </a:cubicBezTo>
                <a:lnTo>
                  <a:pt x="1114425" y="1185862"/>
                </a:lnTo>
                <a:lnTo>
                  <a:pt x="1143000" y="1143000"/>
                </a:lnTo>
                <a:cubicBezTo>
                  <a:pt x="1152525" y="1128712"/>
                  <a:pt x="1157287" y="1109662"/>
                  <a:pt x="1171575" y="1100137"/>
                </a:cubicBezTo>
                <a:lnTo>
                  <a:pt x="1214437" y="1071562"/>
                </a:lnTo>
                <a:cubicBezTo>
                  <a:pt x="1281112" y="971549"/>
                  <a:pt x="1243012" y="1004887"/>
                  <a:pt x="1314450" y="957262"/>
                </a:cubicBezTo>
                <a:cubicBezTo>
                  <a:pt x="1395417" y="835812"/>
                  <a:pt x="1262053" y="1023951"/>
                  <a:pt x="1428750" y="857250"/>
                </a:cubicBezTo>
                <a:cubicBezTo>
                  <a:pt x="1553982" y="732015"/>
                  <a:pt x="1400722" y="890883"/>
                  <a:pt x="1500187" y="771525"/>
                </a:cubicBezTo>
                <a:cubicBezTo>
                  <a:pt x="1513122" y="756003"/>
                  <a:pt x="1530115" y="744184"/>
                  <a:pt x="1543050" y="728662"/>
                </a:cubicBezTo>
                <a:cubicBezTo>
                  <a:pt x="1602581" y="657225"/>
                  <a:pt x="1535906" y="709613"/>
                  <a:pt x="1614487" y="657225"/>
                </a:cubicBezTo>
                <a:cubicBezTo>
                  <a:pt x="1619250" y="642937"/>
                  <a:pt x="1621461" y="627527"/>
                  <a:pt x="1628775" y="614362"/>
                </a:cubicBezTo>
                <a:cubicBezTo>
                  <a:pt x="1645453" y="584341"/>
                  <a:pt x="1685925" y="528637"/>
                  <a:pt x="1685925" y="528637"/>
                </a:cubicBezTo>
                <a:cubicBezTo>
                  <a:pt x="1690687" y="514350"/>
                  <a:pt x="1700212" y="500835"/>
                  <a:pt x="1700212" y="485775"/>
                </a:cubicBezTo>
                <a:cubicBezTo>
                  <a:pt x="1700212" y="447379"/>
                  <a:pt x="1691763" y="409425"/>
                  <a:pt x="1685925" y="371475"/>
                </a:cubicBezTo>
                <a:cubicBezTo>
                  <a:pt x="1682232" y="347473"/>
                  <a:pt x="1675981" y="323930"/>
                  <a:pt x="1671637" y="300037"/>
                </a:cubicBezTo>
                <a:cubicBezTo>
                  <a:pt x="1666455" y="271535"/>
                  <a:pt x="1661755" y="242944"/>
                  <a:pt x="1657350" y="214312"/>
                </a:cubicBezTo>
                <a:cubicBezTo>
                  <a:pt x="1652229" y="181028"/>
                  <a:pt x="1649666" y="147322"/>
                  <a:pt x="1643062" y="114300"/>
                </a:cubicBezTo>
                <a:cubicBezTo>
                  <a:pt x="1640108" y="99532"/>
                  <a:pt x="1628775" y="71437"/>
                  <a:pt x="1628775" y="714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800" dirty="0"/>
              <a:t>Observation 2 of 3 – Years since PhD and Service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CF1933-9477-6F4A-8F4F-23B715BA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4503194"/>
            <a:ext cx="3963511" cy="1143805"/>
          </a:xfrm>
        </p:spPr>
        <p:txBody>
          <a:bodyPr>
            <a:normAutofit/>
          </a:bodyPr>
          <a:lstStyle/>
          <a:p>
            <a:r>
              <a:rPr lang="en-US" dirty="0"/>
              <a:t>Years since PhD has a positive correlation with salary and rank.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8A1DE-35FE-B245-A695-9AFA31D1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58950"/>
            <a:ext cx="3963511" cy="247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01C39-26FC-B447-A245-D1ACF76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62" y="1722441"/>
            <a:ext cx="3963511" cy="25411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EDE68F-173B-1D41-B26B-EA37F7449FC1}"/>
              </a:ext>
            </a:extLst>
          </p:cNvPr>
          <p:cNvSpPr txBox="1">
            <a:spLocks/>
          </p:cNvSpPr>
          <p:nvPr/>
        </p:nvSpPr>
        <p:spPr>
          <a:xfrm>
            <a:off x="7428461" y="4503193"/>
            <a:ext cx="3963511" cy="114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Similar, but weaker, relationship is observed with Years of Service. </a:t>
            </a:r>
          </a:p>
        </p:txBody>
      </p:sp>
    </p:spTree>
    <p:extLst>
      <p:ext uri="{BB962C8B-B14F-4D97-AF65-F5344CB8AC3E}">
        <p14:creationId xmlns:p14="http://schemas.microsoft.com/office/powerpoint/2010/main" val="16696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6E60-9726-B04E-BD69-E4CA8F7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800" dirty="0"/>
              <a:t>Observation 3 of 3 – Salary vs. Gender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CF1933-9477-6F4A-8F4F-23B715BA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4503194"/>
            <a:ext cx="8635193" cy="1143805"/>
          </a:xfrm>
        </p:spPr>
        <p:txBody>
          <a:bodyPr>
            <a:normAutofit/>
          </a:bodyPr>
          <a:lstStyle/>
          <a:p>
            <a:r>
              <a:rPr lang="en-US" dirty="0"/>
              <a:t>Overall, Male faculty have higher salaries on average, but may not be a strong predictor.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69031-42D3-8E48-9E50-347FF6CD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696895"/>
            <a:ext cx="3963511" cy="2516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D79E4-39BA-CF46-865D-C6AD6C52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4" y="1658119"/>
            <a:ext cx="4530664" cy="28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631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Salaries for Professors</vt:lpstr>
      <vt:lpstr>Introduction - Dataset</vt:lpstr>
      <vt:lpstr>Analysis – 1 of 4 What percentage of records are Assistant Professors with less than 5 years of experience?</vt:lpstr>
      <vt:lpstr>Analysis – 2 of 4 Is there a statistically significant difference between female and male salaries?</vt:lpstr>
      <vt:lpstr>Analysis – 3 of 4 What is the distribution of salary by rank and discipline?</vt:lpstr>
      <vt:lpstr>Analysis – 4 of 4 How would you recode discipline as a 0/1 binary indicator?</vt:lpstr>
      <vt:lpstr>Exploratory Data Analysis Observation 1 of 3 – Rank and Discipline</vt:lpstr>
      <vt:lpstr>Exploratory Data Analysis Observation 2 of 3 – Years since PhD and Service</vt:lpstr>
      <vt:lpstr>Exploratory Data Analysis Observation 3 of 3 – Salary vs. Gender</vt:lpstr>
      <vt:lpstr>Model Building Regression – ML Pipeline</vt:lpstr>
      <vt:lpstr>Model Building Regression – Results</vt:lpstr>
      <vt:lpstr>Model Building Classification – ML Pipeline</vt:lpstr>
      <vt:lpstr>Model Building Classification – Results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</dc:title>
  <dc:creator>Irtiza Kaleem</dc:creator>
  <cp:lastModifiedBy>Irtiza Kaleem</cp:lastModifiedBy>
  <cp:revision>17</cp:revision>
  <dcterms:created xsi:type="dcterms:W3CDTF">2021-07-30T22:51:56Z</dcterms:created>
  <dcterms:modified xsi:type="dcterms:W3CDTF">2021-07-31T03:14:49Z</dcterms:modified>
</cp:coreProperties>
</file>