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7" r:id="rId8"/>
    <p:sldId id="268" r:id="rId9"/>
    <p:sldId id="269" r:id="rId10"/>
    <p:sldId id="263" r:id="rId11"/>
    <p:sldId id="264" r:id="rId12"/>
    <p:sldId id="270" r:id="rId13"/>
    <p:sldId id="271" r:id="rId14"/>
    <p:sldId id="273" r:id="rId15"/>
    <p:sldId id="274" r:id="rId16"/>
    <p:sldId id="275"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6893"/>
    <p:restoredTop sz="96327"/>
  </p:normalViewPr>
  <p:slideViewPr>
    <p:cSldViewPr snapToGrid="0" snapToObjects="1">
      <p:cViewPr>
        <p:scale>
          <a:sx n="100" d="100"/>
          <a:sy n="100" d="100"/>
        </p:scale>
        <p:origin x="792" y="2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ithub.com/irtizak/salaries/blob/main/Dockerfile" TargetMode="External"/><Relationship Id="rId7" Type="http://schemas.openxmlformats.org/officeDocument/2006/relationships/image" Target="../media/image19.jpeg"/><Relationship Id="rId2" Type="http://schemas.openxmlformats.org/officeDocument/2006/relationships/hyperlink" Target="https://github.com/irtizak/salaries" TargetMode="Externa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hyperlink" Target="http://34.127.106.181/" TargetMode="Externa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3CC8-954A-AD45-9AA9-B5A05DBC6305}"/>
              </a:ext>
            </a:extLst>
          </p:cNvPr>
          <p:cNvSpPr>
            <a:spLocks noGrp="1"/>
          </p:cNvSpPr>
          <p:nvPr>
            <p:ph type="ctrTitle"/>
          </p:nvPr>
        </p:nvSpPr>
        <p:spPr/>
        <p:txBody>
          <a:bodyPr/>
          <a:lstStyle/>
          <a:p>
            <a:r>
              <a:rPr lang="en-US" dirty="0"/>
              <a:t>Salaries for Professors</a:t>
            </a:r>
          </a:p>
        </p:txBody>
      </p:sp>
      <p:sp>
        <p:nvSpPr>
          <p:cNvPr id="3" name="Subtitle 2">
            <a:extLst>
              <a:ext uri="{FF2B5EF4-FFF2-40B4-BE49-F238E27FC236}">
                <a16:creationId xmlns:a16="http://schemas.microsoft.com/office/drawing/2014/main" id="{5DD48E4E-606D-D24B-B893-C2B4D51DAA48}"/>
              </a:ext>
            </a:extLst>
          </p:cNvPr>
          <p:cNvSpPr>
            <a:spLocks noGrp="1"/>
          </p:cNvSpPr>
          <p:nvPr>
            <p:ph type="subTitle" idx="1"/>
          </p:nvPr>
        </p:nvSpPr>
        <p:spPr/>
        <p:txBody>
          <a:bodyPr/>
          <a:lstStyle/>
          <a:p>
            <a:r>
              <a:rPr lang="en-US" dirty="0" err="1"/>
              <a:t>Irtiza</a:t>
            </a:r>
            <a:r>
              <a:rPr lang="en-US" dirty="0"/>
              <a:t> Kaleem</a:t>
            </a:r>
          </a:p>
        </p:txBody>
      </p:sp>
    </p:spTree>
    <p:extLst>
      <p:ext uri="{BB962C8B-B14F-4D97-AF65-F5344CB8AC3E}">
        <p14:creationId xmlns:p14="http://schemas.microsoft.com/office/powerpoint/2010/main" val="34832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Regression – ML Pipeline</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1"/>
            <a:ext cx="8915400" cy="2095018"/>
          </a:xfrm>
        </p:spPr>
        <p:txBody>
          <a:bodyPr>
            <a:normAutofit/>
          </a:bodyPr>
          <a:lstStyle/>
          <a:p>
            <a:r>
              <a:rPr lang="en-US" dirty="0"/>
              <a:t>Features: </a:t>
            </a:r>
            <a:r>
              <a:rPr lang="en-CA" dirty="0"/>
              <a:t>['</a:t>
            </a:r>
            <a:r>
              <a:rPr lang="en-CA" dirty="0" err="1"/>
              <a:t>yrs_since_phd</a:t>
            </a:r>
            <a:r>
              <a:rPr lang="en-CA" dirty="0"/>
              <a:t>', '</a:t>
            </a:r>
            <a:r>
              <a:rPr lang="en-CA" dirty="0" err="1"/>
              <a:t>yrs_service</a:t>
            </a:r>
            <a:r>
              <a:rPr lang="en-CA" dirty="0"/>
              <a:t>', 'rank', 'discipline', 'sex’]</a:t>
            </a:r>
            <a:endParaRPr lang="en-US" dirty="0"/>
          </a:p>
          <a:p>
            <a:r>
              <a:rPr lang="en-US" dirty="0"/>
              <a:t>Target Variable: salary (continuous variable)</a:t>
            </a:r>
          </a:p>
          <a:p>
            <a:r>
              <a:rPr lang="en-US" dirty="0"/>
              <a:t>Train Test Split: 80:20</a:t>
            </a:r>
          </a:p>
          <a:p>
            <a:r>
              <a:rPr lang="en-US" dirty="0"/>
              <a:t>Cross Validation: 3-Fold</a:t>
            </a:r>
          </a:p>
          <a:p>
            <a:r>
              <a:rPr lang="en-US" dirty="0"/>
              <a:t>Hyperparameter Tuning: Grid Search on </a:t>
            </a:r>
            <a:r>
              <a:rPr lang="en-US" dirty="0" err="1"/>
              <a:t>max_depth</a:t>
            </a:r>
            <a:r>
              <a:rPr lang="en-US" dirty="0"/>
              <a:t> and </a:t>
            </a:r>
            <a:r>
              <a:rPr lang="en-US" dirty="0" err="1"/>
              <a:t>min_samples_split</a:t>
            </a:r>
            <a:endParaRPr lang="en-US" dirty="0"/>
          </a:p>
          <a:p>
            <a:endParaRPr lang="en-US" dirty="0"/>
          </a:p>
        </p:txBody>
      </p:sp>
    </p:spTree>
    <p:extLst>
      <p:ext uri="{BB962C8B-B14F-4D97-AF65-F5344CB8AC3E}">
        <p14:creationId xmlns:p14="http://schemas.microsoft.com/office/powerpoint/2010/main" val="13676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Regression – Results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Rank is the most important feature to predict salary, aligned with with earlier  observation in EDA.</a:t>
            </a:r>
            <a:endParaRPr lang="en-US" dirty="0"/>
          </a:p>
          <a:p>
            <a:r>
              <a:rPr lang="en-US" dirty="0"/>
              <a:t>Gender is the least important variable with negligible importance.</a:t>
            </a:r>
          </a:p>
          <a:p>
            <a:r>
              <a:rPr lang="en-US" dirty="0"/>
              <a:t>The model performance is not strong, with salary estimation error +/- $23k.</a:t>
            </a:r>
          </a:p>
          <a:p>
            <a:endParaRPr lang="en-US" dirty="0"/>
          </a:p>
          <a:p>
            <a:endParaRPr lang="en-US" dirty="0"/>
          </a:p>
        </p:txBody>
      </p:sp>
      <p:pic>
        <p:nvPicPr>
          <p:cNvPr id="4" name="Picture 3">
            <a:extLst>
              <a:ext uri="{FF2B5EF4-FFF2-40B4-BE49-F238E27FC236}">
                <a16:creationId xmlns:a16="http://schemas.microsoft.com/office/drawing/2014/main" id="{9F98A1BF-6A2C-C845-976E-FBF2E8486E36}"/>
              </a:ext>
            </a:extLst>
          </p:cNvPr>
          <p:cNvPicPr>
            <a:picLocks noChangeAspect="1"/>
          </p:cNvPicPr>
          <p:nvPr/>
        </p:nvPicPr>
        <p:blipFill>
          <a:blip r:embed="rId2"/>
          <a:stretch>
            <a:fillRect/>
          </a:stretch>
        </p:blipFill>
        <p:spPr>
          <a:xfrm>
            <a:off x="6783588" y="3233364"/>
            <a:ext cx="4773412" cy="3365974"/>
          </a:xfrm>
          <a:prstGeom prst="rect">
            <a:avLst/>
          </a:prstGeom>
        </p:spPr>
      </p:pic>
      <p:pic>
        <p:nvPicPr>
          <p:cNvPr id="5" name="Picture 4">
            <a:extLst>
              <a:ext uri="{FF2B5EF4-FFF2-40B4-BE49-F238E27FC236}">
                <a16:creationId xmlns:a16="http://schemas.microsoft.com/office/drawing/2014/main" id="{72FA90F4-6D1F-5544-BC71-55ED8DEB414C}"/>
              </a:ext>
            </a:extLst>
          </p:cNvPr>
          <p:cNvPicPr>
            <a:picLocks noChangeAspect="1"/>
          </p:cNvPicPr>
          <p:nvPr/>
        </p:nvPicPr>
        <p:blipFill>
          <a:blip r:embed="rId3"/>
          <a:stretch>
            <a:fillRect/>
          </a:stretch>
        </p:blipFill>
        <p:spPr>
          <a:xfrm>
            <a:off x="6783588" y="624110"/>
            <a:ext cx="4721024" cy="2609254"/>
          </a:xfrm>
          <a:prstGeom prst="rect">
            <a:avLst/>
          </a:prstGeom>
        </p:spPr>
      </p:pic>
    </p:spTree>
    <p:extLst>
      <p:ext uri="{BB962C8B-B14F-4D97-AF65-F5344CB8AC3E}">
        <p14:creationId xmlns:p14="http://schemas.microsoft.com/office/powerpoint/2010/main" val="76793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Classification – ML Pipeline</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1"/>
            <a:ext cx="8915400" cy="2095018"/>
          </a:xfrm>
        </p:spPr>
        <p:txBody>
          <a:bodyPr>
            <a:normAutofit/>
          </a:bodyPr>
          <a:lstStyle/>
          <a:p>
            <a:r>
              <a:rPr lang="en-US" dirty="0"/>
              <a:t>Features: </a:t>
            </a:r>
            <a:r>
              <a:rPr lang="en-CA" dirty="0"/>
              <a:t>['</a:t>
            </a:r>
            <a:r>
              <a:rPr lang="en-CA" dirty="0" err="1"/>
              <a:t>yrs_since_phd</a:t>
            </a:r>
            <a:r>
              <a:rPr lang="en-CA" dirty="0"/>
              <a:t>', '</a:t>
            </a:r>
            <a:r>
              <a:rPr lang="en-CA" dirty="0" err="1"/>
              <a:t>yrs_service</a:t>
            </a:r>
            <a:r>
              <a:rPr lang="en-CA" dirty="0"/>
              <a:t>', 'rank', 'discipline', 'sex’]</a:t>
            </a:r>
            <a:endParaRPr lang="en-US" dirty="0"/>
          </a:p>
          <a:p>
            <a:r>
              <a:rPr lang="en-US" dirty="0"/>
              <a:t>Target Variable: higher than median salary (binary variable)</a:t>
            </a:r>
          </a:p>
          <a:p>
            <a:r>
              <a:rPr lang="en-US" dirty="0"/>
              <a:t>Train Test Split: 80:20</a:t>
            </a:r>
          </a:p>
          <a:p>
            <a:r>
              <a:rPr lang="en-US" dirty="0"/>
              <a:t>Cross Validation: 3-Fold</a:t>
            </a:r>
          </a:p>
          <a:p>
            <a:r>
              <a:rPr lang="en-US" dirty="0"/>
              <a:t>Hyperparameter Tuning: Grid Search on </a:t>
            </a:r>
            <a:r>
              <a:rPr lang="en-US" dirty="0" err="1"/>
              <a:t>max_depth</a:t>
            </a:r>
            <a:r>
              <a:rPr lang="en-US" dirty="0"/>
              <a:t> and </a:t>
            </a:r>
            <a:r>
              <a:rPr lang="en-US" dirty="0" err="1"/>
              <a:t>min_samples_split</a:t>
            </a:r>
            <a:endParaRPr lang="en-US" dirty="0"/>
          </a:p>
          <a:p>
            <a:endParaRPr lang="en-US" dirty="0"/>
          </a:p>
        </p:txBody>
      </p:sp>
    </p:spTree>
    <p:extLst>
      <p:ext uri="{BB962C8B-B14F-4D97-AF65-F5344CB8AC3E}">
        <p14:creationId xmlns:p14="http://schemas.microsoft.com/office/powerpoint/2010/main" val="399775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Classification – Results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The feature importance is similar to regression model.</a:t>
            </a:r>
            <a:endParaRPr lang="en-US" dirty="0"/>
          </a:p>
          <a:p>
            <a:r>
              <a:rPr lang="en-US" dirty="0"/>
              <a:t>The model accuracy is 79%. </a:t>
            </a:r>
          </a:p>
          <a:p>
            <a:r>
              <a:rPr lang="en-US" dirty="0"/>
              <a:t>AUC is 0.81 i.e. the probability that model will rank a randomly chosen positive instance higher than a randomly chosen negative one. </a:t>
            </a:r>
          </a:p>
          <a:p>
            <a:endParaRPr lang="en-US" dirty="0"/>
          </a:p>
        </p:txBody>
      </p:sp>
      <p:pic>
        <p:nvPicPr>
          <p:cNvPr id="3" name="Picture 2">
            <a:extLst>
              <a:ext uri="{FF2B5EF4-FFF2-40B4-BE49-F238E27FC236}">
                <a16:creationId xmlns:a16="http://schemas.microsoft.com/office/drawing/2014/main" id="{BFF82421-851D-9943-B642-05D8CD2BF965}"/>
              </a:ext>
            </a:extLst>
          </p:cNvPr>
          <p:cNvPicPr>
            <a:picLocks noChangeAspect="1"/>
          </p:cNvPicPr>
          <p:nvPr/>
        </p:nvPicPr>
        <p:blipFill>
          <a:blip r:embed="rId2"/>
          <a:stretch>
            <a:fillRect/>
          </a:stretch>
        </p:blipFill>
        <p:spPr>
          <a:xfrm>
            <a:off x="7208144" y="667248"/>
            <a:ext cx="4348856" cy="2475503"/>
          </a:xfrm>
          <a:prstGeom prst="rect">
            <a:avLst/>
          </a:prstGeom>
        </p:spPr>
      </p:pic>
      <p:pic>
        <p:nvPicPr>
          <p:cNvPr id="7" name="Picture 6">
            <a:extLst>
              <a:ext uri="{FF2B5EF4-FFF2-40B4-BE49-F238E27FC236}">
                <a16:creationId xmlns:a16="http://schemas.microsoft.com/office/drawing/2014/main" id="{DB1F5932-440C-DC42-85F6-EEB051870370}"/>
              </a:ext>
            </a:extLst>
          </p:cNvPr>
          <p:cNvPicPr>
            <a:picLocks noChangeAspect="1"/>
          </p:cNvPicPr>
          <p:nvPr/>
        </p:nvPicPr>
        <p:blipFill>
          <a:blip r:embed="rId3"/>
          <a:stretch>
            <a:fillRect/>
          </a:stretch>
        </p:blipFill>
        <p:spPr>
          <a:xfrm>
            <a:off x="7080230" y="3282951"/>
            <a:ext cx="4544130" cy="2907801"/>
          </a:xfrm>
          <a:prstGeom prst="rect">
            <a:avLst/>
          </a:prstGeom>
        </p:spPr>
      </p:pic>
    </p:spTree>
    <p:extLst>
      <p:ext uri="{BB962C8B-B14F-4D97-AF65-F5344CB8AC3E}">
        <p14:creationId xmlns:p14="http://schemas.microsoft.com/office/powerpoint/2010/main" val="48815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Dataset Enhancement</a:t>
            </a:r>
            <a:br>
              <a:rPr lang="en-US" dirty="0"/>
            </a:br>
            <a:r>
              <a:rPr lang="en-US" sz="1800" dirty="0"/>
              <a:t>State at least 3 research questions you would like to address and describe your thought process behind how you formulated these research questions.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1" y="2032000"/>
            <a:ext cx="8911687" cy="4201889"/>
          </a:xfrm>
        </p:spPr>
        <p:txBody>
          <a:bodyPr>
            <a:normAutofit/>
          </a:bodyPr>
          <a:lstStyle/>
          <a:p>
            <a:r>
              <a:rPr lang="en-US" dirty="0"/>
              <a:t>Likelihood of Faculty Churn:</a:t>
            </a:r>
          </a:p>
          <a:p>
            <a:pPr lvl="1"/>
            <a:r>
              <a:rPr lang="en-US" dirty="0"/>
              <a:t>As we observed high variance in salaries, it may result in faculty to pursue other opportunities and is an important question for the college to research.</a:t>
            </a:r>
          </a:p>
          <a:p>
            <a:r>
              <a:rPr lang="en-US" dirty="0"/>
              <a:t>Salary Offer on Contract Renewal:</a:t>
            </a:r>
          </a:p>
          <a:p>
            <a:pPr lvl="1"/>
            <a:r>
              <a:rPr lang="en-US" dirty="0"/>
              <a:t>Following the earlier question, the college would also like to know the market demand for their faculty’s profile. This would enable them to offer them the right salary and retain them. </a:t>
            </a:r>
          </a:p>
          <a:p>
            <a:r>
              <a:rPr lang="en-US" dirty="0"/>
              <a:t>Impact of Demographic Profile on Salary:</a:t>
            </a:r>
          </a:p>
          <a:p>
            <a:pPr lvl="1"/>
            <a:r>
              <a:rPr lang="en-US" dirty="0"/>
              <a:t>Although there are very low number of female faculty at the college, we observed the average salary for women is less than their male counterparts. Also, we saw a non-linear salary trajectory salary as years of service increase. Age could be a leading factor, however, we can also analyze additional personal attributes such as race, color, religion and national origin.</a:t>
            </a:r>
          </a:p>
          <a:p>
            <a:endParaRPr lang="en-US" dirty="0"/>
          </a:p>
        </p:txBody>
      </p:sp>
    </p:spTree>
    <p:extLst>
      <p:ext uri="{BB962C8B-B14F-4D97-AF65-F5344CB8AC3E}">
        <p14:creationId xmlns:p14="http://schemas.microsoft.com/office/powerpoint/2010/main" val="66468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a:t>Dataset Enhancement</a:t>
            </a:r>
            <a:br>
              <a:rPr lang="en-US"/>
            </a:br>
            <a:r>
              <a:rPr lang="en-US" sz="1800"/>
              <a:t>Prepare a list of 5-7 additional attributes you would like to add to the dataset. Prepare a brief explanation for each attribute.</a:t>
            </a:r>
            <a:endParaRPr lang="en-US" sz="1800" dirty="0"/>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2032000"/>
            <a:ext cx="5310188" cy="4201889"/>
          </a:xfrm>
        </p:spPr>
        <p:txBody>
          <a:bodyPr>
            <a:normAutofit lnSpcReduction="10000"/>
          </a:bodyPr>
          <a:lstStyle/>
          <a:p>
            <a:r>
              <a:rPr lang="en-US" dirty="0"/>
              <a:t>There is a large variance in Professor salaries. Following attributes would provide more insight on their skills and experience that may impact salary:</a:t>
            </a:r>
          </a:p>
          <a:p>
            <a:pPr lvl="1"/>
            <a:r>
              <a:rPr lang="en-US" dirty="0"/>
              <a:t>No. of cited publications</a:t>
            </a:r>
          </a:p>
          <a:p>
            <a:pPr lvl="1"/>
            <a:r>
              <a:rPr lang="en-US" dirty="0"/>
              <a:t>Awards received</a:t>
            </a:r>
          </a:p>
          <a:p>
            <a:pPr lvl="1"/>
            <a:r>
              <a:rPr lang="en-US" dirty="0"/>
              <a:t>No. of projects in collaboration with industry/other institutions.</a:t>
            </a:r>
          </a:p>
          <a:p>
            <a:pPr lvl="1"/>
            <a:r>
              <a:rPr lang="en-US" dirty="0"/>
              <a:t>No. of programs taught (both within and outside college)</a:t>
            </a:r>
          </a:p>
          <a:p>
            <a:pPr lvl="1"/>
            <a:r>
              <a:rPr lang="en-US" dirty="0"/>
              <a:t>Compensation details</a:t>
            </a:r>
          </a:p>
          <a:p>
            <a:r>
              <a:rPr lang="en-US" dirty="0"/>
              <a:t>As shown in the plot (right), there is a non-linear trend as experience increases. Age may be an important factor to review.</a:t>
            </a:r>
          </a:p>
          <a:p>
            <a:endParaRPr lang="en-US" dirty="0"/>
          </a:p>
          <a:p>
            <a:endParaRPr lang="en-US" dirty="0"/>
          </a:p>
        </p:txBody>
      </p:sp>
      <p:pic>
        <p:nvPicPr>
          <p:cNvPr id="3" name="Picture 2">
            <a:extLst>
              <a:ext uri="{FF2B5EF4-FFF2-40B4-BE49-F238E27FC236}">
                <a16:creationId xmlns:a16="http://schemas.microsoft.com/office/drawing/2014/main" id="{7A7C9B2B-A2F1-6C4D-A78E-0293085F00AE}"/>
              </a:ext>
            </a:extLst>
          </p:cNvPr>
          <p:cNvPicPr>
            <a:picLocks noChangeAspect="1"/>
          </p:cNvPicPr>
          <p:nvPr/>
        </p:nvPicPr>
        <p:blipFill>
          <a:blip r:embed="rId2"/>
          <a:stretch>
            <a:fillRect/>
          </a:stretch>
        </p:blipFill>
        <p:spPr>
          <a:xfrm>
            <a:off x="8077200" y="2032000"/>
            <a:ext cx="3937000" cy="2451340"/>
          </a:xfrm>
          <a:prstGeom prst="rect">
            <a:avLst/>
          </a:prstGeom>
        </p:spPr>
      </p:pic>
    </p:spTree>
    <p:extLst>
      <p:ext uri="{BB962C8B-B14F-4D97-AF65-F5344CB8AC3E}">
        <p14:creationId xmlns:p14="http://schemas.microsoft.com/office/powerpoint/2010/main" val="259676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fontScale="90000"/>
          </a:bodyPr>
          <a:lstStyle/>
          <a:p>
            <a:r>
              <a:rPr lang="en-US" sz="4000" dirty="0"/>
              <a:t>Dataset Enhancement</a:t>
            </a:r>
            <a:br>
              <a:rPr lang="en-US" dirty="0"/>
            </a:br>
            <a:r>
              <a:rPr lang="en-US" sz="1800" dirty="0"/>
              <a:t>Estimate and justify the appropriate sample size (and sampling technique, if desired) that would be required to address the research questions you defined.</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2032000"/>
            <a:ext cx="3198130" cy="4201889"/>
          </a:xfrm>
        </p:spPr>
        <p:txBody>
          <a:bodyPr>
            <a:normAutofit/>
          </a:bodyPr>
          <a:lstStyle/>
          <a:p>
            <a:r>
              <a:rPr lang="en-US" dirty="0"/>
              <a:t>The model accuracy is 79%. </a:t>
            </a:r>
          </a:p>
          <a:p>
            <a:r>
              <a:rPr lang="en-US" dirty="0"/>
              <a:t>AUC is 0.81 i.e. the probability that model will rank a randomly chosen positive instance higher than a randomly chosen negative one. </a:t>
            </a:r>
          </a:p>
          <a:p>
            <a:endParaRPr lang="en-US" dirty="0"/>
          </a:p>
        </p:txBody>
      </p:sp>
    </p:spTree>
    <p:extLst>
      <p:ext uri="{BB962C8B-B14F-4D97-AF65-F5344CB8AC3E}">
        <p14:creationId xmlns:p14="http://schemas.microsoft.com/office/powerpoint/2010/main" val="61416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Annex: Model Deployment</a:t>
            </a:r>
            <a:endParaRPr lang="en-US" sz="1800" dirty="0"/>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The project is version controlled using Git and synced on </a:t>
            </a:r>
            <a:r>
              <a:rPr lang="en-CA" dirty="0">
                <a:hlinkClick r:id="rId2"/>
              </a:rPr>
              <a:t>GitHub</a:t>
            </a:r>
            <a:r>
              <a:rPr lang="en-CA" dirty="0"/>
              <a:t>.</a:t>
            </a:r>
          </a:p>
          <a:p>
            <a:r>
              <a:rPr lang="en-CA" dirty="0"/>
              <a:t>Created </a:t>
            </a:r>
            <a:r>
              <a:rPr lang="en-CA" dirty="0" err="1"/>
              <a:t>Streamlit</a:t>
            </a:r>
            <a:r>
              <a:rPr lang="en-CA" dirty="0"/>
              <a:t> application to translate model into data product.</a:t>
            </a:r>
          </a:p>
          <a:p>
            <a:r>
              <a:rPr lang="en-CA" dirty="0"/>
              <a:t>Used </a:t>
            </a:r>
            <a:r>
              <a:rPr lang="en-CA" dirty="0">
                <a:hlinkClick r:id="rId3"/>
              </a:rPr>
              <a:t>Dockerfile</a:t>
            </a:r>
            <a:r>
              <a:rPr lang="en-CA" dirty="0"/>
              <a:t> and Kubernetes to deploy model on GCP.  </a:t>
            </a:r>
          </a:p>
          <a:p>
            <a:r>
              <a:rPr lang="en-US" dirty="0">
                <a:hlinkClick r:id="rId4"/>
              </a:rPr>
              <a:t>http://34.127.106.181/</a:t>
            </a:r>
            <a:endParaRPr lang="en-US" dirty="0"/>
          </a:p>
          <a:p>
            <a:endParaRPr lang="en-US" dirty="0"/>
          </a:p>
          <a:p>
            <a:endParaRPr lang="en-US" dirty="0"/>
          </a:p>
        </p:txBody>
      </p:sp>
      <p:pic>
        <p:nvPicPr>
          <p:cNvPr id="1028" name="Picture 4" descr="Empowering App Development for Developers | Docker">
            <a:extLst>
              <a:ext uri="{FF2B5EF4-FFF2-40B4-BE49-F238E27FC236}">
                <a16:creationId xmlns:a16="http://schemas.microsoft.com/office/drawing/2014/main" id="{072FE0B9-A780-C447-95B4-813E95218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164" y="4608593"/>
            <a:ext cx="1451982" cy="12402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 for beginners - Chilli Codes">
            <a:extLst>
              <a:ext uri="{FF2B5EF4-FFF2-40B4-BE49-F238E27FC236}">
                <a16:creationId xmlns:a16="http://schemas.microsoft.com/office/drawing/2014/main" id="{98DAE864-4D21-9342-BD75-B20DEF94E1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416" y="5858985"/>
            <a:ext cx="1906703" cy="10025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Telegraf Input Plugin | InfluxData">
            <a:extLst>
              <a:ext uri="{FF2B5EF4-FFF2-40B4-BE49-F238E27FC236}">
                <a16:creationId xmlns:a16="http://schemas.microsoft.com/office/drawing/2014/main" id="{11EA82BF-0A87-DC4E-A2C9-AF3C3ABD76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2788" y="5859369"/>
            <a:ext cx="1001790" cy="10017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y Is Storage On Kubernetes So Hard? - Software Engineering Daily">
            <a:extLst>
              <a:ext uri="{FF2B5EF4-FFF2-40B4-BE49-F238E27FC236}">
                <a16:creationId xmlns:a16="http://schemas.microsoft.com/office/drawing/2014/main" id="{D95B0A1A-C137-A748-A59E-015F251CCC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8163" y="5859369"/>
            <a:ext cx="1749779" cy="9102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oogle Cloud Platform Tutorial: From Zero to Hero with GCP">
            <a:extLst>
              <a:ext uri="{FF2B5EF4-FFF2-40B4-BE49-F238E27FC236}">
                <a16:creationId xmlns:a16="http://schemas.microsoft.com/office/drawing/2014/main" id="{0DBDDBFC-A427-964C-A6E2-E080278CE4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328" y="4608593"/>
            <a:ext cx="2285316" cy="128549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treamlit Raises $21M in Series A Funding From GGV Capital and Gradient  Ventures to Amplify the Impact of Data Science and Machine Learning |  Business Wire">
            <a:extLst>
              <a:ext uri="{FF2B5EF4-FFF2-40B4-BE49-F238E27FC236}">
                <a16:creationId xmlns:a16="http://schemas.microsoft.com/office/drawing/2014/main" id="{5CFAAE2C-6C95-D04E-A6FC-5FE22B216D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4578" y="5880454"/>
            <a:ext cx="1918740" cy="10025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A26C6CF-8D17-3A4D-952D-138E7DFD01B2}"/>
              </a:ext>
            </a:extLst>
          </p:cNvPr>
          <p:cNvPicPr>
            <a:picLocks noChangeAspect="1"/>
          </p:cNvPicPr>
          <p:nvPr/>
        </p:nvPicPr>
        <p:blipFill>
          <a:blip r:embed="rId11"/>
          <a:stretch>
            <a:fillRect/>
          </a:stretch>
        </p:blipFill>
        <p:spPr>
          <a:xfrm>
            <a:off x="6681052" y="1721745"/>
            <a:ext cx="5057385" cy="2463493"/>
          </a:xfrm>
          <a:prstGeom prst="rect">
            <a:avLst/>
          </a:prstGeom>
        </p:spPr>
      </p:pic>
    </p:spTree>
    <p:extLst>
      <p:ext uri="{BB962C8B-B14F-4D97-AF65-F5344CB8AC3E}">
        <p14:creationId xmlns:p14="http://schemas.microsoft.com/office/powerpoint/2010/main" val="325924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lstStyle/>
          <a:p>
            <a:r>
              <a:rPr lang="en-US" dirty="0"/>
              <a:t>Introduction - Dataset</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92925" y="1540189"/>
            <a:ext cx="8915400" cy="3777622"/>
          </a:xfrm>
        </p:spPr>
        <p:txBody>
          <a:bodyPr/>
          <a:lstStyle/>
          <a:p>
            <a:r>
              <a:rPr lang="en-US" dirty="0"/>
              <a:t>2008-2009 nine-month academic salary for professors at a U.S college.</a:t>
            </a:r>
          </a:p>
          <a:p>
            <a:r>
              <a:rPr lang="en-US" dirty="0"/>
              <a:t>397 rows, 6 columns</a:t>
            </a:r>
          </a:p>
          <a:p>
            <a:pPr lvl="1"/>
            <a:r>
              <a:rPr lang="en-US" b="1" dirty="0"/>
              <a:t>rank</a:t>
            </a:r>
            <a:r>
              <a:rPr lang="en-US" dirty="0"/>
              <a:t>: A factor with 3 levels: </a:t>
            </a:r>
            <a:r>
              <a:rPr lang="en-US" dirty="0" err="1"/>
              <a:t>AsstProf</a:t>
            </a:r>
            <a:r>
              <a:rPr lang="en-US" dirty="0"/>
              <a:t>, </a:t>
            </a:r>
            <a:r>
              <a:rPr lang="en-US" dirty="0" err="1"/>
              <a:t>AssocProf</a:t>
            </a:r>
            <a:r>
              <a:rPr lang="en-US" dirty="0"/>
              <a:t>, Prof</a:t>
            </a:r>
          </a:p>
          <a:p>
            <a:pPr lvl="1"/>
            <a:r>
              <a:rPr lang="en-US" b="1" dirty="0"/>
              <a:t>discipline</a:t>
            </a:r>
            <a:r>
              <a:rPr lang="en-US" dirty="0"/>
              <a:t>: A factor with 2 levels: Department A (theoretical) and B (applied)</a:t>
            </a:r>
          </a:p>
          <a:p>
            <a:pPr lvl="1"/>
            <a:r>
              <a:rPr lang="en-US" b="1" dirty="0" err="1"/>
              <a:t>yrs_since_phd</a:t>
            </a:r>
            <a:r>
              <a:rPr lang="en-US" dirty="0"/>
              <a:t>: Years since PhD was first received</a:t>
            </a:r>
          </a:p>
          <a:p>
            <a:pPr lvl="1"/>
            <a:r>
              <a:rPr lang="en-US" b="1" dirty="0" err="1"/>
              <a:t>yrs_service</a:t>
            </a:r>
            <a:r>
              <a:rPr lang="en-US" dirty="0"/>
              <a:t>: Years of service</a:t>
            </a:r>
          </a:p>
          <a:p>
            <a:pPr lvl="1"/>
            <a:r>
              <a:rPr lang="en-US" b="1" dirty="0"/>
              <a:t>sex</a:t>
            </a:r>
            <a:r>
              <a:rPr lang="en-US" dirty="0"/>
              <a:t>: A factor with 2 levels: Male and Female</a:t>
            </a:r>
          </a:p>
          <a:p>
            <a:pPr lvl="1"/>
            <a:r>
              <a:rPr lang="en-US" b="1" dirty="0"/>
              <a:t>salary</a:t>
            </a:r>
            <a:r>
              <a:rPr lang="en-US" dirty="0"/>
              <a:t>: 9-month salary, in dollars</a:t>
            </a:r>
          </a:p>
          <a:p>
            <a:pPr lvl="1"/>
            <a:endParaRPr lang="en-US" dirty="0"/>
          </a:p>
        </p:txBody>
      </p:sp>
    </p:spTree>
    <p:extLst>
      <p:ext uri="{BB962C8B-B14F-4D97-AF65-F5344CB8AC3E}">
        <p14:creationId xmlns:p14="http://schemas.microsoft.com/office/powerpoint/2010/main" val="349987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1 of 4</a:t>
            </a:r>
            <a:br>
              <a:rPr lang="en-US" dirty="0"/>
            </a:br>
            <a:r>
              <a:rPr lang="en-US" sz="1800" dirty="0"/>
              <a:t>What percentage of records are Assistant Professors with less than 5 years of experience?</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3090441"/>
            <a:ext cx="8915400" cy="3492112"/>
          </a:xfrm>
        </p:spPr>
        <p:txBody>
          <a:bodyPr/>
          <a:lstStyle/>
          <a:p>
            <a:r>
              <a:rPr lang="en-US" dirty="0"/>
              <a:t>Ans: 15.87%</a:t>
            </a:r>
          </a:p>
        </p:txBody>
      </p:sp>
      <p:pic>
        <p:nvPicPr>
          <p:cNvPr id="4" name="Picture 3">
            <a:extLst>
              <a:ext uri="{FF2B5EF4-FFF2-40B4-BE49-F238E27FC236}">
                <a16:creationId xmlns:a16="http://schemas.microsoft.com/office/drawing/2014/main" id="{C631D041-0250-2D44-A7DA-B642ED10E0CC}"/>
              </a:ext>
            </a:extLst>
          </p:cNvPr>
          <p:cNvPicPr>
            <a:picLocks noChangeAspect="1"/>
          </p:cNvPicPr>
          <p:nvPr/>
        </p:nvPicPr>
        <p:blipFill>
          <a:blip r:embed="rId2"/>
          <a:stretch>
            <a:fillRect/>
          </a:stretch>
        </p:blipFill>
        <p:spPr>
          <a:xfrm>
            <a:off x="2589212" y="1905000"/>
            <a:ext cx="8487760" cy="1066800"/>
          </a:xfrm>
          <a:prstGeom prst="rect">
            <a:avLst/>
          </a:prstGeom>
        </p:spPr>
      </p:pic>
    </p:spTree>
    <p:extLst>
      <p:ext uri="{BB962C8B-B14F-4D97-AF65-F5344CB8AC3E}">
        <p14:creationId xmlns:p14="http://schemas.microsoft.com/office/powerpoint/2010/main" val="386100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2 of 4</a:t>
            </a:r>
            <a:br>
              <a:rPr lang="en-US" dirty="0"/>
            </a:br>
            <a:r>
              <a:rPr lang="en-US" sz="1800" dirty="0"/>
              <a:t>Is there a statistically significant difference between female and male salaries?</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4803495"/>
            <a:ext cx="8915400" cy="1779058"/>
          </a:xfrm>
        </p:spPr>
        <p:txBody>
          <a:bodyPr>
            <a:normAutofit fontScale="85000" lnSpcReduction="20000"/>
          </a:bodyPr>
          <a:lstStyle/>
          <a:p>
            <a:r>
              <a:rPr lang="en-US" dirty="0"/>
              <a:t>Ans: Yes</a:t>
            </a:r>
          </a:p>
          <a:p>
            <a:r>
              <a:rPr lang="en-US" dirty="0"/>
              <a:t>p-value is probability of obtaining results at least as extreme as the observed results, given that the null hypothesis is true.</a:t>
            </a:r>
          </a:p>
          <a:p>
            <a:r>
              <a:rPr lang="en-US" dirty="0"/>
              <a:t>On average, males have 14k higher salary than females:</a:t>
            </a:r>
          </a:p>
          <a:p>
            <a:pPr lvl="1"/>
            <a:r>
              <a:rPr lang="en-US" dirty="0"/>
              <a:t>Male Avg. Salary: 115,090</a:t>
            </a:r>
          </a:p>
          <a:p>
            <a:pPr lvl="1"/>
            <a:r>
              <a:rPr lang="en-US" dirty="0"/>
              <a:t>Female Avg. Salary: 101,002</a:t>
            </a:r>
          </a:p>
          <a:p>
            <a:endParaRPr lang="en-US" dirty="0"/>
          </a:p>
        </p:txBody>
      </p:sp>
      <p:pic>
        <p:nvPicPr>
          <p:cNvPr id="6" name="Picture 5">
            <a:extLst>
              <a:ext uri="{FF2B5EF4-FFF2-40B4-BE49-F238E27FC236}">
                <a16:creationId xmlns:a16="http://schemas.microsoft.com/office/drawing/2014/main" id="{C6DE4DF9-B453-8045-A895-0BFDCB8E2F49}"/>
              </a:ext>
            </a:extLst>
          </p:cNvPr>
          <p:cNvPicPr>
            <a:picLocks noChangeAspect="1"/>
          </p:cNvPicPr>
          <p:nvPr/>
        </p:nvPicPr>
        <p:blipFill>
          <a:blip r:embed="rId2"/>
          <a:stretch>
            <a:fillRect/>
          </a:stretch>
        </p:blipFill>
        <p:spPr>
          <a:xfrm>
            <a:off x="2589212" y="1571151"/>
            <a:ext cx="8724900" cy="3149600"/>
          </a:xfrm>
          <a:prstGeom prst="rect">
            <a:avLst/>
          </a:prstGeom>
        </p:spPr>
      </p:pic>
    </p:spTree>
    <p:extLst>
      <p:ext uri="{BB962C8B-B14F-4D97-AF65-F5344CB8AC3E}">
        <p14:creationId xmlns:p14="http://schemas.microsoft.com/office/powerpoint/2010/main" val="41801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3 of 4</a:t>
            </a:r>
            <a:br>
              <a:rPr lang="en-US" dirty="0"/>
            </a:br>
            <a:r>
              <a:rPr lang="en-US" sz="1800" dirty="0"/>
              <a:t>What is the distribution of salary by rank and discipline?</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4803495"/>
            <a:ext cx="8915400" cy="1779058"/>
          </a:xfrm>
        </p:spPr>
        <p:txBody>
          <a:bodyPr>
            <a:normAutofit/>
          </a:bodyPr>
          <a:lstStyle/>
          <a:p>
            <a:r>
              <a:rPr lang="en-US" dirty="0"/>
              <a:t>Salary distribution by Rank (Left) shows Professors have the highest salary distribution, reflecting increasing salaries with rank.</a:t>
            </a:r>
          </a:p>
          <a:p>
            <a:r>
              <a:rPr lang="en-US" dirty="0"/>
              <a:t>Salary distribution by Discipline (Right) is higher for applied programs (B), likely due to higher demand than theoretical programs.</a:t>
            </a:r>
          </a:p>
        </p:txBody>
      </p:sp>
      <p:sp>
        <p:nvSpPr>
          <p:cNvPr id="5" name="TextBox 4">
            <a:extLst>
              <a:ext uri="{FF2B5EF4-FFF2-40B4-BE49-F238E27FC236}">
                <a16:creationId xmlns:a16="http://schemas.microsoft.com/office/drawing/2014/main" id="{0CAA530E-33DF-8046-935A-37AC1B2A3F03}"/>
              </a:ext>
            </a:extLst>
          </p:cNvPr>
          <p:cNvSpPr txBox="1"/>
          <p:nvPr/>
        </p:nvSpPr>
        <p:spPr>
          <a:xfrm>
            <a:off x="4546780" y="1642088"/>
            <a:ext cx="5000263" cy="307777"/>
          </a:xfrm>
          <a:prstGeom prst="rect">
            <a:avLst/>
          </a:prstGeom>
          <a:noFill/>
        </p:spPr>
        <p:txBody>
          <a:bodyPr wrap="square" rtlCol="0">
            <a:spAutoFit/>
          </a:bodyPr>
          <a:lstStyle/>
          <a:p>
            <a:r>
              <a:rPr lang="en-US" sz="1400" i="1" dirty="0"/>
              <a:t>Histograms of Salary by Rank and Discipline</a:t>
            </a:r>
          </a:p>
        </p:txBody>
      </p:sp>
      <p:pic>
        <p:nvPicPr>
          <p:cNvPr id="7" name="Picture 6">
            <a:extLst>
              <a:ext uri="{FF2B5EF4-FFF2-40B4-BE49-F238E27FC236}">
                <a16:creationId xmlns:a16="http://schemas.microsoft.com/office/drawing/2014/main" id="{D6E562CF-99C8-E443-A0F7-A4709BA2A9C5}"/>
              </a:ext>
            </a:extLst>
          </p:cNvPr>
          <p:cNvPicPr>
            <a:picLocks noChangeAspect="1"/>
          </p:cNvPicPr>
          <p:nvPr/>
        </p:nvPicPr>
        <p:blipFill>
          <a:blip r:embed="rId2"/>
          <a:stretch>
            <a:fillRect/>
          </a:stretch>
        </p:blipFill>
        <p:spPr>
          <a:xfrm>
            <a:off x="2515926" y="1949865"/>
            <a:ext cx="4061707" cy="2597149"/>
          </a:xfrm>
          <a:prstGeom prst="rect">
            <a:avLst/>
          </a:prstGeom>
        </p:spPr>
      </p:pic>
      <p:pic>
        <p:nvPicPr>
          <p:cNvPr id="8" name="Picture 7">
            <a:extLst>
              <a:ext uri="{FF2B5EF4-FFF2-40B4-BE49-F238E27FC236}">
                <a16:creationId xmlns:a16="http://schemas.microsoft.com/office/drawing/2014/main" id="{DFC07DB2-191E-0945-A682-4764A66691D0}"/>
              </a:ext>
            </a:extLst>
          </p:cNvPr>
          <p:cNvPicPr>
            <a:picLocks noChangeAspect="1"/>
          </p:cNvPicPr>
          <p:nvPr/>
        </p:nvPicPr>
        <p:blipFill>
          <a:blip r:embed="rId3"/>
          <a:stretch>
            <a:fillRect/>
          </a:stretch>
        </p:blipFill>
        <p:spPr>
          <a:xfrm>
            <a:off x="7046911" y="1905000"/>
            <a:ext cx="4061707" cy="2516704"/>
          </a:xfrm>
          <a:prstGeom prst="rect">
            <a:avLst/>
          </a:prstGeom>
        </p:spPr>
      </p:pic>
    </p:spTree>
    <p:extLst>
      <p:ext uri="{BB962C8B-B14F-4D97-AF65-F5344CB8AC3E}">
        <p14:creationId xmlns:p14="http://schemas.microsoft.com/office/powerpoint/2010/main" val="138206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4 of 4</a:t>
            </a:r>
            <a:br>
              <a:rPr lang="en-US" dirty="0"/>
            </a:br>
            <a:r>
              <a:rPr lang="en-US" sz="1800" dirty="0"/>
              <a:t>How would you recode discipline as a 0/1 binary indicator?</a:t>
            </a:r>
          </a:p>
        </p:txBody>
      </p:sp>
      <p:pic>
        <p:nvPicPr>
          <p:cNvPr id="7" name="Picture 6">
            <a:extLst>
              <a:ext uri="{FF2B5EF4-FFF2-40B4-BE49-F238E27FC236}">
                <a16:creationId xmlns:a16="http://schemas.microsoft.com/office/drawing/2014/main" id="{E9B19087-E5C7-8F47-8504-9ED296748B9A}"/>
              </a:ext>
            </a:extLst>
          </p:cNvPr>
          <p:cNvPicPr>
            <a:picLocks noChangeAspect="1"/>
          </p:cNvPicPr>
          <p:nvPr/>
        </p:nvPicPr>
        <p:blipFill>
          <a:blip r:embed="rId2"/>
          <a:stretch>
            <a:fillRect/>
          </a:stretch>
        </p:blipFill>
        <p:spPr>
          <a:xfrm>
            <a:off x="2129938" y="2848459"/>
            <a:ext cx="4378249" cy="3066204"/>
          </a:xfrm>
          <a:prstGeom prst="rect">
            <a:avLst/>
          </a:prstGeom>
        </p:spPr>
      </p:pic>
      <p:pic>
        <p:nvPicPr>
          <p:cNvPr id="10" name="Picture 9">
            <a:extLst>
              <a:ext uri="{FF2B5EF4-FFF2-40B4-BE49-F238E27FC236}">
                <a16:creationId xmlns:a16="http://schemas.microsoft.com/office/drawing/2014/main" id="{DB5BD270-7BF6-454D-A4FE-B61E30AA52D7}"/>
              </a:ext>
            </a:extLst>
          </p:cNvPr>
          <p:cNvPicPr>
            <a:picLocks noChangeAspect="1"/>
          </p:cNvPicPr>
          <p:nvPr/>
        </p:nvPicPr>
        <p:blipFill>
          <a:blip r:embed="rId3"/>
          <a:stretch>
            <a:fillRect/>
          </a:stretch>
        </p:blipFill>
        <p:spPr>
          <a:xfrm>
            <a:off x="6828849" y="1886798"/>
            <a:ext cx="4584515" cy="3066203"/>
          </a:xfrm>
          <a:prstGeom prst="rect">
            <a:avLst/>
          </a:prstGeom>
        </p:spPr>
      </p:pic>
    </p:spTree>
    <p:extLst>
      <p:ext uri="{BB962C8B-B14F-4D97-AF65-F5344CB8AC3E}">
        <p14:creationId xmlns:p14="http://schemas.microsoft.com/office/powerpoint/2010/main" val="183630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1 of 3 – Rank and Discipline</a:t>
            </a:r>
          </a:p>
        </p:txBody>
      </p:sp>
      <p:pic>
        <p:nvPicPr>
          <p:cNvPr id="5" name="Picture 4">
            <a:extLst>
              <a:ext uri="{FF2B5EF4-FFF2-40B4-BE49-F238E27FC236}">
                <a16:creationId xmlns:a16="http://schemas.microsoft.com/office/drawing/2014/main" id="{D14796EE-F256-5346-8122-37C6B8102A7E}"/>
              </a:ext>
            </a:extLst>
          </p:cNvPr>
          <p:cNvPicPr>
            <a:picLocks noChangeAspect="1"/>
          </p:cNvPicPr>
          <p:nvPr/>
        </p:nvPicPr>
        <p:blipFill>
          <a:blip r:embed="rId2"/>
          <a:stretch>
            <a:fillRect/>
          </a:stretch>
        </p:blipFill>
        <p:spPr>
          <a:xfrm>
            <a:off x="2354262" y="1574801"/>
            <a:ext cx="4061707" cy="2597149"/>
          </a:xfrm>
          <a:prstGeom prst="rect">
            <a:avLst/>
          </a:prstGeom>
        </p:spPr>
      </p:pic>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274320" y="4628321"/>
            <a:ext cx="4141649" cy="1418158"/>
          </a:xfrm>
        </p:spPr>
        <p:txBody>
          <a:bodyPr>
            <a:normAutofit/>
          </a:bodyPr>
          <a:lstStyle/>
          <a:p>
            <a:r>
              <a:rPr lang="en-US" dirty="0"/>
              <a:t>On average, a higher faculty rank has higher salary.</a:t>
            </a:r>
          </a:p>
        </p:txBody>
      </p:sp>
      <p:pic>
        <p:nvPicPr>
          <p:cNvPr id="6" name="Picture 5">
            <a:extLst>
              <a:ext uri="{FF2B5EF4-FFF2-40B4-BE49-F238E27FC236}">
                <a16:creationId xmlns:a16="http://schemas.microsoft.com/office/drawing/2014/main" id="{658DA492-41E2-1E4E-8437-17248393BEE3}"/>
              </a:ext>
            </a:extLst>
          </p:cNvPr>
          <p:cNvPicPr>
            <a:picLocks noChangeAspect="1"/>
          </p:cNvPicPr>
          <p:nvPr/>
        </p:nvPicPr>
        <p:blipFill>
          <a:blip r:embed="rId3"/>
          <a:stretch>
            <a:fillRect/>
          </a:stretch>
        </p:blipFill>
        <p:spPr>
          <a:xfrm>
            <a:off x="6771848" y="1520600"/>
            <a:ext cx="4732764" cy="3034403"/>
          </a:xfrm>
          <a:prstGeom prst="rect">
            <a:avLst/>
          </a:prstGeom>
        </p:spPr>
      </p:pic>
      <p:sp>
        <p:nvSpPr>
          <p:cNvPr id="11" name="Content Placeholder 2">
            <a:extLst>
              <a:ext uri="{FF2B5EF4-FFF2-40B4-BE49-F238E27FC236}">
                <a16:creationId xmlns:a16="http://schemas.microsoft.com/office/drawing/2014/main" id="{954233A6-FD66-C740-A476-0AB7E3A246FC}"/>
              </a:ext>
            </a:extLst>
          </p:cNvPr>
          <p:cNvSpPr txBox="1">
            <a:spLocks/>
          </p:cNvSpPr>
          <p:nvPr/>
        </p:nvSpPr>
        <p:spPr>
          <a:xfrm>
            <a:off x="7048768" y="4627492"/>
            <a:ext cx="4455844" cy="14181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Discipline B faculty has higher salary range for less years since PhD.</a:t>
            </a:r>
          </a:p>
        </p:txBody>
      </p:sp>
      <p:sp>
        <p:nvSpPr>
          <p:cNvPr id="12" name="Freeform 11">
            <a:extLst>
              <a:ext uri="{FF2B5EF4-FFF2-40B4-BE49-F238E27FC236}">
                <a16:creationId xmlns:a16="http://schemas.microsoft.com/office/drawing/2014/main" id="{96F72755-950F-A74C-A50D-0694769B2EF3}"/>
              </a:ext>
            </a:extLst>
          </p:cNvPr>
          <p:cNvSpPr/>
          <p:nvPr/>
        </p:nvSpPr>
        <p:spPr>
          <a:xfrm>
            <a:off x="7643813" y="2014538"/>
            <a:ext cx="1700212" cy="1700212"/>
          </a:xfrm>
          <a:custGeom>
            <a:avLst/>
            <a:gdLst>
              <a:gd name="connsiteX0" fmla="*/ 1700212 w 1700212"/>
              <a:gd name="connsiteY0" fmla="*/ 0 h 1700212"/>
              <a:gd name="connsiteX1" fmla="*/ 1643062 w 1700212"/>
              <a:gd name="connsiteY1" fmla="*/ 71437 h 1700212"/>
              <a:gd name="connsiteX2" fmla="*/ 1571625 w 1700212"/>
              <a:gd name="connsiteY2" fmla="*/ 85725 h 1700212"/>
              <a:gd name="connsiteX3" fmla="*/ 1485900 w 1700212"/>
              <a:gd name="connsiteY3" fmla="*/ 114300 h 1700212"/>
              <a:gd name="connsiteX4" fmla="*/ 1371600 w 1700212"/>
              <a:gd name="connsiteY4" fmla="*/ 142875 h 1700212"/>
              <a:gd name="connsiteX5" fmla="*/ 1285875 w 1700212"/>
              <a:gd name="connsiteY5" fmla="*/ 200025 h 1700212"/>
              <a:gd name="connsiteX6" fmla="*/ 1200150 w 1700212"/>
              <a:gd name="connsiteY6" fmla="*/ 271462 h 1700212"/>
              <a:gd name="connsiteX7" fmla="*/ 1114425 w 1700212"/>
              <a:gd name="connsiteY7" fmla="*/ 300037 h 1700212"/>
              <a:gd name="connsiteX8" fmla="*/ 1028700 w 1700212"/>
              <a:gd name="connsiteY8" fmla="*/ 357187 h 1700212"/>
              <a:gd name="connsiteX9" fmla="*/ 985837 w 1700212"/>
              <a:gd name="connsiteY9" fmla="*/ 385762 h 1700212"/>
              <a:gd name="connsiteX10" fmla="*/ 914400 w 1700212"/>
              <a:gd name="connsiteY10" fmla="*/ 442912 h 1700212"/>
              <a:gd name="connsiteX11" fmla="*/ 871537 w 1700212"/>
              <a:gd name="connsiteY11" fmla="*/ 471487 h 1700212"/>
              <a:gd name="connsiteX12" fmla="*/ 785812 w 1700212"/>
              <a:gd name="connsiteY12" fmla="*/ 500062 h 1700212"/>
              <a:gd name="connsiteX13" fmla="*/ 700087 w 1700212"/>
              <a:gd name="connsiteY13" fmla="*/ 557212 h 1700212"/>
              <a:gd name="connsiteX14" fmla="*/ 642937 w 1700212"/>
              <a:gd name="connsiteY14" fmla="*/ 642937 h 1700212"/>
              <a:gd name="connsiteX15" fmla="*/ 514350 w 1700212"/>
              <a:gd name="connsiteY15" fmla="*/ 757237 h 1700212"/>
              <a:gd name="connsiteX16" fmla="*/ 442912 w 1700212"/>
              <a:gd name="connsiteY16" fmla="*/ 828675 h 1700212"/>
              <a:gd name="connsiteX17" fmla="*/ 371475 w 1700212"/>
              <a:gd name="connsiteY17" fmla="*/ 914400 h 1700212"/>
              <a:gd name="connsiteX18" fmla="*/ 314325 w 1700212"/>
              <a:gd name="connsiteY18" fmla="*/ 1000125 h 1700212"/>
              <a:gd name="connsiteX19" fmla="*/ 285750 w 1700212"/>
              <a:gd name="connsiteY19" fmla="*/ 1042987 h 1700212"/>
              <a:gd name="connsiteX20" fmla="*/ 257175 w 1700212"/>
              <a:gd name="connsiteY20" fmla="*/ 1085850 h 1700212"/>
              <a:gd name="connsiteX21" fmla="*/ 171450 w 1700212"/>
              <a:gd name="connsiteY21" fmla="*/ 1171575 h 1700212"/>
              <a:gd name="connsiteX22" fmla="*/ 128587 w 1700212"/>
              <a:gd name="connsiteY22" fmla="*/ 1257300 h 1700212"/>
              <a:gd name="connsiteX23" fmla="*/ 114300 w 1700212"/>
              <a:gd name="connsiteY23" fmla="*/ 1300162 h 1700212"/>
              <a:gd name="connsiteX24" fmla="*/ 57150 w 1700212"/>
              <a:gd name="connsiteY24" fmla="*/ 1385887 h 1700212"/>
              <a:gd name="connsiteX25" fmla="*/ 28575 w 1700212"/>
              <a:gd name="connsiteY25" fmla="*/ 1428750 h 1700212"/>
              <a:gd name="connsiteX26" fmla="*/ 0 w 1700212"/>
              <a:gd name="connsiteY26" fmla="*/ 1514475 h 1700212"/>
              <a:gd name="connsiteX27" fmla="*/ 14287 w 1700212"/>
              <a:gd name="connsiteY27" fmla="*/ 1614487 h 1700212"/>
              <a:gd name="connsiteX28" fmla="*/ 28575 w 1700212"/>
              <a:gd name="connsiteY28" fmla="*/ 1657350 h 1700212"/>
              <a:gd name="connsiteX29" fmla="*/ 114300 w 1700212"/>
              <a:gd name="connsiteY29" fmla="*/ 1685925 h 1700212"/>
              <a:gd name="connsiteX30" fmla="*/ 157162 w 1700212"/>
              <a:gd name="connsiteY30" fmla="*/ 1700212 h 1700212"/>
              <a:gd name="connsiteX31" fmla="*/ 300037 w 1700212"/>
              <a:gd name="connsiteY31" fmla="*/ 1685925 h 1700212"/>
              <a:gd name="connsiteX32" fmla="*/ 342900 w 1700212"/>
              <a:gd name="connsiteY32" fmla="*/ 1671637 h 1700212"/>
              <a:gd name="connsiteX33" fmla="*/ 414337 w 1700212"/>
              <a:gd name="connsiteY33" fmla="*/ 1657350 h 1700212"/>
              <a:gd name="connsiteX34" fmla="*/ 528637 w 1700212"/>
              <a:gd name="connsiteY34" fmla="*/ 1628775 h 1700212"/>
              <a:gd name="connsiteX35" fmla="*/ 571500 w 1700212"/>
              <a:gd name="connsiteY35" fmla="*/ 1614487 h 1700212"/>
              <a:gd name="connsiteX36" fmla="*/ 700087 w 1700212"/>
              <a:gd name="connsiteY36" fmla="*/ 1585912 h 1700212"/>
              <a:gd name="connsiteX37" fmla="*/ 785812 w 1700212"/>
              <a:gd name="connsiteY37" fmla="*/ 1557337 h 1700212"/>
              <a:gd name="connsiteX38" fmla="*/ 828675 w 1700212"/>
              <a:gd name="connsiteY38" fmla="*/ 1514475 h 1700212"/>
              <a:gd name="connsiteX39" fmla="*/ 871537 w 1700212"/>
              <a:gd name="connsiteY39" fmla="*/ 1485900 h 1700212"/>
              <a:gd name="connsiteX40" fmla="*/ 957262 w 1700212"/>
              <a:gd name="connsiteY40" fmla="*/ 1400175 h 1700212"/>
              <a:gd name="connsiteX41" fmla="*/ 1000125 w 1700212"/>
              <a:gd name="connsiteY41" fmla="*/ 1357312 h 1700212"/>
              <a:gd name="connsiteX42" fmla="*/ 1114425 w 1700212"/>
              <a:gd name="connsiteY42" fmla="*/ 1185862 h 1700212"/>
              <a:gd name="connsiteX43" fmla="*/ 1143000 w 1700212"/>
              <a:gd name="connsiteY43" fmla="*/ 1143000 h 1700212"/>
              <a:gd name="connsiteX44" fmla="*/ 1171575 w 1700212"/>
              <a:gd name="connsiteY44" fmla="*/ 1100137 h 1700212"/>
              <a:gd name="connsiteX45" fmla="*/ 1214437 w 1700212"/>
              <a:gd name="connsiteY45" fmla="*/ 1071562 h 1700212"/>
              <a:gd name="connsiteX46" fmla="*/ 1314450 w 1700212"/>
              <a:gd name="connsiteY46" fmla="*/ 957262 h 1700212"/>
              <a:gd name="connsiteX47" fmla="*/ 1428750 w 1700212"/>
              <a:gd name="connsiteY47" fmla="*/ 857250 h 1700212"/>
              <a:gd name="connsiteX48" fmla="*/ 1500187 w 1700212"/>
              <a:gd name="connsiteY48" fmla="*/ 771525 h 1700212"/>
              <a:gd name="connsiteX49" fmla="*/ 1543050 w 1700212"/>
              <a:gd name="connsiteY49" fmla="*/ 728662 h 1700212"/>
              <a:gd name="connsiteX50" fmla="*/ 1614487 w 1700212"/>
              <a:gd name="connsiteY50" fmla="*/ 657225 h 1700212"/>
              <a:gd name="connsiteX51" fmla="*/ 1628775 w 1700212"/>
              <a:gd name="connsiteY51" fmla="*/ 614362 h 1700212"/>
              <a:gd name="connsiteX52" fmla="*/ 1685925 w 1700212"/>
              <a:gd name="connsiteY52" fmla="*/ 528637 h 1700212"/>
              <a:gd name="connsiteX53" fmla="*/ 1700212 w 1700212"/>
              <a:gd name="connsiteY53" fmla="*/ 485775 h 1700212"/>
              <a:gd name="connsiteX54" fmla="*/ 1685925 w 1700212"/>
              <a:gd name="connsiteY54" fmla="*/ 371475 h 1700212"/>
              <a:gd name="connsiteX55" fmla="*/ 1671637 w 1700212"/>
              <a:gd name="connsiteY55" fmla="*/ 300037 h 1700212"/>
              <a:gd name="connsiteX56" fmla="*/ 1657350 w 1700212"/>
              <a:gd name="connsiteY56" fmla="*/ 214312 h 1700212"/>
              <a:gd name="connsiteX57" fmla="*/ 1643062 w 1700212"/>
              <a:gd name="connsiteY57" fmla="*/ 114300 h 1700212"/>
              <a:gd name="connsiteX58" fmla="*/ 1628775 w 1700212"/>
              <a:gd name="connsiteY58" fmla="*/ 71437 h 170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00212" h="1700212">
                <a:moveTo>
                  <a:pt x="1700212" y="0"/>
                </a:moveTo>
                <a:cubicBezTo>
                  <a:pt x="1681162" y="23812"/>
                  <a:pt x="1668435" y="54522"/>
                  <a:pt x="1643062" y="71437"/>
                </a:cubicBezTo>
                <a:cubicBezTo>
                  <a:pt x="1622857" y="84907"/>
                  <a:pt x="1595053" y="79335"/>
                  <a:pt x="1571625" y="85725"/>
                </a:cubicBezTo>
                <a:cubicBezTo>
                  <a:pt x="1542566" y="93650"/>
                  <a:pt x="1515436" y="108393"/>
                  <a:pt x="1485900" y="114300"/>
                </a:cubicBezTo>
                <a:cubicBezTo>
                  <a:pt x="1466102" y="118259"/>
                  <a:pt x="1396316" y="129144"/>
                  <a:pt x="1371600" y="142875"/>
                </a:cubicBezTo>
                <a:cubicBezTo>
                  <a:pt x="1341579" y="159554"/>
                  <a:pt x="1310159" y="175741"/>
                  <a:pt x="1285875" y="200025"/>
                </a:cubicBezTo>
                <a:cubicBezTo>
                  <a:pt x="1258959" y="226940"/>
                  <a:pt x="1235953" y="255550"/>
                  <a:pt x="1200150" y="271462"/>
                </a:cubicBezTo>
                <a:cubicBezTo>
                  <a:pt x="1172625" y="283695"/>
                  <a:pt x="1114425" y="300037"/>
                  <a:pt x="1114425" y="300037"/>
                </a:cubicBezTo>
                <a:lnTo>
                  <a:pt x="1028700" y="357187"/>
                </a:lnTo>
                <a:lnTo>
                  <a:pt x="985837" y="385762"/>
                </a:lnTo>
                <a:cubicBezTo>
                  <a:pt x="937667" y="458017"/>
                  <a:pt x="983411" y="408407"/>
                  <a:pt x="914400" y="442912"/>
                </a:cubicBezTo>
                <a:cubicBezTo>
                  <a:pt x="899041" y="450591"/>
                  <a:pt x="887229" y="464513"/>
                  <a:pt x="871537" y="471487"/>
                </a:cubicBezTo>
                <a:cubicBezTo>
                  <a:pt x="844012" y="483720"/>
                  <a:pt x="785812" y="500062"/>
                  <a:pt x="785812" y="500062"/>
                </a:cubicBezTo>
                <a:cubicBezTo>
                  <a:pt x="757237" y="519112"/>
                  <a:pt x="719137" y="528637"/>
                  <a:pt x="700087" y="557212"/>
                </a:cubicBezTo>
                <a:cubicBezTo>
                  <a:pt x="681037" y="585787"/>
                  <a:pt x="671512" y="623887"/>
                  <a:pt x="642937" y="642937"/>
                </a:cubicBezTo>
                <a:cubicBezTo>
                  <a:pt x="591403" y="677294"/>
                  <a:pt x="553495" y="698518"/>
                  <a:pt x="514350" y="757237"/>
                </a:cubicBezTo>
                <a:cubicBezTo>
                  <a:pt x="476250" y="814388"/>
                  <a:pt x="500063" y="790575"/>
                  <a:pt x="442912" y="828675"/>
                </a:cubicBezTo>
                <a:cubicBezTo>
                  <a:pt x="340798" y="981844"/>
                  <a:pt x="499824" y="749378"/>
                  <a:pt x="371475" y="914400"/>
                </a:cubicBezTo>
                <a:cubicBezTo>
                  <a:pt x="350391" y="941509"/>
                  <a:pt x="333375" y="971550"/>
                  <a:pt x="314325" y="1000125"/>
                </a:cubicBezTo>
                <a:lnTo>
                  <a:pt x="285750" y="1042987"/>
                </a:lnTo>
                <a:cubicBezTo>
                  <a:pt x="276225" y="1057275"/>
                  <a:pt x="269317" y="1073708"/>
                  <a:pt x="257175" y="1085850"/>
                </a:cubicBezTo>
                <a:lnTo>
                  <a:pt x="171450" y="1171575"/>
                </a:lnTo>
                <a:cubicBezTo>
                  <a:pt x="135535" y="1279316"/>
                  <a:pt x="183984" y="1146506"/>
                  <a:pt x="128587" y="1257300"/>
                </a:cubicBezTo>
                <a:cubicBezTo>
                  <a:pt x="121852" y="1270770"/>
                  <a:pt x="121614" y="1286997"/>
                  <a:pt x="114300" y="1300162"/>
                </a:cubicBezTo>
                <a:cubicBezTo>
                  <a:pt x="97622" y="1330183"/>
                  <a:pt x="76200" y="1357312"/>
                  <a:pt x="57150" y="1385887"/>
                </a:cubicBezTo>
                <a:cubicBezTo>
                  <a:pt x="47625" y="1400175"/>
                  <a:pt x="34005" y="1412460"/>
                  <a:pt x="28575" y="1428750"/>
                </a:cubicBezTo>
                <a:lnTo>
                  <a:pt x="0" y="1514475"/>
                </a:lnTo>
                <a:cubicBezTo>
                  <a:pt x="4762" y="1547812"/>
                  <a:pt x="7683" y="1581465"/>
                  <a:pt x="14287" y="1614487"/>
                </a:cubicBezTo>
                <a:cubicBezTo>
                  <a:pt x="17241" y="1629255"/>
                  <a:pt x="16320" y="1648596"/>
                  <a:pt x="28575" y="1657350"/>
                </a:cubicBezTo>
                <a:cubicBezTo>
                  <a:pt x="53085" y="1674857"/>
                  <a:pt x="85725" y="1676400"/>
                  <a:pt x="114300" y="1685925"/>
                </a:cubicBezTo>
                <a:lnTo>
                  <a:pt x="157162" y="1700212"/>
                </a:lnTo>
                <a:cubicBezTo>
                  <a:pt x="204787" y="1695450"/>
                  <a:pt x="252731" y="1693203"/>
                  <a:pt x="300037" y="1685925"/>
                </a:cubicBezTo>
                <a:cubicBezTo>
                  <a:pt x="314922" y="1683635"/>
                  <a:pt x="328289" y="1675290"/>
                  <a:pt x="342900" y="1671637"/>
                </a:cubicBezTo>
                <a:cubicBezTo>
                  <a:pt x="366459" y="1665747"/>
                  <a:pt x="390675" y="1662810"/>
                  <a:pt x="414337" y="1657350"/>
                </a:cubicBezTo>
                <a:cubicBezTo>
                  <a:pt x="452604" y="1648519"/>
                  <a:pt x="491380" y="1641194"/>
                  <a:pt x="528637" y="1628775"/>
                </a:cubicBezTo>
                <a:cubicBezTo>
                  <a:pt x="542925" y="1624012"/>
                  <a:pt x="556889" y="1618140"/>
                  <a:pt x="571500" y="1614487"/>
                </a:cubicBezTo>
                <a:cubicBezTo>
                  <a:pt x="653094" y="1594088"/>
                  <a:pt x="626735" y="1607918"/>
                  <a:pt x="700087" y="1585912"/>
                </a:cubicBezTo>
                <a:cubicBezTo>
                  <a:pt x="728937" y="1577257"/>
                  <a:pt x="785812" y="1557337"/>
                  <a:pt x="785812" y="1557337"/>
                </a:cubicBezTo>
                <a:cubicBezTo>
                  <a:pt x="800100" y="1543050"/>
                  <a:pt x="813153" y="1527410"/>
                  <a:pt x="828675" y="1514475"/>
                </a:cubicBezTo>
                <a:cubicBezTo>
                  <a:pt x="841866" y="1503482"/>
                  <a:pt x="858703" y="1497308"/>
                  <a:pt x="871537" y="1485900"/>
                </a:cubicBezTo>
                <a:cubicBezTo>
                  <a:pt x="901741" y="1459052"/>
                  <a:pt x="928687" y="1428750"/>
                  <a:pt x="957262" y="1400175"/>
                </a:cubicBezTo>
                <a:cubicBezTo>
                  <a:pt x="971550" y="1385887"/>
                  <a:pt x="988917" y="1374124"/>
                  <a:pt x="1000125" y="1357312"/>
                </a:cubicBezTo>
                <a:lnTo>
                  <a:pt x="1114425" y="1185862"/>
                </a:lnTo>
                <a:lnTo>
                  <a:pt x="1143000" y="1143000"/>
                </a:lnTo>
                <a:cubicBezTo>
                  <a:pt x="1152525" y="1128712"/>
                  <a:pt x="1157287" y="1109662"/>
                  <a:pt x="1171575" y="1100137"/>
                </a:cubicBezTo>
                <a:lnTo>
                  <a:pt x="1214437" y="1071562"/>
                </a:lnTo>
                <a:cubicBezTo>
                  <a:pt x="1281112" y="971549"/>
                  <a:pt x="1243012" y="1004887"/>
                  <a:pt x="1314450" y="957262"/>
                </a:cubicBezTo>
                <a:cubicBezTo>
                  <a:pt x="1395417" y="835812"/>
                  <a:pt x="1262053" y="1023951"/>
                  <a:pt x="1428750" y="857250"/>
                </a:cubicBezTo>
                <a:cubicBezTo>
                  <a:pt x="1553982" y="732015"/>
                  <a:pt x="1400722" y="890883"/>
                  <a:pt x="1500187" y="771525"/>
                </a:cubicBezTo>
                <a:cubicBezTo>
                  <a:pt x="1513122" y="756003"/>
                  <a:pt x="1530115" y="744184"/>
                  <a:pt x="1543050" y="728662"/>
                </a:cubicBezTo>
                <a:cubicBezTo>
                  <a:pt x="1602581" y="657225"/>
                  <a:pt x="1535906" y="709613"/>
                  <a:pt x="1614487" y="657225"/>
                </a:cubicBezTo>
                <a:cubicBezTo>
                  <a:pt x="1619250" y="642937"/>
                  <a:pt x="1621461" y="627527"/>
                  <a:pt x="1628775" y="614362"/>
                </a:cubicBezTo>
                <a:cubicBezTo>
                  <a:pt x="1645453" y="584341"/>
                  <a:pt x="1685925" y="528637"/>
                  <a:pt x="1685925" y="528637"/>
                </a:cubicBezTo>
                <a:cubicBezTo>
                  <a:pt x="1690687" y="514350"/>
                  <a:pt x="1700212" y="500835"/>
                  <a:pt x="1700212" y="485775"/>
                </a:cubicBezTo>
                <a:cubicBezTo>
                  <a:pt x="1700212" y="447379"/>
                  <a:pt x="1691763" y="409425"/>
                  <a:pt x="1685925" y="371475"/>
                </a:cubicBezTo>
                <a:cubicBezTo>
                  <a:pt x="1682232" y="347473"/>
                  <a:pt x="1675981" y="323930"/>
                  <a:pt x="1671637" y="300037"/>
                </a:cubicBezTo>
                <a:cubicBezTo>
                  <a:pt x="1666455" y="271535"/>
                  <a:pt x="1661755" y="242944"/>
                  <a:pt x="1657350" y="214312"/>
                </a:cubicBezTo>
                <a:cubicBezTo>
                  <a:pt x="1652229" y="181028"/>
                  <a:pt x="1649666" y="147322"/>
                  <a:pt x="1643062" y="114300"/>
                </a:cubicBezTo>
                <a:cubicBezTo>
                  <a:pt x="1640108" y="99532"/>
                  <a:pt x="1628775" y="71437"/>
                  <a:pt x="1628775" y="714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38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2 of 3 – Years since PhD and Service</a:t>
            </a:r>
          </a:p>
        </p:txBody>
      </p:sp>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592925" y="4503194"/>
            <a:ext cx="3963511" cy="1143805"/>
          </a:xfrm>
        </p:spPr>
        <p:txBody>
          <a:bodyPr>
            <a:normAutofit/>
          </a:bodyPr>
          <a:lstStyle/>
          <a:p>
            <a:r>
              <a:rPr lang="en-US" dirty="0"/>
              <a:t>Years since PhD has a positive correlation with salary and rank.</a:t>
            </a:r>
          </a:p>
        </p:txBody>
      </p:sp>
      <p:pic>
        <p:nvPicPr>
          <p:cNvPr id="3" name="Picture 2">
            <a:extLst>
              <a:ext uri="{FF2B5EF4-FFF2-40B4-BE49-F238E27FC236}">
                <a16:creationId xmlns:a16="http://schemas.microsoft.com/office/drawing/2014/main" id="{85B8A1DE-35FE-B245-A695-9AFA31D104AD}"/>
              </a:ext>
            </a:extLst>
          </p:cNvPr>
          <p:cNvPicPr>
            <a:picLocks noChangeAspect="1"/>
          </p:cNvPicPr>
          <p:nvPr/>
        </p:nvPicPr>
        <p:blipFill>
          <a:blip r:embed="rId2"/>
          <a:stretch>
            <a:fillRect/>
          </a:stretch>
        </p:blipFill>
        <p:spPr>
          <a:xfrm>
            <a:off x="2592925" y="1758950"/>
            <a:ext cx="3963511" cy="2470150"/>
          </a:xfrm>
          <a:prstGeom prst="rect">
            <a:avLst/>
          </a:prstGeom>
        </p:spPr>
      </p:pic>
      <p:pic>
        <p:nvPicPr>
          <p:cNvPr id="6" name="Picture 5">
            <a:extLst>
              <a:ext uri="{FF2B5EF4-FFF2-40B4-BE49-F238E27FC236}">
                <a16:creationId xmlns:a16="http://schemas.microsoft.com/office/drawing/2014/main" id="{65F01C39-26FC-B447-A245-D1ACF76AB6AE}"/>
              </a:ext>
            </a:extLst>
          </p:cNvPr>
          <p:cNvPicPr>
            <a:picLocks noChangeAspect="1"/>
          </p:cNvPicPr>
          <p:nvPr/>
        </p:nvPicPr>
        <p:blipFill>
          <a:blip r:embed="rId3"/>
          <a:stretch>
            <a:fillRect/>
          </a:stretch>
        </p:blipFill>
        <p:spPr>
          <a:xfrm>
            <a:off x="7428462" y="1722441"/>
            <a:ext cx="3963511" cy="2541198"/>
          </a:xfrm>
          <a:prstGeom prst="rect">
            <a:avLst/>
          </a:prstGeom>
        </p:spPr>
      </p:pic>
      <p:sp>
        <p:nvSpPr>
          <p:cNvPr id="7" name="Content Placeholder 2">
            <a:extLst>
              <a:ext uri="{FF2B5EF4-FFF2-40B4-BE49-F238E27FC236}">
                <a16:creationId xmlns:a16="http://schemas.microsoft.com/office/drawing/2014/main" id="{68EDE68F-173B-1D41-B26B-EA37F7449FC1}"/>
              </a:ext>
            </a:extLst>
          </p:cNvPr>
          <p:cNvSpPr txBox="1">
            <a:spLocks/>
          </p:cNvSpPr>
          <p:nvPr/>
        </p:nvSpPr>
        <p:spPr>
          <a:xfrm>
            <a:off x="7428461" y="4503193"/>
            <a:ext cx="3963511" cy="11438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Similar, but weaker, relationship is observed with Years of Service. </a:t>
            </a:r>
          </a:p>
        </p:txBody>
      </p:sp>
    </p:spTree>
    <p:extLst>
      <p:ext uri="{BB962C8B-B14F-4D97-AF65-F5344CB8AC3E}">
        <p14:creationId xmlns:p14="http://schemas.microsoft.com/office/powerpoint/2010/main" val="166969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3 of 3 – Salary vs. Gender</a:t>
            </a:r>
          </a:p>
        </p:txBody>
      </p:sp>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592925" y="4503194"/>
            <a:ext cx="8635193" cy="1143805"/>
          </a:xfrm>
        </p:spPr>
        <p:txBody>
          <a:bodyPr>
            <a:normAutofit/>
          </a:bodyPr>
          <a:lstStyle/>
          <a:p>
            <a:r>
              <a:rPr lang="en-US" dirty="0"/>
              <a:t>Overall, Male faculty have higher salaries on average, but may not be a strong predictor.</a:t>
            </a:r>
          </a:p>
        </p:txBody>
      </p:sp>
      <p:pic>
        <p:nvPicPr>
          <p:cNvPr id="5" name="Picture 4">
            <a:extLst>
              <a:ext uri="{FF2B5EF4-FFF2-40B4-BE49-F238E27FC236}">
                <a16:creationId xmlns:a16="http://schemas.microsoft.com/office/drawing/2014/main" id="{A6169031-42D3-8E48-9E50-347FF6CD37C5}"/>
              </a:ext>
            </a:extLst>
          </p:cNvPr>
          <p:cNvPicPr>
            <a:picLocks noChangeAspect="1"/>
          </p:cNvPicPr>
          <p:nvPr/>
        </p:nvPicPr>
        <p:blipFill>
          <a:blip r:embed="rId2"/>
          <a:stretch>
            <a:fillRect/>
          </a:stretch>
        </p:blipFill>
        <p:spPr>
          <a:xfrm>
            <a:off x="2457450" y="1696895"/>
            <a:ext cx="3963511" cy="2516215"/>
          </a:xfrm>
          <a:prstGeom prst="rect">
            <a:avLst/>
          </a:prstGeom>
        </p:spPr>
      </p:pic>
      <p:pic>
        <p:nvPicPr>
          <p:cNvPr id="9" name="Picture 8">
            <a:extLst>
              <a:ext uri="{FF2B5EF4-FFF2-40B4-BE49-F238E27FC236}">
                <a16:creationId xmlns:a16="http://schemas.microsoft.com/office/drawing/2014/main" id="{C37D79E4-39BA-CF46-865D-C6AD6C5277F5}"/>
              </a:ext>
            </a:extLst>
          </p:cNvPr>
          <p:cNvPicPr>
            <a:picLocks noChangeAspect="1"/>
          </p:cNvPicPr>
          <p:nvPr/>
        </p:nvPicPr>
        <p:blipFill>
          <a:blip r:embed="rId3"/>
          <a:stretch>
            <a:fillRect/>
          </a:stretch>
        </p:blipFill>
        <p:spPr>
          <a:xfrm>
            <a:off x="6697454" y="1658119"/>
            <a:ext cx="4530664" cy="2838359"/>
          </a:xfrm>
          <a:prstGeom prst="rect">
            <a:avLst/>
          </a:prstGeom>
        </p:spPr>
      </p:pic>
    </p:spTree>
    <p:extLst>
      <p:ext uri="{BB962C8B-B14F-4D97-AF65-F5344CB8AC3E}">
        <p14:creationId xmlns:p14="http://schemas.microsoft.com/office/powerpoint/2010/main" val="2731158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1291</TotalTime>
  <Words>982</Words>
  <Application>Microsoft Macintosh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Salaries for Professors</vt:lpstr>
      <vt:lpstr>Introduction - Dataset</vt:lpstr>
      <vt:lpstr>Analysis – 1 of 4 What percentage of records are Assistant Professors with less than 5 years of experience?</vt:lpstr>
      <vt:lpstr>Analysis – 2 of 4 Is there a statistically significant difference between female and male salaries?</vt:lpstr>
      <vt:lpstr>Analysis – 3 of 4 What is the distribution of salary by rank and discipline?</vt:lpstr>
      <vt:lpstr>Analysis – 4 of 4 How would you recode discipline as a 0/1 binary indicator?</vt:lpstr>
      <vt:lpstr>Exploratory Data Analysis Observation 1 of 3 – Rank and Discipline</vt:lpstr>
      <vt:lpstr>Exploratory Data Analysis Observation 2 of 3 – Years since PhD and Service</vt:lpstr>
      <vt:lpstr>Exploratory Data Analysis Observation 3 of 3 – Salary vs. Gender</vt:lpstr>
      <vt:lpstr>Model Building Regression – ML Pipeline</vt:lpstr>
      <vt:lpstr>Model Building Regression – Results</vt:lpstr>
      <vt:lpstr>Model Building Classification – ML Pipeline</vt:lpstr>
      <vt:lpstr>Model Building Classification – Results</vt:lpstr>
      <vt:lpstr>Dataset Enhancement State at least 3 research questions you would like to address and describe your thought process behind how you formulated these research questions.</vt:lpstr>
      <vt:lpstr>Dataset Enhancement Prepare a list of 5-7 additional attributes you would like to add to the dataset. Prepare a brief explanation for each attribute.</vt:lpstr>
      <vt:lpstr>Dataset Enhancement Estimate and justify the appropriate sample size (and sampling technique, if desired) that would be required to address the research questions you defined.</vt:lpstr>
      <vt:lpstr>Annex: Model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Salaries</dc:title>
  <dc:creator>Irtiza Kaleem</dc:creator>
  <cp:lastModifiedBy>Irtiza Kaleem</cp:lastModifiedBy>
  <cp:revision>24</cp:revision>
  <dcterms:created xsi:type="dcterms:W3CDTF">2021-07-30T22:51:56Z</dcterms:created>
  <dcterms:modified xsi:type="dcterms:W3CDTF">2021-07-31T20:23:10Z</dcterms:modified>
</cp:coreProperties>
</file>