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70" r:id="rId14"/>
    <p:sldId id="272" r:id="rId15"/>
    <p:sldId id="271" r:id="rId16"/>
    <p:sldId id="268"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過渡現象</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Sheet1!$A$3:$A$17</c:f>
              <c:numCache>
                <c:formatCode>General</c:formatCode>
                <c:ptCount val="1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numCache>
            </c:numRef>
          </c:xVal>
          <c:yVal>
            <c:numRef>
              <c:f>Sheet1!$B$3:$B$17</c:f>
              <c:numCache>
                <c:formatCode>General</c:formatCode>
                <c:ptCount val="15"/>
                <c:pt idx="0">
                  <c:v>0</c:v>
                </c:pt>
                <c:pt idx="1">
                  <c:v>0.63212055882855767</c:v>
                </c:pt>
                <c:pt idx="2">
                  <c:v>0.8646647167633873</c:v>
                </c:pt>
                <c:pt idx="3">
                  <c:v>0.95021293163213605</c:v>
                </c:pt>
                <c:pt idx="4">
                  <c:v>0.98168436111126578</c:v>
                </c:pt>
                <c:pt idx="5">
                  <c:v>0.99326205300091452</c:v>
                </c:pt>
                <c:pt idx="6">
                  <c:v>0.99752124782333362</c:v>
                </c:pt>
                <c:pt idx="7">
                  <c:v>0.99908811803444553</c:v>
                </c:pt>
                <c:pt idx="8">
                  <c:v>0.99966453737209748</c:v>
                </c:pt>
                <c:pt idx="9">
                  <c:v>0.99987659019591335</c:v>
                </c:pt>
                <c:pt idx="10">
                  <c:v>0.99995460007023751</c:v>
                </c:pt>
                <c:pt idx="11">
                  <c:v>0.99998329829920973</c:v>
                </c:pt>
                <c:pt idx="12">
                  <c:v>0.99999385578764666</c:v>
                </c:pt>
                <c:pt idx="13">
                  <c:v>0.99999773967059302</c:v>
                </c:pt>
                <c:pt idx="14">
                  <c:v>0.9999991684712809</c:v>
                </c:pt>
              </c:numCache>
            </c:numRef>
          </c:yVal>
          <c:smooth val="1"/>
          <c:extLst>
            <c:ext xmlns:c16="http://schemas.microsoft.com/office/drawing/2014/chart" uri="{C3380CC4-5D6E-409C-BE32-E72D297353CC}">
              <c16:uniqueId val="{00000000-C43F-496C-BDF3-C805663269D8}"/>
            </c:ext>
          </c:extLst>
        </c:ser>
        <c:dLbls>
          <c:showLegendKey val="0"/>
          <c:showVal val="0"/>
          <c:showCatName val="0"/>
          <c:showSerName val="0"/>
          <c:showPercent val="0"/>
          <c:showBubbleSize val="0"/>
        </c:dLbls>
        <c:axId val="870971664"/>
        <c:axId val="870971336"/>
      </c:scatterChart>
      <c:valAx>
        <c:axId val="870971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充電時間</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70971336"/>
        <c:crosses val="autoZero"/>
        <c:crossBetween val="midCat"/>
      </c:valAx>
      <c:valAx>
        <c:axId val="870971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コンデンサの端子間電圧</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709716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充電電流</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Sheet2!$A$3:$A$21</c:f>
              <c:numCache>
                <c:formatCode>General</c:formatCode>
                <c:ptCount val="1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numCache>
            </c:numRef>
          </c:xVal>
          <c:yVal>
            <c:numRef>
              <c:f>Sheet2!$B$3:$B$21</c:f>
              <c:numCache>
                <c:formatCode>General</c:formatCode>
                <c:ptCount val="19"/>
                <c:pt idx="0">
                  <c:v>1</c:v>
                </c:pt>
                <c:pt idx="1">
                  <c:v>0.36787944117144233</c:v>
                </c:pt>
                <c:pt idx="2">
                  <c:v>0.1353352832366127</c:v>
                </c:pt>
                <c:pt idx="3">
                  <c:v>4.9787068367863944E-2</c:v>
                </c:pt>
                <c:pt idx="4">
                  <c:v>1.8315638888734179E-2</c:v>
                </c:pt>
                <c:pt idx="5">
                  <c:v>6.737946999085467E-3</c:v>
                </c:pt>
                <c:pt idx="6">
                  <c:v>2.4787521766663585E-3</c:v>
                </c:pt>
                <c:pt idx="7">
                  <c:v>9.1188196555451624E-4</c:v>
                </c:pt>
                <c:pt idx="8">
                  <c:v>3.3546262790251185E-4</c:v>
                </c:pt>
                <c:pt idx="9">
                  <c:v>1.2340980408667956E-4</c:v>
                </c:pt>
                <c:pt idx="10">
                  <c:v>4.5399929762484854E-5</c:v>
                </c:pt>
                <c:pt idx="11">
                  <c:v>1.6701700790245659E-5</c:v>
                </c:pt>
                <c:pt idx="12">
                  <c:v>6.1442123533282098E-6</c:v>
                </c:pt>
                <c:pt idx="13">
                  <c:v>2.2603294069810542E-6</c:v>
                </c:pt>
                <c:pt idx="14">
                  <c:v>8.3152871910356788E-7</c:v>
                </c:pt>
                <c:pt idx="15">
                  <c:v>3.0590232050182579E-7</c:v>
                </c:pt>
                <c:pt idx="16">
                  <c:v>1.1253517471925912E-7</c:v>
                </c:pt>
                <c:pt idx="17">
                  <c:v>4.1399377187851668E-8</c:v>
                </c:pt>
                <c:pt idx="18">
                  <c:v>1.5229979744712629E-8</c:v>
                </c:pt>
              </c:numCache>
            </c:numRef>
          </c:yVal>
          <c:smooth val="1"/>
          <c:extLst>
            <c:ext xmlns:c16="http://schemas.microsoft.com/office/drawing/2014/chart" uri="{C3380CC4-5D6E-409C-BE32-E72D297353CC}">
              <c16:uniqueId val="{00000000-52FB-488D-87ED-8C4ED54B3C58}"/>
            </c:ext>
          </c:extLst>
        </c:ser>
        <c:dLbls>
          <c:showLegendKey val="0"/>
          <c:showVal val="0"/>
          <c:showCatName val="0"/>
          <c:showSerName val="0"/>
          <c:showPercent val="0"/>
          <c:showBubbleSize val="0"/>
        </c:dLbls>
        <c:axId val="870870872"/>
        <c:axId val="870877432"/>
      </c:scatterChart>
      <c:valAx>
        <c:axId val="870870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70877432"/>
        <c:crosses val="autoZero"/>
        <c:crossBetween val="midCat"/>
      </c:valAx>
      <c:valAx>
        <c:axId val="870877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充電電流</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70870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D42C48-F8E5-4578-AFBD-4C00CB2914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B5829EA-8AB8-4F66-9836-F4F733AE1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2F20C4F-3C7B-4AED-BEB0-62866CB282BD}"/>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5" name="フッター プレースホルダー 4">
            <a:extLst>
              <a:ext uri="{FF2B5EF4-FFF2-40B4-BE49-F238E27FC236}">
                <a16:creationId xmlns:a16="http://schemas.microsoft.com/office/drawing/2014/main" id="{82BB70CE-F0E3-483B-B41C-11A30984AB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BA0375-D8F6-4B28-957D-252E230A1840}"/>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181466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2F64B-E25F-4ABC-AF30-C00189B7CDD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D5CDB2C-9A7C-449C-A4AF-9EF650540BC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54CD12-5B4B-4AFD-A9A4-3F27C7F4D1F7}"/>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5" name="フッター プレースホルダー 4">
            <a:extLst>
              <a:ext uri="{FF2B5EF4-FFF2-40B4-BE49-F238E27FC236}">
                <a16:creationId xmlns:a16="http://schemas.microsoft.com/office/drawing/2014/main" id="{2E5DC429-E0C0-4CC8-BDB7-4D0C376DDD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0F3026-B6EA-4ED8-808F-65DCCF5FDE50}"/>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393845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D920B53-ABE0-4E34-BC8B-E00AABA2FE9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204AF8-26BE-42D3-94EC-F8CF53E52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F2297D-35CA-4642-801A-39B50CAB0E45}"/>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5" name="フッター プレースホルダー 4">
            <a:extLst>
              <a:ext uri="{FF2B5EF4-FFF2-40B4-BE49-F238E27FC236}">
                <a16:creationId xmlns:a16="http://schemas.microsoft.com/office/drawing/2014/main" id="{678F0CC9-D9D5-4F03-ABF3-791AF6995C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40A102-5071-4AA1-B20D-9B34EC9279F8}"/>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197327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45117-2807-4615-A32A-E0BCEC0116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BB4D70-FB41-41CE-9F66-B790459F295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B70DD2-B7E7-4FEF-B428-5670761D13A3}"/>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5" name="フッター プレースホルダー 4">
            <a:extLst>
              <a:ext uri="{FF2B5EF4-FFF2-40B4-BE49-F238E27FC236}">
                <a16:creationId xmlns:a16="http://schemas.microsoft.com/office/drawing/2014/main" id="{3DEDD4F2-DFB0-425A-9D50-CA1F66DD5C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AFA704-0292-4909-8729-C5476C058711}"/>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298381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51368-9387-4E38-A699-79BD51E17EB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A5412F-9204-4609-A180-59D797AD7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963CF17-B399-4DC9-8750-2528C75A67FE}"/>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5" name="フッター プレースホルダー 4">
            <a:extLst>
              <a:ext uri="{FF2B5EF4-FFF2-40B4-BE49-F238E27FC236}">
                <a16:creationId xmlns:a16="http://schemas.microsoft.com/office/drawing/2014/main" id="{9DCD80C0-61E6-4615-9D72-589F70BD55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968E78-6B02-479E-B4B5-1E597650832E}"/>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41150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8700-7676-43FD-ADE8-2F2443FC3D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C6295C-D50F-45F3-9E1B-9EE71716E3B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BD6B90-E956-402C-B220-793991C658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D3D1283-FDFE-4481-A6C3-B647A1BB01A7}"/>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6" name="フッター プレースホルダー 5">
            <a:extLst>
              <a:ext uri="{FF2B5EF4-FFF2-40B4-BE49-F238E27FC236}">
                <a16:creationId xmlns:a16="http://schemas.microsoft.com/office/drawing/2014/main" id="{D8CEED7E-D455-4078-B5FE-182E857B13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8D29CD-AC59-49DC-A85B-A9B2AD78651E}"/>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163167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62FA4-0807-4280-852C-D2B8793CFC2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C4FA76-D7B6-4322-B21B-01CEA7EEB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24EA4C8-375B-4E4A-82E6-5343BE3D57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498FCD-355F-4B41-8EC7-51BFE9075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FFB622-BD2C-4391-8CBB-FC96EE0F674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BE9D44-EBDB-4BA7-9323-299B50733840}"/>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8" name="フッター プレースホルダー 7">
            <a:extLst>
              <a:ext uri="{FF2B5EF4-FFF2-40B4-BE49-F238E27FC236}">
                <a16:creationId xmlns:a16="http://schemas.microsoft.com/office/drawing/2014/main" id="{D1504719-8670-49EB-A2BF-45ACA77FB10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B126E8C-D245-4DB0-8223-0F80925BDACA}"/>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108012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8EBFA6-103D-4E10-AE28-CF6BA010AB5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EC1C53F-9D02-48F0-8CF4-FA1881E8F722}"/>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4" name="フッター プレースホルダー 3">
            <a:extLst>
              <a:ext uri="{FF2B5EF4-FFF2-40B4-BE49-F238E27FC236}">
                <a16:creationId xmlns:a16="http://schemas.microsoft.com/office/drawing/2014/main" id="{EF8960F0-0819-49AA-9A3C-32CC833BCD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27B292E-7010-48AB-9998-A515BB516BCF}"/>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397920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A2F1B32-364B-4789-8574-59F280024C09}"/>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3" name="フッター プレースホルダー 2">
            <a:extLst>
              <a:ext uri="{FF2B5EF4-FFF2-40B4-BE49-F238E27FC236}">
                <a16:creationId xmlns:a16="http://schemas.microsoft.com/office/drawing/2014/main" id="{AC84930E-D2C5-4144-8419-97DA7F91FDD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85BBE4-88C0-4F53-9D9B-92F2C4FA7A86}"/>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417495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000A37-A3DE-4B48-A3EA-D4257D3E55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59E81CB-0494-41C7-B75C-8BE49352F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399F686-7F8B-4568-B2C4-EB266FA50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D559E9-CAE8-4F0F-8AAC-CF4FEE9FE7D4}"/>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6" name="フッター プレースホルダー 5">
            <a:extLst>
              <a:ext uri="{FF2B5EF4-FFF2-40B4-BE49-F238E27FC236}">
                <a16:creationId xmlns:a16="http://schemas.microsoft.com/office/drawing/2014/main" id="{2AA87941-A884-4329-987D-01A54DE629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76D959-55A8-43B6-8EAE-B12F6FDB1CC3}"/>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18515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A3356-11BB-4C06-8F16-47CD5A1469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1BED39-2CD5-49A5-8AC5-B5B0751ED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E00746-40A6-4F4B-A4DE-D7C449742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051D5D-0407-4F8D-A911-CEF298E29502}"/>
              </a:ext>
            </a:extLst>
          </p:cNvPr>
          <p:cNvSpPr>
            <a:spLocks noGrp="1"/>
          </p:cNvSpPr>
          <p:nvPr>
            <p:ph type="dt" sz="half" idx="10"/>
          </p:nvPr>
        </p:nvSpPr>
        <p:spPr/>
        <p:txBody>
          <a:bodyPr/>
          <a:lstStyle/>
          <a:p>
            <a:fld id="{F78C4664-62D5-4A12-91F7-24B50CE8FFC2}" type="datetimeFigureOut">
              <a:rPr kumimoji="1" lang="ja-JP" altLang="en-US" smtClean="0"/>
              <a:t>2020/4/5</a:t>
            </a:fld>
            <a:endParaRPr kumimoji="1" lang="ja-JP" altLang="en-US"/>
          </a:p>
        </p:txBody>
      </p:sp>
      <p:sp>
        <p:nvSpPr>
          <p:cNvPr id="6" name="フッター プレースホルダー 5">
            <a:extLst>
              <a:ext uri="{FF2B5EF4-FFF2-40B4-BE49-F238E27FC236}">
                <a16:creationId xmlns:a16="http://schemas.microsoft.com/office/drawing/2014/main" id="{D8C7984E-FE14-4E2B-9ABB-65DC5D43584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548AE7-1944-4E7E-B711-AD535DC2CEBC}"/>
              </a:ext>
            </a:extLst>
          </p:cNvPr>
          <p:cNvSpPr>
            <a:spLocks noGrp="1"/>
          </p:cNvSpPr>
          <p:nvPr>
            <p:ph type="sldNum" sz="quarter" idx="12"/>
          </p:nvPr>
        </p:nvSpPr>
        <p:spPr/>
        <p:txBody>
          <a:body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418996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7A2DB2-1A89-4F61-97F2-BA8FB51BF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262342-27F5-4067-80C4-39C29F628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3A9B63-F942-4E9D-896B-D35DEF0392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C4664-62D5-4A12-91F7-24B50CE8FFC2}" type="datetimeFigureOut">
              <a:rPr kumimoji="1" lang="ja-JP" altLang="en-US" smtClean="0"/>
              <a:t>2020/4/5</a:t>
            </a:fld>
            <a:endParaRPr kumimoji="1" lang="ja-JP" altLang="en-US"/>
          </a:p>
        </p:txBody>
      </p:sp>
      <p:sp>
        <p:nvSpPr>
          <p:cNvPr id="5" name="フッター プレースホルダー 4">
            <a:extLst>
              <a:ext uri="{FF2B5EF4-FFF2-40B4-BE49-F238E27FC236}">
                <a16:creationId xmlns:a16="http://schemas.microsoft.com/office/drawing/2014/main" id="{1EA4DAC5-5351-478C-BBC5-52DFB3637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12B2C-6610-4FD3-B402-7B550BDEA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B9732-DEC3-43EE-8388-906892DC6247}" type="slidenum">
              <a:rPr kumimoji="1" lang="ja-JP" altLang="en-US" smtClean="0"/>
              <a:t>‹#›</a:t>
            </a:fld>
            <a:endParaRPr kumimoji="1" lang="ja-JP" altLang="en-US"/>
          </a:p>
        </p:txBody>
      </p:sp>
    </p:spTree>
    <p:extLst>
      <p:ext uri="{BB962C8B-B14F-4D97-AF65-F5344CB8AC3E}">
        <p14:creationId xmlns:p14="http://schemas.microsoft.com/office/powerpoint/2010/main" val="3365375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35.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FE3A9-0EFC-4710-9933-BCBBB5228466}"/>
              </a:ext>
            </a:extLst>
          </p:cNvPr>
          <p:cNvSpPr>
            <a:spLocks noGrp="1"/>
          </p:cNvSpPr>
          <p:nvPr>
            <p:ph type="ctrTitle"/>
          </p:nvPr>
        </p:nvSpPr>
        <p:spPr/>
        <p:txBody>
          <a:bodyPr/>
          <a:lstStyle/>
          <a:p>
            <a:r>
              <a:rPr kumimoji="1" lang="ja-JP" altLang="en-US" dirty="0"/>
              <a:t>交流回路</a:t>
            </a:r>
          </a:p>
        </p:txBody>
      </p:sp>
      <p:sp>
        <p:nvSpPr>
          <p:cNvPr id="3" name="字幕 2">
            <a:extLst>
              <a:ext uri="{FF2B5EF4-FFF2-40B4-BE49-F238E27FC236}">
                <a16:creationId xmlns:a16="http://schemas.microsoft.com/office/drawing/2014/main" id="{CDF4A837-2B6B-4F83-82C6-3E5F7F9A3592}"/>
              </a:ext>
            </a:extLst>
          </p:cNvPr>
          <p:cNvSpPr>
            <a:spLocks noGrp="1"/>
          </p:cNvSpPr>
          <p:nvPr>
            <p:ph type="subTitle" idx="1"/>
          </p:nvPr>
        </p:nvSpPr>
        <p:spPr/>
        <p:txBody>
          <a:bodyPr/>
          <a:lstStyle/>
          <a:p>
            <a:r>
              <a:rPr kumimoji="1" lang="ja-JP" altLang="en-US" dirty="0"/>
              <a:t>基本編</a:t>
            </a:r>
          </a:p>
        </p:txBody>
      </p:sp>
    </p:spTree>
    <p:extLst>
      <p:ext uri="{BB962C8B-B14F-4D97-AF65-F5344CB8AC3E}">
        <p14:creationId xmlns:p14="http://schemas.microsoft.com/office/powerpoint/2010/main" val="264009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5E3E0-C324-41A9-A3D2-0B909F1F3FE4}"/>
              </a:ext>
            </a:extLst>
          </p:cNvPr>
          <p:cNvSpPr>
            <a:spLocks noGrp="1"/>
          </p:cNvSpPr>
          <p:nvPr>
            <p:ph type="title"/>
          </p:nvPr>
        </p:nvSpPr>
        <p:spPr/>
        <p:txBody>
          <a:bodyPr/>
          <a:lstStyle/>
          <a:p>
            <a:r>
              <a:rPr lang="ja-JP" altLang="en-US" dirty="0"/>
              <a:t>交流電圧とは何か？</a:t>
            </a:r>
            <a:endParaRPr kumimoji="1" lang="ja-JP" altLang="en-US" dirty="0"/>
          </a:p>
        </p:txBody>
      </p:sp>
      <p:sp>
        <p:nvSpPr>
          <p:cNvPr id="3" name="コンテンツ プレースホルダー 2">
            <a:extLst>
              <a:ext uri="{FF2B5EF4-FFF2-40B4-BE49-F238E27FC236}">
                <a16:creationId xmlns:a16="http://schemas.microsoft.com/office/drawing/2014/main" id="{8D563C9F-9D81-4E09-88DC-D66249AEB174}"/>
              </a:ext>
            </a:extLst>
          </p:cNvPr>
          <p:cNvSpPr>
            <a:spLocks noGrp="1"/>
          </p:cNvSpPr>
          <p:nvPr>
            <p:ph idx="1"/>
          </p:nvPr>
        </p:nvSpPr>
        <p:spPr/>
        <p:txBody>
          <a:bodyPr/>
          <a:lstStyle/>
          <a:p>
            <a:r>
              <a:rPr kumimoji="1" lang="ja-JP" altLang="en-US" dirty="0"/>
              <a:t>平均値なら分りやすい？　（電流も変化するよね）</a:t>
            </a:r>
            <a:endParaRPr kumimoji="1" lang="en-US" altLang="ja-JP" dirty="0"/>
          </a:p>
          <a:p>
            <a:pPr marL="0" indent="0">
              <a:buNone/>
            </a:pPr>
            <a:endParaRPr kumimoji="1" lang="en-US" altLang="ja-JP" dirty="0"/>
          </a:p>
          <a:p>
            <a:r>
              <a:rPr lang="ja-JP" altLang="en-US" dirty="0"/>
              <a:t>最大値がいいのか？</a:t>
            </a:r>
            <a:endParaRPr lang="en-US" altLang="ja-JP" dirty="0"/>
          </a:p>
          <a:p>
            <a:endParaRPr kumimoji="1" lang="en-US" altLang="ja-JP" dirty="0"/>
          </a:p>
          <a:p>
            <a:r>
              <a:rPr lang="ja-JP" altLang="en-US" dirty="0"/>
              <a:t>電力の平均値ってないの？</a:t>
            </a:r>
            <a:endParaRPr lang="en-US" altLang="ja-JP" dirty="0"/>
          </a:p>
          <a:p>
            <a:pPr marL="0" indent="0">
              <a:buNone/>
            </a:pPr>
            <a:endParaRPr kumimoji="1" lang="en-US" altLang="ja-JP" dirty="0"/>
          </a:p>
          <a:p>
            <a:pPr marL="0" indent="0">
              <a:buNone/>
            </a:pPr>
            <a:endParaRPr kumimoji="1" lang="ja-JP" altLang="en-US" dirty="0">
              <a:solidFill>
                <a:srgbClr val="FF0000"/>
              </a:solidFill>
            </a:endParaRPr>
          </a:p>
        </p:txBody>
      </p:sp>
    </p:spTree>
    <p:extLst>
      <p:ext uri="{BB962C8B-B14F-4D97-AF65-F5344CB8AC3E}">
        <p14:creationId xmlns:p14="http://schemas.microsoft.com/office/powerpoint/2010/main" val="359562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5E3E0-C324-41A9-A3D2-0B909F1F3FE4}"/>
              </a:ext>
            </a:extLst>
          </p:cNvPr>
          <p:cNvSpPr>
            <a:spLocks noGrp="1"/>
          </p:cNvSpPr>
          <p:nvPr>
            <p:ph type="title"/>
          </p:nvPr>
        </p:nvSpPr>
        <p:spPr/>
        <p:txBody>
          <a:bodyPr/>
          <a:lstStyle/>
          <a:p>
            <a:r>
              <a:rPr lang="ja-JP" altLang="en-US" dirty="0"/>
              <a:t>交流電圧とは何か？</a:t>
            </a:r>
            <a:endParaRPr kumimoji="1" lang="ja-JP" altLang="en-US" dirty="0"/>
          </a:p>
        </p:txBody>
      </p:sp>
      <p:sp>
        <p:nvSpPr>
          <p:cNvPr id="3" name="コンテンツ プレースホルダー 2">
            <a:extLst>
              <a:ext uri="{FF2B5EF4-FFF2-40B4-BE49-F238E27FC236}">
                <a16:creationId xmlns:a16="http://schemas.microsoft.com/office/drawing/2014/main" id="{8D563C9F-9D81-4E09-88DC-D66249AEB174}"/>
              </a:ext>
            </a:extLst>
          </p:cNvPr>
          <p:cNvSpPr>
            <a:spLocks noGrp="1"/>
          </p:cNvSpPr>
          <p:nvPr>
            <p:ph idx="1"/>
          </p:nvPr>
        </p:nvSpPr>
        <p:spPr/>
        <p:txBody>
          <a:bodyPr/>
          <a:lstStyle/>
          <a:p>
            <a:r>
              <a:rPr kumimoji="1" lang="ja-JP" altLang="en-US" dirty="0"/>
              <a:t>平均値なら分りやすい？　（電流も変化するよね）</a:t>
            </a:r>
            <a:endParaRPr kumimoji="1" lang="en-US" altLang="ja-JP" dirty="0"/>
          </a:p>
          <a:p>
            <a:pPr marL="0" indent="0">
              <a:buNone/>
            </a:pPr>
            <a:endParaRPr kumimoji="1" lang="en-US" altLang="ja-JP" dirty="0"/>
          </a:p>
          <a:p>
            <a:r>
              <a:rPr lang="ja-JP" altLang="en-US" dirty="0"/>
              <a:t>最大値がいいのか？</a:t>
            </a:r>
            <a:endParaRPr lang="en-US" altLang="ja-JP" dirty="0"/>
          </a:p>
          <a:p>
            <a:endParaRPr kumimoji="1" lang="en-US" altLang="ja-JP" dirty="0"/>
          </a:p>
          <a:p>
            <a:r>
              <a:rPr lang="ja-JP" altLang="en-US" dirty="0"/>
              <a:t>電力の平均値ってないの？</a:t>
            </a:r>
            <a:endParaRPr lang="en-US" altLang="ja-JP" dirty="0"/>
          </a:p>
          <a:p>
            <a:pPr marL="0" indent="0">
              <a:buNone/>
            </a:pPr>
            <a:endParaRPr kumimoji="1" lang="en-US" altLang="ja-JP" dirty="0"/>
          </a:p>
          <a:p>
            <a:pPr marL="0" indent="0">
              <a:buNone/>
            </a:pPr>
            <a:r>
              <a:rPr lang="ja-JP" altLang="en-US" dirty="0">
                <a:solidFill>
                  <a:srgbClr val="FF0000"/>
                </a:solidFill>
              </a:rPr>
              <a:t>この交流の電圧から生まれる電力は直流電圧何</a:t>
            </a:r>
            <a:r>
              <a:rPr lang="en-US" altLang="ja-JP" dirty="0">
                <a:solidFill>
                  <a:srgbClr val="FF0000"/>
                </a:solidFill>
              </a:rPr>
              <a:t>[V]</a:t>
            </a:r>
            <a:r>
              <a:rPr lang="ja-JP" altLang="en-US" dirty="0">
                <a:solidFill>
                  <a:srgbClr val="FF0000"/>
                </a:solidFill>
              </a:rPr>
              <a:t>分の電力？</a:t>
            </a:r>
            <a:endParaRPr kumimoji="1" lang="ja-JP" altLang="en-US" dirty="0">
              <a:solidFill>
                <a:srgbClr val="FF0000"/>
              </a:solidFill>
            </a:endParaRPr>
          </a:p>
        </p:txBody>
      </p:sp>
    </p:spTree>
    <p:extLst>
      <p:ext uri="{BB962C8B-B14F-4D97-AF65-F5344CB8AC3E}">
        <p14:creationId xmlns:p14="http://schemas.microsoft.com/office/powerpoint/2010/main" val="228179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4EE9E1-3E93-437C-8F37-FE9ECDC03A07}"/>
              </a:ext>
            </a:extLst>
          </p:cNvPr>
          <p:cNvSpPr>
            <a:spLocks noGrp="1"/>
          </p:cNvSpPr>
          <p:nvPr>
            <p:ph type="title"/>
          </p:nvPr>
        </p:nvSpPr>
        <p:spPr/>
        <p:txBody>
          <a:bodyPr>
            <a:normAutofit fontScale="90000"/>
          </a:bodyPr>
          <a:lstStyle/>
          <a:p>
            <a:r>
              <a:rPr lang="ja-JP" altLang="en-US" dirty="0">
                <a:solidFill>
                  <a:srgbClr val="FF0000"/>
                </a:solidFill>
              </a:rPr>
              <a:t>この交流の電圧から生まれる電力は直流電圧何</a:t>
            </a:r>
            <a:r>
              <a:rPr lang="en-US" altLang="ja-JP" dirty="0">
                <a:solidFill>
                  <a:srgbClr val="FF0000"/>
                </a:solidFill>
              </a:rPr>
              <a:t>[V]</a:t>
            </a:r>
            <a:r>
              <a:rPr lang="ja-JP" altLang="en-US" dirty="0">
                <a:solidFill>
                  <a:srgbClr val="FF0000"/>
                </a:solidFill>
              </a:rPr>
              <a:t>分の電力？</a:t>
            </a:r>
            <a:br>
              <a:rPr lang="ja-JP" altLang="en-US" dirty="0">
                <a:solidFill>
                  <a:srgbClr val="FF0000"/>
                </a:solidFill>
              </a:rPr>
            </a:br>
            <a:endParaRPr kumimoji="1" lang="ja-JP" altLang="en-US" dirty="0"/>
          </a:p>
        </p:txBody>
      </p:sp>
      <p:pic>
        <p:nvPicPr>
          <p:cNvPr id="4" name="コンテンツ プレースホルダー 3">
            <a:extLst>
              <a:ext uri="{FF2B5EF4-FFF2-40B4-BE49-F238E27FC236}">
                <a16:creationId xmlns:a16="http://schemas.microsoft.com/office/drawing/2014/main" id="{B683E19E-DE82-4317-8CB1-1B57BBE8618F}"/>
              </a:ext>
            </a:extLst>
          </p:cNvPr>
          <p:cNvPicPr>
            <a:picLocks noGrp="1" noChangeAspect="1"/>
          </p:cNvPicPr>
          <p:nvPr>
            <p:ph idx="1"/>
          </p:nvPr>
        </p:nvPicPr>
        <p:blipFill>
          <a:blip r:embed="rId2"/>
          <a:stretch>
            <a:fillRect/>
          </a:stretch>
        </p:blipFill>
        <p:spPr>
          <a:xfrm>
            <a:off x="2472143" y="2998596"/>
            <a:ext cx="7181850" cy="2076450"/>
          </a:xfrm>
          <a:prstGeom prst="rect">
            <a:avLst/>
          </a:prstGeom>
        </p:spPr>
      </p:pic>
      <p:sp>
        <p:nvSpPr>
          <p:cNvPr id="5" name="テキスト ボックス 4">
            <a:extLst>
              <a:ext uri="{FF2B5EF4-FFF2-40B4-BE49-F238E27FC236}">
                <a16:creationId xmlns:a16="http://schemas.microsoft.com/office/drawing/2014/main" id="{85E8C66C-EE91-4FC2-A9A7-29FA1D38F55E}"/>
              </a:ext>
            </a:extLst>
          </p:cNvPr>
          <p:cNvSpPr txBox="1"/>
          <p:nvPr/>
        </p:nvSpPr>
        <p:spPr>
          <a:xfrm>
            <a:off x="1110343" y="2081893"/>
            <a:ext cx="6519734" cy="646331"/>
          </a:xfrm>
          <a:prstGeom prst="rect">
            <a:avLst/>
          </a:prstGeom>
          <a:noFill/>
        </p:spPr>
        <p:txBody>
          <a:bodyPr wrap="none" rtlCol="0">
            <a:spAutoFit/>
          </a:bodyPr>
          <a:lstStyle/>
          <a:p>
            <a:r>
              <a:rPr kumimoji="1" lang="ja-JP" altLang="en-US" dirty="0"/>
              <a:t>同じ明るさにする！　個の電球を</a:t>
            </a:r>
            <a:r>
              <a:rPr kumimoji="1" lang="en-US" altLang="ja-JP" dirty="0"/>
              <a:t>R[Ω]</a:t>
            </a:r>
            <a:r>
              <a:rPr kumimoji="1" lang="ja-JP" altLang="en-US" dirty="0"/>
              <a:t>の抵抗だと考えよう。</a:t>
            </a:r>
            <a:endParaRPr kumimoji="1" lang="en-US" altLang="ja-JP" dirty="0"/>
          </a:p>
          <a:p>
            <a:r>
              <a:rPr lang="ja-JP" altLang="en-US" dirty="0"/>
              <a:t>消費電力は、ジュールの法則から以下のようになる。</a:t>
            </a:r>
            <a:endParaRPr kumimoji="1" lang="ja-JP" altLang="en-US" dirty="0"/>
          </a:p>
        </p:txBody>
      </p:sp>
      <p:cxnSp>
        <p:nvCxnSpPr>
          <p:cNvPr id="7" name="直線矢印コネクタ 6">
            <a:extLst>
              <a:ext uri="{FF2B5EF4-FFF2-40B4-BE49-F238E27FC236}">
                <a16:creationId xmlns:a16="http://schemas.microsoft.com/office/drawing/2014/main" id="{A18F6A70-3125-4349-A49D-16621C3700F0}"/>
              </a:ext>
            </a:extLst>
          </p:cNvPr>
          <p:cNvCxnSpPr/>
          <p:nvPr/>
        </p:nvCxnSpPr>
        <p:spPr>
          <a:xfrm flipV="1">
            <a:off x="3135086" y="3608614"/>
            <a:ext cx="0" cy="734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55BE75B9-B0E0-4227-A4E2-19C12158EB52}"/>
              </a:ext>
            </a:extLst>
          </p:cNvPr>
          <p:cNvSpPr txBox="1"/>
          <p:nvPr/>
        </p:nvSpPr>
        <p:spPr>
          <a:xfrm>
            <a:off x="5637439" y="2967718"/>
            <a:ext cx="65" cy="276999"/>
          </a:xfrm>
          <a:prstGeom prst="rect">
            <a:avLst/>
          </a:prstGeom>
          <a:noFill/>
        </p:spPr>
        <p:txBody>
          <a:bodyPr wrap="none" lIns="0" tIns="0" rIns="0" bIns="0" rtlCol="0">
            <a:spAutoFit/>
          </a:bodyPr>
          <a:lstStyle/>
          <a:p>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2B5296C-F8C2-4C13-BF53-C6F5528F2BF1}"/>
                  </a:ext>
                </a:extLst>
              </p:cNvPr>
              <p:cNvSpPr txBox="1"/>
              <p:nvPr/>
            </p:nvSpPr>
            <p:spPr>
              <a:xfrm>
                <a:off x="3135086" y="3816628"/>
                <a:ext cx="4660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32B5296C-F8C2-4C13-BF53-C6F5528F2BF1}"/>
                  </a:ext>
                </a:extLst>
              </p:cNvPr>
              <p:cNvSpPr txBox="1">
                <a:spLocks noRot="1" noChangeAspect="1" noMove="1" noResize="1" noEditPoints="1" noAdjustHandles="1" noChangeArrowheads="1" noChangeShapeType="1" noTextEdit="1"/>
              </p:cNvSpPr>
              <p:nvPr/>
            </p:nvSpPr>
            <p:spPr>
              <a:xfrm>
                <a:off x="3135086" y="3816628"/>
                <a:ext cx="466025" cy="369332"/>
              </a:xfrm>
              <a:prstGeom prst="rect">
                <a:avLst/>
              </a:prstGeom>
              <a:blipFill>
                <a:blip r:embed="rId3"/>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D386C71A-080E-46C3-9BFD-3FC152E3B6A6}"/>
              </a:ext>
            </a:extLst>
          </p:cNvPr>
          <p:cNvCxnSpPr/>
          <p:nvPr/>
        </p:nvCxnSpPr>
        <p:spPr>
          <a:xfrm flipV="1">
            <a:off x="7715250" y="3730242"/>
            <a:ext cx="0" cy="61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DE2FEE9-67DC-4F45-8212-77AAC0E03BDF}"/>
                  </a:ext>
                </a:extLst>
              </p:cNvPr>
              <p:cNvSpPr txBox="1"/>
              <p:nvPr/>
            </p:nvSpPr>
            <p:spPr>
              <a:xfrm>
                <a:off x="6788603" y="3908961"/>
                <a:ext cx="26329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5DE2FEE9-67DC-4F45-8212-77AAC0E03BDF}"/>
                  </a:ext>
                </a:extLst>
              </p:cNvPr>
              <p:cNvSpPr txBox="1">
                <a:spLocks noRot="1" noChangeAspect="1" noMove="1" noResize="1" noEditPoints="1" noAdjustHandles="1" noChangeArrowheads="1" noChangeShapeType="1" noTextEdit="1"/>
              </p:cNvSpPr>
              <p:nvPr/>
            </p:nvSpPr>
            <p:spPr>
              <a:xfrm>
                <a:off x="6788603" y="3908961"/>
                <a:ext cx="2632981" cy="276999"/>
              </a:xfrm>
              <a:prstGeom prst="rect">
                <a:avLst/>
              </a:prstGeom>
              <a:blipFill>
                <a:blip r:embed="rId4"/>
                <a:stretch>
                  <a:fillRect t="-2174"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2AC3AE3-4F65-4435-B0A4-F49334EEB667}"/>
                  </a:ext>
                </a:extLst>
              </p:cNvPr>
              <p:cNvSpPr txBox="1"/>
              <p:nvPr/>
            </p:nvSpPr>
            <p:spPr>
              <a:xfrm>
                <a:off x="3294289" y="5240570"/>
                <a:ext cx="1278683" cy="5580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2</m:t>
                              </m:r>
                            </m:sup>
                          </m:sSubSup>
                        </m:num>
                        <m:den>
                          <m:r>
                            <a:rPr kumimoji="1" lang="en-US" altLang="ja-JP" b="0" i="1" smtClean="0">
                              <a:latin typeface="Cambria Math" panose="02040503050406030204" pitchFamily="18" charset="0"/>
                            </a:rPr>
                            <m:t>𝑅</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92AC3AE3-4F65-4435-B0A4-F49334EEB667}"/>
                  </a:ext>
                </a:extLst>
              </p:cNvPr>
              <p:cNvSpPr txBox="1">
                <a:spLocks noRot="1" noChangeAspect="1" noMove="1" noResize="1" noEditPoints="1" noAdjustHandles="1" noChangeArrowheads="1" noChangeShapeType="1" noTextEdit="1"/>
              </p:cNvSpPr>
              <p:nvPr/>
            </p:nvSpPr>
            <p:spPr>
              <a:xfrm>
                <a:off x="3294289" y="5240570"/>
                <a:ext cx="1278683" cy="55803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17EDEC1C-0F66-4AD1-9B0A-4FB928E526FF}"/>
                  </a:ext>
                </a:extLst>
              </p:cNvPr>
              <p:cNvSpPr/>
              <p:nvPr/>
            </p:nvSpPr>
            <p:spPr>
              <a:xfrm>
                <a:off x="7070661" y="5184602"/>
                <a:ext cx="229094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p>
                            <m:sSupPr>
                              <m:ctrlPr>
                                <a:rPr lang="en-US" altLang="ja-JP"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𝑉</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num>
                        <m:den>
                          <m:r>
                            <a:rPr lang="en-US" altLang="ja-JP" i="1">
                              <a:latin typeface="Cambria Math" panose="02040503050406030204" pitchFamily="18" charset="0"/>
                            </a:rPr>
                            <m:t>𝑅</m:t>
                          </m:r>
                        </m:den>
                      </m:f>
                      <m:r>
                        <a:rPr lang="en-US" altLang="ja-JP" i="1">
                          <a:latin typeface="Cambria Math" panose="02040503050406030204" pitchFamily="18" charset="0"/>
                        </a:rPr>
                        <m:t>[</m:t>
                      </m:r>
                      <m:r>
                        <a:rPr lang="en-US" altLang="ja-JP" i="1">
                          <a:latin typeface="Cambria Math" panose="02040503050406030204" pitchFamily="18" charset="0"/>
                        </a:rPr>
                        <m:t>𝑊</m:t>
                      </m:r>
                      <m:r>
                        <a:rPr lang="en-US" altLang="ja-JP" i="1">
                          <a:latin typeface="Cambria Math" panose="02040503050406030204" pitchFamily="18" charset="0"/>
                        </a:rPr>
                        <m:t>]</m:t>
                      </m:r>
                    </m:oMath>
                  </m:oMathPara>
                </a14:m>
                <a:endParaRPr lang="ja-JP" altLang="en-US" dirty="0"/>
              </a:p>
            </p:txBody>
          </p:sp>
        </mc:Choice>
        <mc:Fallback xmlns="">
          <p:sp>
            <p:nvSpPr>
              <p:cNvPr id="14" name="正方形/長方形 13">
                <a:extLst>
                  <a:ext uri="{FF2B5EF4-FFF2-40B4-BE49-F238E27FC236}">
                    <a16:creationId xmlns:a16="http://schemas.microsoft.com/office/drawing/2014/main" id="{17EDEC1C-0F66-4AD1-9B0A-4FB928E526FF}"/>
                  </a:ext>
                </a:extLst>
              </p:cNvPr>
              <p:cNvSpPr>
                <a:spLocks noRot="1" noChangeAspect="1" noMove="1" noResize="1" noEditPoints="1" noAdjustHandles="1" noChangeArrowheads="1" noChangeShapeType="1" noTextEdit="1"/>
              </p:cNvSpPr>
              <p:nvPr/>
            </p:nvSpPr>
            <p:spPr>
              <a:xfrm>
                <a:off x="7070661" y="5184602"/>
                <a:ext cx="2290948" cy="64633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48132EA-853A-47D9-A7DF-61ACA70457E4}"/>
                  </a:ext>
                </a:extLst>
              </p:cNvPr>
              <p:cNvSpPr txBox="1"/>
              <p:nvPr/>
            </p:nvSpPr>
            <p:spPr>
              <a:xfrm>
                <a:off x="2139043" y="6155871"/>
                <a:ext cx="7409977" cy="414857"/>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1</m:t>
                        </m:r>
                      </m:sub>
                    </m:sSub>
                    <m:r>
                      <a:rPr lang="ja-JP" altLang="en-US" i="1">
                        <a:latin typeface="Cambria Math" panose="02040503050406030204" pitchFamily="18" charset="0"/>
                      </a:rPr>
                      <m:t>の</m:t>
                    </m:r>
                  </m:oMath>
                </a14:m>
                <a:r>
                  <a:rPr kumimoji="1" lang="ja-JP" altLang="en-US" dirty="0"/>
                  <a:t>平均と</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の</m:t>
                    </m:r>
                  </m:oMath>
                </a14:m>
                <a:r>
                  <a:rPr kumimoji="1" lang="ja-JP" altLang="en-US" dirty="0"/>
                  <a:t>平均が同じであればよい。</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𝑚𝑎𝑥</m:t>
                        </m:r>
                      </m:sub>
                    </m:sSub>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という関係</m:t>
                    </m:r>
                  </m:oMath>
                </a14:m>
                <a:r>
                  <a:rPr kumimoji="1" lang="ja-JP" altLang="en-US" dirty="0"/>
                  <a:t>　</a:t>
                </a:r>
              </a:p>
            </p:txBody>
          </p:sp>
        </mc:Choice>
        <mc:Fallback xmlns="">
          <p:sp>
            <p:nvSpPr>
              <p:cNvPr id="15" name="テキスト ボックス 14">
                <a:extLst>
                  <a:ext uri="{FF2B5EF4-FFF2-40B4-BE49-F238E27FC236}">
                    <a16:creationId xmlns:a16="http://schemas.microsoft.com/office/drawing/2014/main" id="{C48132EA-853A-47D9-A7DF-61ACA70457E4}"/>
                  </a:ext>
                </a:extLst>
              </p:cNvPr>
              <p:cNvSpPr txBox="1">
                <a:spLocks noRot="1" noChangeAspect="1" noMove="1" noResize="1" noEditPoints="1" noAdjustHandles="1" noChangeArrowheads="1" noChangeShapeType="1" noTextEdit="1"/>
              </p:cNvSpPr>
              <p:nvPr/>
            </p:nvSpPr>
            <p:spPr>
              <a:xfrm>
                <a:off x="2139043" y="6155871"/>
                <a:ext cx="7409977" cy="414857"/>
              </a:xfrm>
              <a:prstGeom prst="rect">
                <a:avLst/>
              </a:prstGeom>
              <a:blipFill>
                <a:blip r:embed="rId7"/>
                <a:stretch>
                  <a:fillRect b="-220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3663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4EE9E1-3E93-437C-8F37-FE9ECDC03A07}"/>
              </a:ext>
            </a:extLst>
          </p:cNvPr>
          <p:cNvSpPr>
            <a:spLocks noGrp="1"/>
          </p:cNvSpPr>
          <p:nvPr>
            <p:ph type="title"/>
          </p:nvPr>
        </p:nvSpPr>
        <p:spPr/>
        <p:txBody>
          <a:bodyPr>
            <a:normAutofit fontScale="90000"/>
          </a:bodyPr>
          <a:lstStyle/>
          <a:p>
            <a:r>
              <a:rPr lang="ja-JP" altLang="en-US" dirty="0">
                <a:solidFill>
                  <a:srgbClr val="FF0000"/>
                </a:solidFill>
              </a:rPr>
              <a:t>この交流の電圧から生まれる電力は直流電圧何</a:t>
            </a:r>
            <a:r>
              <a:rPr lang="en-US" altLang="ja-JP" dirty="0">
                <a:solidFill>
                  <a:srgbClr val="FF0000"/>
                </a:solidFill>
              </a:rPr>
              <a:t>[V]</a:t>
            </a:r>
            <a:r>
              <a:rPr lang="ja-JP" altLang="en-US" dirty="0">
                <a:solidFill>
                  <a:srgbClr val="FF0000"/>
                </a:solidFill>
              </a:rPr>
              <a:t>分の電力？</a:t>
            </a:r>
            <a:br>
              <a:rPr lang="ja-JP" altLang="en-US" dirty="0">
                <a:solidFill>
                  <a:srgbClr val="FF0000"/>
                </a:solidFill>
              </a:rPr>
            </a:br>
            <a:endParaRPr kumimoji="1" lang="ja-JP" altLang="en-US" dirty="0"/>
          </a:p>
        </p:txBody>
      </p:sp>
      <p:pic>
        <p:nvPicPr>
          <p:cNvPr id="4" name="コンテンツ プレースホルダー 3">
            <a:extLst>
              <a:ext uri="{FF2B5EF4-FFF2-40B4-BE49-F238E27FC236}">
                <a16:creationId xmlns:a16="http://schemas.microsoft.com/office/drawing/2014/main" id="{B683E19E-DE82-4317-8CB1-1B57BBE8618F}"/>
              </a:ext>
            </a:extLst>
          </p:cNvPr>
          <p:cNvPicPr>
            <a:picLocks noGrp="1" noChangeAspect="1"/>
          </p:cNvPicPr>
          <p:nvPr>
            <p:ph idx="1"/>
          </p:nvPr>
        </p:nvPicPr>
        <p:blipFill>
          <a:blip r:embed="rId2"/>
          <a:stretch>
            <a:fillRect/>
          </a:stretch>
        </p:blipFill>
        <p:spPr>
          <a:xfrm>
            <a:off x="2472143" y="2998596"/>
            <a:ext cx="7181850" cy="2076450"/>
          </a:xfrm>
          <a:prstGeom prst="rect">
            <a:avLst/>
          </a:prstGeom>
        </p:spPr>
      </p:pic>
      <p:sp>
        <p:nvSpPr>
          <p:cNvPr id="5" name="テキスト ボックス 4">
            <a:extLst>
              <a:ext uri="{FF2B5EF4-FFF2-40B4-BE49-F238E27FC236}">
                <a16:creationId xmlns:a16="http://schemas.microsoft.com/office/drawing/2014/main" id="{85E8C66C-EE91-4FC2-A9A7-29FA1D38F55E}"/>
              </a:ext>
            </a:extLst>
          </p:cNvPr>
          <p:cNvSpPr txBox="1"/>
          <p:nvPr/>
        </p:nvSpPr>
        <p:spPr>
          <a:xfrm>
            <a:off x="1110343" y="2081893"/>
            <a:ext cx="6519734" cy="646331"/>
          </a:xfrm>
          <a:prstGeom prst="rect">
            <a:avLst/>
          </a:prstGeom>
          <a:noFill/>
        </p:spPr>
        <p:txBody>
          <a:bodyPr wrap="none" rtlCol="0">
            <a:spAutoFit/>
          </a:bodyPr>
          <a:lstStyle/>
          <a:p>
            <a:r>
              <a:rPr kumimoji="1" lang="ja-JP" altLang="en-US" dirty="0"/>
              <a:t>同じ明るさにする！　個の電球を</a:t>
            </a:r>
            <a:r>
              <a:rPr kumimoji="1" lang="en-US" altLang="ja-JP" dirty="0"/>
              <a:t>R[Ω]</a:t>
            </a:r>
            <a:r>
              <a:rPr kumimoji="1" lang="ja-JP" altLang="en-US" dirty="0"/>
              <a:t>の抵抗だと考えよう。</a:t>
            </a:r>
            <a:endParaRPr kumimoji="1" lang="en-US" altLang="ja-JP" dirty="0"/>
          </a:p>
          <a:p>
            <a:r>
              <a:rPr lang="ja-JP" altLang="en-US" dirty="0"/>
              <a:t>消費電力は、ジュールの法則から以下のようになる。</a:t>
            </a:r>
            <a:endParaRPr kumimoji="1" lang="ja-JP" altLang="en-US" dirty="0"/>
          </a:p>
        </p:txBody>
      </p:sp>
      <p:cxnSp>
        <p:nvCxnSpPr>
          <p:cNvPr id="7" name="直線矢印コネクタ 6">
            <a:extLst>
              <a:ext uri="{FF2B5EF4-FFF2-40B4-BE49-F238E27FC236}">
                <a16:creationId xmlns:a16="http://schemas.microsoft.com/office/drawing/2014/main" id="{A18F6A70-3125-4349-A49D-16621C3700F0}"/>
              </a:ext>
            </a:extLst>
          </p:cNvPr>
          <p:cNvCxnSpPr/>
          <p:nvPr/>
        </p:nvCxnSpPr>
        <p:spPr>
          <a:xfrm flipV="1">
            <a:off x="3135086" y="3608614"/>
            <a:ext cx="0" cy="734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55BE75B9-B0E0-4227-A4E2-19C12158EB52}"/>
              </a:ext>
            </a:extLst>
          </p:cNvPr>
          <p:cNvSpPr txBox="1"/>
          <p:nvPr/>
        </p:nvSpPr>
        <p:spPr>
          <a:xfrm>
            <a:off x="5637439" y="2967718"/>
            <a:ext cx="65" cy="276999"/>
          </a:xfrm>
          <a:prstGeom prst="rect">
            <a:avLst/>
          </a:prstGeom>
          <a:noFill/>
        </p:spPr>
        <p:txBody>
          <a:bodyPr wrap="none" lIns="0" tIns="0" rIns="0" bIns="0" rtlCol="0">
            <a:spAutoFit/>
          </a:bodyPr>
          <a:lstStyle/>
          <a:p>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2B5296C-F8C2-4C13-BF53-C6F5528F2BF1}"/>
                  </a:ext>
                </a:extLst>
              </p:cNvPr>
              <p:cNvSpPr txBox="1"/>
              <p:nvPr/>
            </p:nvSpPr>
            <p:spPr>
              <a:xfrm>
                <a:off x="3135086" y="3816628"/>
                <a:ext cx="4660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32B5296C-F8C2-4C13-BF53-C6F5528F2BF1}"/>
                  </a:ext>
                </a:extLst>
              </p:cNvPr>
              <p:cNvSpPr txBox="1">
                <a:spLocks noRot="1" noChangeAspect="1" noMove="1" noResize="1" noEditPoints="1" noAdjustHandles="1" noChangeArrowheads="1" noChangeShapeType="1" noTextEdit="1"/>
              </p:cNvSpPr>
              <p:nvPr/>
            </p:nvSpPr>
            <p:spPr>
              <a:xfrm>
                <a:off x="3135086" y="3816628"/>
                <a:ext cx="466025" cy="369332"/>
              </a:xfrm>
              <a:prstGeom prst="rect">
                <a:avLst/>
              </a:prstGeom>
              <a:blipFill>
                <a:blip r:embed="rId3"/>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D386C71A-080E-46C3-9BFD-3FC152E3B6A6}"/>
              </a:ext>
            </a:extLst>
          </p:cNvPr>
          <p:cNvCxnSpPr/>
          <p:nvPr/>
        </p:nvCxnSpPr>
        <p:spPr>
          <a:xfrm flipV="1">
            <a:off x="7715250" y="3730242"/>
            <a:ext cx="0" cy="61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DE2FEE9-67DC-4F45-8212-77AAC0E03BDF}"/>
                  </a:ext>
                </a:extLst>
              </p:cNvPr>
              <p:cNvSpPr txBox="1"/>
              <p:nvPr/>
            </p:nvSpPr>
            <p:spPr>
              <a:xfrm>
                <a:off x="6788603" y="3908961"/>
                <a:ext cx="26329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5DE2FEE9-67DC-4F45-8212-77AAC0E03BDF}"/>
                  </a:ext>
                </a:extLst>
              </p:cNvPr>
              <p:cNvSpPr txBox="1">
                <a:spLocks noRot="1" noChangeAspect="1" noMove="1" noResize="1" noEditPoints="1" noAdjustHandles="1" noChangeArrowheads="1" noChangeShapeType="1" noTextEdit="1"/>
              </p:cNvSpPr>
              <p:nvPr/>
            </p:nvSpPr>
            <p:spPr>
              <a:xfrm>
                <a:off x="6788603" y="3908961"/>
                <a:ext cx="2632981" cy="276999"/>
              </a:xfrm>
              <a:prstGeom prst="rect">
                <a:avLst/>
              </a:prstGeom>
              <a:blipFill>
                <a:blip r:embed="rId4"/>
                <a:stretch>
                  <a:fillRect t="-2174"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2AC3AE3-4F65-4435-B0A4-F49334EEB667}"/>
                  </a:ext>
                </a:extLst>
              </p:cNvPr>
              <p:cNvSpPr txBox="1"/>
              <p:nvPr/>
            </p:nvSpPr>
            <p:spPr>
              <a:xfrm>
                <a:off x="3294289" y="5240570"/>
                <a:ext cx="1278683" cy="5580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2</m:t>
                              </m:r>
                            </m:sup>
                          </m:sSubSup>
                        </m:num>
                        <m:den>
                          <m:r>
                            <a:rPr kumimoji="1" lang="en-US" altLang="ja-JP" b="0" i="1" smtClean="0">
                              <a:latin typeface="Cambria Math" panose="02040503050406030204" pitchFamily="18" charset="0"/>
                            </a:rPr>
                            <m:t>𝑅</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92AC3AE3-4F65-4435-B0A4-F49334EEB667}"/>
                  </a:ext>
                </a:extLst>
              </p:cNvPr>
              <p:cNvSpPr txBox="1">
                <a:spLocks noRot="1" noChangeAspect="1" noMove="1" noResize="1" noEditPoints="1" noAdjustHandles="1" noChangeArrowheads="1" noChangeShapeType="1" noTextEdit="1"/>
              </p:cNvSpPr>
              <p:nvPr/>
            </p:nvSpPr>
            <p:spPr>
              <a:xfrm>
                <a:off x="3294289" y="5240570"/>
                <a:ext cx="1278683" cy="55803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17EDEC1C-0F66-4AD1-9B0A-4FB928E526FF}"/>
                  </a:ext>
                </a:extLst>
              </p:cNvPr>
              <p:cNvSpPr/>
              <p:nvPr/>
            </p:nvSpPr>
            <p:spPr>
              <a:xfrm>
                <a:off x="7070661" y="5184602"/>
                <a:ext cx="229094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p>
                            <m:sSupPr>
                              <m:ctrlPr>
                                <a:rPr lang="en-US" altLang="ja-JP"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𝑉</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num>
                        <m:den>
                          <m:r>
                            <a:rPr lang="en-US" altLang="ja-JP" i="1">
                              <a:latin typeface="Cambria Math" panose="02040503050406030204" pitchFamily="18" charset="0"/>
                            </a:rPr>
                            <m:t>𝑅</m:t>
                          </m:r>
                        </m:den>
                      </m:f>
                      <m:r>
                        <a:rPr lang="en-US" altLang="ja-JP" i="1">
                          <a:latin typeface="Cambria Math" panose="02040503050406030204" pitchFamily="18" charset="0"/>
                        </a:rPr>
                        <m:t>[</m:t>
                      </m:r>
                      <m:r>
                        <a:rPr lang="en-US" altLang="ja-JP" i="1">
                          <a:latin typeface="Cambria Math" panose="02040503050406030204" pitchFamily="18" charset="0"/>
                        </a:rPr>
                        <m:t>𝑊</m:t>
                      </m:r>
                      <m:r>
                        <a:rPr lang="en-US" altLang="ja-JP" i="1">
                          <a:latin typeface="Cambria Math" panose="02040503050406030204" pitchFamily="18" charset="0"/>
                        </a:rPr>
                        <m:t>]</m:t>
                      </m:r>
                    </m:oMath>
                  </m:oMathPara>
                </a14:m>
                <a:endParaRPr lang="ja-JP" altLang="en-US" dirty="0"/>
              </a:p>
            </p:txBody>
          </p:sp>
        </mc:Choice>
        <mc:Fallback xmlns="">
          <p:sp>
            <p:nvSpPr>
              <p:cNvPr id="14" name="正方形/長方形 13">
                <a:extLst>
                  <a:ext uri="{FF2B5EF4-FFF2-40B4-BE49-F238E27FC236}">
                    <a16:creationId xmlns:a16="http://schemas.microsoft.com/office/drawing/2014/main" id="{17EDEC1C-0F66-4AD1-9B0A-4FB928E526FF}"/>
                  </a:ext>
                </a:extLst>
              </p:cNvPr>
              <p:cNvSpPr>
                <a:spLocks noRot="1" noChangeAspect="1" noMove="1" noResize="1" noEditPoints="1" noAdjustHandles="1" noChangeArrowheads="1" noChangeShapeType="1" noTextEdit="1"/>
              </p:cNvSpPr>
              <p:nvPr/>
            </p:nvSpPr>
            <p:spPr>
              <a:xfrm>
                <a:off x="7070661" y="5184602"/>
                <a:ext cx="2290948" cy="64633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48132EA-853A-47D9-A7DF-61ACA70457E4}"/>
                  </a:ext>
                </a:extLst>
              </p:cNvPr>
              <p:cNvSpPr txBox="1"/>
              <p:nvPr/>
            </p:nvSpPr>
            <p:spPr>
              <a:xfrm>
                <a:off x="2139043" y="6155871"/>
                <a:ext cx="7409977" cy="414857"/>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1</m:t>
                        </m:r>
                      </m:sub>
                    </m:sSub>
                    <m:r>
                      <a:rPr lang="ja-JP" altLang="en-US" i="1">
                        <a:latin typeface="Cambria Math" panose="02040503050406030204" pitchFamily="18" charset="0"/>
                      </a:rPr>
                      <m:t>の</m:t>
                    </m:r>
                  </m:oMath>
                </a14:m>
                <a:r>
                  <a:rPr kumimoji="1" lang="ja-JP" altLang="en-US" dirty="0"/>
                  <a:t>平均と</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の</m:t>
                    </m:r>
                  </m:oMath>
                </a14:m>
                <a:r>
                  <a:rPr kumimoji="1" lang="ja-JP" altLang="en-US" dirty="0"/>
                  <a:t>平均が同じであればよい。</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𝑚𝑎𝑥</m:t>
                        </m:r>
                      </m:sub>
                    </m:sSub>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という関係</m:t>
                    </m:r>
                  </m:oMath>
                </a14:m>
                <a:r>
                  <a:rPr kumimoji="1" lang="ja-JP" altLang="en-US" dirty="0"/>
                  <a:t>　</a:t>
                </a:r>
              </a:p>
            </p:txBody>
          </p:sp>
        </mc:Choice>
        <mc:Fallback xmlns="">
          <p:sp>
            <p:nvSpPr>
              <p:cNvPr id="15" name="テキスト ボックス 14">
                <a:extLst>
                  <a:ext uri="{FF2B5EF4-FFF2-40B4-BE49-F238E27FC236}">
                    <a16:creationId xmlns:a16="http://schemas.microsoft.com/office/drawing/2014/main" id="{C48132EA-853A-47D9-A7DF-61ACA70457E4}"/>
                  </a:ext>
                </a:extLst>
              </p:cNvPr>
              <p:cNvSpPr txBox="1">
                <a:spLocks noRot="1" noChangeAspect="1" noMove="1" noResize="1" noEditPoints="1" noAdjustHandles="1" noChangeArrowheads="1" noChangeShapeType="1" noTextEdit="1"/>
              </p:cNvSpPr>
              <p:nvPr/>
            </p:nvSpPr>
            <p:spPr>
              <a:xfrm>
                <a:off x="2139043" y="6155871"/>
                <a:ext cx="7409977" cy="414857"/>
              </a:xfrm>
              <a:prstGeom prst="rect">
                <a:avLst/>
              </a:prstGeom>
              <a:blipFill>
                <a:blip r:embed="rId7"/>
                <a:stretch>
                  <a:fillRect b="-2205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0CB7DB5-5AE5-47EE-A99E-89E8D5E4DD07}"/>
              </a:ext>
            </a:extLst>
          </p:cNvPr>
          <p:cNvSpPr txBox="1"/>
          <p:nvPr/>
        </p:nvSpPr>
        <p:spPr>
          <a:xfrm>
            <a:off x="6155871" y="1306286"/>
            <a:ext cx="4608954" cy="1862048"/>
          </a:xfrm>
          <a:prstGeom prst="rect">
            <a:avLst/>
          </a:prstGeom>
          <a:noFill/>
        </p:spPr>
        <p:txBody>
          <a:bodyPr wrap="none" rtlCol="0">
            <a:spAutoFit/>
          </a:bodyPr>
          <a:lstStyle/>
          <a:p>
            <a:r>
              <a:rPr kumimoji="1" lang="ja-JP" altLang="en-US" sz="11500" dirty="0">
                <a:solidFill>
                  <a:srgbClr val="FF0000"/>
                </a:solidFill>
              </a:rPr>
              <a:t>実効値</a:t>
            </a:r>
          </a:p>
        </p:txBody>
      </p:sp>
    </p:spTree>
    <p:extLst>
      <p:ext uri="{BB962C8B-B14F-4D97-AF65-F5344CB8AC3E}">
        <p14:creationId xmlns:p14="http://schemas.microsoft.com/office/powerpoint/2010/main" val="89727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FE3A9-0EFC-4710-9933-BCBBB5228466}"/>
              </a:ext>
            </a:extLst>
          </p:cNvPr>
          <p:cNvSpPr>
            <a:spLocks noGrp="1"/>
          </p:cNvSpPr>
          <p:nvPr>
            <p:ph type="ctrTitle"/>
          </p:nvPr>
        </p:nvSpPr>
        <p:spPr/>
        <p:txBody>
          <a:bodyPr/>
          <a:lstStyle/>
          <a:p>
            <a:r>
              <a:rPr kumimoji="1" lang="ja-JP" altLang="en-US" dirty="0"/>
              <a:t>交流回路</a:t>
            </a:r>
          </a:p>
        </p:txBody>
      </p:sp>
      <p:sp>
        <p:nvSpPr>
          <p:cNvPr id="3" name="字幕 2">
            <a:extLst>
              <a:ext uri="{FF2B5EF4-FFF2-40B4-BE49-F238E27FC236}">
                <a16:creationId xmlns:a16="http://schemas.microsoft.com/office/drawing/2014/main" id="{CDF4A837-2B6B-4F83-82C6-3E5F7F9A3592}"/>
              </a:ext>
            </a:extLst>
          </p:cNvPr>
          <p:cNvSpPr>
            <a:spLocks noGrp="1"/>
          </p:cNvSpPr>
          <p:nvPr>
            <p:ph type="subTitle" idx="1"/>
          </p:nvPr>
        </p:nvSpPr>
        <p:spPr/>
        <p:txBody>
          <a:bodyPr/>
          <a:lstStyle/>
          <a:p>
            <a:r>
              <a:rPr lang="ja-JP" altLang="en-US" dirty="0"/>
              <a:t>抵抗、コイル、コンデンサの負荷</a:t>
            </a:r>
            <a:endParaRPr kumimoji="1" lang="ja-JP" altLang="en-US" dirty="0"/>
          </a:p>
        </p:txBody>
      </p:sp>
    </p:spTree>
    <p:extLst>
      <p:ext uri="{BB962C8B-B14F-4D97-AF65-F5344CB8AC3E}">
        <p14:creationId xmlns:p14="http://schemas.microsoft.com/office/powerpoint/2010/main" val="2455627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7FD3F1-9BB1-417D-A7BD-0C775177750E}"/>
              </a:ext>
            </a:extLst>
          </p:cNvPr>
          <p:cNvSpPr>
            <a:spLocks noGrp="1"/>
          </p:cNvSpPr>
          <p:nvPr>
            <p:ph type="title"/>
          </p:nvPr>
        </p:nvSpPr>
        <p:spPr/>
        <p:txBody>
          <a:bodyPr/>
          <a:lstStyle/>
          <a:p>
            <a:r>
              <a:rPr kumimoji="1" lang="ja-JP" altLang="en-US" dirty="0"/>
              <a:t>抵抗の場合</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A2A0498-0E31-42AA-B6B3-C530738BC8AB}"/>
                  </a:ext>
                </a:extLst>
              </p:cNvPr>
              <p:cNvSpPr>
                <a:spLocks noGrp="1"/>
              </p:cNvSpPr>
              <p:nvPr>
                <p:ph idx="1"/>
              </p:nvPr>
            </p:nvSpPr>
            <p:spPr/>
            <p:txBody>
              <a:bodyPr/>
              <a:lstStyle/>
              <a:p>
                <a:r>
                  <a:rPr kumimoji="1" lang="ja-JP" altLang="en-US" dirty="0"/>
                  <a:t>瞬間的な電圧、電流はオームの法則は成り立つ</a:t>
                </a:r>
                <a:endParaRPr kumimoji="1" lang="en-US" altLang="ja-JP" dirty="0"/>
              </a:p>
              <a:p>
                <a:endParaRPr lang="en-US" altLang="ja-JP" dirty="0"/>
              </a:p>
              <a:p>
                <a14:m>
                  <m:oMath xmlns:m="http://schemas.openxmlformats.org/officeDocument/2006/math">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oMath>
                </a14:m>
                <a:endParaRPr kumimoji="1" lang="en-US" altLang="ja-JP" b="0" dirty="0"/>
              </a:p>
              <a:p>
                <a:endParaRPr kumimoji="1" lang="en-US" altLang="ja-JP" dirty="0"/>
              </a:p>
              <a:p>
                <a:r>
                  <a:rPr lang="ja-JP" altLang="en-US" dirty="0"/>
                  <a:t>ゆえに、電圧、電流の</a:t>
                </a:r>
                <a14:m>
                  <m:oMath xmlns:m="http://schemas.openxmlformats.org/officeDocument/2006/math">
                    <m:r>
                      <a:rPr lang="ja-JP" altLang="en-US" i="1" dirty="0" smtClean="0">
                        <a:solidFill>
                          <a:srgbClr val="FF0000"/>
                        </a:solidFill>
                        <a:latin typeface="Cambria Math" panose="02040503050406030204" pitchFamily="18" charset="0"/>
                      </a:rPr>
                      <m:t>実効値</m:t>
                    </m:r>
                  </m:oMath>
                </a14:m>
                <a:r>
                  <a:rPr lang="ja-JP" altLang="en-US" dirty="0"/>
                  <a:t>もオームの法則が成立する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𝑅𝐼</m:t>
                      </m:r>
                    </m:oMath>
                  </m:oMathPara>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BA2A0498-0E31-42AA-B6B3-C530738BC8A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4563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8A766-106F-4676-AF9B-969417507538}"/>
              </a:ext>
            </a:extLst>
          </p:cNvPr>
          <p:cNvSpPr>
            <a:spLocks noGrp="1"/>
          </p:cNvSpPr>
          <p:nvPr>
            <p:ph type="title"/>
          </p:nvPr>
        </p:nvSpPr>
        <p:spPr/>
        <p:txBody>
          <a:bodyPr/>
          <a:lstStyle/>
          <a:p>
            <a:r>
              <a:rPr lang="ja-JP" altLang="en-US" dirty="0"/>
              <a:t>コンデンサの場合</a:t>
            </a:r>
            <a:endParaRPr kumimoji="1" lang="ja-JP" altLang="en-US" dirty="0"/>
          </a:p>
        </p:txBody>
      </p:sp>
      <p:sp>
        <p:nvSpPr>
          <p:cNvPr id="3" name="コンテンツ プレースホルダー 2">
            <a:extLst>
              <a:ext uri="{FF2B5EF4-FFF2-40B4-BE49-F238E27FC236}">
                <a16:creationId xmlns:a16="http://schemas.microsoft.com/office/drawing/2014/main" id="{FEE199F0-43D9-43FC-A09B-64B4963105E3}"/>
              </a:ext>
            </a:extLst>
          </p:cNvPr>
          <p:cNvSpPr>
            <a:spLocks noGrp="1"/>
          </p:cNvSpPr>
          <p:nvPr>
            <p:ph idx="1"/>
          </p:nvPr>
        </p:nvSpPr>
        <p:spPr/>
        <p:txBody>
          <a:bodyPr/>
          <a:lstStyle/>
          <a:p>
            <a:r>
              <a:rPr kumimoji="1" lang="ja-JP" altLang="en-US" dirty="0"/>
              <a:t>コンデンサって電流を流すの？</a:t>
            </a:r>
            <a:endParaRPr kumimoji="1" lang="en-US" altLang="ja-JP" dirty="0"/>
          </a:p>
          <a:p>
            <a:pPr marL="0" indent="0">
              <a:buNone/>
            </a:pPr>
            <a:r>
              <a:rPr lang="ja-JP" altLang="en-US" dirty="0"/>
              <a:t>以下の回路の場合、スイッチをオンにした場合、コンデンサ側に</a:t>
            </a:r>
            <a:endParaRPr lang="en-US" altLang="ja-JP" dirty="0"/>
          </a:p>
          <a:p>
            <a:pPr marL="0" indent="0">
              <a:buNone/>
            </a:pPr>
            <a:r>
              <a:rPr kumimoji="1" lang="ja-JP" altLang="en-US" dirty="0"/>
              <a:t>電流が流れる（電荷が流れる）</a:t>
            </a:r>
            <a:endParaRPr kumimoji="1" lang="en-US" altLang="ja-JP" dirty="0"/>
          </a:p>
          <a:p>
            <a:pPr marL="0" indent="0">
              <a:buNone/>
            </a:pPr>
            <a:r>
              <a:rPr lang="ja-JP" altLang="en-US" dirty="0"/>
              <a:t>直流の場合は充電されるまでの間電流が流れる</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10EA314B-4791-4BFA-9DAF-8030A443463D}"/>
              </a:ext>
            </a:extLst>
          </p:cNvPr>
          <p:cNvPicPr>
            <a:picLocks noChangeAspect="1"/>
          </p:cNvPicPr>
          <p:nvPr/>
        </p:nvPicPr>
        <p:blipFill>
          <a:blip r:embed="rId2"/>
          <a:stretch>
            <a:fillRect/>
          </a:stretch>
        </p:blipFill>
        <p:spPr>
          <a:xfrm>
            <a:off x="1223961" y="4104594"/>
            <a:ext cx="2657475" cy="1343025"/>
          </a:xfrm>
          <a:prstGeom prst="rect">
            <a:avLst/>
          </a:prstGeom>
        </p:spPr>
      </p:pic>
      <p:graphicFrame>
        <p:nvGraphicFramePr>
          <p:cNvPr id="5" name="グラフ 4">
            <a:extLst>
              <a:ext uri="{FF2B5EF4-FFF2-40B4-BE49-F238E27FC236}">
                <a16:creationId xmlns:a16="http://schemas.microsoft.com/office/drawing/2014/main" id="{2AF37C13-CF3A-466B-A7F1-FB99A943AC27}"/>
              </a:ext>
            </a:extLst>
          </p:cNvPr>
          <p:cNvGraphicFramePr>
            <a:graphicFrameLocks/>
          </p:cNvGraphicFramePr>
          <p:nvPr>
            <p:extLst>
              <p:ext uri="{D42A27DB-BD31-4B8C-83A1-F6EECF244321}">
                <p14:modId xmlns:p14="http://schemas.microsoft.com/office/powerpoint/2010/main" val="2067992488"/>
              </p:ext>
            </p:extLst>
          </p:nvPr>
        </p:nvGraphicFramePr>
        <p:xfrm>
          <a:off x="3981450" y="3657600"/>
          <a:ext cx="365215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17FC63AF-DCE3-4797-96D2-C7C8E1D41098}"/>
              </a:ext>
            </a:extLst>
          </p:cNvPr>
          <p:cNvGraphicFramePr>
            <a:graphicFrameLocks/>
          </p:cNvGraphicFramePr>
          <p:nvPr>
            <p:extLst>
              <p:ext uri="{D42A27DB-BD31-4B8C-83A1-F6EECF244321}">
                <p14:modId xmlns:p14="http://schemas.microsoft.com/office/powerpoint/2010/main" val="29641152"/>
              </p:ext>
            </p:extLst>
          </p:nvPr>
        </p:nvGraphicFramePr>
        <p:xfrm>
          <a:off x="7475764" y="3679825"/>
          <a:ext cx="3652158" cy="24617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56674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D34D1-6FE4-4763-9338-C9222B619224}"/>
              </a:ext>
            </a:extLst>
          </p:cNvPr>
          <p:cNvSpPr>
            <a:spLocks noGrp="1"/>
          </p:cNvSpPr>
          <p:nvPr>
            <p:ph type="title"/>
          </p:nvPr>
        </p:nvSpPr>
        <p:spPr/>
        <p:txBody>
          <a:bodyPr/>
          <a:lstStyle/>
          <a:p>
            <a:r>
              <a:rPr kumimoji="1" lang="ja-JP" altLang="en-US" dirty="0"/>
              <a:t>コンデンサ</a:t>
            </a:r>
          </a:p>
        </p:txBody>
      </p:sp>
      <p:sp>
        <p:nvSpPr>
          <p:cNvPr id="3" name="コンテンツ プレースホルダー 2">
            <a:extLst>
              <a:ext uri="{FF2B5EF4-FFF2-40B4-BE49-F238E27FC236}">
                <a16:creationId xmlns:a16="http://schemas.microsoft.com/office/drawing/2014/main" id="{455631CF-191B-459E-9EF6-E4D792F83F08}"/>
              </a:ext>
            </a:extLst>
          </p:cNvPr>
          <p:cNvSpPr>
            <a:spLocks noGrp="1"/>
          </p:cNvSpPr>
          <p:nvPr>
            <p:ph idx="1"/>
          </p:nvPr>
        </p:nvSpPr>
        <p:spPr/>
        <p:txBody>
          <a:bodyPr/>
          <a:lstStyle/>
          <a:p>
            <a:r>
              <a:rPr kumimoji="1" lang="ja-JP" altLang="en-US" dirty="0"/>
              <a:t>絶縁体を挟んでいるだけだが、充電時、放電時に電荷を移動させているので、電流が流れる</a:t>
            </a:r>
            <a:endParaRPr kumimoji="1" lang="en-US" altLang="ja-JP" dirty="0"/>
          </a:p>
          <a:p>
            <a:endParaRPr lang="en-US" altLang="ja-JP" dirty="0"/>
          </a:p>
          <a:p>
            <a:r>
              <a:rPr kumimoji="1" lang="ja-JP" altLang="en-US" dirty="0"/>
              <a:t>電圧が変化する場合の交流ならば、充電、放電を繰り返すので、</a:t>
            </a:r>
            <a:endParaRPr kumimoji="1" lang="en-US" altLang="ja-JP" dirty="0"/>
          </a:p>
          <a:p>
            <a:pPr marL="0" indent="0">
              <a:buNone/>
            </a:pPr>
            <a:r>
              <a:rPr lang="ja-JP" altLang="en-US" dirty="0"/>
              <a:t>　定常的に電流が流れる。</a:t>
            </a:r>
            <a:endParaRPr lang="en-US" altLang="ja-JP" dirty="0"/>
          </a:p>
          <a:p>
            <a:pPr marL="0" indent="0">
              <a:buNone/>
            </a:pPr>
            <a:endParaRPr kumimoji="1" lang="en-US" altLang="ja-JP" dirty="0"/>
          </a:p>
          <a:p>
            <a:pPr marL="0" indent="0">
              <a:buNone/>
            </a:pPr>
            <a:r>
              <a:rPr lang="ja-JP" altLang="en-US" dirty="0"/>
              <a:t>電流が流れる→電気をためる→電圧が生じる</a:t>
            </a:r>
            <a:endParaRPr lang="en-US" altLang="ja-JP" dirty="0"/>
          </a:p>
          <a:p>
            <a:pPr marL="0" indent="0">
              <a:buNone/>
            </a:pPr>
            <a:r>
              <a:rPr kumimoji="1" lang="ja-JP" altLang="en-US" dirty="0">
                <a:solidFill>
                  <a:schemeClr val="accent1">
                    <a:lumMod val="50000"/>
                  </a:schemeClr>
                </a:solidFill>
              </a:rPr>
              <a:t>電圧</a:t>
            </a:r>
            <a:r>
              <a:rPr kumimoji="1" lang="ja-JP" altLang="en-US" dirty="0"/>
              <a:t>が遅れ、</a:t>
            </a:r>
            <a:r>
              <a:rPr kumimoji="1" lang="ja-JP" altLang="en-US" dirty="0">
                <a:solidFill>
                  <a:srgbClr val="C00000"/>
                </a:solidFill>
              </a:rPr>
              <a:t>電流</a:t>
            </a:r>
            <a:r>
              <a:rPr kumimoji="1" lang="ja-JP" altLang="en-US" dirty="0"/>
              <a:t>が進む</a:t>
            </a:r>
          </a:p>
        </p:txBody>
      </p:sp>
    </p:spTree>
    <p:extLst>
      <p:ext uri="{BB962C8B-B14F-4D97-AF65-F5344CB8AC3E}">
        <p14:creationId xmlns:p14="http://schemas.microsoft.com/office/powerpoint/2010/main" val="378167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785FC-11AA-4F38-810F-2F7EBE738F08}"/>
              </a:ext>
            </a:extLst>
          </p:cNvPr>
          <p:cNvSpPr>
            <a:spLocks noGrp="1"/>
          </p:cNvSpPr>
          <p:nvPr>
            <p:ph type="title"/>
          </p:nvPr>
        </p:nvSpPr>
        <p:spPr/>
        <p:txBody>
          <a:bodyPr/>
          <a:lstStyle/>
          <a:p>
            <a:r>
              <a:rPr kumimoji="1" lang="ja-JP" altLang="en-US" dirty="0"/>
              <a:t>コンデンサ</a:t>
            </a:r>
          </a:p>
        </p:txBody>
      </p:sp>
      <p:sp>
        <p:nvSpPr>
          <p:cNvPr id="3" name="コンテンツ プレースホルダー 2">
            <a:extLst>
              <a:ext uri="{FF2B5EF4-FFF2-40B4-BE49-F238E27FC236}">
                <a16:creationId xmlns:a16="http://schemas.microsoft.com/office/drawing/2014/main" id="{F619DC98-969B-4509-8097-1F24AC598EA4}"/>
              </a:ext>
            </a:extLst>
          </p:cNvPr>
          <p:cNvSpPr>
            <a:spLocks noGrp="1"/>
          </p:cNvSpPr>
          <p:nvPr>
            <p:ph idx="1"/>
          </p:nvPr>
        </p:nvSpPr>
        <p:spPr/>
        <p:txBody>
          <a:bodyPr/>
          <a:lstStyle/>
          <a:p>
            <a:r>
              <a:rPr kumimoji="1" lang="ja-JP" altLang="en-US" dirty="0">
                <a:solidFill>
                  <a:srgbClr val="FF0000"/>
                </a:solidFill>
              </a:rPr>
              <a:t>赤の山</a:t>
            </a:r>
            <a:r>
              <a:rPr kumimoji="1" lang="en-US" altLang="ja-JP" dirty="0">
                <a:solidFill>
                  <a:srgbClr val="FF0000"/>
                </a:solidFill>
              </a:rPr>
              <a:t>(</a:t>
            </a:r>
            <a:r>
              <a:rPr kumimoji="1" lang="ja-JP" altLang="en-US" dirty="0">
                <a:solidFill>
                  <a:srgbClr val="FF0000"/>
                </a:solidFill>
              </a:rPr>
              <a:t>電流</a:t>
            </a:r>
            <a:r>
              <a:rPr kumimoji="1" lang="en-US" altLang="ja-JP" dirty="0">
                <a:solidFill>
                  <a:srgbClr val="FF0000"/>
                </a:solidFill>
              </a:rPr>
              <a:t>)</a:t>
            </a:r>
            <a:r>
              <a:rPr kumimoji="1" lang="ja-JP" altLang="en-US" dirty="0"/>
              <a:t>が出た後に</a:t>
            </a:r>
            <a:r>
              <a:rPr kumimoji="1" lang="ja-JP" altLang="en-US" dirty="0">
                <a:solidFill>
                  <a:schemeClr val="accent1">
                    <a:lumMod val="50000"/>
                  </a:schemeClr>
                </a:solidFill>
              </a:rPr>
              <a:t>青の山</a:t>
            </a:r>
            <a:r>
              <a:rPr kumimoji="1" lang="en-US" altLang="ja-JP" dirty="0">
                <a:solidFill>
                  <a:schemeClr val="accent1">
                    <a:lumMod val="50000"/>
                  </a:schemeClr>
                </a:solidFill>
              </a:rPr>
              <a:t>(</a:t>
            </a:r>
            <a:r>
              <a:rPr kumimoji="1" lang="ja-JP" altLang="en-US" dirty="0">
                <a:solidFill>
                  <a:schemeClr val="accent1">
                    <a:lumMod val="50000"/>
                  </a:schemeClr>
                </a:solidFill>
              </a:rPr>
              <a:t>電圧</a:t>
            </a:r>
            <a:r>
              <a:rPr kumimoji="1" lang="en-US" altLang="ja-JP" dirty="0">
                <a:solidFill>
                  <a:schemeClr val="accent1">
                    <a:lumMod val="50000"/>
                  </a:schemeClr>
                </a:solidFill>
              </a:rPr>
              <a:t>)</a:t>
            </a:r>
            <a:r>
              <a:rPr kumimoji="1" lang="ja-JP" altLang="en-US" dirty="0"/>
              <a:t>が出る</a:t>
            </a:r>
            <a:endParaRPr kumimoji="1" lang="en-US" altLang="ja-JP" dirty="0"/>
          </a:p>
          <a:p>
            <a:endParaRPr lang="en-US" altLang="ja-JP" dirty="0"/>
          </a:p>
          <a:p>
            <a:endParaRPr kumimoji="1" lang="ja-JP" altLang="en-US" dirty="0"/>
          </a:p>
        </p:txBody>
      </p:sp>
      <p:pic>
        <p:nvPicPr>
          <p:cNvPr id="4" name="図 3">
            <a:extLst>
              <a:ext uri="{FF2B5EF4-FFF2-40B4-BE49-F238E27FC236}">
                <a16:creationId xmlns:a16="http://schemas.microsoft.com/office/drawing/2014/main" id="{D5180940-7297-4C80-92C9-B814803CDD9D}"/>
              </a:ext>
            </a:extLst>
          </p:cNvPr>
          <p:cNvPicPr>
            <a:picLocks noChangeAspect="1"/>
          </p:cNvPicPr>
          <p:nvPr/>
        </p:nvPicPr>
        <p:blipFill>
          <a:blip r:embed="rId2"/>
          <a:stretch>
            <a:fillRect/>
          </a:stretch>
        </p:blipFill>
        <p:spPr>
          <a:xfrm>
            <a:off x="3284764" y="2790144"/>
            <a:ext cx="4953000" cy="2828925"/>
          </a:xfrm>
          <a:prstGeom prst="rect">
            <a:avLst/>
          </a:prstGeom>
        </p:spPr>
      </p:pic>
    </p:spTree>
    <p:extLst>
      <p:ext uri="{BB962C8B-B14F-4D97-AF65-F5344CB8AC3E}">
        <p14:creationId xmlns:p14="http://schemas.microsoft.com/office/powerpoint/2010/main" val="3434274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BAE91-D4C2-4085-B090-A7E0CEBA5F1F}"/>
              </a:ext>
            </a:extLst>
          </p:cNvPr>
          <p:cNvSpPr>
            <a:spLocks noGrp="1"/>
          </p:cNvSpPr>
          <p:nvPr>
            <p:ph type="title"/>
          </p:nvPr>
        </p:nvSpPr>
        <p:spPr/>
        <p:txBody>
          <a:bodyPr/>
          <a:lstStyle/>
          <a:p>
            <a:r>
              <a:rPr lang="ja-JP" altLang="en-US" dirty="0"/>
              <a:t>数式的には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331B12F-5E19-4F07-97F2-352CC85CED15}"/>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𝑑𝑄</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num>
                      <m:den>
                        <m:r>
                          <a:rPr kumimoji="1" lang="en-US" altLang="ja-JP" b="0" i="1" smtClean="0">
                            <a:latin typeface="Cambria Math" panose="02040503050406030204" pitchFamily="18" charset="0"/>
                          </a:rPr>
                          <m:t>𝑑𝑡</m:t>
                        </m:r>
                      </m:den>
                    </m:f>
                    <m:r>
                      <a:rPr lang="ja-JP" altLang="en-US" i="1">
                        <a:latin typeface="Cambria Math" panose="02040503050406030204" pitchFamily="18" charset="0"/>
                      </a:rPr>
                      <m:t>と</m:t>
                    </m:r>
                    <m:r>
                      <a:rPr lang="en-US" altLang="ja-JP" b="0" i="1" smtClean="0">
                        <a:latin typeface="Cambria Math" panose="02040503050406030204" pitchFamily="18" charset="0"/>
                      </a:rPr>
                      <m:t>𝑄</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𝐶</m:t>
                    </m:r>
                    <m:r>
                      <a:rPr lang="en-US" altLang="ja-JP" b="0" i="1" smtClean="0">
                        <a:latin typeface="Cambria Math" panose="02040503050406030204" pitchFamily="18" charset="0"/>
                      </a:rPr>
                      <m:t> </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 </m:t>
                    </m:r>
                    <m:r>
                      <a:rPr lang="ja-JP" altLang="en-US" i="1">
                        <a:latin typeface="Cambria Math" panose="02040503050406030204" pitchFamily="18" charset="0"/>
                      </a:rPr>
                      <m:t>の</m:t>
                    </m:r>
                  </m:oMath>
                </a14:m>
                <a:r>
                  <a:rPr kumimoji="1" lang="ja-JP" altLang="en-US" dirty="0"/>
                  <a:t>連立</a:t>
                </a:r>
                <a:r>
                  <a:rPr kumimoji="1" lang="en-US" altLang="ja-JP" dirty="0"/>
                  <a:t>(</a:t>
                </a:r>
                <a14:m>
                  <m:oMath xmlns:m="http://schemas.openxmlformats.org/officeDocument/2006/math">
                    <m:r>
                      <a:rPr kumimoji="1" lang="en-US" altLang="ja-JP" b="0" i="1" smtClean="0">
                        <a:solidFill>
                          <a:schemeClr val="accent1"/>
                        </a:solidFill>
                        <a:latin typeface="Cambria Math" panose="02040503050406030204" pitchFamily="18" charset="0"/>
                      </a:rPr>
                      <m:t>𝑉</m:t>
                    </m:r>
                    <m:r>
                      <a:rPr kumimoji="1" lang="en-US" altLang="ja-JP" b="0" i="1" smtClean="0">
                        <a:solidFill>
                          <a:schemeClr val="accent1"/>
                        </a:solidFill>
                        <a:latin typeface="Cambria Math" panose="02040503050406030204" pitchFamily="18" charset="0"/>
                      </a:rPr>
                      <m:t>(</m:t>
                    </m:r>
                    <m:r>
                      <a:rPr kumimoji="1" lang="en-US" altLang="ja-JP" b="0" i="1" smtClean="0">
                        <a:solidFill>
                          <a:schemeClr val="accent1"/>
                        </a:solidFill>
                        <a:latin typeface="Cambria Math" panose="02040503050406030204" pitchFamily="18" charset="0"/>
                      </a:rPr>
                      <m:t>𝑡</m:t>
                    </m:r>
                    <m:r>
                      <a:rPr kumimoji="1" lang="en-US" altLang="ja-JP" b="0" i="1" smtClean="0">
                        <a:solidFill>
                          <a:schemeClr val="accent1"/>
                        </a:solidFill>
                        <a:latin typeface="Cambria Math" panose="02040503050406030204" pitchFamily="18" charset="0"/>
                      </a:rPr>
                      <m:t>)=</m:t>
                    </m:r>
                    <m:rad>
                      <m:radPr>
                        <m:degHide m:val="on"/>
                        <m:ctrlPr>
                          <a:rPr kumimoji="1" lang="en-US" altLang="ja-JP" b="0" i="1" smtClean="0">
                            <a:solidFill>
                              <a:schemeClr val="accent1"/>
                            </a:solidFill>
                            <a:latin typeface="Cambria Math" panose="02040503050406030204" pitchFamily="18" charset="0"/>
                          </a:rPr>
                        </m:ctrlPr>
                      </m:radPr>
                      <m:deg/>
                      <m:e>
                        <m:r>
                          <a:rPr kumimoji="1" lang="en-US" altLang="ja-JP" b="0" i="1" smtClean="0">
                            <a:solidFill>
                              <a:schemeClr val="accent1"/>
                            </a:solidFill>
                            <a:latin typeface="Cambria Math" panose="02040503050406030204" pitchFamily="18" charset="0"/>
                          </a:rPr>
                          <m:t>2</m:t>
                        </m:r>
                      </m:e>
                    </m:rad>
                    <m:r>
                      <a:rPr kumimoji="1" lang="en-US" altLang="ja-JP" b="0" i="1" smtClean="0">
                        <a:solidFill>
                          <a:schemeClr val="accent1"/>
                        </a:solidFill>
                        <a:latin typeface="Cambria Math" panose="02040503050406030204" pitchFamily="18" charset="0"/>
                      </a:rPr>
                      <m:t> </m:t>
                    </m:r>
                    <m:r>
                      <a:rPr kumimoji="1" lang="en-US" altLang="ja-JP" b="0" i="1" smtClean="0">
                        <a:solidFill>
                          <a:schemeClr val="accent1"/>
                        </a:solidFill>
                        <a:latin typeface="Cambria Math" panose="02040503050406030204" pitchFamily="18" charset="0"/>
                      </a:rPr>
                      <m:t>𝐸𝑠𝑖𝑛</m:t>
                    </m:r>
                    <m:r>
                      <a:rPr kumimoji="1" lang="en-US" altLang="ja-JP" b="0" i="1" smtClean="0">
                        <a:solidFill>
                          <a:schemeClr val="accent1"/>
                        </a:solidFill>
                        <a:latin typeface="Cambria Math" panose="02040503050406030204" pitchFamily="18" charset="0"/>
                      </a:rPr>
                      <m:t> </m:t>
                    </m:r>
                    <m:r>
                      <a:rPr kumimoji="1" lang="ja-JP" altLang="en-US" b="0" i="1" smtClean="0">
                        <a:solidFill>
                          <a:schemeClr val="accent1"/>
                        </a:solidFill>
                        <a:latin typeface="Cambria Math" panose="02040503050406030204" pitchFamily="18" charset="0"/>
                      </a:rPr>
                      <m:t>𝜔</m:t>
                    </m:r>
                    <m:r>
                      <a:rPr kumimoji="1" lang="en-US" altLang="ja-JP" b="0" i="1" smtClean="0">
                        <a:solidFill>
                          <a:schemeClr val="accent1"/>
                        </a:solidFill>
                        <a:latin typeface="Cambria Math" panose="02040503050406030204" pitchFamily="18" charset="0"/>
                      </a:rPr>
                      <m:t>𝑡</m:t>
                    </m:r>
                  </m:oMath>
                </a14:m>
                <a:r>
                  <a:rPr kumimoji="1" lang="en-US" altLang="ja-JP" dirty="0"/>
                  <a:t>)</a:t>
                </a:r>
              </a:p>
              <a:p>
                <a:endParaRPr lang="en-US" altLang="ja-JP" dirty="0"/>
              </a:p>
              <a:p>
                <a:pPr marL="0" indent="0">
                  <a:buNone/>
                </a:pPr>
                <a14:m>
                  <m:oMath xmlns:m="http://schemas.openxmlformats.org/officeDocument/2006/math">
                    <m:r>
                      <a:rPr kumimoji="1" lang="en-US" altLang="ja-JP" b="0" i="1" smtClean="0">
                        <a:solidFill>
                          <a:srgbClr val="FF0000"/>
                        </a:solidFill>
                        <a:latin typeface="Cambria Math" panose="02040503050406030204" pitchFamily="18" charset="0"/>
                      </a:rPr>
                      <m:t>𝐼</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𝑡</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𝐶</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𝑑𝑉</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𝑡</m:t>
                        </m:r>
                        <m:r>
                          <a:rPr kumimoji="1" lang="en-US" altLang="ja-JP" b="0" i="1" smtClean="0">
                            <a:solidFill>
                              <a:srgbClr val="FF0000"/>
                            </a:solidFill>
                            <a:latin typeface="Cambria Math" panose="02040503050406030204" pitchFamily="18" charset="0"/>
                          </a:rPr>
                          <m:t>)</m:t>
                        </m:r>
                      </m:num>
                      <m:den>
                        <m:r>
                          <a:rPr kumimoji="1" lang="en-US" altLang="ja-JP" b="0" i="1" smtClean="0">
                            <a:solidFill>
                              <a:srgbClr val="FF0000"/>
                            </a:solidFill>
                            <a:latin typeface="Cambria Math" panose="02040503050406030204" pitchFamily="18" charset="0"/>
                          </a:rPr>
                          <m:t>𝑑𝑡</m:t>
                        </m:r>
                      </m:den>
                    </m:f>
                    <m:r>
                      <a:rPr kumimoji="1" lang="en-US" altLang="ja-JP" b="0" i="1" smtClean="0">
                        <a:solidFill>
                          <a:srgbClr val="FF0000"/>
                        </a:solidFill>
                        <a:latin typeface="Cambria Math" panose="02040503050406030204" pitchFamily="18" charset="0"/>
                      </a:rPr>
                      <m:t>=</m:t>
                    </m:r>
                  </m:oMath>
                </a14:m>
                <a:r>
                  <a:rPr lang="en-US" altLang="ja-JP" dirty="0">
                    <a:solidFill>
                      <a:srgbClr val="FF0000"/>
                    </a:solidFill>
                  </a:rPr>
                  <a:t> </a:t>
                </a:r>
                <a14:m>
                  <m:oMath xmlns:m="http://schemas.openxmlformats.org/officeDocument/2006/math">
                    <m:rad>
                      <m:radPr>
                        <m:degHide m:val="on"/>
                        <m:ctrlPr>
                          <a:rPr lang="en-US" altLang="ja-JP" i="1">
                            <a:solidFill>
                              <a:srgbClr val="FF0000"/>
                            </a:solidFill>
                            <a:latin typeface="Cambria Math" panose="02040503050406030204" pitchFamily="18" charset="0"/>
                          </a:rPr>
                        </m:ctrlPr>
                      </m:radPr>
                      <m:deg/>
                      <m:e>
                        <m:r>
                          <a:rPr lang="en-US" altLang="ja-JP" i="1">
                            <a:solidFill>
                              <a:srgbClr val="FF0000"/>
                            </a:solidFill>
                            <a:latin typeface="Cambria Math" panose="02040503050406030204" pitchFamily="18" charset="0"/>
                          </a:rPr>
                          <m:t>2</m:t>
                        </m:r>
                      </m:e>
                    </m:rad>
                    <m:r>
                      <a:rPr lang="ja-JP" altLang="en-US" i="1" smtClean="0">
                        <a:solidFill>
                          <a:srgbClr val="FF0000"/>
                        </a:solidFill>
                        <a:latin typeface="Cambria Math" panose="02040503050406030204" pitchFamily="18" charset="0"/>
                      </a:rPr>
                      <m:t>𝜔</m:t>
                    </m:r>
                    <m:r>
                      <a:rPr lang="en-US" altLang="ja-JP" b="0" i="1" smtClean="0">
                        <a:solidFill>
                          <a:srgbClr val="FF0000"/>
                        </a:solidFill>
                        <a:latin typeface="Cambria Math" panose="02040503050406030204" pitchFamily="18" charset="0"/>
                      </a:rPr>
                      <m:t>𝐶</m:t>
                    </m:r>
                    <m:r>
                      <a:rPr lang="en-US" altLang="ja-JP" i="1">
                        <a:solidFill>
                          <a:srgbClr val="FF0000"/>
                        </a:solidFill>
                        <a:latin typeface="Cambria Math" panose="02040503050406030204" pitchFamily="18" charset="0"/>
                      </a:rPr>
                      <m:t>𝐸</m:t>
                    </m:r>
                    <m:r>
                      <a:rPr lang="en-US" altLang="ja-JP" b="0" i="1" smtClean="0">
                        <a:solidFill>
                          <a:srgbClr val="FF0000"/>
                        </a:solidFill>
                        <a:latin typeface="Cambria Math" panose="02040503050406030204" pitchFamily="18" charset="0"/>
                      </a:rPr>
                      <m:t> </m:t>
                    </m:r>
                    <m:r>
                      <a:rPr lang="en-US" altLang="ja-JP" b="0" i="1" smtClean="0">
                        <a:solidFill>
                          <a:srgbClr val="FF0000"/>
                        </a:solidFill>
                        <a:latin typeface="Cambria Math" panose="02040503050406030204" pitchFamily="18" charset="0"/>
                      </a:rPr>
                      <m:t>𝑐𝑜𝑠</m:t>
                    </m:r>
                    <m:r>
                      <a:rPr lang="en-US" altLang="ja-JP" i="1">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𝜔</m:t>
                    </m:r>
                    <m:r>
                      <a:rPr lang="en-US" altLang="ja-JP" i="1">
                        <a:solidFill>
                          <a:srgbClr val="FF0000"/>
                        </a:solidFill>
                        <a:latin typeface="Cambria Math" panose="02040503050406030204" pitchFamily="18" charset="0"/>
                      </a:rPr>
                      <m:t>𝑡</m:t>
                    </m:r>
                  </m:oMath>
                </a14:m>
                <a:endParaRPr kumimoji="1" lang="ja-JP" altLang="en-US"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9331B12F-5E19-4F07-97F2-352CC85CED1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FA13CE5E-2080-461A-B920-AC9E615B483D}"/>
              </a:ext>
            </a:extLst>
          </p:cNvPr>
          <p:cNvPicPr>
            <a:picLocks noChangeAspect="1"/>
          </p:cNvPicPr>
          <p:nvPr/>
        </p:nvPicPr>
        <p:blipFill>
          <a:blip r:embed="rId3"/>
          <a:stretch>
            <a:fillRect/>
          </a:stretch>
        </p:blipFill>
        <p:spPr>
          <a:xfrm>
            <a:off x="6003471" y="2586831"/>
            <a:ext cx="4953000" cy="2828925"/>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8536055-C2BB-444D-B099-1C13CAD20B26}"/>
                  </a:ext>
                </a:extLst>
              </p:cNvPr>
              <p:cNvSpPr txBox="1"/>
              <p:nvPr/>
            </p:nvSpPr>
            <p:spPr>
              <a:xfrm>
                <a:off x="1085850" y="4457700"/>
                <a:ext cx="3251146" cy="369332"/>
              </a:xfrm>
              <a:prstGeom prst="rect">
                <a:avLst/>
              </a:prstGeom>
              <a:noFill/>
            </p:spPr>
            <p:txBody>
              <a:bodyPr wrap="none" rtlCol="0">
                <a:spAutoFit/>
              </a:bodyPr>
              <a:lstStyle/>
              <a:p>
                <a:r>
                  <a:rPr kumimoji="1" lang="ja-JP" altLang="en-US" dirty="0"/>
                  <a:t>電圧</a:t>
                </a:r>
                <a:r>
                  <a:rPr kumimoji="1" lang="en-US" altLang="ja-JP" dirty="0"/>
                  <a:t>,</a:t>
                </a:r>
                <a:r>
                  <a:rPr kumimoji="1" lang="ja-JP" altLang="en-US" dirty="0"/>
                  <a:t>電流の実効値は、</a:t>
                </a:r>
                <a14:m>
                  <m:oMath xmlns:m="http://schemas.openxmlformats.org/officeDocument/2006/math">
                    <m:r>
                      <a:rPr kumimoji="1" lang="en-US" altLang="ja-JP" b="0" i="1" smtClean="0">
                        <a:solidFill>
                          <a:schemeClr val="accent1"/>
                        </a:solidFill>
                        <a:latin typeface="Cambria Math" panose="02040503050406030204" pitchFamily="18" charset="0"/>
                      </a:rPr>
                      <m:t>𝐸</m:t>
                    </m:r>
                    <m:r>
                      <a:rPr kumimoji="1" lang="en-US" altLang="ja-JP" b="0" i="1" smtClean="0">
                        <a:latin typeface="Cambria Math" panose="02040503050406030204" pitchFamily="18" charset="0"/>
                      </a:rPr>
                      <m:t>,</m:t>
                    </m:r>
                    <m:r>
                      <a:rPr kumimoji="1" lang="ja-JP" altLang="en-US" b="0" i="1" smtClean="0">
                        <a:solidFill>
                          <a:srgbClr val="FF0000"/>
                        </a:solidFill>
                        <a:latin typeface="Cambria Math" panose="02040503050406030204" pitchFamily="18" charset="0"/>
                      </a:rPr>
                      <m:t>𝜔</m:t>
                    </m:r>
                    <m:r>
                      <a:rPr kumimoji="1" lang="en-US" altLang="ja-JP" b="0" i="1" smtClean="0">
                        <a:solidFill>
                          <a:srgbClr val="FF0000"/>
                        </a:solidFill>
                        <a:latin typeface="Cambria Math" panose="02040503050406030204" pitchFamily="18" charset="0"/>
                      </a:rPr>
                      <m:t>𝐸𝐶</m:t>
                    </m:r>
                  </m:oMath>
                </a14:m>
                <a:endParaRPr kumimoji="1" lang="ja-JP" altLang="en-US" dirty="0"/>
              </a:p>
            </p:txBody>
          </p:sp>
        </mc:Choice>
        <mc:Fallback xmlns="">
          <p:sp>
            <p:nvSpPr>
              <p:cNvPr id="5" name="テキスト ボックス 4">
                <a:extLst>
                  <a:ext uri="{FF2B5EF4-FFF2-40B4-BE49-F238E27FC236}">
                    <a16:creationId xmlns:a16="http://schemas.microsoft.com/office/drawing/2014/main" id="{D8536055-C2BB-444D-B099-1C13CAD20B26}"/>
                  </a:ext>
                </a:extLst>
              </p:cNvPr>
              <p:cNvSpPr txBox="1">
                <a:spLocks noRot="1" noChangeAspect="1" noMove="1" noResize="1" noEditPoints="1" noAdjustHandles="1" noChangeArrowheads="1" noChangeShapeType="1" noTextEdit="1"/>
              </p:cNvSpPr>
              <p:nvPr/>
            </p:nvSpPr>
            <p:spPr>
              <a:xfrm>
                <a:off x="1085850" y="4457700"/>
                <a:ext cx="3251146" cy="369332"/>
              </a:xfrm>
              <a:prstGeom prst="rect">
                <a:avLst/>
              </a:prstGeom>
              <a:blipFill>
                <a:blip r:embed="rId4"/>
                <a:stretch>
                  <a:fillRect l="-1501" t="-6557" b="-26230"/>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EF9EA65A-82DB-493F-B4C8-4B073C264EF2}"/>
              </a:ext>
            </a:extLst>
          </p:cNvPr>
          <p:cNvSpPr/>
          <p:nvPr/>
        </p:nvSpPr>
        <p:spPr>
          <a:xfrm>
            <a:off x="2122714" y="5282293"/>
            <a:ext cx="45719" cy="587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46CAE28-0488-4D9F-A0F5-C823E14C2BB3}"/>
              </a:ext>
            </a:extLst>
          </p:cNvPr>
          <p:cNvSpPr/>
          <p:nvPr/>
        </p:nvSpPr>
        <p:spPr>
          <a:xfrm>
            <a:off x="2446020" y="5282293"/>
            <a:ext cx="45719" cy="587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27AE9FE6-78EF-48B3-A4AA-84AA8FA94DB2}"/>
              </a:ext>
            </a:extLst>
          </p:cNvPr>
          <p:cNvCxnSpPr>
            <a:cxnSpLocks/>
            <a:endCxn id="6" idx="3"/>
          </p:cNvCxnSpPr>
          <p:nvPr/>
        </p:nvCxnSpPr>
        <p:spPr>
          <a:xfrm>
            <a:off x="1502229" y="5576207"/>
            <a:ext cx="6662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3464E075-9A4C-48E1-83AF-F86EFAF75BD3}"/>
              </a:ext>
            </a:extLst>
          </p:cNvPr>
          <p:cNvCxnSpPr>
            <a:endCxn id="7" idx="3"/>
          </p:cNvCxnSpPr>
          <p:nvPr/>
        </p:nvCxnSpPr>
        <p:spPr>
          <a:xfrm flipH="1">
            <a:off x="2491739" y="5576207"/>
            <a:ext cx="57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A9897CD-3502-4981-BECF-35F8192B4ABF}"/>
              </a:ext>
            </a:extLst>
          </p:cNvPr>
          <p:cNvCxnSpPr/>
          <p:nvPr/>
        </p:nvCxnSpPr>
        <p:spPr>
          <a:xfrm>
            <a:off x="938893" y="5576207"/>
            <a:ext cx="636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65D3DC4-906B-4814-A3E5-396BE216C100}"/>
              </a:ext>
            </a:extLst>
          </p:cNvPr>
          <p:cNvSpPr txBox="1"/>
          <p:nvPr/>
        </p:nvSpPr>
        <p:spPr>
          <a:xfrm>
            <a:off x="1714500" y="5282293"/>
            <a:ext cx="415498" cy="369332"/>
          </a:xfrm>
          <a:prstGeom prst="rect">
            <a:avLst/>
          </a:prstGeom>
          <a:noFill/>
        </p:spPr>
        <p:txBody>
          <a:bodyPr wrap="none" rtlCol="0">
            <a:spAutoFit/>
          </a:bodyPr>
          <a:lstStyle/>
          <a:p>
            <a:r>
              <a:rPr kumimoji="1" lang="ja-JP" altLang="en-US" dirty="0"/>
              <a:t>＋</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36CE2B1-7880-49D5-A390-5F62BEC5A8CB}"/>
                  </a:ext>
                </a:extLst>
              </p:cNvPr>
              <p:cNvSpPr txBox="1"/>
              <p:nvPr/>
            </p:nvSpPr>
            <p:spPr>
              <a:xfrm>
                <a:off x="1412421" y="5282293"/>
                <a:ext cx="3458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436CE2B1-7880-49D5-A390-5F62BEC5A8CB}"/>
                  </a:ext>
                </a:extLst>
              </p:cNvPr>
              <p:cNvSpPr txBox="1">
                <a:spLocks noRot="1" noChangeAspect="1" noMove="1" noResize="1" noEditPoints="1" noAdjustHandles="1" noChangeArrowheads="1" noChangeShapeType="1" noTextEdit="1"/>
              </p:cNvSpPr>
              <p:nvPr/>
            </p:nvSpPr>
            <p:spPr>
              <a:xfrm>
                <a:off x="1412421" y="5282293"/>
                <a:ext cx="345864" cy="369332"/>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219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6A7BB-603C-4844-85AE-A85267C8DEA7}"/>
              </a:ext>
            </a:extLst>
          </p:cNvPr>
          <p:cNvSpPr>
            <a:spLocks noGrp="1"/>
          </p:cNvSpPr>
          <p:nvPr>
            <p:ph type="title"/>
          </p:nvPr>
        </p:nvSpPr>
        <p:spPr/>
        <p:txBody>
          <a:bodyPr/>
          <a:lstStyle/>
          <a:p>
            <a:r>
              <a:rPr kumimoji="1" lang="ja-JP" altLang="en-US" dirty="0"/>
              <a:t>交流とは何か？</a:t>
            </a:r>
          </a:p>
        </p:txBody>
      </p:sp>
      <p:sp>
        <p:nvSpPr>
          <p:cNvPr id="3" name="コンテンツ プレースホルダー 2">
            <a:extLst>
              <a:ext uri="{FF2B5EF4-FFF2-40B4-BE49-F238E27FC236}">
                <a16:creationId xmlns:a16="http://schemas.microsoft.com/office/drawing/2014/main" id="{EF623FCB-C9FC-445E-A689-6491840F6A5E}"/>
              </a:ext>
            </a:extLst>
          </p:cNvPr>
          <p:cNvSpPr>
            <a:spLocks noGrp="1"/>
          </p:cNvSpPr>
          <p:nvPr>
            <p:ph idx="1"/>
          </p:nvPr>
        </p:nvSpPr>
        <p:spPr/>
        <p:txBody>
          <a:bodyPr/>
          <a:lstStyle/>
          <a:p>
            <a:pPr marL="0" indent="0">
              <a:buNone/>
            </a:pPr>
            <a:r>
              <a:rPr kumimoji="1" lang="ja-JP" altLang="en-US" dirty="0"/>
              <a:t>直流とは違い、電圧、電流が正負も含めてコロコロ変わる</a:t>
            </a:r>
            <a:endParaRPr kumimoji="1" lang="en-US" altLang="ja-JP" dirty="0"/>
          </a:p>
          <a:p>
            <a:pPr marL="0" indent="0">
              <a:buNone/>
            </a:pPr>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553134A-C70A-480D-8715-22EA56001CAC}"/>
              </a:ext>
            </a:extLst>
          </p:cNvPr>
          <p:cNvPicPr>
            <a:picLocks noChangeAspect="1"/>
          </p:cNvPicPr>
          <p:nvPr/>
        </p:nvPicPr>
        <p:blipFill>
          <a:blip r:embed="rId2"/>
          <a:stretch>
            <a:fillRect/>
          </a:stretch>
        </p:blipFill>
        <p:spPr>
          <a:xfrm>
            <a:off x="2309812" y="2399590"/>
            <a:ext cx="7572375" cy="4276725"/>
          </a:xfrm>
          <a:prstGeom prst="rect">
            <a:avLst/>
          </a:prstGeom>
        </p:spPr>
      </p:pic>
    </p:spTree>
    <p:extLst>
      <p:ext uri="{BB962C8B-B14F-4D97-AF65-F5344CB8AC3E}">
        <p14:creationId xmlns:p14="http://schemas.microsoft.com/office/powerpoint/2010/main" val="2995751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B05C8-C6A9-4003-A256-0D8EE3E52CA1}"/>
              </a:ext>
            </a:extLst>
          </p:cNvPr>
          <p:cNvSpPr>
            <a:spLocks noGrp="1"/>
          </p:cNvSpPr>
          <p:nvPr>
            <p:ph type="title"/>
          </p:nvPr>
        </p:nvSpPr>
        <p:spPr/>
        <p:txBody>
          <a:bodyPr/>
          <a:lstStyle/>
          <a:p>
            <a:r>
              <a:rPr kumimoji="1" lang="ja-JP" altLang="en-US" dirty="0"/>
              <a:t>実効値に限って言えば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82FC8D2-0872-4A3A-97A4-A56AD4716AF9}"/>
                  </a:ext>
                </a:extLst>
              </p:cNvPr>
              <p:cNvSpPr>
                <a:spLocks noGrp="1"/>
              </p:cNvSpPr>
              <p:nvPr>
                <p:ph idx="1"/>
              </p:nvPr>
            </p:nvSpPr>
            <p:spPr/>
            <p:txBody>
              <a:bodyPr/>
              <a:lstStyle/>
              <a:p>
                <a:r>
                  <a:rPr lang="ja-JP" altLang="en-US" dirty="0"/>
                  <a:t>オームの法則？が成立する</a:t>
                </a:r>
                <a:endParaRPr lang="en-US" altLang="ja-JP" dirty="0"/>
              </a:p>
              <a:p>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solidFill>
                            <a:schemeClr val="accent1"/>
                          </a:solidFill>
                          <a:latin typeface="Cambria Math" panose="02040503050406030204" pitchFamily="18" charset="0"/>
                        </a:rPr>
                        <m:t>𝑉</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ja-JP" altLang="en-US" b="0" i="1" smtClean="0">
                              <a:latin typeface="Cambria Math" panose="02040503050406030204" pitchFamily="18" charset="0"/>
                            </a:rPr>
                            <m:t>𝜔</m:t>
                          </m:r>
                          <m:r>
                            <a:rPr kumimoji="1" lang="en-US" altLang="ja-JP" b="0" i="1" smtClean="0">
                              <a:latin typeface="Cambria Math" panose="02040503050406030204" pitchFamily="18" charset="0"/>
                            </a:rPr>
                            <m:t>𝐶</m:t>
                          </m:r>
                        </m:den>
                      </m:f>
                      <m:r>
                        <a:rPr kumimoji="1" lang="en-US" altLang="ja-JP" b="0" i="1" smtClean="0">
                          <a:solidFill>
                            <a:srgbClr val="C00000"/>
                          </a:solidFill>
                          <a:latin typeface="Cambria Math" panose="02040503050406030204" pitchFamily="18" charset="0"/>
                        </a:rPr>
                        <m:t>𝐼</m:t>
                      </m:r>
                    </m:oMath>
                  </m:oMathPara>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82FC8D2-0872-4A3A-97A4-A56AD4716AF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34FFCCF-C29D-4021-AD35-53C4998ACC3C}"/>
              </a:ext>
            </a:extLst>
          </p:cNvPr>
          <p:cNvSpPr txBox="1"/>
          <p:nvPr/>
        </p:nvSpPr>
        <p:spPr>
          <a:xfrm>
            <a:off x="3167830" y="3941028"/>
            <a:ext cx="5856339" cy="1200329"/>
          </a:xfrm>
          <a:prstGeom prst="rect">
            <a:avLst/>
          </a:prstGeom>
          <a:noFill/>
        </p:spPr>
        <p:txBody>
          <a:bodyPr wrap="square" rtlCol="0">
            <a:spAutoFit/>
          </a:bodyPr>
          <a:lstStyle/>
          <a:p>
            <a:r>
              <a:rPr kumimoji="1" lang="ja-JP" altLang="en-US" dirty="0"/>
              <a:t>ちなみに、ジュールの法則は成り立たない。抵抗は消費しかしないが、コンデンサは電源から、充電した</a:t>
            </a:r>
            <a:endParaRPr kumimoji="1" lang="en-US" altLang="ja-JP" dirty="0"/>
          </a:p>
          <a:p>
            <a:r>
              <a:rPr lang="ja-JP" altLang="en-US" dirty="0"/>
              <a:t>のち、電源に向けて放電する。厳密には抵抗ではない。</a:t>
            </a:r>
            <a:endParaRPr lang="en-US" altLang="ja-JP" dirty="0"/>
          </a:p>
          <a:p>
            <a:r>
              <a:rPr kumimoji="1" lang="ja-JP" altLang="en-US" dirty="0"/>
              <a:t>抵抗っぽい性質をコンデンサは示す場合がある。</a:t>
            </a:r>
          </a:p>
        </p:txBody>
      </p:sp>
    </p:spTree>
    <p:extLst>
      <p:ext uri="{BB962C8B-B14F-4D97-AF65-F5344CB8AC3E}">
        <p14:creationId xmlns:p14="http://schemas.microsoft.com/office/powerpoint/2010/main" val="419937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B05C8-C6A9-4003-A256-0D8EE3E52CA1}"/>
              </a:ext>
            </a:extLst>
          </p:cNvPr>
          <p:cNvSpPr>
            <a:spLocks noGrp="1"/>
          </p:cNvSpPr>
          <p:nvPr>
            <p:ph type="title"/>
          </p:nvPr>
        </p:nvSpPr>
        <p:spPr/>
        <p:txBody>
          <a:bodyPr/>
          <a:lstStyle/>
          <a:p>
            <a:r>
              <a:rPr kumimoji="1" lang="ja-JP" altLang="en-US" dirty="0"/>
              <a:t>実効値に限って言えば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82FC8D2-0872-4A3A-97A4-A56AD4716AF9}"/>
                  </a:ext>
                </a:extLst>
              </p:cNvPr>
              <p:cNvSpPr>
                <a:spLocks noGrp="1"/>
              </p:cNvSpPr>
              <p:nvPr>
                <p:ph idx="1"/>
              </p:nvPr>
            </p:nvSpPr>
            <p:spPr/>
            <p:txBody>
              <a:bodyPr/>
              <a:lstStyle/>
              <a:p>
                <a:r>
                  <a:rPr lang="ja-JP" altLang="en-US" dirty="0"/>
                  <a:t>オームの法則？が成立する</a:t>
                </a:r>
                <a:endParaRPr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solidFill>
                            <a:schemeClr val="accent1"/>
                          </a:solidFill>
                          <a:latin typeface="Cambria Math" panose="02040503050406030204" pitchFamily="18" charset="0"/>
                        </a:rPr>
                        <m:t>𝑉</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ja-JP" altLang="en-US" b="0" i="1" smtClean="0">
                              <a:latin typeface="Cambria Math" panose="02040503050406030204" pitchFamily="18" charset="0"/>
                            </a:rPr>
                            <m:t>𝜔</m:t>
                          </m:r>
                          <m:r>
                            <a:rPr kumimoji="1" lang="en-US" altLang="ja-JP" b="0" i="1" smtClean="0">
                              <a:latin typeface="Cambria Math" panose="02040503050406030204" pitchFamily="18" charset="0"/>
                            </a:rPr>
                            <m:t>𝐶</m:t>
                          </m:r>
                        </m:den>
                      </m:f>
                      <m:r>
                        <a:rPr kumimoji="1" lang="en-US" altLang="ja-JP" b="0" i="1" smtClean="0">
                          <a:solidFill>
                            <a:srgbClr val="C00000"/>
                          </a:solidFill>
                          <a:latin typeface="Cambria Math" panose="02040503050406030204" pitchFamily="18" charset="0"/>
                        </a:rPr>
                        <m:t>𝐼</m:t>
                      </m:r>
                    </m:oMath>
                  </m:oMathPara>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82FC8D2-0872-4A3A-97A4-A56AD4716AF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34FFCCF-C29D-4021-AD35-53C4998ACC3C}"/>
              </a:ext>
            </a:extLst>
          </p:cNvPr>
          <p:cNvSpPr txBox="1"/>
          <p:nvPr/>
        </p:nvSpPr>
        <p:spPr>
          <a:xfrm>
            <a:off x="3167830" y="3941028"/>
            <a:ext cx="5856339" cy="1200329"/>
          </a:xfrm>
          <a:prstGeom prst="rect">
            <a:avLst/>
          </a:prstGeom>
          <a:noFill/>
        </p:spPr>
        <p:txBody>
          <a:bodyPr wrap="square" rtlCol="0">
            <a:spAutoFit/>
          </a:bodyPr>
          <a:lstStyle/>
          <a:p>
            <a:r>
              <a:rPr kumimoji="1" lang="ja-JP" altLang="en-US" dirty="0"/>
              <a:t>ちなみに、ジュールの法則は成り立たない。抵抗は消費しかしないが、コンデンサは電源から、充電した</a:t>
            </a:r>
            <a:endParaRPr kumimoji="1" lang="en-US" altLang="ja-JP" dirty="0"/>
          </a:p>
          <a:p>
            <a:r>
              <a:rPr lang="ja-JP" altLang="en-US" dirty="0"/>
              <a:t>のち、電源に向けて放電する。厳密には抵抗ではない。</a:t>
            </a:r>
            <a:endParaRPr lang="en-US" altLang="ja-JP" dirty="0"/>
          </a:p>
          <a:p>
            <a:r>
              <a:rPr kumimoji="1" lang="ja-JP" altLang="en-US" dirty="0"/>
              <a:t>抵抗っぽい性質をコンデンサは示す場合がある。</a:t>
            </a:r>
          </a:p>
        </p:txBody>
      </p:sp>
      <p:sp>
        <p:nvSpPr>
          <p:cNvPr id="7" name="テキスト ボックス 6">
            <a:extLst>
              <a:ext uri="{FF2B5EF4-FFF2-40B4-BE49-F238E27FC236}">
                <a16:creationId xmlns:a16="http://schemas.microsoft.com/office/drawing/2014/main" id="{806A4B86-5AF4-4FA2-8360-41D4930A17FD}"/>
              </a:ext>
            </a:extLst>
          </p:cNvPr>
          <p:cNvSpPr txBox="1"/>
          <p:nvPr/>
        </p:nvSpPr>
        <p:spPr>
          <a:xfrm>
            <a:off x="4857019" y="5553513"/>
            <a:ext cx="3347414" cy="369332"/>
          </a:xfrm>
          <a:prstGeom prst="rect">
            <a:avLst/>
          </a:prstGeom>
          <a:noFill/>
        </p:spPr>
        <p:txBody>
          <a:bodyPr wrap="square" rtlCol="0">
            <a:spAutoFit/>
          </a:bodyPr>
          <a:lstStyle/>
          <a:p>
            <a:r>
              <a:rPr kumimoji="1" lang="ja-JP" altLang="en-US" dirty="0">
                <a:solidFill>
                  <a:srgbClr val="C00000"/>
                </a:solidFill>
              </a:rPr>
              <a:t>インピーダンス</a:t>
            </a:r>
            <a:r>
              <a:rPr kumimoji="1" lang="ja-JP" altLang="en-US" dirty="0"/>
              <a:t>　</a:t>
            </a:r>
            <a:r>
              <a:rPr kumimoji="1" lang="en-US" altLang="ja-JP" dirty="0"/>
              <a:t>(</a:t>
            </a:r>
            <a:r>
              <a:rPr kumimoji="1" lang="ja-JP" altLang="en-US" dirty="0"/>
              <a:t>仮想抵抗</a:t>
            </a:r>
            <a:r>
              <a:rPr kumimoji="1" lang="en-US" altLang="ja-JP" dirty="0"/>
              <a:t>)</a:t>
            </a:r>
            <a:endParaRPr kumimoji="1" lang="ja-JP" altLang="en-US" dirty="0"/>
          </a:p>
        </p:txBody>
      </p:sp>
    </p:spTree>
    <p:extLst>
      <p:ext uri="{BB962C8B-B14F-4D97-AF65-F5344CB8AC3E}">
        <p14:creationId xmlns:p14="http://schemas.microsoft.com/office/powerpoint/2010/main" val="2978891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033364-FA1F-4BBA-A615-BD81467F6097}"/>
              </a:ext>
            </a:extLst>
          </p:cNvPr>
          <p:cNvSpPr>
            <a:spLocks noGrp="1"/>
          </p:cNvSpPr>
          <p:nvPr>
            <p:ph type="title"/>
          </p:nvPr>
        </p:nvSpPr>
        <p:spPr/>
        <p:txBody>
          <a:bodyPr/>
          <a:lstStyle/>
          <a:p>
            <a:r>
              <a:rPr lang="ja-JP" altLang="en-US" dirty="0"/>
              <a:t>コイルの場合</a:t>
            </a:r>
            <a:endParaRPr kumimoji="1" lang="ja-JP" altLang="en-US" dirty="0"/>
          </a:p>
        </p:txBody>
      </p:sp>
      <p:sp>
        <p:nvSpPr>
          <p:cNvPr id="3" name="コンテンツ プレースホルダー 2">
            <a:extLst>
              <a:ext uri="{FF2B5EF4-FFF2-40B4-BE49-F238E27FC236}">
                <a16:creationId xmlns:a16="http://schemas.microsoft.com/office/drawing/2014/main" id="{9D5399AB-7C5E-4626-9356-69DF435DAD3A}"/>
              </a:ext>
            </a:extLst>
          </p:cNvPr>
          <p:cNvSpPr>
            <a:spLocks noGrp="1"/>
          </p:cNvSpPr>
          <p:nvPr>
            <p:ph idx="1"/>
          </p:nvPr>
        </p:nvSpPr>
        <p:spPr/>
        <p:txBody>
          <a:bodyPr/>
          <a:lstStyle/>
          <a:p>
            <a:pPr marL="0" indent="0">
              <a:buNone/>
            </a:pPr>
            <a:r>
              <a:rPr kumimoji="1" lang="ja-JP" altLang="en-US" dirty="0">
                <a:solidFill>
                  <a:srgbClr val="FF0000"/>
                </a:solidFill>
              </a:rPr>
              <a:t>電流</a:t>
            </a:r>
            <a:r>
              <a:rPr kumimoji="1" lang="ja-JP" altLang="en-US" dirty="0"/>
              <a:t>が流れる→</a:t>
            </a:r>
          </a:p>
        </p:txBody>
      </p:sp>
    </p:spTree>
    <p:extLst>
      <p:ext uri="{BB962C8B-B14F-4D97-AF65-F5344CB8AC3E}">
        <p14:creationId xmlns:p14="http://schemas.microsoft.com/office/powerpoint/2010/main" val="8757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033364-FA1F-4BBA-A615-BD81467F6097}"/>
              </a:ext>
            </a:extLst>
          </p:cNvPr>
          <p:cNvSpPr>
            <a:spLocks noGrp="1"/>
          </p:cNvSpPr>
          <p:nvPr>
            <p:ph type="title"/>
          </p:nvPr>
        </p:nvSpPr>
        <p:spPr/>
        <p:txBody>
          <a:bodyPr/>
          <a:lstStyle/>
          <a:p>
            <a:r>
              <a:rPr lang="ja-JP" altLang="en-US" dirty="0"/>
              <a:t>コイルの場合</a:t>
            </a:r>
            <a:endParaRPr kumimoji="1" lang="ja-JP" altLang="en-US" dirty="0"/>
          </a:p>
        </p:txBody>
      </p:sp>
      <p:sp>
        <p:nvSpPr>
          <p:cNvPr id="3" name="コンテンツ プレースホルダー 2">
            <a:extLst>
              <a:ext uri="{FF2B5EF4-FFF2-40B4-BE49-F238E27FC236}">
                <a16:creationId xmlns:a16="http://schemas.microsoft.com/office/drawing/2014/main" id="{9D5399AB-7C5E-4626-9356-69DF435DAD3A}"/>
              </a:ext>
            </a:extLst>
          </p:cNvPr>
          <p:cNvSpPr>
            <a:spLocks noGrp="1"/>
          </p:cNvSpPr>
          <p:nvPr>
            <p:ph idx="1"/>
          </p:nvPr>
        </p:nvSpPr>
        <p:spPr/>
        <p:txBody>
          <a:bodyPr/>
          <a:lstStyle/>
          <a:p>
            <a:pPr marL="0" indent="0">
              <a:buNone/>
            </a:pPr>
            <a:r>
              <a:rPr kumimoji="1" lang="ja-JP" altLang="en-US" dirty="0">
                <a:solidFill>
                  <a:srgbClr val="FF0000"/>
                </a:solidFill>
              </a:rPr>
              <a:t>電流</a:t>
            </a:r>
            <a:r>
              <a:rPr kumimoji="1" lang="ja-JP" altLang="en-US" dirty="0"/>
              <a:t>が流れる→アンペールの法則から</a:t>
            </a:r>
            <a:r>
              <a:rPr kumimoji="1" lang="ja-JP" altLang="en-US" dirty="0">
                <a:solidFill>
                  <a:schemeClr val="accent6">
                    <a:lumMod val="50000"/>
                  </a:schemeClr>
                </a:solidFill>
              </a:rPr>
              <a:t>磁界</a:t>
            </a:r>
            <a:r>
              <a:rPr kumimoji="1" lang="ja-JP" altLang="en-US" dirty="0"/>
              <a:t>が生じる→</a:t>
            </a:r>
          </a:p>
        </p:txBody>
      </p:sp>
    </p:spTree>
    <p:extLst>
      <p:ext uri="{BB962C8B-B14F-4D97-AF65-F5344CB8AC3E}">
        <p14:creationId xmlns:p14="http://schemas.microsoft.com/office/powerpoint/2010/main" val="2267092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033364-FA1F-4BBA-A615-BD81467F6097}"/>
              </a:ext>
            </a:extLst>
          </p:cNvPr>
          <p:cNvSpPr>
            <a:spLocks noGrp="1"/>
          </p:cNvSpPr>
          <p:nvPr>
            <p:ph type="title"/>
          </p:nvPr>
        </p:nvSpPr>
        <p:spPr/>
        <p:txBody>
          <a:bodyPr/>
          <a:lstStyle/>
          <a:p>
            <a:r>
              <a:rPr lang="ja-JP" altLang="en-US" dirty="0"/>
              <a:t>コイルの場合</a:t>
            </a:r>
            <a:endParaRPr kumimoji="1" lang="ja-JP" altLang="en-US" dirty="0"/>
          </a:p>
        </p:txBody>
      </p:sp>
      <p:sp>
        <p:nvSpPr>
          <p:cNvPr id="3" name="コンテンツ プレースホルダー 2">
            <a:extLst>
              <a:ext uri="{FF2B5EF4-FFF2-40B4-BE49-F238E27FC236}">
                <a16:creationId xmlns:a16="http://schemas.microsoft.com/office/drawing/2014/main" id="{9D5399AB-7C5E-4626-9356-69DF435DAD3A}"/>
              </a:ext>
            </a:extLst>
          </p:cNvPr>
          <p:cNvSpPr>
            <a:spLocks noGrp="1"/>
          </p:cNvSpPr>
          <p:nvPr>
            <p:ph idx="1"/>
          </p:nvPr>
        </p:nvSpPr>
        <p:spPr/>
        <p:txBody>
          <a:bodyPr/>
          <a:lstStyle/>
          <a:p>
            <a:pPr marL="0" indent="0">
              <a:buNone/>
            </a:pPr>
            <a:r>
              <a:rPr kumimoji="1" lang="ja-JP" altLang="en-US" dirty="0">
                <a:solidFill>
                  <a:srgbClr val="FF0000"/>
                </a:solidFill>
              </a:rPr>
              <a:t>電流</a:t>
            </a:r>
            <a:r>
              <a:rPr kumimoji="1" lang="ja-JP" altLang="en-US" dirty="0"/>
              <a:t>が流れる→アンペールの法則から</a:t>
            </a:r>
            <a:r>
              <a:rPr kumimoji="1" lang="ja-JP" altLang="en-US" dirty="0">
                <a:solidFill>
                  <a:schemeClr val="accent6">
                    <a:lumMod val="75000"/>
                  </a:schemeClr>
                </a:solidFill>
              </a:rPr>
              <a:t>磁界</a:t>
            </a:r>
            <a:r>
              <a:rPr kumimoji="1" lang="ja-JP" altLang="en-US" dirty="0"/>
              <a:t>が生じる→</a:t>
            </a:r>
            <a:endParaRPr kumimoji="1" lang="en-US" altLang="ja-JP" dirty="0"/>
          </a:p>
          <a:p>
            <a:pPr marL="0" indent="0">
              <a:buNone/>
            </a:pPr>
            <a:r>
              <a:rPr kumimoji="1" lang="ja-JP" altLang="en-US" dirty="0"/>
              <a:t>ファラデーの法則より、</a:t>
            </a:r>
            <a:r>
              <a:rPr kumimoji="1" lang="ja-JP" altLang="en-US" dirty="0">
                <a:solidFill>
                  <a:srgbClr val="0070C0"/>
                </a:solidFill>
              </a:rPr>
              <a:t>電圧</a:t>
            </a:r>
            <a:r>
              <a:rPr kumimoji="1" lang="ja-JP" altLang="en-US" dirty="0"/>
              <a:t>が生じる</a:t>
            </a:r>
            <a:endParaRPr kumimoji="1" lang="en-US" altLang="ja-JP" dirty="0"/>
          </a:p>
          <a:p>
            <a:pPr marL="0" indent="0">
              <a:buNone/>
            </a:pPr>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5AC1E1B8-2BAF-45A5-B5AA-76D4677D6436}"/>
              </a:ext>
            </a:extLst>
          </p:cNvPr>
          <p:cNvPicPr>
            <a:picLocks noChangeAspect="1"/>
          </p:cNvPicPr>
          <p:nvPr/>
        </p:nvPicPr>
        <p:blipFill>
          <a:blip r:embed="rId2"/>
          <a:stretch>
            <a:fillRect/>
          </a:stretch>
        </p:blipFill>
        <p:spPr>
          <a:xfrm>
            <a:off x="1677080" y="3130550"/>
            <a:ext cx="5572125" cy="3181350"/>
          </a:xfrm>
          <a:prstGeom prst="rect">
            <a:avLst/>
          </a:prstGeom>
        </p:spPr>
      </p:pic>
      <p:sp>
        <p:nvSpPr>
          <p:cNvPr id="6" name="テキスト ボックス 5">
            <a:extLst>
              <a:ext uri="{FF2B5EF4-FFF2-40B4-BE49-F238E27FC236}">
                <a16:creationId xmlns:a16="http://schemas.microsoft.com/office/drawing/2014/main" id="{751D8FB9-597F-4DC7-BD55-8301FFA15624}"/>
              </a:ext>
            </a:extLst>
          </p:cNvPr>
          <p:cNvSpPr txBox="1"/>
          <p:nvPr/>
        </p:nvSpPr>
        <p:spPr>
          <a:xfrm>
            <a:off x="7833631" y="3192236"/>
            <a:ext cx="4151539" cy="369332"/>
          </a:xfrm>
          <a:prstGeom prst="rect">
            <a:avLst/>
          </a:prstGeom>
          <a:noFill/>
        </p:spPr>
        <p:txBody>
          <a:bodyPr wrap="square" rtlCol="0">
            <a:spAutoFit/>
          </a:bodyPr>
          <a:lstStyle/>
          <a:p>
            <a:r>
              <a:rPr kumimoji="1" lang="ja-JP" altLang="en-US" dirty="0">
                <a:solidFill>
                  <a:srgbClr val="FF0000"/>
                </a:solidFill>
              </a:rPr>
              <a:t>電流</a:t>
            </a:r>
            <a:r>
              <a:rPr kumimoji="1" lang="ja-JP" altLang="en-US" dirty="0"/>
              <a:t>のやまの後に</a:t>
            </a:r>
            <a:r>
              <a:rPr kumimoji="1" lang="ja-JP" altLang="en-US" dirty="0">
                <a:solidFill>
                  <a:srgbClr val="0070C0"/>
                </a:solidFill>
              </a:rPr>
              <a:t>電圧</a:t>
            </a:r>
            <a:r>
              <a:rPr kumimoji="1" lang="ja-JP" altLang="en-US" dirty="0"/>
              <a:t>のやまが生じる</a:t>
            </a:r>
          </a:p>
        </p:txBody>
      </p:sp>
    </p:spTree>
    <p:extLst>
      <p:ext uri="{BB962C8B-B14F-4D97-AF65-F5344CB8AC3E}">
        <p14:creationId xmlns:p14="http://schemas.microsoft.com/office/powerpoint/2010/main" val="1748636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6CDD7-DED8-43CC-A911-23B29BA55640}"/>
              </a:ext>
            </a:extLst>
          </p:cNvPr>
          <p:cNvSpPr>
            <a:spLocks noGrp="1"/>
          </p:cNvSpPr>
          <p:nvPr>
            <p:ph type="title"/>
          </p:nvPr>
        </p:nvSpPr>
        <p:spPr/>
        <p:txBody>
          <a:bodyPr/>
          <a:lstStyle/>
          <a:p>
            <a:r>
              <a:rPr kumimoji="1" lang="ja-JP" altLang="en-US" dirty="0"/>
              <a:t>数式的には </a:t>
            </a:r>
            <a:r>
              <a:rPr kumimoji="1" lang="ja-JP" altLang="en-US" sz="3200" dirty="0"/>
              <a:t>電流を妨げる向きに電圧が生じる</a:t>
            </a:r>
            <a:endParaRPr kumimoji="1" lang="ja-JP" altLang="en-US" dirty="0"/>
          </a:p>
        </p:txBody>
      </p:sp>
      <p:pic>
        <p:nvPicPr>
          <p:cNvPr id="4" name="コンテンツ プレースホルダー 3">
            <a:extLst>
              <a:ext uri="{FF2B5EF4-FFF2-40B4-BE49-F238E27FC236}">
                <a16:creationId xmlns:a16="http://schemas.microsoft.com/office/drawing/2014/main" id="{E713A457-79B5-4DAB-914A-7D264C75E2EA}"/>
              </a:ext>
            </a:extLst>
          </p:cNvPr>
          <p:cNvPicPr>
            <a:picLocks noGrp="1" noChangeAspect="1"/>
          </p:cNvPicPr>
          <p:nvPr>
            <p:ph idx="1"/>
          </p:nvPr>
        </p:nvPicPr>
        <p:blipFill>
          <a:blip r:embed="rId2"/>
          <a:stretch>
            <a:fillRect/>
          </a:stretch>
        </p:blipFill>
        <p:spPr>
          <a:xfrm>
            <a:off x="3408589" y="1532277"/>
            <a:ext cx="2181225" cy="1019175"/>
          </a:xfrm>
          <a:prstGeom prst="rect">
            <a:avLst/>
          </a:prstGeom>
        </p:spPr>
      </p:pic>
      <p:cxnSp>
        <p:nvCxnSpPr>
          <p:cNvPr id="6" name="直線矢印コネクタ 5">
            <a:extLst>
              <a:ext uri="{FF2B5EF4-FFF2-40B4-BE49-F238E27FC236}">
                <a16:creationId xmlns:a16="http://schemas.microsoft.com/office/drawing/2014/main" id="{7CE3981A-56B4-451F-ADEF-A1F9E82CEE1A}"/>
              </a:ext>
            </a:extLst>
          </p:cNvPr>
          <p:cNvCxnSpPr/>
          <p:nvPr/>
        </p:nvCxnSpPr>
        <p:spPr>
          <a:xfrm flipH="1">
            <a:off x="3510643" y="3216729"/>
            <a:ext cx="2079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B84ACA-BCBB-4006-8DB8-9EDEA131D559}"/>
                  </a:ext>
                </a:extLst>
              </p:cNvPr>
              <p:cNvSpPr txBox="1"/>
              <p:nvPr/>
            </p:nvSpPr>
            <p:spPr>
              <a:xfrm>
                <a:off x="4249655" y="3216729"/>
                <a:ext cx="893846" cy="525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accent1"/>
                          </a:solidFill>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𝑑</m:t>
                          </m:r>
                          <m:r>
                            <a:rPr kumimoji="1" lang="en-US" altLang="ja-JP" b="0" i="1" smtClean="0">
                              <a:solidFill>
                                <a:srgbClr val="FF0000"/>
                              </a:solidFill>
                              <a:latin typeface="Cambria Math" panose="02040503050406030204" pitchFamily="18" charset="0"/>
                              <a:ea typeface="Cambria Math" panose="02040503050406030204" pitchFamily="18" charset="0"/>
                            </a:rPr>
                            <m:t>𝐼</m:t>
                          </m:r>
                        </m:num>
                        <m:den>
                          <m:r>
                            <a:rPr kumimoji="1" lang="en-US" altLang="ja-JP" b="0" i="1" smtClean="0">
                              <a:latin typeface="Cambria Math" panose="02040503050406030204" pitchFamily="18" charset="0"/>
                              <a:ea typeface="Cambria Math" panose="02040503050406030204" pitchFamily="18" charset="0"/>
                            </a:rPr>
                            <m:t>𝑑𝑡</m:t>
                          </m:r>
                        </m:den>
                      </m:f>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47B84ACA-BCBB-4006-8DB8-9EDEA131D559}"/>
                  </a:ext>
                </a:extLst>
              </p:cNvPr>
              <p:cNvSpPr txBox="1">
                <a:spLocks noRot="1" noChangeAspect="1" noMove="1" noResize="1" noEditPoints="1" noAdjustHandles="1" noChangeArrowheads="1" noChangeShapeType="1" noTextEdit="1"/>
              </p:cNvSpPr>
              <p:nvPr/>
            </p:nvSpPr>
            <p:spPr>
              <a:xfrm>
                <a:off x="4249655" y="3216729"/>
                <a:ext cx="893846" cy="525913"/>
              </a:xfrm>
              <a:prstGeom prst="rect">
                <a:avLst/>
              </a:prstGeom>
              <a:blipFill>
                <a:blip r:embed="rId3"/>
                <a:stretch>
                  <a:fillRect/>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02F0C6E7-AF82-4D88-87E4-78ED566975EF}"/>
              </a:ext>
            </a:extLst>
          </p:cNvPr>
          <p:cNvCxnSpPr/>
          <p:nvPr/>
        </p:nvCxnSpPr>
        <p:spPr>
          <a:xfrm>
            <a:off x="3657600" y="2041864"/>
            <a:ext cx="434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7845F6F-FA6C-411C-ABC1-CA7D3F92D3C5}"/>
                  </a:ext>
                </a:extLst>
              </p:cNvPr>
              <p:cNvSpPr txBox="1"/>
              <p:nvPr/>
            </p:nvSpPr>
            <p:spPr>
              <a:xfrm>
                <a:off x="3747407" y="1705571"/>
                <a:ext cx="50818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𝐼</m:t>
                      </m:r>
                    </m:oMath>
                  </m:oMathPara>
                </a14:m>
                <a:endParaRPr kumimoji="1" lang="ja-JP" altLang="en-US" dirty="0">
                  <a:solidFill>
                    <a:srgbClr val="FF0000"/>
                  </a:solidFill>
                </a:endParaRPr>
              </a:p>
            </p:txBody>
          </p:sp>
        </mc:Choice>
        <mc:Fallback xmlns="">
          <p:sp>
            <p:nvSpPr>
              <p:cNvPr id="10" name="テキスト ボックス 9">
                <a:extLst>
                  <a:ext uri="{FF2B5EF4-FFF2-40B4-BE49-F238E27FC236}">
                    <a16:creationId xmlns:a16="http://schemas.microsoft.com/office/drawing/2014/main" id="{37845F6F-FA6C-411C-ABC1-CA7D3F92D3C5}"/>
                  </a:ext>
                </a:extLst>
              </p:cNvPr>
              <p:cNvSpPr txBox="1">
                <a:spLocks noRot="1" noChangeAspect="1" noMove="1" noResize="1" noEditPoints="1" noAdjustHandles="1" noChangeArrowheads="1" noChangeShapeType="1" noTextEdit="1"/>
              </p:cNvSpPr>
              <p:nvPr/>
            </p:nvSpPr>
            <p:spPr>
              <a:xfrm>
                <a:off x="3747407" y="1705571"/>
                <a:ext cx="508180" cy="276999"/>
              </a:xfrm>
              <a:prstGeom prst="rect">
                <a:avLst/>
              </a:prstGeom>
              <a:blipFill>
                <a:blip r:embed="rId4"/>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5200B6F-336B-44A9-B324-557CF8931620}"/>
                  </a:ext>
                </a:extLst>
              </p:cNvPr>
              <p:cNvSpPr txBox="1"/>
              <p:nvPr/>
            </p:nvSpPr>
            <p:spPr>
              <a:xfrm>
                <a:off x="1714514" y="4596493"/>
                <a:ext cx="7299371" cy="412613"/>
              </a:xfrm>
              <a:prstGeom prst="rect">
                <a:avLst/>
              </a:prstGeom>
              <a:noFill/>
            </p:spPr>
            <p:txBody>
              <a:bodyPr wrap="none" lIns="0" tIns="0" rIns="0" bIns="0" rtlCol="0">
                <a:spAutoFit/>
              </a:bodyPr>
              <a:lstStyle/>
              <a:p>
                <a14:m>
                  <m:oMath xmlns:m="http://schemas.openxmlformats.org/officeDocument/2006/math">
                    <m:r>
                      <a:rPr lang="en-US" altLang="ja-JP" i="1" smtClean="0">
                        <a:solidFill>
                          <a:schemeClr val="accent1"/>
                        </a:solidFill>
                        <a:latin typeface="Cambria Math" panose="02040503050406030204" pitchFamily="18" charset="0"/>
                      </a:rPr>
                      <m:t>𝑉</m:t>
                    </m:r>
                    <m:r>
                      <a:rPr lang="en-US" altLang="ja-JP" i="1" smtClean="0">
                        <a:solidFill>
                          <a:schemeClr val="accent1"/>
                        </a:solidFill>
                        <a:latin typeface="Cambria Math" panose="02040503050406030204" pitchFamily="18" charset="0"/>
                      </a:rPr>
                      <m:t>(</m:t>
                    </m:r>
                    <m:r>
                      <a:rPr lang="en-US" altLang="ja-JP" i="1" smtClean="0">
                        <a:solidFill>
                          <a:schemeClr val="accent1"/>
                        </a:solidFill>
                        <a:latin typeface="Cambria Math" panose="02040503050406030204" pitchFamily="18" charset="0"/>
                      </a:rPr>
                      <m:t>𝑡</m:t>
                    </m:r>
                    <m:r>
                      <a:rPr lang="en-US" altLang="ja-JP" i="1" smtClean="0">
                        <a:solidFill>
                          <a:schemeClr val="accent1"/>
                        </a:solidFill>
                        <a:latin typeface="Cambria Math" panose="02040503050406030204" pitchFamily="18" charset="0"/>
                      </a:rPr>
                      <m:t>)=</m:t>
                    </m:r>
                    <m:rad>
                      <m:radPr>
                        <m:degHide m:val="on"/>
                        <m:ctrlPr>
                          <a:rPr lang="en-US" altLang="ja-JP" i="1">
                            <a:solidFill>
                              <a:schemeClr val="accent1"/>
                            </a:solidFill>
                            <a:latin typeface="Cambria Math" panose="02040503050406030204" pitchFamily="18" charset="0"/>
                          </a:rPr>
                        </m:ctrlPr>
                      </m:radPr>
                      <m:deg/>
                      <m:e>
                        <m:r>
                          <a:rPr lang="en-US" altLang="ja-JP" i="1">
                            <a:solidFill>
                              <a:schemeClr val="accent1"/>
                            </a:solidFill>
                            <a:latin typeface="Cambria Math" panose="02040503050406030204" pitchFamily="18" charset="0"/>
                          </a:rPr>
                          <m:t>2</m:t>
                        </m:r>
                      </m:e>
                    </m:rad>
                    <m:r>
                      <a:rPr lang="en-US" altLang="ja-JP" i="1">
                        <a:solidFill>
                          <a:schemeClr val="accent1"/>
                        </a:solidFill>
                        <a:latin typeface="Cambria Math" panose="02040503050406030204" pitchFamily="18" charset="0"/>
                      </a:rPr>
                      <m:t> </m:t>
                    </m:r>
                    <m:r>
                      <a:rPr lang="en-US" altLang="ja-JP" i="1">
                        <a:solidFill>
                          <a:schemeClr val="accent1"/>
                        </a:solidFill>
                        <a:latin typeface="Cambria Math" panose="02040503050406030204" pitchFamily="18" charset="0"/>
                      </a:rPr>
                      <m:t>𝐸𝑠𝑖𝑛</m:t>
                    </m:r>
                    <m:r>
                      <a:rPr lang="en-US" altLang="ja-JP" i="1">
                        <a:solidFill>
                          <a:schemeClr val="accent1"/>
                        </a:solidFill>
                        <a:latin typeface="Cambria Math" panose="02040503050406030204" pitchFamily="18" charset="0"/>
                      </a:rPr>
                      <m:t> </m:t>
                    </m:r>
                    <m:r>
                      <a:rPr lang="ja-JP" altLang="en-US" i="1">
                        <a:solidFill>
                          <a:schemeClr val="accent1"/>
                        </a:solidFill>
                        <a:latin typeface="Cambria Math" panose="02040503050406030204" pitchFamily="18" charset="0"/>
                      </a:rPr>
                      <m:t>𝜔</m:t>
                    </m:r>
                    <m:r>
                      <a:rPr lang="en-US" altLang="ja-JP" i="1">
                        <a:solidFill>
                          <a:schemeClr val="accent1"/>
                        </a:solidFill>
                        <a:latin typeface="Cambria Math" panose="02040503050406030204" pitchFamily="18" charset="0"/>
                      </a:rPr>
                      <m:t>𝑡</m:t>
                    </m:r>
                  </m:oMath>
                </a14:m>
                <a:r>
                  <a:rPr kumimoji="1" lang="ja-JP" altLang="en-US" dirty="0"/>
                  <a:t> を</a:t>
                </a:r>
                <a14:m>
                  <m:oMath xmlns:m="http://schemas.openxmlformats.org/officeDocument/2006/math">
                    <m:r>
                      <a:rPr lang="en-US" altLang="ja-JP" i="1" smtClean="0">
                        <a:solidFill>
                          <a:schemeClr val="accent1"/>
                        </a:solidFill>
                        <a:latin typeface="Cambria Math" panose="02040503050406030204" pitchFamily="18" charset="0"/>
                      </a:rPr>
                      <m:t>𝑉</m:t>
                    </m:r>
                    <m:d>
                      <m:dPr>
                        <m:ctrlPr>
                          <a:rPr lang="en-US" altLang="ja-JP" b="0" i="1" smtClean="0">
                            <a:solidFill>
                              <a:schemeClr val="accent1"/>
                            </a:solidFill>
                            <a:latin typeface="Cambria Math" panose="02040503050406030204" pitchFamily="18" charset="0"/>
                          </a:rPr>
                        </m:ctrlPr>
                      </m:dPr>
                      <m:e>
                        <m:r>
                          <a:rPr lang="en-US" altLang="ja-JP" b="0" i="1" smtClean="0">
                            <a:solidFill>
                              <a:schemeClr val="accent1"/>
                            </a:solidFill>
                            <a:latin typeface="Cambria Math" panose="02040503050406030204" pitchFamily="18" charset="0"/>
                          </a:rPr>
                          <m:t>𝑡</m:t>
                        </m:r>
                      </m:e>
                    </m:d>
                    <m:r>
                      <a:rPr lang="en-US" altLang="ja-JP" i="1" smtClean="0">
                        <a:solidFill>
                          <a:schemeClr val="tx1"/>
                        </a:solidFill>
                        <a:latin typeface="Cambria Math" panose="02040503050406030204" pitchFamily="18" charset="0"/>
                      </a:rPr>
                      <m:t>=</m:t>
                    </m:r>
                    <m:r>
                      <a:rPr lang="en-US" altLang="ja-JP" i="1">
                        <a:latin typeface="Cambria Math" panose="02040503050406030204" pitchFamily="18" charset="0"/>
                      </a:rPr>
                      <m:t>𝐿</m:t>
                    </m:r>
                    <m:f>
                      <m:fPr>
                        <m:ctrlPr>
                          <a:rPr lang="en-US" altLang="ja-JP" i="1">
                            <a:latin typeface="Cambria Math" panose="02040503050406030204" pitchFamily="18" charset="0"/>
                            <a:ea typeface="Cambria Math" panose="02040503050406030204" pitchFamily="18" charset="0"/>
                          </a:rPr>
                        </m:ctrlPr>
                      </m:fPr>
                      <m:num>
                        <m:r>
                          <a:rPr lang="en-US" altLang="ja-JP" i="1" smtClean="0">
                            <a:solidFill>
                              <a:schemeClr val="tx1"/>
                            </a:solidFill>
                            <a:latin typeface="Cambria Math" panose="02040503050406030204" pitchFamily="18" charset="0"/>
                            <a:ea typeface="Cambria Math" panose="02040503050406030204" pitchFamily="18" charset="0"/>
                          </a:rPr>
                          <m:t>𝑑</m:t>
                        </m:r>
                        <m:r>
                          <a:rPr lang="en-US" altLang="ja-JP" i="1" smtClean="0">
                            <a:solidFill>
                              <a:srgbClr val="FF0000"/>
                            </a:solidFill>
                            <a:latin typeface="Cambria Math" panose="02040503050406030204" pitchFamily="18" charset="0"/>
                            <a:ea typeface="Cambria Math" panose="02040503050406030204" pitchFamily="18" charset="0"/>
                          </a:rPr>
                          <m:t>𝐼</m:t>
                        </m:r>
                        <m:d>
                          <m:dPr>
                            <m:ctrlPr>
                              <a:rPr lang="en-US" altLang="ja-JP" b="0" i="1" smtClean="0">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𝑡</m:t>
                            </m:r>
                          </m:e>
                        </m:d>
                      </m:num>
                      <m:den>
                        <m:r>
                          <a:rPr lang="en-US" altLang="ja-JP" i="1">
                            <a:latin typeface="Cambria Math" panose="02040503050406030204" pitchFamily="18" charset="0"/>
                            <a:ea typeface="Cambria Math" panose="02040503050406030204" pitchFamily="18" charset="0"/>
                          </a:rPr>
                          <m:t>𝑑𝑡</m:t>
                        </m:r>
                      </m:den>
                    </m:f>
                    <m:r>
                      <a:rPr lang="ja-JP" altLang="en-US" i="1" smtClean="0">
                        <a:latin typeface="Cambria Math" panose="02040503050406030204" pitchFamily="18" charset="0"/>
                        <a:ea typeface="Cambria Math" panose="02040503050406030204" pitchFamily="18" charset="0"/>
                      </a:rPr>
                      <m:t>に</m:t>
                    </m:r>
                  </m:oMath>
                </a14:m>
                <a:r>
                  <a:rPr kumimoji="1" lang="ja-JP" altLang="en-US" dirty="0"/>
                  <a:t>代入すると、</a:t>
                </a:r>
                <a14:m>
                  <m:oMath xmlns:m="http://schemas.openxmlformats.org/officeDocument/2006/math">
                    <m:r>
                      <a:rPr kumimoji="1" lang="en-US" altLang="ja-JP" b="0" i="1" smtClean="0">
                        <a:solidFill>
                          <a:srgbClr val="FF0000"/>
                        </a:solidFill>
                        <a:latin typeface="Cambria Math" panose="02040503050406030204" pitchFamily="18" charset="0"/>
                      </a:rPr>
                      <m:t>𝐼</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𝑡</m:t>
                    </m:r>
                    <m:r>
                      <a:rPr kumimoji="1" lang="en-US" altLang="ja-JP" b="0" i="1" smtClean="0">
                        <a:solidFill>
                          <a:srgbClr val="FF0000"/>
                        </a:solidFill>
                        <a:latin typeface="Cambria Math" panose="02040503050406030204" pitchFamily="18" charset="0"/>
                      </a:rPr>
                      <m:t>)=−</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1</m:t>
                        </m:r>
                      </m:num>
                      <m:den>
                        <m:r>
                          <a:rPr kumimoji="1" lang="ja-JP" altLang="en-US" b="0" i="1" smtClean="0">
                            <a:solidFill>
                              <a:srgbClr val="FF0000"/>
                            </a:solidFill>
                            <a:latin typeface="Cambria Math" panose="02040503050406030204" pitchFamily="18" charset="0"/>
                          </a:rPr>
                          <m:t>𝜔</m:t>
                        </m:r>
                        <m:r>
                          <a:rPr kumimoji="1" lang="en-US" altLang="ja-JP" b="0" i="1" smtClean="0">
                            <a:solidFill>
                              <a:srgbClr val="FF0000"/>
                            </a:solidFill>
                            <a:latin typeface="Cambria Math" panose="02040503050406030204" pitchFamily="18" charset="0"/>
                          </a:rPr>
                          <m:t>𝐿</m:t>
                        </m:r>
                      </m:den>
                    </m:f>
                    <m:rad>
                      <m:radPr>
                        <m:degHide m:val="on"/>
                        <m:ctrlPr>
                          <a:rPr kumimoji="1" lang="en-US" altLang="ja-JP" b="0" i="1" smtClean="0">
                            <a:solidFill>
                              <a:srgbClr val="FF0000"/>
                            </a:solidFill>
                            <a:latin typeface="Cambria Math" panose="02040503050406030204" pitchFamily="18" charset="0"/>
                          </a:rPr>
                        </m:ctrlPr>
                      </m:radPr>
                      <m:deg/>
                      <m:e>
                        <m:r>
                          <a:rPr kumimoji="1" lang="en-US" altLang="ja-JP" b="0" i="1" smtClean="0">
                            <a:solidFill>
                              <a:srgbClr val="FF0000"/>
                            </a:solidFill>
                            <a:latin typeface="Cambria Math" panose="02040503050406030204" pitchFamily="18" charset="0"/>
                          </a:rPr>
                          <m:t>2</m:t>
                        </m:r>
                      </m:e>
                    </m:rad>
                    <m:r>
                      <a:rPr kumimoji="1" lang="en-US" altLang="ja-JP" b="0" i="1" smtClean="0">
                        <a:solidFill>
                          <a:srgbClr val="FF0000"/>
                        </a:solidFill>
                        <a:latin typeface="Cambria Math" panose="02040503050406030204" pitchFamily="18" charset="0"/>
                      </a:rPr>
                      <m:t>𝐸𝑐𝑜𝑠</m:t>
                    </m:r>
                    <m:r>
                      <a:rPr kumimoji="1" lang="ja-JP" altLang="en-US" b="0" i="1" smtClean="0">
                        <a:solidFill>
                          <a:srgbClr val="FF0000"/>
                        </a:solidFill>
                        <a:latin typeface="Cambria Math" panose="02040503050406030204" pitchFamily="18" charset="0"/>
                      </a:rPr>
                      <m:t>𝜔</m:t>
                    </m:r>
                    <m:r>
                      <a:rPr kumimoji="1" lang="en-US" altLang="ja-JP" b="0" i="1" smtClean="0">
                        <a:solidFill>
                          <a:srgbClr val="FF0000"/>
                        </a:solidFill>
                        <a:latin typeface="Cambria Math" panose="02040503050406030204" pitchFamily="18" charset="0"/>
                      </a:rPr>
                      <m:t>𝑡</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35200B6F-336B-44A9-B324-557CF8931620}"/>
                  </a:ext>
                </a:extLst>
              </p:cNvPr>
              <p:cNvSpPr txBox="1">
                <a:spLocks noRot="1" noChangeAspect="1" noMove="1" noResize="1" noEditPoints="1" noAdjustHandles="1" noChangeArrowheads="1" noChangeShapeType="1" noTextEdit="1"/>
              </p:cNvSpPr>
              <p:nvPr/>
            </p:nvSpPr>
            <p:spPr>
              <a:xfrm>
                <a:off x="1714514" y="4596493"/>
                <a:ext cx="7299371" cy="412613"/>
              </a:xfrm>
              <a:prstGeom prst="rect">
                <a:avLst/>
              </a:prstGeom>
              <a:blipFill>
                <a:blip r:embed="rId5"/>
                <a:stretch>
                  <a:fillRect l="-1085" r="-334" b="-22059"/>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92EB8D38-8CF5-4FAA-BD19-C41E40FB7DC6}"/>
              </a:ext>
            </a:extLst>
          </p:cNvPr>
          <p:cNvPicPr>
            <a:picLocks noChangeAspect="1"/>
          </p:cNvPicPr>
          <p:nvPr/>
        </p:nvPicPr>
        <p:blipFill>
          <a:blip r:embed="rId6"/>
          <a:stretch>
            <a:fillRect/>
          </a:stretch>
        </p:blipFill>
        <p:spPr>
          <a:xfrm>
            <a:off x="6308273" y="1373322"/>
            <a:ext cx="5045527" cy="2880694"/>
          </a:xfrm>
          <a:prstGeom prst="rect">
            <a:avLst/>
          </a:prstGeom>
        </p:spPr>
      </p:pic>
    </p:spTree>
    <p:extLst>
      <p:ext uri="{BB962C8B-B14F-4D97-AF65-F5344CB8AC3E}">
        <p14:creationId xmlns:p14="http://schemas.microsoft.com/office/powerpoint/2010/main" val="2211412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FC3FA-80A2-460B-B38D-84CF8BDE1725}"/>
              </a:ext>
            </a:extLst>
          </p:cNvPr>
          <p:cNvSpPr>
            <a:spLocks noGrp="1"/>
          </p:cNvSpPr>
          <p:nvPr>
            <p:ph type="title"/>
          </p:nvPr>
        </p:nvSpPr>
        <p:spPr/>
        <p:txBody>
          <a:bodyPr/>
          <a:lstStyle/>
          <a:p>
            <a:r>
              <a:rPr kumimoji="1" lang="ja-JP" altLang="en-US" dirty="0"/>
              <a:t>電圧、電流の実効値の関係</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9F12D01-80A6-4377-BE8E-65C07C17AF8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kumimoji="1" lang="en-US" altLang="ja-JP" b="0" i="1" smtClean="0">
                          <a:solidFill>
                            <a:schemeClr val="accent1"/>
                          </a:solidFill>
                          <a:latin typeface="Cambria Math" panose="02040503050406030204" pitchFamily="18" charset="0"/>
                        </a:rPr>
                        <m:t>𝑉</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𝜔</m:t>
                      </m:r>
                      <m:r>
                        <a:rPr kumimoji="1" lang="en-US" altLang="ja-JP" b="0" i="1" smtClean="0">
                          <a:latin typeface="Cambria Math" panose="02040503050406030204" pitchFamily="18" charset="0"/>
                        </a:rPr>
                        <m:t>𝐿</m:t>
                      </m:r>
                      <m:r>
                        <a:rPr kumimoji="1" lang="en-US" altLang="ja-JP" b="0" i="1" smtClean="0">
                          <a:solidFill>
                            <a:srgbClr val="FF0000"/>
                          </a:solidFill>
                          <a:latin typeface="Cambria Math" panose="02040503050406030204" pitchFamily="18" charset="0"/>
                        </a:rPr>
                        <m:t>𝐼</m:t>
                      </m:r>
                    </m:oMath>
                  </m:oMathPara>
                </a14:m>
                <a:endParaRPr kumimoji="1" lang="en-US" altLang="ja-JP" b="0" dirty="0">
                  <a:solidFill>
                    <a:srgbClr val="FF0000"/>
                  </a:solidFill>
                </a:endParaRPr>
              </a:p>
              <a:p>
                <a:pPr marL="0" indent="0">
                  <a:buNone/>
                </a:pPr>
                <a:r>
                  <a:rPr kumimoji="1" lang="ja-JP" altLang="en-US" dirty="0"/>
                  <a:t>このように、実効値だけ見ればオームの法則もどきの関係性が見れる。</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9F12D01-80A6-4377-BE8E-65C07C17AF82}"/>
                  </a:ext>
                </a:extLst>
              </p:cNvPr>
              <p:cNvSpPr>
                <a:spLocks noGrp="1" noRot="1" noChangeAspect="1" noMove="1" noResize="1" noEditPoints="1" noAdjustHandles="1" noChangeArrowheads="1" noChangeShapeType="1" noTextEdit="1"/>
              </p:cNvSpPr>
              <p:nvPr>
                <p:ph idx="1"/>
              </p:nvPr>
            </p:nvSpPr>
            <p:spPr>
              <a:blipFill>
                <a:blip r:embed="rId2"/>
                <a:stretch>
                  <a:fillRect l="-1217" r="-69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80F00AA-7DAE-4241-A870-207FDEB207D9}"/>
              </a:ext>
            </a:extLst>
          </p:cNvPr>
          <p:cNvSpPr txBox="1"/>
          <p:nvPr/>
        </p:nvSpPr>
        <p:spPr>
          <a:xfrm>
            <a:off x="5637439" y="2971800"/>
            <a:ext cx="65" cy="276999"/>
          </a:xfrm>
          <a:prstGeom prst="rect">
            <a:avLst/>
          </a:prstGeom>
          <a:noFill/>
        </p:spPr>
        <p:txBody>
          <a:bodyPr wrap="none" lIns="0" tIns="0" rIns="0" bIns="0" rtlCol="0">
            <a:spAutoFit/>
          </a:bodyPr>
          <a:lstStyle/>
          <a:p>
            <a:endParaRPr kumimoji="1" lang="ja-JP" altLang="en-US" dirty="0"/>
          </a:p>
        </p:txBody>
      </p:sp>
    </p:spTree>
    <p:extLst>
      <p:ext uri="{BB962C8B-B14F-4D97-AF65-F5344CB8AC3E}">
        <p14:creationId xmlns:p14="http://schemas.microsoft.com/office/powerpoint/2010/main" val="3591440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FC3FA-80A2-460B-B38D-84CF8BDE1725}"/>
              </a:ext>
            </a:extLst>
          </p:cNvPr>
          <p:cNvSpPr>
            <a:spLocks noGrp="1"/>
          </p:cNvSpPr>
          <p:nvPr>
            <p:ph type="title"/>
          </p:nvPr>
        </p:nvSpPr>
        <p:spPr/>
        <p:txBody>
          <a:bodyPr/>
          <a:lstStyle/>
          <a:p>
            <a:r>
              <a:rPr kumimoji="1" lang="ja-JP" altLang="en-US" dirty="0"/>
              <a:t>電圧、電流の実効値の関係</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9F12D01-80A6-4377-BE8E-65C07C17AF8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kumimoji="1" lang="en-US" altLang="ja-JP" b="0" i="1" smtClean="0">
                          <a:solidFill>
                            <a:schemeClr val="accent1"/>
                          </a:solidFill>
                          <a:latin typeface="Cambria Math" panose="02040503050406030204" pitchFamily="18" charset="0"/>
                        </a:rPr>
                        <m:t>𝑉</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𝜔</m:t>
                      </m:r>
                      <m:r>
                        <a:rPr kumimoji="1" lang="en-US" altLang="ja-JP" b="0" i="1" smtClean="0">
                          <a:latin typeface="Cambria Math" panose="02040503050406030204" pitchFamily="18" charset="0"/>
                        </a:rPr>
                        <m:t>𝐿</m:t>
                      </m:r>
                      <m:r>
                        <a:rPr kumimoji="1" lang="en-US" altLang="ja-JP" b="0" i="1" smtClean="0">
                          <a:solidFill>
                            <a:srgbClr val="FF0000"/>
                          </a:solidFill>
                          <a:latin typeface="Cambria Math" panose="02040503050406030204" pitchFamily="18" charset="0"/>
                        </a:rPr>
                        <m:t>𝐼</m:t>
                      </m:r>
                    </m:oMath>
                  </m:oMathPara>
                </a14:m>
                <a:endParaRPr kumimoji="1" lang="en-US" altLang="ja-JP" b="0" dirty="0">
                  <a:solidFill>
                    <a:srgbClr val="FF0000"/>
                  </a:solidFill>
                </a:endParaRPr>
              </a:p>
              <a:p>
                <a:pPr marL="0" indent="0">
                  <a:buNone/>
                </a:pPr>
                <a:r>
                  <a:rPr kumimoji="1" lang="ja-JP" altLang="en-US" dirty="0"/>
                  <a:t>このように、実効値だけ見ればオームの法則もどきの関係性が見れる。</a:t>
                </a:r>
                <a:endParaRPr kumimoji="1" lang="en-US" altLang="ja-JP" dirty="0"/>
              </a:p>
              <a:p>
                <a:pPr marL="0" indent="0">
                  <a:buNone/>
                </a:pPr>
                <a:endParaRPr lang="en-US" altLang="ja-JP" dirty="0"/>
              </a:p>
              <a:p>
                <a:pPr marL="0" indent="0" algn="ctr">
                  <a:buNone/>
                </a:pPr>
                <a:r>
                  <a:rPr kumimoji="1" lang="ja-JP" altLang="en-US" sz="5400" dirty="0">
                    <a:solidFill>
                      <a:srgbClr val="FF0000"/>
                    </a:solidFill>
                  </a:rPr>
                  <a:t>インピーダンス</a:t>
                </a:r>
                <a:endParaRPr kumimoji="1" lang="en-US" altLang="ja-JP" sz="5400" dirty="0">
                  <a:solidFill>
                    <a:srgbClr val="FF0000"/>
                  </a:solidFill>
                </a:endParaRP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9F12D01-80A6-4377-BE8E-65C07C17AF82}"/>
                  </a:ext>
                </a:extLst>
              </p:cNvPr>
              <p:cNvSpPr>
                <a:spLocks noGrp="1" noRot="1" noChangeAspect="1" noMove="1" noResize="1" noEditPoints="1" noAdjustHandles="1" noChangeArrowheads="1" noChangeShapeType="1" noTextEdit="1"/>
              </p:cNvSpPr>
              <p:nvPr>
                <p:ph idx="1"/>
              </p:nvPr>
            </p:nvSpPr>
            <p:spPr>
              <a:blipFill>
                <a:blip r:embed="rId2"/>
                <a:stretch>
                  <a:fillRect l="-1217" r="-69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80F00AA-7DAE-4241-A870-207FDEB207D9}"/>
              </a:ext>
            </a:extLst>
          </p:cNvPr>
          <p:cNvSpPr txBox="1"/>
          <p:nvPr/>
        </p:nvSpPr>
        <p:spPr>
          <a:xfrm>
            <a:off x="5637439" y="2971800"/>
            <a:ext cx="65" cy="276999"/>
          </a:xfrm>
          <a:prstGeom prst="rect">
            <a:avLst/>
          </a:prstGeom>
          <a:noFill/>
        </p:spPr>
        <p:txBody>
          <a:bodyPr wrap="none" lIns="0" tIns="0" rIns="0" bIns="0" rtlCol="0">
            <a:spAutoFit/>
          </a:bodyPr>
          <a:lstStyle/>
          <a:p>
            <a:endParaRPr kumimoji="1" lang="ja-JP" altLang="en-US" dirty="0"/>
          </a:p>
        </p:txBody>
      </p:sp>
    </p:spTree>
    <p:extLst>
      <p:ext uri="{BB962C8B-B14F-4D97-AF65-F5344CB8AC3E}">
        <p14:creationId xmlns:p14="http://schemas.microsoft.com/office/powerpoint/2010/main" val="39260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CF8783-241E-4359-8113-6C1F2A154089}"/>
              </a:ext>
            </a:extLst>
          </p:cNvPr>
          <p:cNvSpPr>
            <a:spLocks noGrp="1"/>
          </p:cNvSpPr>
          <p:nvPr>
            <p:ph type="title"/>
          </p:nvPr>
        </p:nvSpPr>
        <p:spPr/>
        <p:txBody>
          <a:bodyPr/>
          <a:lstStyle/>
          <a:p>
            <a:r>
              <a:rPr kumimoji="1" lang="ja-JP" altLang="en-US" dirty="0"/>
              <a:t>コイル、コンデンサについて</a:t>
            </a:r>
          </a:p>
        </p:txBody>
      </p:sp>
      <p:sp>
        <p:nvSpPr>
          <p:cNvPr id="3" name="コンテンツ プレースホルダー 2">
            <a:extLst>
              <a:ext uri="{FF2B5EF4-FFF2-40B4-BE49-F238E27FC236}">
                <a16:creationId xmlns:a16="http://schemas.microsoft.com/office/drawing/2014/main" id="{3C8765C5-0BCC-4A9F-B14B-A480BC762A15}"/>
              </a:ext>
            </a:extLst>
          </p:cNvPr>
          <p:cNvSpPr>
            <a:spLocks noGrp="1"/>
          </p:cNvSpPr>
          <p:nvPr>
            <p:ph idx="1"/>
          </p:nvPr>
        </p:nvSpPr>
        <p:spPr/>
        <p:txBody>
          <a:bodyPr/>
          <a:lstStyle/>
          <a:p>
            <a:r>
              <a:rPr kumimoji="1" lang="ja-JP" altLang="en-US" dirty="0">
                <a:solidFill>
                  <a:schemeClr val="accent1"/>
                </a:solidFill>
              </a:rPr>
              <a:t>電圧</a:t>
            </a:r>
            <a:r>
              <a:rPr kumimoji="1" lang="ja-JP" altLang="en-US" dirty="0"/>
              <a:t>と</a:t>
            </a:r>
            <a:r>
              <a:rPr kumimoji="1" lang="ja-JP" altLang="en-US" dirty="0">
                <a:solidFill>
                  <a:srgbClr val="FF0000"/>
                </a:solidFill>
              </a:rPr>
              <a:t>電流</a:t>
            </a:r>
            <a:r>
              <a:rPr kumimoji="1" lang="ja-JP" altLang="en-US" dirty="0"/>
              <a:t>の位相が異なるということ、つまり、</a:t>
            </a:r>
          </a:p>
        </p:txBody>
      </p:sp>
    </p:spTree>
    <p:extLst>
      <p:ext uri="{BB962C8B-B14F-4D97-AF65-F5344CB8AC3E}">
        <p14:creationId xmlns:p14="http://schemas.microsoft.com/office/powerpoint/2010/main" val="3941337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CF8783-241E-4359-8113-6C1F2A154089}"/>
              </a:ext>
            </a:extLst>
          </p:cNvPr>
          <p:cNvSpPr>
            <a:spLocks noGrp="1"/>
          </p:cNvSpPr>
          <p:nvPr>
            <p:ph type="title"/>
          </p:nvPr>
        </p:nvSpPr>
        <p:spPr/>
        <p:txBody>
          <a:bodyPr/>
          <a:lstStyle/>
          <a:p>
            <a:r>
              <a:rPr kumimoji="1" lang="ja-JP" altLang="en-US" dirty="0"/>
              <a:t>コイル、コンデンサについて</a:t>
            </a:r>
          </a:p>
        </p:txBody>
      </p:sp>
      <p:sp>
        <p:nvSpPr>
          <p:cNvPr id="3" name="コンテンツ プレースホルダー 2">
            <a:extLst>
              <a:ext uri="{FF2B5EF4-FFF2-40B4-BE49-F238E27FC236}">
                <a16:creationId xmlns:a16="http://schemas.microsoft.com/office/drawing/2014/main" id="{3C8765C5-0BCC-4A9F-B14B-A480BC762A15}"/>
              </a:ext>
            </a:extLst>
          </p:cNvPr>
          <p:cNvSpPr>
            <a:spLocks noGrp="1"/>
          </p:cNvSpPr>
          <p:nvPr>
            <p:ph idx="1"/>
          </p:nvPr>
        </p:nvSpPr>
        <p:spPr/>
        <p:txBody>
          <a:bodyPr/>
          <a:lstStyle/>
          <a:p>
            <a:r>
              <a:rPr kumimoji="1" lang="ja-JP" altLang="en-US" dirty="0">
                <a:solidFill>
                  <a:schemeClr val="accent1"/>
                </a:solidFill>
              </a:rPr>
              <a:t>電圧</a:t>
            </a:r>
            <a:r>
              <a:rPr kumimoji="1" lang="ja-JP" altLang="en-US" dirty="0"/>
              <a:t>と</a:t>
            </a:r>
            <a:r>
              <a:rPr kumimoji="1" lang="ja-JP" altLang="en-US" dirty="0">
                <a:solidFill>
                  <a:srgbClr val="FF0000"/>
                </a:solidFill>
              </a:rPr>
              <a:t>電流</a:t>
            </a:r>
            <a:r>
              <a:rPr lang="ja-JP" altLang="en-US" dirty="0"/>
              <a:t>は</a:t>
            </a:r>
            <a:r>
              <a:rPr kumimoji="1" lang="ja-JP" altLang="en-US" dirty="0"/>
              <a:t>位相が異なるということ、つまり、</a:t>
            </a:r>
            <a:endParaRPr kumimoji="1" lang="en-US" altLang="ja-JP" dirty="0"/>
          </a:p>
          <a:p>
            <a:endParaRPr lang="en-US" altLang="ja-JP" dirty="0"/>
          </a:p>
          <a:p>
            <a:r>
              <a:rPr lang="ja-JP" altLang="en-US" dirty="0">
                <a:solidFill>
                  <a:schemeClr val="accent1"/>
                </a:solidFill>
              </a:rPr>
              <a:t>電圧</a:t>
            </a:r>
            <a:r>
              <a:rPr lang="ja-JP" altLang="en-US" dirty="0"/>
              <a:t>と</a:t>
            </a:r>
            <a:r>
              <a:rPr lang="ja-JP" altLang="en-US" dirty="0">
                <a:solidFill>
                  <a:srgbClr val="FF0000"/>
                </a:solidFill>
              </a:rPr>
              <a:t>電流</a:t>
            </a:r>
            <a:r>
              <a:rPr lang="ja-JP" altLang="en-US" dirty="0"/>
              <a:t>は</a:t>
            </a:r>
            <a:r>
              <a:rPr lang="ja-JP" altLang="en-US" dirty="0">
                <a:solidFill>
                  <a:srgbClr val="7030A0"/>
                </a:solidFill>
              </a:rPr>
              <a:t>向き</a:t>
            </a:r>
            <a:r>
              <a:rPr lang="ja-JP" altLang="en-US" dirty="0"/>
              <a:t>が異なるということ。</a:t>
            </a:r>
            <a:endParaRPr lang="en-US" altLang="ja-JP" dirty="0"/>
          </a:p>
          <a:p>
            <a:endParaRPr kumimoji="1" lang="en-US" altLang="ja-JP" dirty="0"/>
          </a:p>
          <a:p>
            <a:r>
              <a:rPr lang="ja-JP" altLang="en-US" dirty="0"/>
              <a:t>足し算をするなら</a:t>
            </a:r>
            <a:r>
              <a:rPr lang="en-US" altLang="ja-JP" dirty="0"/>
              <a:t>…</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82103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B0572-DB98-4080-B2F1-4CE7057C3955}"/>
              </a:ext>
            </a:extLst>
          </p:cNvPr>
          <p:cNvSpPr>
            <a:spLocks noGrp="1"/>
          </p:cNvSpPr>
          <p:nvPr>
            <p:ph type="title"/>
          </p:nvPr>
        </p:nvSpPr>
        <p:spPr/>
        <p:txBody>
          <a:bodyPr/>
          <a:lstStyle/>
          <a:p>
            <a:r>
              <a:rPr kumimoji="1" lang="ja-JP" altLang="en-US" dirty="0"/>
              <a:t>交流のメリット</a:t>
            </a:r>
          </a:p>
        </p:txBody>
      </p:sp>
      <p:sp>
        <p:nvSpPr>
          <p:cNvPr id="3" name="コンテンツ プレースホルダー 2">
            <a:extLst>
              <a:ext uri="{FF2B5EF4-FFF2-40B4-BE49-F238E27FC236}">
                <a16:creationId xmlns:a16="http://schemas.microsoft.com/office/drawing/2014/main" id="{AABF8FB3-314B-4DFB-A38C-2D2563D026E3}"/>
              </a:ext>
            </a:extLst>
          </p:cNvPr>
          <p:cNvSpPr>
            <a:spLocks noGrp="1"/>
          </p:cNvSpPr>
          <p:nvPr>
            <p:ph idx="1"/>
          </p:nvPr>
        </p:nvSpPr>
        <p:spPr/>
        <p:txBody>
          <a:bodyPr/>
          <a:lstStyle/>
          <a:p>
            <a:r>
              <a:rPr kumimoji="1" lang="ja-JP" altLang="en-US" dirty="0"/>
              <a:t>電流を常に変化させることができる</a:t>
            </a:r>
          </a:p>
        </p:txBody>
      </p:sp>
    </p:spTree>
    <p:extLst>
      <p:ext uri="{BB962C8B-B14F-4D97-AF65-F5344CB8AC3E}">
        <p14:creationId xmlns:p14="http://schemas.microsoft.com/office/powerpoint/2010/main" val="3456701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CF8783-241E-4359-8113-6C1F2A154089}"/>
              </a:ext>
            </a:extLst>
          </p:cNvPr>
          <p:cNvSpPr>
            <a:spLocks noGrp="1"/>
          </p:cNvSpPr>
          <p:nvPr>
            <p:ph type="title"/>
          </p:nvPr>
        </p:nvSpPr>
        <p:spPr/>
        <p:txBody>
          <a:bodyPr/>
          <a:lstStyle/>
          <a:p>
            <a:r>
              <a:rPr kumimoji="1" lang="ja-JP" altLang="en-US" dirty="0"/>
              <a:t>コイル、コンデンサについて</a:t>
            </a:r>
          </a:p>
        </p:txBody>
      </p:sp>
      <p:sp>
        <p:nvSpPr>
          <p:cNvPr id="3" name="コンテンツ プレースホルダー 2">
            <a:extLst>
              <a:ext uri="{FF2B5EF4-FFF2-40B4-BE49-F238E27FC236}">
                <a16:creationId xmlns:a16="http://schemas.microsoft.com/office/drawing/2014/main" id="{3C8765C5-0BCC-4A9F-B14B-A480BC762A15}"/>
              </a:ext>
            </a:extLst>
          </p:cNvPr>
          <p:cNvSpPr>
            <a:spLocks noGrp="1"/>
          </p:cNvSpPr>
          <p:nvPr>
            <p:ph idx="1"/>
          </p:nvPr>
        </p:nvSpPr>
        <p:spPr/>
        <p:txBody>
          <a:bodyPr/>
          <a:lstStyle/>
          <a:p>
            <a:r>
              <a:rPr kumimoji="1" lang="ja-JP" altLang="en-US" dirty="0">
                <a:solidFill>
                  <a:schemeClr val="accent1"/>
                </a:solidFill>
              </a:rPr>
              <a:t>電圧</a:t>
            </a:r>
            <a:r>
              <a:rPr kumimoji="1" lang="ja-JP" altLang="en-US" dirty="0"/>
              <a:t>と</a:t>
            </a:r>
            <a:r>
              <a:rPr kumimoji="1" lang="ja-JP" altLang="en-US" dirty="0">
                <a:solidFill>
                  <a:srgbClr val="FF0000"/>
                </a:solidFill>
              </a:rPr>
              <a:t>電流</a:t>
            </a:r>
            <a:r>
              <a:rPr lang="ja-JP" altLang="en-US" dirty="0"/>
              <a:t>は</a:t>
            </a:r>
            <a:r>
              <a:rPr kumimoji="1" lang="ja-JP" altLang="en-US" dirty="0"/>
              <a:t>位相が異なるということ、つまり、</a:t>
            </a:r>
            <a:endParaRPr kumimoji="1" lang="en-US" altLang="ja-JP" dirty="0"/>
          </a:p>
          <a:p>
            <a:endParaRPr lang="en-US" altLang="ja-JP" dirty="0"/>
          </a:p>
          <a:p>
            <a:r>
              <a:rPr lang="ja-JP" altLang="en-US" dirty="0">
                <a:solidFill>
                  <a:schemeClr val="accent1"/>
                </a:solidFill>
              </a:rPr>
              <a:t>電圧</a:t>
            </a:r>
            <a:r>
              <a:rPr lang="ja-JP" altLang="en-US" dirty="0"/>
              <a:t>と</a:t>
            </a:r>
            <a:r>
              <a:rPr lang="ja-JP" altLang="en-US" dirty="0">
                <a:solidFill>
                  <a:srgbClr val="FF0000"/>
                </a:solidFill>
              </a:rPr>
              <a:t>電流</a:t>
            </a:r>
            <a:r>
              <a:rPr lang="ja-JP" altLang="en-US" dirty="0"/>
              <a:t>は</a:t>
            </a:r>
            <a:r>
              <a:rPr lang="ja-JP" altLang="en-US" dirty="0">
                <a:solidFill>
                  <a:srgbClr val="7030A0"/>
                </a:solidFill>
              </a:rPr>
              <a:t>向き</a:t>
            </a:r>
            <a:r>
              <a:rPr lang="ja-JP" altLang="en-US" dirty="0"/>
              <a:t>が異なるということ。</a:t>
            </a:r>
            <a:endParaRPr lang="en-US" altLang="ja-JP" dirty="0"/>
          </a:p>
          <a:p>
            <a:endParaRPr kumimoji="1" lang="en-US" altLang="ja-JP" dirty="0"/>
          </a:p>
          <a:p>
            <a:r>
              <a:rPr lang="ja-JP" altLang="en-US" dirty="0"/>
              <a:t>足し算をするなら</a:t>
            </a:r>
            <a:r>
              <a:rPr lang="en-US" altLang="ja-JP" dirty="0"/>
              <a:t>…</a:t>
            </a:r>
            <a:r>
              <a:rPr lang="ja-JP" altLang="en-US" dirty="0">
                <a:solidFill>
                  <a:srgbClr val="7030A0"/>
                </a:solidFill>
              </a:rPr>
              <a:t>ベクトルの足し算をする</a:t>
            </a:r>
            <a:endParaRPr kumimoji="1" lang="en-US" altLang="ja-JP" dirty="0">
              <a:solidFill>
                <a:srgbClr val="7030A0"/>
              </a:solidFill>
            </a:endParaRPr>
          </a:p>
          <a:p>
            <a:endParaRPr lang="en-US" altLang="ja-JP" dirty="0"/>
          </a:p>
          <a:p>
            <a:pPr marL="0" indent="0">
              <a:buNone/>
            </a:pPr>
            <a:endParaRPr kumimoji="1" lang="ja-JP" altLang="en-US" dirty="0"/>
          </a:p>
        </p:txBody>
      </p:sp>
    </p:spTree>
    <p:extLst>
      <p:ext uri="{BB962C8B-B14F-4D97-AF65-F5344CB8AC3E}">
        <p14:creationId xmlns:p14="http://schemas.microsoft.com/office/powerpoint/2010/main" val="2595089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DF568-21E1-45A9-9994-FAC1A71197FA}"/>
              </a:ext>
            </a:extLst>
          </p:cNvPr>
          <p:cNvSpPr>
            <a:spLocks noGrp="1"/>
          </p:cNvSpPr>
          <p:nvPr>
            <p:ph type="title"/>
          </p:nvPr>
        </p:nvSpPr>
        <p:spPr/>
        <p:txBody>
          <a:bodyPr/>
          <a:lstStyle/>
          <a:p>
            <a:r>
              <a:rPr kumimoji="1" lang="ja-JP" altLang="en-US" dirty="0"/>
              <a:t>コイル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888179E-6EB0-4CEB-A58A-624A787CE02C}"/>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𝜔</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𝐼</m:t>
                      </m:r>
                    </m:oMath>
                  </m:oMathPara>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888179E-6EB0-4CEB-A58A-624A787CE02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DB77A29D-4C43-4914-9130-4326B74ABE5B}"/>
              </a:ext>
            </a:extLst>
          </p:cNvPr>
          <p:cNvCxnSpPr/>
          <p:nvPr/>
        </p:nvCxnSpPr>
        <p:spPr>
          <a:xfrm>
            <a:off x="2375807" y="3845379"/>
            <a:ext cx="1861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127C5E70-E169-41F5-924D-37B1F0338A4D}"/>
              </a:ext>
            </a:extLst>
          </p:cNvPr>
          <p:cNvCxnSpPr/>
          <p:nvPr/>
        </p:nvCxnSpPr>
        <p:spPr>
          <a:xfrm flipV="1">
            <a:off x="2400300" y="2718707"/>
            <a:ext cx="0" cy="113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2E64D27-7636-4ABB-AB08-6B7C6FC6B26B}"/>
                  </a:ext>
                </a:extLst>
              </p:cNvPr>
              <p:cNvSpPr txBox="1"/>
              <p:nvPr/>
            </p:nvSpPr>
            <p:spPr>
              <a:xfrm>
                <a:off x="3962401" y="3668877"/>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D2E64D27-7636-4ABB-AB08-6B7C6FC6B26B}"/>
                  </a:ext>
                </a:extLst>
              </p:cNvPr>
              <p:cNvSpPr txBox="1">
                <a:spLocks noRot="1" noChangeAspect="1" noMove="1" noResize="1" noEditPoints="1" noAdjustHandles="1" noChangeArrowheads="1" noChangeShapeType="1" noTextEdit="1"/>
              </p:cNvSpPr>
              <p:nvPr/>
            </p:nvSpPr>
            <p:spPr>
              <a:xfrm>
                <a:off x="3962401" y="3668877"/>
                <a:ext cx="914400"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AB33430-8E01-48B7-AC66-8256F6A92D77}"/>
                  </a:ext>
                </a:extLst>
              </p:cNvPr>
              <p:cNvSpPr txBox="1"/>
              <p:nvPr/>
            </p:nvSpPr>
            <p:spPr>
              <a:xfrm>
                <a:off x="2800350" y="2718707"/>
                <a:ext cx="4019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3AB33430-8E01-48B7-AC66-8256F6A92D77}"/>
                  </a:ext>
                </a:extLst>
              </p:cNvPr>
              <p:cNvSpPr txBox="1">
                <a:spLocks noRot="1" noChangeAspect="1" noMove="1" noResize="1" noEditPoints="1" noAdjustHandles="1" noChangeArrowheads="1" noChangeShapeType="1" noTextEdit="1"/>
              </p:cNvSpPr>
              <p:nvPr/>
            </p:nvSpPr>
            <p:spPr>
              <a:xfrm>
                <a:off x="2800350" y="2718707"/>
                <a:ext cx="401969" cy="369332"/>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DBC03BF-E681-43EB-BBAC-2127967C8D66}"/>
              </a:ext>
            </a:extLst>
          </p:cNvPr>
          <p:cNvSpPr txBox="1"/>
          <p:nvPr/>
        </p:nvSpPr>
        <p:spPr>
          <a:xfrm>
            <a:off x="6359979" y="3241221"/>
            <a:ext cx="3441968" cy="646331"/>
          </a:xfrm>
          <a:prstGeom prst="rect">
            <a:avLst/>
          </a:prstGeom>
          <a:noFill/>
        </p:spPr>
        <p:txBody>
          <a:bodyPr wrap="none" rtlCol="0">
            <a:spAutoFit/>
          </a:bodyPr>
          <a:lstStyle/>
          <a:p>
            <a:r>
              <a:rPr kumimoji="1" lang="en-US" altLang="ja-JP" dirty="0"/>
              <a:t>90</a:t>
            </a:r>
            <a:r>
              <a:rPr kumimoji="1" lang="ja-JP" altLang="en-US" dirty="0"/>
              <a:t>度だけ電圧が電流よりも進む</a:t>
            </a:r>
            <a:endParaRPr kumimoji="1" lang="en-US" altLang="ja-JP" dirty="0"/>
          </a:p>
          <a:p>
            <a:r>
              <a:rPr lang="ja-JP" altLang="en-US" dirty="0"/>
              <a:t>ベクトルの覚え方は、、、</a:t>
            </a:r>
            <a:endParaRPr kumimoji="1" lang="ja-JP" altLang="en-US" dirty="0"/>
          </a:p>
        </p:txBody>
      </p:sp>
      <p:cxnSp>
        <p:nvCxnSpPr>
          <p:cNvPr id="11" name="直線矢印コネクタ 10">
            <a:extLst>
              <a:ext uri="{FF2B5EF4-FFF2-40B4-BE49-F238E27FC236}">
                <a16:creationId xmlns:a16="http://schemas.microsoft.com/office/drawing/2014/main" id="{856EEBAF-B8C6-4A80-9E26-30479840E7C8}"/>
              </a:ext>
            </a:extLst>
          </p:cNvPr>
          <p:cNvCxnSpPr/>
          <p:nvPr/>
        </p:nvCxnSpPr>
        <p:spPr>
          <a:xfrm>
            <a:off x="4318907" y="3668877"/>
            <a:ext cx="26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ED3E010-7A14-4AB3-902B-04EA0C9262D4}"/>
              </a:ext>
            </a:extLst>
          </p:cNvPr>
          <p:cNvCxnSpPr/>
          <p:nvPr/>
        </p:nvCxnSpPr>
        <p:spPr>
          <a:xfrm>
            <a:off x="2873828" y="2718707"/>
            <a:ext cx="26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259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DF568-21E1-45A9-9994-FAC1A71197FA}"/>
              </a:ext>
            </a:extLst>
          </p:cNvPr>
          <p:cNvSpPr>
            <a:spLocks noGrp="1"/>
          </p:cNvSpPr>
          <p:nvPr>
            <p:ph type="title"/>
          </p:nvPr>
        </p:nvSpPr>
        <p:spPr/>
        <p:txBody>
          <a:bodyPr/>
          <a:lstStyle/>
          <a:p>
            <a:r>
              <a:rPr kumimoji="1" lang="ja-JP" altLang="en-US" dirty="0"/>
              <a:t>コイル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888179E-6EB0-4CEB-A58A-624A787CE02C}"/>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𝑗</m:t>
                      </m:r>
                      <m:r>
                        <a:rPr kumimoji="1" lang="en-US" altLang="ja-JP" b="0" i="1" smtClean="0">
                          <a:solidFill>
                            <a:srgbClr val="FF0000"/>
                          </a:solidFill>
                          <a:latin typeface="Cambria Math" panose="02040503050406030204" pitchFamily="18" charset="0"/>
                        </a:rPr>
                        <m:t> </m:t>
                      </m:r>
                      <m:r>
                        <a:rPr kumimoji="1" lang="ja-JP" altLang="en-US" b="0" i="1" smtClean="0">
                          <a:solidFill>
                            <a:schemeClr val="tx1"/>
                          </a:solidFill>
                          <a:latin typeface="Cambria Math" panose="02040503050406030204" pitchFamily="18" charset="0"/>
                        </a:rPr>
                        <m:t>𝜔</m:t>
                      </m:r>
                      <m:r>
                        <a:rPr kumimoji="1" lang="en-US" altLang="ja-JP" b="0" i="1" smtClean="0">
                          <a:solidFill>
                            <a:schemeClr val="tx1"/>
                          </a:solidFill>
                          <a:latin typeface="Cambria Math" panose="02040503050406030204" pitchFamily="18" charset="0"/>
                        </a:rPr>
                        <m:t>𝐿</m:t>
                      </m:r>
                      <m:r>
                        <a:rPr kumimoji="1" lang="en-US" altLang="ja-JP" b="0" i="1" smtClean="0">
                          <a:solidFill>
                            <a:schemeClr val="tx1"/>
                          </a:solidFill>
                          <a:latin typeface="Cambria Math" panose="02040503050406030204" pitchFamily="18" charset="0"/>
                        </a:rPr>
                        <m:t> </m:t>
                      </m:r>
                      <m:r>
                        <a:rPr kumimoji="1" lang="en-US" altLang="ja-JP" b="0" i="1" smtClean="0">
                          <a:latin typeface="Cambria Math" panose="02040503050406030204" pitchFamily="18" charset="0"/>
                        </a:rPr>
                        <m:t>𝐼</m:t>
                      </m:r>
                    </m:oMath>
                  </m:oMathPara>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888179E-6EB0-4CEB-A58A-624A787CE02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DB77A29D-4C43-4914-9130-4326B74ABE5B}"/>
              </a:ext>
            </a:extLst>
          </p:cNvPr>
          <p:cNvCxnSpPr/>
          <p:nvPr/>
        </p:nvCxnSpPr>
        <p:spPr>
          <a:xfrm>
            <a:off x="2375807" y="3845379"/>
            <a:ext cx="1861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127C5E70-E169-41F5-924D-37B1F0338A4D}"/>
              </a:ext>
            </a:extLst>
          </p:cNvPr>
          <p:cNvCxnSpPr/>
          <p:nvPr/>
        </p:nvCxnSpPr>
        <p:spPr>
          <a:xfrm flipV="1">
            <a:off x="2400300" y="2718707"/>
            <a:ext cx="0" cy="113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2E64D27-7636-4ABB-AB08-6B7C6FC6B26B}"/>
                  </a:ext>
                </a:extLst>
              </p:cNvPr>
              <p:cNvSpPr txBox="1"/>
              <p:nvPr/>
            </p:nvSpPr>
            <p:spPr>
              <a:xfrm>
                <a:off x="3929106" y="3631962"/>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D2E64D27-7636-4ABB-AB08-6B7C6FC6B26B}"/>
                  </a:ext>
                </a:extLst>
              </p:cNvPr>
              <p:cNvSpPr txBox="1">
                <a:spLocks noRot="1" noChangeAspect="1" noMove="1" noResize="1" noEditPoints="1" noAdjustHandles="1" noChangeArrowheads="1" noChangeShapeType="1" noTextEdit="1"/>
              </p:cNvSpPr>
              <p:nvPr/>
            </p:nvSpPr>
            <p:spPr>
              <a:xfrm>
                <a:off x="3929106" y="3631962"/>
                <a:ext cx="914400"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AB33430-8E01-48B7-AC66-8256F6A92D77}"/>
                  </a:ext>
                </a:extLst>
              </p:cNvPr>
              <p:cNvSpPr txBox="1"/>
              <p:nvPr/>
            </p:nvSpPr>
            <p:spPr>
              <a:xfrm>
                <a:off x="2800350" y="2718707"/>
                <a:ext cx="4019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3AB33430-8E01-48B7-AC66-8256F6A92D77}"/>
                  </a:ext>
                </a:extLst>
              </p:cNvPr>
              <p:cNvSpPr txBox="1">
                <a:spLocks noRot="1" noChangeAspect="1" noMove="1" noResize="1" noEditPoints="1" noAdjustHandles="1" noChangeArrowheads="1" noChangeShapeType="1" noTextEdit="1"/>
              </p:cNvSpPr>
              <p:nvPr/>
            </p:nvSpPr>
            <p:spPr>
              <a:xfrm>
                <a:off x="2800350" y="2718707"/>
                <a:ext cx="401969" cy="369332"/>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DBC03BF-E681-43EB-BBAC-2127967C8D66}"/>
              </a:ext>
            </a:extLst>
          </p:cNvPr>
          <p:cNvSpPr txBox="1"/>
          <p:nvPr/>
        </p:nvSpPr>
        <p:spPr>
          <a:xfrm>
            <a:off x="6390873" y="3207212"/>
            <a:ext cx="3441968" cy="923330"/>
          </a:xfrm>
          <a:prstGeom prst="rect">
            <a:avLst/>
          </a:prstGeom>
          <a:noFill/>
        </p:spPr>
        <p:txBody>
          <a:bodyPr wrap="none" rtlCol="0">
            <a:spAutoFit/>
          </a:bodyPr>
          <a:lstStyle/>
          <a:p>
            <a:r>
              <a:rPr kumimoji="1" lang="en-US" altLang="ja-JP" dirty="0">
                <a:solidFill>
                  <a:srgbClr val="FF0000"/>
                </a:solidFill>
              </a:rPr>
              <a:t>90</a:t>
            </a:r>
            <a:r>
              <a:rPr kumimoji="1" lang="ja-JP" altLang="en-US" dirty="0">
                <a:solidFill>
                  <a:srgbClr val="FF0000"/>
                </a:solidFill>
              </a:rPr>
              <a:t>度</a:t>
            </a:r>
            <a:r>
              <a:rPr kumimoji="1" lang="ja-JP" altLang="en-US" dirty="0"/>
              <a:t>だけ電圧が電流よりも進む</a:t>
            </a:r>
            <a:endParaRPr kumimoji="1" lang="en-US" altLang="ja-JP" dirty="0"/>
          </a:p>
          <a:p>
            <a:r>
              <a:rPr lang="ja-JP" altLang="en-US" dirty="0"/>
              <a:t>ベクトルの覚え方は、、、</a:t>
            </a:r>
            <a:endParaRPr lang="en-US" altLang="ja-JP" dirty="0"/>
          </a:p>
          <a:p>
            <a:r>
              <a:rPr kumimoji="1" lang="ja-JP" altLang="en-US" dirty="0"/>
              <a:t>複素数の公式を覚えると良い</a:t>
            </a:r>
          </a:p>
        </p:txBody>
      </p:sp>
      <p:cxnSp>
        <p:nvCxnSpPr>
          <p:cNvPr id="11" name="直線矢印コネクタ 10">
            <a:extLst>
              <a:ext uri="{FF2B5EF4-FFF2-40B4-BE49-F238E27FC236}">
                <a16:creationId xmlns:a16="http://schemas.microsoft.com/office/drawing/2014/main" id="{1272289B-5806-41C7-8BE8-13CF2EDEBE9E}"/>
              </a:ext>
            </a:extLst>
          </p:cNvPr>
          <p:cNvCxnSpPr/>
          <p:nvPr/>
        </p:nvCxnSpPr>
        <p:spPr>
          <a:xfrm>
            <a:off x="4310743" y="3668877"/>
            <a:ext cx="26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EAFD63B-A639-4D0F-AEA1-8A06EF325D65}"/>
              </a:ext>
            </a:extLst>
          </p:cNvPr>
          <p:cNvCxnSpPr/>
          <p:nvPr/>
        </p:nvCxnSpPr>
        <p:spPr>
          <a:xfrm>
            <a:off x="2878869" y="2718707"/>
            <a:ext cx="26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190F1E3-B839-4509-A0BB-6AE095443B6E}"/>
              </a:ext>
            </a:extLst>
          </p:cNvPr>
          <p:cNvCxnSpPr/>
          <p:nvPr/>
        </p:nvCxnSpPr>
        <p:spPr>
          <a:xfrm>
            <a:off x="6686549" y="1790700"/>
            <a:ext cx="26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D6C7455-9719-4618-8853-69EFE3D9F8A8}"/>
              </a:ext>
            </a:extLst>
          </p:cNvPr>
          <p:cNvCxnSpPr/>
          <p:nvPr/>
        </p:nvCxnSpPr>
        <p:spPr>
          <a:xfrm>
            <a:off x="5355771" y="1780268"/>
            <a:ext cx="26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896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B90063-11D7-4F03-AA18-AC67DFFB9CC1}"/>
              </a:ext>
            </a:extLst>
          </p:cNvPr>
          <p:cNvSpPr>
            <a:spLocks noGrp="1"/>
          </p:cNvSpPr>
          <p:nvPr>
            <p:ph type="title"/>
          </p:nvPr>
        </p:nvSpPr>
        <p:spPr/>
        <p:txBody>
          <a:bodyPr/>
          <a:lstStyle/>
          <a:p>
            <a:r>
              <a:rPr kumimoji="1" lang="ja-JP" altLang="en-US" dirty="0"/>
              <a:t>コンデンサ</a:t>
            </a:r>
          </a:p>
        </p:txBody>
      </p:sp>
      <p:sp>
        <p:nvSpPr>
          <p:cNvPr id="3" name="コンテンツ プレースホルダー 2">
            <a:extLst>
              <a:ext uri="{FF2B5EF4-FFF2-40B4-BE49-F238E27FC236}">
                <a16:creationId xmlns:a16="http://schemas.microsoft.com/office/drawing/2014/main" id="{E1762443-7D33-4FB2-8ECD-48E102837F0A}"/>
              </a:ext>
            </a:extLst>
          </p:cNvPr>
          <p:cNvSpPr>
            <a:spLocks noGrp="1"/>
          </p:cNvSpPr>
          <p:nvPr>
            <p:ph idx="1"/>
          </p:nvPr>
        </p:nvSpPr>
        <p:spPr/>
        <p:txBody>
          <a:bodyPr/>
          <a:lstStyle/>
          <a:p>
            <a:pPr marL="0" indent="0">
              <a:buNone/>
            </a:pPr>
            <a:endParaRPr kumimoji="1" lang="en-US" altLang="ja-JP" dirty="0"/>
          </a:p>
          <a:p>
            <a:pPr marL="0" indent="0">
              <a:buNone/>
            </a:pPr>
            <a:endParaRPr kumimoji="1" lang="ja-JP" altLang="en-US" dirty="0"/>
          </a:p>
        </p:txBody>
      </p:sp>
      <p:cxnSp>
        <p:nvCxnSpPr>
          <p:cNvPr id="7" name="直線矢印コネクタ 6">
            <a:extLst>
              <a:ext uri="{FF2B5EF4-FFF2-40B4-BE49-F238E27FC236}">
                <a16:creationId xmlns:a16="http://schemas.microsoft.com/office/drawing/2014/main" id="{EFC9A7A8-223F-4674-827A-60FA4E381AEB}"/>
              </a:ext>
            </a:extLst>
          </p:cNvPr>
          <p:cNvCxnSpPr/>
          <p:nvPr/>
        </p:nvCxnSpPr>
        <p:spPr>
          <a:xfrm>
            <a:off x="2057400" y="4057650"/>
            <a:ext cx="2261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CBE7D27-8EDE-49F9-80E1-BFB547BBA717}"/>
              </a:ext>
            </a:extLst>
          </p:cNvPr>
          <p:cNvCxnSpPr/>
          <p:nvPr/>
        </p:nvCxnSpPr>
        <p:spPr>
          <a:xfrm>
            <a:off x="2057400" y="4057650"/>
            <a:ext cx="0" cy="1632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2D7DC96-5E68-413E-AAAF-200AE22113D4}"/>
                  </a:ext>
                </a:extLst>
              </p:cNvPr>
              <p:cNvSpPr txBox="1"/>
              <p:nvPr/>
            </p:nvSpPr>
            <p:spPr>
              <a:xfrm>
                <a:off x="4416879" y="3941082"/>
                <a:ext cx="3458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F2D7DC96-5E68-413E-AAAF-200AE22113D4}"/>
                  </a:ext>
                </a:extLst>
              </p:cNvPr>
              <p:cNvSpPr txBox="1">
                <a:spLocks noRot="1" noChangeAspect="1" noMove="1" noResize="1" noEditPoints="1" noAdjustHandles="1" noChangeArrowheads="1" noChangeShapeType="1" noTextEdit="1"/>
              </p:cNvSpPr>
              <p:nvPr/>
            </p:nvSpPr>
            <p:spPr>
              <a:xfrm>
                <a:off x="4416879" y="3941082"/>
                <a:ext cx="345864"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A92E49D-415C-4C4F-BD91-0EAA4B80201C}"/>
                  </a:ext>
                </a:extLst>
              </p:cNvPr>
              <p:cNvSpPr txBox="1"/>
              <p:nvPr/>
            </p:nvSpPr>
            <p:spPr>
              <a:xfrm>
                <a:off x="2130879" y="4932641"/>
                <a:ext cx="4019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3A92E49D-415C-4C4F-BD91-0EAA4B80201C}"/>
                  </a:ext>
                </a:extLst>
              </p:cNvPr>
              <p:cNvSpPr txBox="1">
                <a:spLocks noRot="1" noChangeAspect="1" noMove="1" noResize="1" noEditPoints="1" noAdjustHandles="1" noChangeArrowheads="1" noChangeShapeType="1" noTextEdit="1"/>
              </p:cNvSpPr>
              <p:nvPr/>
            </p:nvSpPr>
            <p:spPr>
              <a:xfrm>
                <a:off x="2130879" y="4932641"/>
                <a:ext cx="401969" cy="369332"/>
              </a:xfrm>
              <a:prstGeom prst="rect">
                <a:avLst/>
              </a:prstGeom>
              <a:blipFill>
                <a:blip r:embed="rId3"/>
                <a:stretch>
                  <a:fillRect/>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6F9F7B69-801B-47CA-B337-743E04555220}"/>
              </a:ext>
            </a:extLst>
          </p:cNvPr>
          <p:cNvCxnSpPr/>
          <p:nvPr/>
        </p:nvCxnSpPr>
        <p:spPr>
          <a:xfrm>
            <a:off x="4498521" y="3941082"/>
            <a:ext cx="26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DDC4729-82A6-47F6-9F36-EAD667EAEDAF}"/>
              </a:ext>
            </a:extLst>
          </p:cNvPr>
          <p:cNvCxnSpPr/>
          <p:nvPr/>
        </p:nvCxnSpPr>
        <p:spPr>
          <a:xfrm>
            <a:off x="2199752" y="4943980"/>
            <a:ext cx="26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F19CC4B-E96C-4B96-A8EF-6A32E0DD5CBF}"/>
                  </a:ext>
                </a:extLst>
              </p:cNvPr>
              <p:cNvSpPr txBox="1"/>
              <p:nvPr/>
            </p:nvSpPr>
            <p:spPr>
              <a:xfrm>
                <a:off x="5637439" y="2971800"/>
                <a:ext cx="967316"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ja-JP" altLang="en-US" b="0" i="1" smtClean="0">
                              <a:latin typeface="Cambria Math" panose="02040503050406030204" pitchFamily="18" charset="0"/>
                            </a:rPr>
                            <m:t>𝜔</m:t>
                          </m:r>
                          <m:r>
                            <a:rPr kumimoji="1" lang="en-US" altLang="ja-JP" b="0" i="1" smtClean="0">
                              <a:latin typeface="Cambria Math" panose="02040503050406030204" pitchFamily="18" charset="0"/>
                            </a:rPr>
                            <m:t>𝐶</m:t>
                          </m:r>
                        </m:den>
                      </m:f>
                      <m:r>
                        <a:rPr kumimoji="1" lang="en-US" altLang="ja-JP" b="0" i="1" smtClean="0">
                          <a:latin typeface="Cambria Math" panose="02040503050406030204" pitchFamily="18" charset="0"/>
                        </a:rPr>
                        <m:t>𝐼</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EF19CC4B-E96C-4B96-A8EF-6A32E0DD5CBF}"/>
                  </a:ext>
                </a:extLst>
              </p:cNvPr>
              <p:cNvSpPr txBox="1">
                <a:spLocks noRot="1" noChangeAspect="1" noMove="1" noResize="1" noEditPoints="1" noAdjustHandles="1" noChangeArrowheads="1" noChangeShapeType="1" noTextEdit="1"/>
              </p:cNvSpPr>
              <p:nvPr/>
            </p:nvSpPr>
            <p:spPr>
              <a:xfrm>
                <a:off x="5637439" y="2971800"/>
                <a:ext cx="967316" cy="520399"/>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AAC8872D-08D3-407D-AA14-2F09F8CE4510}"/>
              </a:ext>
            </a:extLst>
          </p:cNvPr>
          <p:cNvSpPr txBox="1"/>
          <p:nvPr/>
        </p:nvSpPr>
        <p:spPr>
          <a:xfrm>
            <a:off x="6239834" y="3911251"/>
            <a:ext cx="3672800" cy="923330"/>
          </a:xfrm>
          <a:prstGeom prst="rect">
            <a:avLst/>
          </a:prstGeom>
          <a:noFill/>
        </p:spPr>
        <p:txBody>
          <a:bodyPr wrap="none" rtlCol="0">
            <a:spAutoFit/>
          </a:bodyPr>
          <a:lstStyle/>
          <a:p>
            <a:r>
              <a:rPr kumimoji="1" lang="en-US" altLang="ja-JP" dirty="0">
                <a:solidFill>
                  <a:srgbClr val="FF0000"/>
                </a:solidFill>
              </a:rPr>
              <a:t>90</a:t>
            </a:r>
            <a:r>
              <a:rPr kumimoji="1" lang="ja-JP" altLang="en-US" dirty="0">
                <a:solidFill>
                  <a:srgbClr val="FF0000"/>
                </a:solidFill>
              </a:rPr>
              <a:t>度</a:t>
            </a:r>
            <a:r>
              <a:rPr kumimoji="1" lang="ja-JP" altLang="en-US" dirty="0"/>
              <a:t>だけ電圧が電流よりも遅れる</a:t>
            </a:r>
            <a:endParaRPr kumimoji="1" lang="en-US" altLang="ja-JP" dirty="0"/>
          </a:p>
          <a:p>
            <a:r>
              <a:rPr lang="ja-JP" altLang="en-US" dirty="0"/>
              <a:t>ベクトルの覚え方は、、、</a:t>
            </a:r>
            <a:endParaRPr lang="en-US" altLang="ja-JP" dirty="0"/>
          </a:p>
          <a:p>
            <a:r>
              <a:rPr kumimoji="1" lang="ja-JP" altLang="en-US" dirty="0"/>
              <a:t>複素数の公式を覚えると良い</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97F1322-1CF8-4BE9-A6CC-29549ADD66CE}"/>
                  </a:ext>
                </a:extLst>
              </p:cNvPr>
              <p:cNvSpPr txBox="1"/>
              <p:nvPr/>
            </p:nvSpPr>
            <p:spPr>
              <a:xfrm>
                <a:off x="6239834" y="4995607"/>
                <a:ext cx="1290610" cy="6612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𝑉</m:t>
                      </m:r>
                      <m:r>
                        <a:rPr lang="en-US" altLang="ja-JP"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b="0" i="1" smtClean="0">
                              <a:solidFill>
                                <a:srgbClr val="FF0000"/>
                              </a:solidFill>
                              <a:latin typeface="Cambria Math" panose="02040503050406030204" pitchFamily="18" charset="0"/>
                            </a:rPr>
                            <m:t>𝑗</m:t>
                          </m:r>
                          <m:r>
                            <a:rPr lang="en-US" altLang="ja-JP" b="0" i="1" smtClean="0">
                              <a:latin typeface="Cambria Math" panose="02040503050406030204" pitchFamily="18" charset="0"/>
                            </a:rPr>
                            <m:t> </m:t>
                          </m:r>
                          <m:r>
                            <a:rPr lang="ja-JP" altLang="en-US" i="1">
                              <a:latin typeface="Cambria Math" panose="02040503050406030204" pitchFamily="18" charset="0"/>
                            </a:rPr>
                            <m:t>𝜔</m:t>
                          </m:r>
                          <m:r>
                            <a:rPr lang="en-US" altLang="ja-JP" i="1">
                              <a:latin typeface="Cambria Math" panose="02040503050406030204" pitchFamily="18" charset="0"/>
                            </a:rPr>
                            <m:t>𝐶</m:t>
                          </m:r>
                        </m:den>
                      </m:f>
                      <m:r>
                        <a:rPr lang="en-US" altLang="ja-JP" i="1">
                          <a:latin typeface="Cambria Math" panose="02040503050406030204" pitchFamily="18" charset="0"/>
                        </a:rPr>
                        <m:t>𝐼</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F97F1322-1CF8-4BE9-A6CC-29549ADD66CE}"/>
                  </a:ext>
                </a:extLst>
              </p:cNvPr>
              <p:cNvSpPr txBox="1">
                <a:spLocks noRot="1" noChangeAspect="1" noMove="1" noResize="1" noEditPoints="1" noAdjustHandles="1" noChangeArrowheads="1" noChangeShapeType="1" noTextEdit="1"/>
              </p:cNvSpPr>
              <p:nvPr/>
            </p:nvSpPr>
            <p:spPr>
              <a:xfrm>
                <a:off x="6239834" y="4995607"/>
                <a:ext cx="1290610" cy="661271"/>
              </a:xfrm>
              <a:prstGeom prst="rect">
                <a:avLst/>
              </a:prstGeom>
              <a:blipFill>
                <a:blip r:embed="rId5"/>
                <a:stretch>
                  <a:fillRect/>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C5CE4F8B-8217-4659-9C81-CBFD5FCBAAFB}"/>
              </a:ext>
            </a:extLst>
          </p:cNvPr>
          <p:cNvCxnSpPr/>
          <p:nvPr/>
        </p:nvCxnSpPr>
        <p:spPr>
          <a:xfrm>
            <a:off x="6340533" y="5153139"/>
            <a:ext cx="26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B316A972-6265-464B-9031-49D2EAAFD5E7}"/>
              </a:ext>
            </a:extLst>
          </p:cNvPr>
          <p:cNvCxnSpPr/>
          <p:nvPr/>
        </p:nvCxnSpPr>
        <p:spPr>
          <a:xfrm>
            <a:off x="7266222" y="5153139"/>
            <a:ext cx="26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869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84299-C43E-4CA8-8A03-B10F01ABAC96}"/>
              </a:ext>
            </a:extLst>
          </p:cNvPr>
          <p:cNvSpPr>
            <a:spLocks noGrp="1"/>
          </p:cNvSpPr>
          <p:nvPr>
            <p:ph type="title"/>
          </p:nvPr>
        </p:nvSpPr>
        <p:spPr/>
        <p:txBody>
          <a:bodyPr/>
          <a:lstStyle/>
          <a:p>
            <a:r>
              <a:rPr kumimoji="1" lang="ja-JP" altLang="en-US" dirty="0"/>
              <a:t>ベクトル図とキルヒホッフの法則</a:t>
            </a:r>
          </a:p>
        </p:txBody>
      </p:sp>
      <p:sp>
        <p:nvSpPr>
          <p:cNvPr id="3" name="コンテンツ プレースホルダー 2">
            <a:extLst>
              <a:ext uri="{FF2B5EF4-FFF2-40B4-BE49-F238E27FC236}">
                <a16:creationId xmlns:a16="http://schemas.microsoft.com/office/drawing/2014/main" id="{83C4F46E-1CFC-4DA9-A62D-A4F5CF171BDA}"/>
              </a:ext>
            </a:extLst>
          </p:cNvPr>
          <p:cNvSpPr>
            <a:spLocks noGrp="1"/>
          </p:cNvSpPr>
          <p:nvPr>
            <p:ph idx="1"/>
          </p:nvPr>
        </p:nvSpPr>
        <p:spPr/>
        <p:txBody>
          <a:bodyPr/>
          <a:lstStyle/>
          <a:p>
            <a:pPr marL="0" indent="0">
              <a:buNone/>
            </a:pPr>
            <a:r>
              <a:rPr kumimoji="1" lang="ja-JP" altLang="en-US" dirty="0">
                <a:solidFill>
                  <a:srgbClr val="FF0000"/>
                </a:solidFill>
              </a:rPr>
              <a:t>実効値を採用する</a:t>
            </a:r>
            <a:endParaRPr kumimoji="1" lang="en-US" altLang="ja-JP" dirty="0">
              <a:solidFill>
                <a:srgbClr val="FF0000"/>
              </a:solidFill>
            </a:endParaRPr>
          </a:p>
          <a:p>
            <a:pPr marL="0" indent="0">
              <a:buNone/>
            </a:pPr>
            <a:r>
              <a:rPr lang="ja-JP" altLang="en-US" dirty="0"/>
              <a:t>ベクトルをドットで表す</a:t>
            </a:r>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43AE492F-9FE7-4418-BE00-452916F8EFFA}"/>
              </a:ext>
            </a:extLst>
          </p:cNvPr>
          <p:cNvPicPr>
            <a:picLocks noChangeAspect="1"/>
          </p:cNvPicPr>
          <p:nvPr/>
        </p:nvPicPr>
        <p:blipFill>
          <a:blip r:embed="rId2"/>
          <a:stretch>
            <a:fillRect/>
          </a:stretch>
        </p:blipFill>
        <p:spPr>
          <a:xfrm>
            <a:off x="444273" y="2967037"/>
            <a:ext cx="5229225" cy="1609725"/>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CCF6608-7E6A-455A-95FA-770A4C852385}"/>
                  </a:ext>
                </a:extLst>
              </p:cNvPr>
              <p:cNvSpPr txBox="1"/>
              <p:nvPr/>
            </p:nvSpPr>
            <p:spPr>
              <a:xfrm>
                <a:off x="5637439" y="2971800"/>
                <a:ext cx="4487960" cy="310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キルヒホッフ</m:t>
                      </m:r>
                      <m:r>
                        <a:rPr lang="ja-JP" altLang="en-US" i="1" smtClean="0">
                          <a:latin typeface="Cambria Math" panose="02040503050406030204" pitchFamily="18" charset="0"/>
                        </a:rPr>
                        <m:t>電圧則より</m:t>
                      </m:r>
                      <m:r>
                        <a:rPr lang="ja-JP" altLang="en-US" i="1">
                          <a:latin typeface="Cambria Math" panose="02040503050406030204" pitchFamily="18" charset="0"/>
                        </a:rPr>
                        <m:t>　</m:t>
                      </m:r>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𝑉</m:t>
                          </m:r>
                        </m:e>
                      </m:acc>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m:t>
                              </m:r>
                            </m:sub>
                          </m:sSub>
                        </m:e>
                      </m:acc>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𝐿</m:t>
                              </m:r>
                            </m:sub>
                          </m:sSub>
                        </m:e>
                      </m:acc>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𝑅</m:t>
                              </m:r>
                            </m:sub>
                          </m:sSub>
                        </m:e>
                      </m:acc>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4CCF6608-7E6A-455A-95FA-770A4C852385}"/>
                  </a:ext>
                </a:extLst>
              </p:cNvPr>
              <p:cNvSpPr txBox="1">
                <a:spLocks noRot="1" noChangeAspect="1" noMove="1" noResize="1" noEditPoints="1" noAdjustHandles="1" noChangeArrowheads="1" noChangeShapeType="1" noTextEdit="1"/>
              </p:cNvSpPr>
              <p:nvPr/>
            </p:nvSpPr>
            <p:spPr>
              <a:xfrm>
                <a:off x="5637439" y="2971800"/>
                <a:ext cx="4487960" cy="310791"/>
              </a:xfrm>
              <a:prstGeom prst="rect">
                <a:avLst/>
              </a:prstGeom>
              <a:blipFill>
                <a:blip r:embed="rId3"/>
                <a:stretch>
                  <a:fillRect l="-951" t="-8000" r="-136" b="-16000"/>
                </a:stretch>
              </a:blipFill>
            </p:spPr>
            <p:txBody>
              <a:bodyPr/>
              <a:lstStyle/>
              <a:p>
                <a:r>
                  <a:rPr lang="ja-JP" altLang="en-US">
                    <a:noFill/>
                  </a:rPr>
                  <a:t> </a:t>
                </a:r>
              </a:p>
            </p:txBody>
          </p:sp>
        </mc:Fallback>
      </mc:AlternateContent>
      <p:cxnSp>
        <p:nvCxnSpPr>
          <p:cNvPr id="7" name="直線矢印コネクタ 6">
            <a:extLst>
              <a:ext uri="{FF2B5EF4-FFF2-40B4-BE49-F238E27FC236}">
                <a16:creationId xmlns:a16="http://schemas.microsoft.com/office/drawing/2014/main" id="{E6783351-33B4-4138-8E72-079ECF114887}"/>
              </a:ext>
            </a:extLst>
          </p:cNvPr>
          <p:cNvCxnSpPr/>
          <p:nvPr/>
        </p:nvCxnSpPr>
        <p:spPr>
          <a:xfrm>
            <a:off x="1216479" y="3282591"/>
            <a:ext cx="351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56E64B-79BB-487E-BC01-C8E7A20D8B90}"/>
                  </a:ext>
                </a:extLst>
              </p:cNvPr>
              <p:cNvSpPr txBox="1"/>
              <p:nvPr/>
            </p:nvSpPr>
            <p:spPr>
              <a:xfrm>
                <a:off x="1221679" y="2967037"/>
                <a:ext cx="3458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FC56E64B-79BB-487E-BC01-C8E7A20D8B90}"/>
                  </a:ext>
                </a:extLst>
              </p:cNvPr>
              <p:cNvSpPr txBox="1">
                <a:spLocks noRot="1" noChangeAspect="1" noMove="1" noResize="1" noEditPoints="1" noAdjustHandles="1" noChangeArrowheads="1" noChangeShapeType="1" noTextEdit="1"/>
              </p:cNvSpPr>
              <p:nvPr/>
            </p:nvSpPr>
            <p:spPr>
              <a:xfrm>
                <a:off x="1221679" y="2967037"/>
                <a:ext cx="345864" cy="369332"/>
              </a:xfrm>
              <a:prstGeom prst="rect">
                <a:avLst/>
              </a:prstGeom>
              <a:blipFill>
                <a:blip r:embed="rId4"/>
                <a:stretch>
                  <a:fillRect/>
                </a:stretch>
              </a:blipFill>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3697F2E7-7C24-4333-B5DB-1B2D902DAA0D}"/>
              </a:ext>
            </a:extLst>
          </p:cNvPr>
          <p:cNvCxnSpPr/>
          <p:nvPr/>
        </p:nvCxnSpPr>
        <p:spPr>
          <a:xfrm>
            <a:off x="6343650" y="5372100"/>
            <a:ext cx="2343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5957113-D91B-4C55-9DC5-B0C6F9730DC9}"/>
                  </a:ext>
                </a:extLst>
              </p:cNvPr>
              <p:cNvSpPr txBox="1"/>
              <p:nvPr/>
            </p:nvSpPr>
            <p:spPr>
              <a:xfrm>
                <a:off x="7708487" y="5417819"/>
                <a:ext cx="345864"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𝐼</m:t>
                          </m:r>
                        </m:e>
                      </m:acc>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65957113-D91B-4C55-9DC5-B0C6F9730DC9}"/>
                  </a:ext>
                </a:extLst>
              </p:cNvPr>
              <p:cNvSpPr txBox="1">
                <a:spLocks noRot="1" noChangeAspect="1" noMove="1" noResize="1" noEditPoints="1" noAdjustHandles="1" noChangeArrowheads="1" noChangeShapeType="1" noTextEdit="1"/>
              </p:cNvSpPr>
              <p:nvPr/>
            </p:nvSpPr>
            <p:spPr>
              <a:xfrm>
                <a:off x="7708487" y="5417819"/>
                <a:ext cx="345864" cy="377989"/>
              </a:xfrm>
              <a:prstGeom prst="rect">
                <a:avLst/>
              </a:prstGeom>
              <a:blipFill>
                <a:blip r:embed="rId5"/>
                <a:stretch>
                  <a:fillRect r="-8929"/>
                </a:stretch>
              </a:blipFill>
            </p:spPr>
            <p:txBody>
              <a:bodyPr/>
              <a:lstStyle/>
              <a:p>
                <a:r>
                  <a:rPr lang="ja-JP" altLang="en-US">
                    <a:noFill/>
                  </a:rPr>
                  <a:t> </a:t>
                </a:r>
              </a:p>
            </p:txBody>
          </p:sp>
        </mc:Fallback>
      </mc:AlternateContent>
      <p:cxnSp>
        <p:nvCxnSpPr>
          <p:cNvPr id="13" name="直線矢印コネクタ 12">
            <a:extLst>
              <a:ext uri="{FF2B5EF4-FFF2-40B4-BE49-F238E27FC236}">
                <a16:creationId xmlns:a16="http://schemas.microsoft.com/office/drawing/2014/main" id="{07FF7171-E960-43E8-82FA-921EA1A12CB0}"/>
              </a:ext>
            </a:extLst>
          </p:cNvPr>
          <p:cNvCxnSpPr/>
          <p:nvPr/>
        </p:nvCxnSpPr>
        <p:spPr>
          <a:xfrm>
            <a:off x="6400800" y="5372100"/>
            <a:ext cx="3437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5E76ADF-979D-4742-BC22-1AAF05CB5AB8}"/>
                  </a:ext>
                </a:extLst>
              </p:cNvPr>
              <p:cNvSpPr txBox="1"/>
              <p:nvPr/>
            </p:nvSpPr>
            <p:spPr>
              <a:xfrm>
                <a:off x="9911443" y="5613916"/>
                <a:ext cx="489236"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𝑅</m:t>
                              </m:r>
                            </m:sub>
                          </m:sSub>
                        </m:e>
                      </m:acc>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05E76ADF-979D-4742-BC22-1AAF05CB5AB8}"/>
                  </a:ext>
                </a:extLst>
              </p:cNvPr>
              <p:cNvSpPr txBox="1">
                <a:spLocks noRot="1" noChangeAspect="1" noMove="1" noResize="1" noEditPoints="1" noAdjustHandles="1" noChangeArrowheads="1" noChangeShapeType="1" noTextEdit="1"/>
              </p:cNvSpPr>
              <p:nvPr/>
            </p:nvSpPr>
            <p:spPr>
              <a:xfrm>
                <a:off x="9911443" y="5613916"/>
                <a:ext cx="489236" cy="377989"/>
              </a:xfrm>
              <a:prstGeom prst="rect">
                <a:avLst/>
              </a:prstGeom>
              <a:blipFill>
                <a:blip r:embed="rId6"/>
                <a:stretch>
                  <a:fillRect/>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F5AF37D4-CCB6-4DB6-A5C1-5D2DBB5E3BF0}"/>
              </a:ext>
            </a:extLst>
          </p:cNvPr>
          <p:cNvCxnSpPr/>
          <p:nvPr/>
        </p:nvCxnSpPr>
        <p:spPr>
          <a:xfrm flipV="1">
            <a:off x="6400800" y="3771899"/>
            <a:ext cx="0" cy="1600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E02FD6E-0156-4297-966C-15D2E0DF788E}"/>
                  </a:ext>
                </a:extLst>
              </p:cNvPr>
              <p:cNvSpPr txBox="1"/>
              <p:nvPr/>
            </p:nvSpPr>
            <p:spPr>
              <a:xfrm>
                <a:off x="6058892" y="4041689"/>
                <a:ext cx="284757" cy="285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𝐿</m:t>
                              </m:r>
                            </m:sub>
                          </m:sSub>
                        </m:e>
                      </m:acc>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CE02FD6E-0156-4297-966C-15D2E0DF788E}"/>
                  </a:ext>
                </a:extLst>
              </p:cNvPr>
              <p:cNvSpPr txBox="1">
                <a:spLocks noRot="1" noChangeAspect="1" noMove="1" noResize="1" noEditPoints="1" noAdjustHandles="1" noChangeArrowheads="1" noChangeShapeType="1" noTextEdit="1"/>
              </p:cNvSpPr>
              <p:nvPr/>
            </p:nvSpPr>
            <p:spPr>
              <a:xfrm>
                <a:off x="6058892" y="4041689"/>
                <a:ext cx="284757" cy="285656"/>
              </a:xfrm>
              <a:prstGeom prst="rect">
                <a:avLst/>
              </a:prstGeom>
              <a:blipFill>
                <a:blip r:embed="rId7"/>
                <a:stretch>
                  <a:fillRect l="-17021" t="-14894" r="-12766" b="-14894"/>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52031E10-973A-40E1-AD9D-F58E46C4D1A5}"/>
              </a:ext>
            </a:extLst>
          </p:cNvPr>
          <p:cNvCxnSpPr/>
          <p:nvPr/>
        </p:nvCxnSpPr>
        <p:spPr>
          <a:xfrm>
            <a:off x="6486028" y="3771899"/>
            <a:ext cx="0" cy="993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78C61E6-DE56-4AC3-8A29-ABCBC604754C}"/>
                  </a:ext>
                </a:extLst>
              </p:cNvPr>
              <p:cNvSpPr txBox="1"/>
              <p:nvPr/>
            </p:nvSpPr>
            <p:spPr>
              <a:xfrm>
                <a:off x="6552963" y="3986670"/>
                <a:ext cx="483530"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e>
                      </m:acc>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A78C61E6-DE56-4AC3-8A29-ABCBC604754C}"/>
                  </a:ext>
                </a:extLst>
              </p:cNvPr>
              <p:cNvSpPr txBox="1">
                <a:spLocks noRot="1" noChangeAspect="1" noMove="1" noResize="1" noEditPoints="1" noAdjustHandles="1" noChangeArrowheads="1" noChangeShapeType="1" noTextEdit="1"/>
              </p:cNvSpPr>
              <p:nvPr/>
            </p:nvSpPr>
            <p:spPr>
              <a:xfrm>
                <a:off x="6552963" y="3986670"/>
                <a:ext cx="483530" cy="377989"/>
              </a:xfrm>
              <a:prstGeom prst="rect">
                <a:avLst/>
              </a:prstGeom>
              <a:blipFill>
                <a:blip r:embed="rId8"/>
                <a:stretch>
                  <a:fillRect/>
                </a:stretch>
              </a:blipFill>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84A47343-5AF2-492F-9F6A-4401B75FB371}"/>
              </a:ext>
            </a:extLst>
          </p:cNvPr>
          <p:cNvCxnSpPr/>
          <p:nvPr/>
        </p:nvCxnSpPr>
        <p:spPr>
          <a:xfrm flipV="1">
            <a:off x="6400800" y="4764947"/>
            <a:ext cx="3437164" cy="60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04191638-A825-486A-9033-E6A9AFEFB8F5}"/>
              </a:ext>
            </a:extLst>
          </p:cNvPr>
          <p:cNvSpPr/>
          <p:nvPr/>
        </p:nvSpPr>
        <p:spPr>
          <a:xfrm>
            <a:off x="6343649" y="5326381"/>
            <a:ext cx="100143"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3D3E181E-DFE1-42B9-90A7-9A4A6FEE1CF8}"/>
                  </a:ext>
                </a:extLst>
              </p:cNvPr>
              <p:cNvSpPr txBox="1"/>
              <p:nvPr/>
            </p:nvSpPr>
            <p:spPr>
              <a:xfrm>
                <a:off x="8899071" y="4603596"/>
                <a:ext cx="217303" cy="285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𝑉</m:t>
                          </m:r>
                        </m:e>
                      </m:acc>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3D3E181E-DFE1-42B9-90A7-9A4A6FEE1CF8}"/>
                  </a:ext>
                </a:extLst>
              </p:cNvPr>
              <p:cNvSpPr txBox="1">
                <a:spLocks noRot="1" noChangeAspect="1" noMove="1" noResize="1" noEditPoints="1" noAdjustHandles="1" noChangeArrowheads="1" noChangeShapeType="1" noTextEdit="1"/>
              </p:cNvSpPr>
              <p:nvPr/>
            </p:nvSpPr>
            <p:spPr>
              <a:xfrm>
                <a:off x="8899071" y="4603596"/>
                <a:ext cx="217303" cy="285656"/>
              </a:xfrm>
              <a:prstGeom prst="rect">
                <a:avLst/>
              </a:prstGeom>
              <a:blipFill>
                <a:blip r:embed="rId9"/>
                <a:stretch>
                  <a:fillRect l="-25714" t="-14894" r="-34286" b="-6383"/>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825002B2-A96D-4CDB-9A32-A973264DA65C}"/>
              </a:ext>
            </a:extLst>
          </p:cNvPr>
          <p:cNvSpPr txBox="1"/>
          <p:nvPr/>
        </p:nvSpPr>
        <p:spPr>
          <a:xfrm>
            <a:off x="1567543" y="5795808"/>
            <a:ext cx="2872902" cy="369332"/>
          </a:xfrm>
          <a:prstGeom prst="rect">
            <a:avLst/>
          </a:prstGeom>
          <a:noFill/>
        </p:spPr>
        <p:txBody>
          <a:bodyPr wrap="none" rtlCol="0">
            <a:spAutoFit/>
          </a:bodyPr>
          <a:lstStyle/>
          <a:p>
            <a:r>
              <a:rPr kumimoji="1" lang="ja-JP" altLang="en-US" dirty="0"/>
              <a:t>三平方の定理で</a:t>
            </a:r>
            <a:r>
              <a:rPr kumimoji="1" lang="en-US" altLang="ja-JP" dirty="0"/>
              <a:t>V</a:t>
            </a:r>
            <a:r>
              <a:rPr kumimoji="1" lang="ja-JP" altLang="en-US" dirty="0"/>
              <a:t>を求める</a:t>
            </a:r>
          </a:p>
        </p:txBody>
      </p:sp>
    </p:spTree>
    <p:extLst>
      <p:ext uri="{BB962C8B-B14F-4D97-AF65-F5344CB8AC3E}">
        <p14:creationId xmlns:p14="http://schemas.microsoft.com/office/powerpoint/2010/main" val="3472717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38DF2-E0D6-4990-84EA-B16BBAF75F3C}"/>
              </a:ext>
            </a:extLst>
          </p:cNvPr>
          <p:cNvSpPr>
            <a:spLocks noGrp="1"/>
          </p:cNvSpPr>
          <p:nvPr>
            <p:ph type="title"/>
          </p:nvPr>
        </p:nvSpPr>
        <p:spPr/>
        <p:txBody>
          <a:bodyPr/>
          <a:lstStyle/>
          <a:p>
            <a:r>
              <a:rPr lang="ja-JP" altLang="en-US" dirty="0"/>
              <a:t>ベクトル図とキルヒホッフの法則</a:t>
            </a:r>
            <a:endParaRPr kumimoji="1" lang="ja-JP" altLang="en-US" dirty="0"/>
          </a:p>
        </p:txBody>
      </p:sp>
      <p:sp>
        <p:nvSpPr>
          <p:cNvPr id="3" name="コンテンツ プレースホルダー 2">
            <a:extLst>
              <a:ext uri="{FF2B5EF4-FFF2-40B4-BE49-F238E27FC236}">
                <a16:creationId xmlns:a16="http://schemas.microsoft.com/office/drawing/2014/main" id="{569FD633-CD49-4E72-885F-C50F1E834C53}"/>
              </a:ext>
            </a:extLst>
          </p:cNvPr>
          <p:cNvSpPr>
            <a:spLocks noGrp="1"/>
          </p:cNvSpPr>
          <p:nvPr>
            <p:ph idx="1"/>
          </p:nvPr>
        </p:nvSpPr>
        <p:spPr/>
        <p:txBody>
          <a:bodyPr/>
          <a:lstStyle/>
          <a:p>
            <a:pPr marL="0" indent="0">
              <a:buNone/>
            </a:pPr>
            <a:r>
              <a:rPr kumimoji="1" lang="ja-JP" altLang="en-US" dirty="0"/>
              <a:t>並列の場合は？</a:t>
            </a:r>
            <a:endParaRPr kumimoji="1" lang="en-US" altLang="ja-JP" dirty="0"/>
          </a:p>
          <a:p>
            <a:pPr marL="0" indent="0">
              <a:buNone/>
            </a:pPr>
            <a:endParaRPr lang="en-US" altLang="ja-JP" dirty="0"/>
          </a:p>
          <a:p>
            <a:pPr marL="0" indent="0">
              <a:buNone/>
            </a:pP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63B47ED-25EF-42DA-BAA4-7E42E2831469}"/>
                  </a:ext>
                </a:extLst>
              </p:cNvPr>
              <p:cNvSpPr txBox="1"/>
              <p:nvPr/>
            </p:nvSpPr>
            <p:spPr>
              <a:xfrm>
                <a:off x="1694576" y="5268286"/>
                <a:ext cx="1772729"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𝐼</m:t>
                          </m:r>
                        </m:e>
                      </m:acc>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𝑅</m:t>
                              </m:r>
                            </m:sub>
                          </m:sSub>
                        </m:e>
                      </m:acc>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𝐿</m:t>
                              </m:r>
                            </m:sub>
                          </m:sSub>
                        </m:e>
                      </m:acc>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e>
                      </m:acc>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863B47ED-25EF-42DA-BAA4-7E42E2831469}"/>
                  </a:ext>
                </a:extLst>
              </p:cNvPr>
              <p:cNvSpPr txBox="1">
                <a:spLocks noRot="1" noChangeAspect="1" noMove="1" noResize="1" noEditPoints="1" noAdjustHandles="1" noChangeArrowheads="1" noChangeShapeType="1" noTextEdit="1"/>
              </p:cNvSpPr>
              <p:nvPr/>
            </p:nvSpPr>
            <p:spPr>
              <a:xfrm>
                <a:off x="1694576" y="5268286"/>
                <a:ext cx="1772729" cy="377989"/>
              </a:xfrm>
              <a:prstGeom prst="rect">
                <a:avLst/>
              </a:prstGeom>
              <a:blipFill>
                <a:blip r:embed="rId2"/>
                <a:stretch>
                  <a:fillRect/>
                </a:stretch>
              </a:blipFill>
            </p:spPr>
            <p:txBody>
              <a:bodyPr/>
              <a:lstStyle/>
              <a:p>
                <a:r>
                  <a:rPr lang="ja-JP" altLang="en-US">
                    <a:noFill/>
                  </a:rPr>
                  <a:t> </a:t>
                </a:r>
              </a:p>
            </p:txBody>
          </p:sp>
        </mc:Fallback>
      </mc:AlternateContent>
      <p:cxnSp>
        <p:nvCxnSpPr>
          <p:cNvPr id="7" name="直線矢印コネクタ 6">
            <a:extLst>
              <a:ext uri="{FF2B5EF4-FFF2-40B4-BE49-F238E27FC236}">
                <a16:creationId xmlns:a16="http://schemas.microsoft.com/office/drawing/2014/main" id="{0B12F4DB-3CE1-4C6A-AF50-C0457C58981C}"/>
              </a:ext>
            </a:extLst>
          </p:cNvPr>
          <p:cNvCxnSpPr/>
          <p:nvPr/>
        </p:nvCxnSpPr>
        <p:spPr>
          <a:xfrm flipV="1">
            <a:off x="3955239" y="3020856"/>
            <a:ext cx="0" cy="98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469E427-2588-48F9-83B9-0ED44514EB9A}"/>
                  </a:ext>
                </a:extLst>
              </p:cNvPr>
              <p:cNvSpPr txBox="1"/>
              <p:nvPr/>
            </p:nvSpPr>
            <p:spPr>
              <a:xfrm>
                <a:off x="3404730" y="3224893"/>
                <a:ext cx="3534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E469E427-2588-48F9-83B9-0ED44514EB9A}"/>
                  </a:ext>
                </a:extLst>
              </p:cNvPr>
              <p:cNvSpPr txBox="1">
                <a:spLocks noRot="1" noChangeAspect="1" noMove="1" noResize="1" noEditPoints="1" noAdjustHandles="1" noChangeArrowheads="1" noChangeShapeType="1" noTextEdit="1"/>
              </p:cNvSpPr>
              <p:nvPr/>
            </p:nvSpPr>
            <p:spPr>
              <a:xfrm>
                <a:off x="3404730" y="3224893"/>
                <a:ext cx="353428" cy="369332"/>
              </a:xfrm>
              <a:prstGeom prst="rect">
                <a:avLst/>
              </a:prstGeom>
              <a:blipFill>
                <a:blip r:embed="rId3"/>
                <a:stretch>
                  <a:fillRect/>
                </a:stretch>
              </a:blipFill>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EDFECA27-CB3A-4C97-BA81-B47A26F1017E}"/>
              </a:ext>
            </a:extLst>
          </p:cNvPr>
          <p:cNvCxnSpPr/>
          <p:nvPr/>
        </p:nvCxnSpPr>
        <p:spPr>
          <a:xfrm>
            <a:off x="8707772" y="5075339"/>
            <a:ext cx="23992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08DDE3-EA97-497A-8D48-D54B4719BC91}"/>
                  </a:ext>
                </a:extLst>
              </p:cNvPr>
              <p:cNvSpPr txBox="1"/>
              <p:nvPr/>
            </p:nvSpPr>
            <p:spPr>
              <a:xfrm>
                <a:off x="10259736" y="5343787"/>
                <a:ext cx="389850"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m:rPr>
                              <m:sty m:val="p"/>
                            </m:rPr>
                            <a:rPr lang="en-US" altLang="ja-JP" i="1">
                              <a:latin typeface="Cambria Math" panose="02040503050406030204" pitchFamily="18" charset="0"/>
                            </a:rPr>
                            <m:t>V</m:t>
                          </m:r>
                        </m:e>
                      </m:acc>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C108DDE3-EA97-497A-8D48-D54B4719BC91}"/>
                  </a:ext>
                </a:extLst>
              </p:cNvPr>
              <p:cNvSpPr txBox="1">
                <a:spLocks noRot="1" noChangeAspect="1" noMove="1" noResize="1" noEditPoints="1" noAdjustHandles="1" noChangeArrowheads="1" noChangeShapeType="1" noTextEdit="1"/>
              </p:cNvSpPr>
              <p:nvPr/>
            </p:nvSpPr>
            <p:spPr>
              <a:xfrm>
                <a:off x="10259736" y="5343787"/>
                <a:ext cx="389850" cy="377989"/>
              </a:xfrm>
              <a:prstGeom prst="rect">
                <a:avLst/>
              </a:prstGeom>
              <a:blipFill>
                <a:blip r:embed="rId4"/>
                <a:stretch>
                  <a:fillRect/>
                </a:stretch>
              </a:blipFill>
            </p:spPr>
            <p:txBody>
              <a:bodyPr/>
              <a:lstStyle/>
              <a:p>
                <a:r>
                  <a:rPr lang="ja-JP" altLang="en-US">
                    <a:noFill/>
                  </a:rPr>
                  <a:t> </a:t>
                </a:r>
              </a:p>
            </p:txBody>
          </p:sp>
        </mc:Fallback>
      </mc:AlternateContent>
      <p:cxnSp>
        <p:nvCxnSpPr>
          <p:cNvPr id="13" name="直線矢印コネクタ 12">
            <a:extLst>
              <a:ext uri="{FF2B5EF4-FFF2-40B4-BE49-F238E27FC236}">
                <a16:creationId xmlns:a16="http://schemas.microsoft.com/office/drawing/2014/main" id="{44063A5C-C7B3-48D4-9702-99CAD43F496C}"/>
              </a:ext>
            </a:extLst>
          </p:cNvPr>
          <p:cNvCxnSpPr/>
          <p:nvPr/>
        </p:nvCxnSpPr>
        <p:spPr>
          <a:xfrm>
            <a:off x="8707772" y="5075339"/>
            <a:ext cx="1081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9A9B9A7-7CC9-4972-9405-457629D341CD}"/>
                  </a:ext>
                </a:extLst>
              </p:cNvPr>
              <p:cNvSpPr txBox="1"/>
              <p:nvPr/>
            </p:nvSpPr>
            <p:spPr>
              <a:xfrm>
                <a:off x="9184821" y="5343787"/>
                <a:ext cx="450251"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𝑅</m:t>
                              </m:r>
                            </m:sub>
                          </m:sSub>
                        </m:e>
                      </m:acc>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E9A9B9A7-7CC9-4972-9405-457629D341CD}"/>
                  </a:ext>
                </a:extLst>
              </p:cNvPr>
              <p:cNvSpPr txBox="1">
                <a:spLocks noRot="1" noChangeAspect="1" noMove="1" noResize="1" noEditPoints="1" noAdjustHandles="1" noChangeArrowheads="1" noChangeShapeType="1" noTextEdit="1"/>
              </p:cNvSpPr>
              <p:nvPr/>
            </p:nvSpPr>
            <p:spPr>
              <a:xfrm>
                <a:off x="9184821" y="5343787"/>
                <a:ext cx="450251" cy="377989"/>
              </a:xfrm>
              <a:prstGeom prst="rect">
                <a:avLst/>
              </a:prstGeom>
              <a:blipFill>
                <a:blip r:embed="rId5"/>
                <a:stretch>
                  <a:fillRect/>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59FA7724-F55A-4CF2-93E9-64CDAA77B25E}"/>
              </a:ext>
            </a:extLst>
          </p:cNvPr>
          <p:cNvCxnSpPr/>
          <p:nvPr/>
        </p:nvCxnSpPr>
        <p:spPr>
          <a:xfrm flipV="1">
            <a:off x="8707772" y="3224893"/>
            <a:ext cx="0" cy="185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6D102C0-B86C-48F8-A425-0F9A9E38AE85}"/>
                  </a:ext>
                </a:extLst>
              </p:cNvPr>
              <p:cNvSpPr txBox="1"/>
              <p:nvPr/>
            </p:nvSpPr>
            <p:spPr>
              <a:xfrm>
                <a:off x="8874579" y="3798331"/>
                <a:ext cx="444545"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e>
                      </m:acc>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86D102C0-B86C-48F8-A425-0F9A9E38AE85}"/>
                  </a:ext>
                </a:extLst>
              </p:cNvPr>
              <p:cNvSpPr txBox="1">
                <a:spLocks noRot="1" noChangeAspect="1" noMove="1" noResize="1" noEditPoints="1" noAdjustHandles="1" noChangeArrowheads="1" noChangeShapeType="1" noTextEdit="1"/>
              </p:cNvSpPr>
              <p:nvPr/>
            </p:nvSpPr>
            <p:spPr>
              <a:xfrm>
                <a:off x="8874579" y="3798331"/>
                <a:ext cx="444545" cy="377989"/>
              </a:xfrm>
              <a:prstGeom prst="rect">
                <a:avLst/>
              </a:prstGeom>
              <a:blipFill>
                <a:blip r:embed="rId6"/>
                <a:stretch>
                  <a:fillRect/>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A95E962F-CA30-40C1-9877-FBAE1D00A64B}"/>
              </a:ext>
            </a:extLst>
          </p:cNvPr>
          <p:cNvCxnSpPr/>
          <p:nvPr/>
        </p:nvCxnSpPr>
        <p:spPr>
          <a:xfrm>
            <a:off x="8874579" y="3224893"/>
            <a:ext cx="0" cy="573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D82A6AF-F6ED-4783-B18C-9A8830F996AE}"/>
                  </a:ext>
                </a:extLst>
              </p:cNvPr>
              <p:cNvSpPr txBox="1"/>
              <p:nvPr/>
            </p:nvSpPr>
            <p:spPr>
              <a:xfrm>
                <a:off x="8817936" y="3081150"/>
                <a:ext cx="430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𝐿</m:t>
                          </m:r>
                        </m:sub>
                      </m:sSub>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8D82A6AF-F6ED-4783-B18C-9A8830F996AE}"/>
                  </a:ext>
                </a:extLst>
              </p:cNvPr>
              <p:cNvSpPr txBox="1">
                <a:spLocks noRot="1" noChangeAspect="1" noMove="1" noResize="1" noEditPoints="1" noAdjustHandles="1" noChangeArrowheads="1" noChangeShapeType="1" noTextEdit="1"/>
              </p:cNvSpPr>
              <p:nvPr/>
            </p:nvSpPr>
            <p:spPr>
              <a:xfrm>
                <a:off x="8817936" y="3081150"/>
                <a:ext cx="430439" cy="369332"/>
              </a:xfrm>
              <a:prstGeom prst="rect">
                <a:avLst/>
              </a:prstGeom>
              <a:blipFill>
                <a:blip r:embed="rId7"/>
                <a:stretch>
                  <a:fillRect/>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B8EA765E-E27B-4856-9A7A-BF3A86CA2BD8}"/>
              </a:ext>
            </a:extLst>
          </p:cNvPr>
          <p:cNvCxnSpPr>
            <a:cxnSpLocks/>
          </p:cNvCxnSpPr>
          <p:nvPr/>
        </p:nvCxnSpPr>
        <p:spPr>
          <a:xfrm flipV="1">
            <a:off x="8707772" y="3797098"/>
            <a:ext cx="927300" cy="127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FB2D5A85-CB6B-4932-AA12-D01170015D05}"/>
                  </a:ext>
                </a:extLst>
              </p:cNvPr>
              <p:cNvSpPr txBox="1"/>
              <p:nvPr/>
            </p:nvSpPr>
            <p:spPr>
              <a:xfrm>
                <a:off x="9628946" y="3634534"/>
                <a:ext cx="345864"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𝐼</m:t>
                          </m:r>
                        </m:e>
                      </m:acc>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FB2D5A85-CB6B-4932-AA12-D01170015D05}"/>
                  </a:ext>
                </a:extLst>
              </p:cNvPr>
              <p:cNvSpPr txBox="1">
                <a:spLocks noRot="1" noChangeAspect="1" noMove="1" noResize="1" noEditPoints="1" noAdjustHandles="1" noChangeArrowheads="1" noChangeShapeType="1" noTextEdit="1"/>
              </p:cNvSpPr>
              <p:nvPr/>
            </p:nvSpPr>
            <p:spPr>
              <a:xfrm>
                <a:off x="9628946" y="3634534"/>
                <a:ext cx="345864" cy="377989"/>
              </a:xfrm>
              <a:prstGeom prst="rect">
                <a:avLst/>
              </a:prstGeom>
              <a:blipFill>
                <a:blip r:embed="rId8"/>
                <a:stretch>
                  <a:fillRect r="-8929"/>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7D3C86AF-E713-441C-9311-02297718D158}"/>
              </a:ext>
            </a:extLst>
          </p:cNvPr>
          <p:cNvPicPr>
            <a:picLocks noChangeAspect="1"/>
          </p:cNvPicPr>
          <p:nvPr/>
        </p:nvPicPr>
        <p:blipFill>
          <a:blip r:embed="rId9"/>
          <a:stretch>
            <a:fillRect/>
          </a:stretch>
        </p:blipFill>
        <p:spPr>
          <a:xfrm>
            <a:off x="4067175" y="2252662"/>
            <a:ext cx="4057650" cy="2352675"/>
          </a:xfrm>
          <a:prstGeom prst="rect">
            <a:avLst/>
          </a:prstGeom>
        </p:spPr>
      </p:pic>
      <p:cxnSp>
        <p:nvCxnSpPr>
          <p:cNvPr id="48" name="直線矢印コネクタ 47">
            <a:extLst>
              <a:ext uri="{FF2B5EF4-FFF2-40B4-BE49-F238E27FC236}">
                <a16:creationId xmlns:a16="http://schemas.microsoft.com/office/drawing/2014/main" id="{BD2F4A70-4665-4A00-921E-C81607CEBDF4}"/>
              </a:ext>
            </a:extLst>
          </p:cNvPr>
          <p:cNvCxnSpPr/>
          <p:nvPr/>
        </p:nvCxnSpPr>
        <p:spPr>
          <a:xfrm>
            <a:off x="5119007" y="2604407"/>
            <a:ext cx="440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70431A2A-3E7D-4983-BD79-B91B6DEB6625}"/>
              </a:ext>
            </a:extLst>
          </p:cNvPr>
          <p:cNvCxnSpPr/>
          <p:nvPr/>
        </p:nvCxnSpPr>
        <p:spPr>
          <a:xfrm>
            <a:off x="5984421" y="2792186"/>
            <a:ext cx="0" cy="28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E117F1C-46D5-40D3-AE35-B6E6AD6F67FF}"/>
              </a:ext>
            </a:extLst>
          </p:cNvPr>
          <p:cNvCxnSpPr/>
          <p:nvPr/>
        </p:nvCxnSpPr>
        <p:spPr>
          <a:xfrm>
            <a:off x="6923314" y="2792186"/>
            <a:ext cx="0" cy="351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7042C15C-E7B4-4587-83A9-558B7C7E4661}"/>
              </a:ext>
            </a:extLst>
          </p:cNvPr>
          <p:cNvCxnSpPr/>
          <p:nvPr/>
        </p:nvCxnSpPr>
        <p:spPr>
          <a:xfrm>
            <a:off x="7723414" y="2792186"/>
            <a:ext cx="0" cy="28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850B5985-CE68-407E-8D99-D3864936EC9B}"/>
                  </a:ext>
                </a:extLst>
              </p:cNvPr>
              <p:cNvSpPr txBox="1"/>
              <p:nvPr/>
            </p:nvSpPr>
            <p:spPr>
              <a:xfrm>
                <a:off x="5257800" y="2357458"/>
                <a:ext cx="3458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850B5985-CE68-407E-8D99-D3864936EC9B}"/>
                  </a:ext>
                </a:extLst>
              </p:cNvPr>
              <p:cNvSpPr txBox="1">
                <a:spLocks noRot="1" noChangeAspect="1" noMove="1" noResize="1" noEditPoints="1" noAdjustHandles="1" noChangeArrowheads="1" noChangeShapeType="1" noTextEdit="1"/>
              </p:cNvSpPr>
              <p:nvPr/>
            </p:nvSpPr>
            <p:spPr>
              <a:xfrm>
                <a:off x="5257800" y="2357458"/>
                <a:ext cx="34586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BAE55BBA-FD81-47E1-9509-C11B9138DEC2}"/>
                  </a:ext>
                </a:extLst>
              </p:cNvPr>
              <p:cNvSpPr txBox="1"/>
              <p:nvPr/>
            </p:nvSpPr>
            <p:spPr>
              <a:xfrm>
                <a:off x="6096000" y="3020856"/>
                <a:ext cx="4502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𝑅</m:t>
                          </m:r>
                        </m:sub>
                      </m:sSub>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BAE55BBA-FD81-47E1-9509-C11B9138DEC2}"/>
                  </a:ext>
                </a:extLst>
              </p:cNvPr>
              <p:cNvSpPr txBox="1">
                <a:spLocks noRot="1" noChangeAspect="1" noMove="1" noResize="1" noEditPoints="1" noAdjustHandles="1" noChangeArrowheads="1" noChangeShapeType="1" noTextEdit="1"/>
              </p:cNvSpPr>
              <p:nvPr/>
            </p:nvSpPr>
            <p:spPr>
              <a:xfrm>
                <a:off x="6096000" y="3020856"/>
                <a:ext cx="450251"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DD62C0CA-9BDB-4D67-8252-24F921C4E87A}"/>
                  </a:ext>
                </a:extLst>
              </p:cNvPr>
              <p:cNvSpPr txBox="1"/>
              <p:nvPr/>
            </p:nvSpPr>
            <p:spPr>
              <a:xfrm>
                <a:off x="7045779" y="3133700"/>
                <a:ext cx="4445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DD62C0CA-9BDB-4D67-8252-24F921C4E87A}"/>
                  </a:ext>
                </a:extLst>
              </p:cNvPr>
              <p:cNvSpPr txBox="1">
                <a:spLocks noRot="1" noChangeAspect="1" noMove="1" noResize="1" noEditPoints="1" noAdjustHandles="1" noChangeArrowheads="1" noChangeShapeType="1" noTextEdit="1"/>
              </p:cNvSpPr>
              <p:nvPr/>
            </p:nvSpPr>
            <p:spPr>
              <a:xfrm>
                <a:off x="7045779" y="3133700"/>
                <a:ext cx="444545"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AAA233F-7836-429E-A433-24523E239A21}"/>
                  </a:ext>
                </a:extLst>
              </p:cNvPr>
              <p:cNvSpPr txBox="1"/>
              <p:nvPr/>
            </p:nvSpPr>
            <p:spPr>
              <a:xfrm>
                <a:off x="7878536" y="2967718"/>
                <a:ext cx="430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𝐿</m:t>
                          </m:r>
                        </m:sub>
                      </m:sSub>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EAAA233F-7836-429E-A433-24523E239A21}"/>
                  </a:ext>
                </a:extLst>
              </p:cNvPr>
              <p:cNvSpPr txBox="1">
                <a:spLocks noRot="1" noChangeAspect="1" noMove="1" noResize="1" noEditPoints="1" noAdjustHandles="1" noChangeArrowheads="1" noChangeShapeType="1" noTextEdit="1"/>
              </p:cNvSpPr>
              <p:nvPr/>
            </p:nvSpPr>
            <p:spPr>
              <a:xfrm>
                <a:off x="7878536" y="2967718"/>
                <a:ext cx="430439" cy="369332"/>
              </a:xfrm>
              <a:prstGeom prst="rect">
                <a:avLst/>
              </a:prstGeom>
              <a:blipFill>
                <a:blip r:embed="rId1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46192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18670-637D-48E6-9EBE-A2F5B2AC7579}"/>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EB50F176-A3BC-4FEC-B2C1-122F9C4054D7}"/>
              </a:ext>
            </a:extLst>
          </p:cNvPr>
          <p:cNvSpPr>
            <a:spLocks noGrp="1"/>
          </p:cNvSpPr>
          <p:nvPr>
            <p:ph idx="1"/>
          </p:nvPr>
        </p:nvSpPr>
        <p:spPr/>
        <p:txBody>
          <a:bodyPr/>
          <a:lstStyle/>
          <a:p>
            <a:r>
              <a:rPr kumimoji="1" lang="ja-JP" altLang="en-US" dirty="0"/>
              <a:t>このように、交流の計算はベクトルの足し算である。</a:t>
            </a:r>
            <a:endParaRPr kumimoji="1" lang="en-US" altLang="ja-JP" dirty="0"/>
          </a:p>
          <a:p>
            <a:endParaRPr lang="en-US" altLang="ja-JP" dirty="0"/>
          </a:p>
          <a:p>
            <a:r>
              <a:rPr kumimoji="1" lang="ja-JP" altLang="en-US" dirty="0"/>
              <a:t>ゆえに、電源電圧が小さくてもベクトルの足し算なので負荷側の電圧の方が大きくなるといった奇妙な現象が生じる</a:t>
            </a:r>
            <a:endParaRPr kumimoji="1" lang="en-US" altLang="ja-JP" dirty="0"/>
          </a:p>
          <a:p>
            <a:endParaRPr lang="en-US" altLang="ja-JP" dirty="0"/>
          </a:p>
          <a:p>
            <a:r>
              <a:rPr kumimoji="1" lang="ja-JP" altLang="en-US" dirty="0"/>
              <a:t>振動数によて、インピーダンスが変化する→共振</a:t>
            </a:r>
            <a:endParaRPr kumimoji="1" lang="en-US" altLang="ja-JP" dirty="0"/>
          </a:p>
        </p:txBody>
      </p:sp>
    </p:spTree>
    <p:extLst>
      <p:ext uri="{BB962C8B-B14F-4D97-AF65-F5344CB8AC3E}">
        <p14:creationId xmlns:p14="http://schemas.microsoft.com/office/powerpoint/2010/main" val="3877874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BB65FD-62CD-42C9-909D-023C555E601D}"/>
              </a:ext>
            </a:extLst>
          </p:cNvPr>
          <p:cNvSpPr>
            <a:spLocks noGrp="1"/>
          </p:cNvSpPr>
          <p:nvPr>
            <p:ph type="title"/>
          </p:nvPr>
        </p:nvSpPr>
        <p:spPr/>
        <p:txBody>
          <a:bodyPr/>
          <a:lstStyle/>
          <a:p>
            <a:r>
              <a:rPr kumimoji="1" lang="ja-JP" altLang="en-US" dirty="0"/>
              <a:t>複雑な場合は複素数の計算をする。</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EF1EC2-E6FF-4538-9F76-114CB17A474A}"/>
                  </a:ext>
                </a:extLst>
              </p:cNvPr>
              <p:cNvSpPr>
                <a:spLocks noGrp="1"/>
              </p:cNvSpPr>
              <p:nvPr>
                <p:ph idx="1"/>
              </p:nvPr>
            </p:nvSpPr>
            <p:spPr/>
            <p:txBody>
              <a:bodyPr/>
              <a:lstStyle/>
              <a:p>
                <a14:m>
                  <m:oMath xmlns:m="http://schemas.openxmlformats.org/officeDocument/2006/math">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i="1" smtClean="0">
                                <a:latin typeface="Cambria Math" panose="02040503050406030204" pitchFamily="18" charset="0"/>
                              </a:rPr>
                              <m:t>𝑉</m:t>
                            </m:r>
                          </m:e>
                          <m:sub>
                            <m:r>
                              <a:rPr lang="en-US" altLang="ja-JP" b="0" i="1" smtClean="0">
                                <a:latin typeface="Cambria Math" panose="02040503050406030204" pitchFamily="18" charset="0"/>
                              </a:rPr>
                              <m:t>𝐶</m:t>
                            </m:r>
                          </m:sub>
                        </m:sSub>
                      </m:e>
                    </m:acc>
                    <m:r>
                      <a:rPr lang="en-US" altLang="ja-JP"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b="0" i="1" smtClean="0">
                            <a:solidFill>
                              <a:srgbClr val="FF0000"/>
                            </a:solidFill>
                            <a:latin typeface="Cambria Math" panose="02040503050406030204" pitchFamily="18" charset="0"/>
                          </a:rPr>
                          <m:t>𝑗</m:t>
                        </m:r>
                        <m:r>
                          <a:rPr lang="en-US" altLang="ja-JP" b="0" i="1" smtClean="0">
                            <a:latin typeface="Cambria Math" panose="02040503050406030204" pitchFamily="18" charset="0"/>
                          </a:rPr>
                          <m:t> </m:t>
                        </m:r>
                        <m:r>
                          <a:rPr lang="ja-JP" altLang="en-US" i="1">
                            <a:latin typeface="Cambria Math" panose="02040503050406030204" pitchFamily="18" charset="0"/>
                          </a:rPr>
                          <m:t>𝜔</m:t>
                        </m:r>
                        <m:r>
                          <a:rPr lang="en-US" altLang="ja-JP" i="1">
                            <a:latin typeface="Cambria Math" panose="02040503050406030204" pitchFamily="18" charset="0"/>
                          </a:rPr>
                          <m:t>𝐶</m:t>
                        </m:r>
                      </m:den>
                    </m:f>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𝐼</m:t>
                            </m:r>
                          </m:e>
                          <m:sub>
                            <m:r>
                              <a:rPr lang="en-US" altLang="ja-JP" b="0" i="1" smtClean="0">
                                <a:latin typeface="Cambria Math" panose="02040503050406030204" pitchFamily="18" charset="0"/>
                              </a:rPr>
                              <m:t>𝐶</m:t>
                            </m:r>
                          </m:sub>
                        </m:sSub>
                      </m:e>
                    </m:acc>
                    <m:r>
                      <a:rPr lang="en-US" altLang="ja-JP" b="0" i="1" smtClean="0">
                        <a:latin typeface="Cambria Math" panose="02040503050406030204" pitchFamily="18" charset="0"/>
                      </a:rPr>
                      <m:t>,</m:t>
                    </m:r>
                  </m:oMath>
                </a14:m>
                <a:r>
                  <a:rPr lang="en-US" altLang="ja-JP" dirty="0"/>
                  <a:t> </a:t>
                </a:r>
                <a14:m>
                  <m:oMath xmlns:m="http://schemas.openxmlformats.org/officeDocument/2006/math">
                    <m:acc>
                      <m:accPr>
                        <m:chr m:val="̇"/>
                        <m:ctrlPr>
                          <a:rPr lang="en-US" altLang="ja-JP"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𝐿</m:t>
                            </m:r>
                          </m:sub>
                        </m:sSub>
                      </m:e>
                    </m:acc>
                    <m:r>
                      <a:rPr lang="en-US" altLang="ja-JP" i="1">
                        <a:latin typeface="Cambria Math" panose="02040503050406030204" pitchFamily="18" charset="0"/>
                      </a:rPr>
                      <m:t>=</m:t>
                    </m:r>
                    <m:r>
                      <a:rPr lang="en-US" altLang="ja-JP" i="1">
                        <a:solidFill>
                          <a:srgbClr val="FF0000"/>
                        </a:solidFill>
                        <a:latin typeface="Cambria Math" panose="02040503050406030204" pitchFamily="18" charset="0"/>
                      </a:rPr>
                      <m:t>𝑗</m:t>
                    </m:r>
                    <m:r>
                      <a:rPr lang="en-US" altLang="ja-JP" i="1">
                        <a:solidFill>
                          <a:srgbClr val="FF0000"/>
                        </a:solidFill>
                        <a:latin typeface="Cambria Math" panose="02040503050406030204" pitchFamily="18" charset="0"/>
                      </a:rPr>
                      <m:t> </m:t>
                    </m:r>
                    <m:r>
                      <a:rPr lang="ja-JP" altLang="en-US" i="1">
                        <a:latin typeface="Cambria Math" panose="02040503050406030204" pitchFamily="18" charset="0"/>
                      </a:rPr>
                      <m:t>𝜔</m:t>
                    </m:r>
                    <m:r>
                      <a:rPr lang="en-US" altLang="ja-JP" i="1">
                        <a:latin typeface="Cambria Math" panose="02040503050406030204" pitchFamily="18" charset="0"/>
                      </a:rPr>
                      <m:t>𝐿</m:t>
                    </m:r>
                    <m:acc>
                      <m:accPr>
                        <m:chr m:val="̇"/>
                        <m:ctrlPr>
                          <a:rPr lang="en-US" altLang="ja-JP"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𝐼</m:t>
                            </m:r>
                          </m:e>
                          <m:sub>
                            <m:r>
                              <a:rPr lang="en-US" altLang="ja-JP" b="0" i="1" smtClean="0">
                                <a:latin typeface="Cambria Math" panose="02040503050406030204" pitchFamily="18" charset="0"/>
                              </a:rPr>
                              <m:t>𝐿</m:t>
                            </m:r>
                          </m:sub>
                        </m:sSub>
                      </m:e>
                    </m:acc>
                  </m:oMath>
                </a14:m>
                <a:endParaRPr lang="en-US" altLang="ja-JP" dirty="0"/>
              </a:p>
              <a:p>
                <a14:m>
                  <m:oMath xmlns:m="http://schemas.openxmlformats.org/officeDocument/2006/math">
                    <m:acc>
                      <m:accPr>
                        <m:chr m:val="̇"/>
                        <m:ctrlPr>
                          <a:rPr lang="ja-JP" altLang="en-US"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𝑅</m:t>
                            </m:r>
                          </m:sub>
                        </m:sSub>
                      </m:e>
                    </m:acc>
                    <m:r>
                      <a:rPr lang="en-US" altLang="ja-JP" b="0" i="1" smtClean="0">
                        <a:latin typeface="Cambria Math" panose="02040503050406030204" pitchFamily="18" charset="0"/>
                      </a:rPr>
                      <m:t>=</m:t>
                    </m:r>
                    <m:r>
                      <a:rPr lang="en-US" altLang="ja-JP" b="0" i="1" smtClean="0">
                        <a:latin typeface="Cambria Math" panose="02040503050406030204" pitchFamily="18" charset="0"/>
                      </a:rPr>
                      <m:t>𝑅</m:t>
                    </m:r>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𝐼</m:t>
                            </m:r>
                          </m:e>
                        </m:acc>
                      </m:e>
                      <m:sub>
                        <m:r>
                          <a:rPr lang="en-US" altLang="ja-JP" b="0" i="1" smtClean="0">
                            <a:latin typeface="Cambria Math" panose="02040503050406030204" pitchFamily="18" charset="0"/>
                          </a:rPr>
                          <m:t>𝑅</m:t>
                        </m:r>
                      </m:sub>
                    </m:sSub>
                  </m:oMath>
                </a14:m>
                <a:endParaRPr lang="en-US" altLang="ja-JP" b="0" dirty="0"/>
              </a:p>
              <a:p>
                <a:pPr marL="0" indent="0">
                  <a:buNone/>
                </a:pPr>
                <a:r>
                  <a:rPr lang="ja-JP" altLang="en-US" dirty="0"/>
                  <a:t>これらの式でキルヒホッフの法則、合成抵抗の式を適用</a:t>
                </a:r>
                <a:endParaRPr lang="en-US" altLang="ja-JP" dirty="0"/>
              </a:p>
              <a:p>
                <a:pPr marL="0" indent="0">
                  <a:buNone/>
                </a:pPr>
                <a:endParaRPr lang="en-US" altLang="ja-JP" dirty="0"/>
              </a:p>
              <a:p>
                <a:pPr marL="0" indent="0">
                  <a:buNone/>
                </a:pPr>
                <a:r>
                  <a:rPr lang="ja-JP" altLang="en-US" dirty="0"/>
                  <a:t>大きさを求める場合は絶対値</a:t>
                </a:r>
                <a:r>
                  <a:rPr lang="en-US" altLang="ja-JP" dirty="0"/>
                  <a:t>,</a:t>
                </a:r>
                <a:r>
                  <a:rPr lang="ja-JP" altLang="en-US" dirty="0"/>
                  <a:t>三平方を用いる</a:t>
                </a:r>
              </a:p>
              <a:p>
                <a:endParaRPr lang="ja-JP" altLang="en-US"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EEF1EC2-E6FF-4538-9F76-114CB17A474A}"/>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95605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634A3-2D49-4526-B573-5C5EC0FC60CC}"/>
              </a:ext>
            </a:extLst>
          </p:cNvPr>
          <p:cNvSpPr>
            <a:spLocks noGrp="1"/>
          </p:cNvSpPr>
          <p:nvPr>
            <p:ph type="title"/>
          </p:nvPr>
        </p:nvSpPr>
        <p:spPr/>
        <p:txBody>
          <a:bodyPr/>
          <a:lstStyle/>
          <a:p>
            <a:r>
              <a:rPr kumimoji="1" lang="ja-JP" altLang="en-US" dirty="0"/>
              <a:t>参考　微分方程式の特殊解</a:t>
            </a:r>
          </a:p>
        </p:txBody>
      </p:sp>
      <p:pic>
        <p:nvPicPr>
          <p:cNvPr id="4" name="コンテンツ プレースホルダー 3">
            <a:extLst>
              <a:ext uri="{FF2B5EF4-FFF2-40B4-BE49-F238E27FC236}">
                <a16:creationId xmlns:a16="http://schemas.microsoft.com/office/drawing/2014/main" id="{1D0CED43-4DF6-4F65-B4A2-545AE690D32B}"/>
              </a:ext>
            </a:extLst>
          </p:cNvPr>
          <p:cNvPicPr>
            <a:picLocks noGrp="1" noChangeAspect="1"/>
          </p:cNvPicPr>
          <p:nvPr>
            <p:ph idx="1"/>
          </p:nvPr>
        </p:nvPicPr>
        <p:blipFill>
          <a:blip r:embed="rId2"/>
          <a:stretch>
            <a:fillRect/>
          </a:stretch>
        </p:blipFill>
        <p:spPr>
          <a:xfrm>
            <a:off x="625929" y="1907155"/>
            <a:ext cx="5829300" cy="211455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A26EDF3-CBCC-4BBA-BED3-833A49F3192C}"/>
                  </a:ext>
                </a:extLst>
              </p:cNvPr>
              <p:cNvSpPr txBox="1"/>
              <p:nvPr/>
            </p:nvSpPr>
            <p:spPr>
              <a:xfrm>
                <a:off x="1604282" y="4021705"/>
                <a:ext cx="7035067"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キルヒホッフ</m:t>
                      </m:r>
                      <m:r>
                        <a:rPr lang="ja-JP" altLang="en-US" i="1" smtClean="0">
                          <a:latin typeface="Cambria Math" panose="02040503050406030204" pitchFamily="18" charset="0"/>
                        </a:rPr>
                        <m:t>の</m:t>
                      </m:r>
                      <m:r>
                        <a:rPr lang="ja-JP" altLang="en-US" i="1">
                          <a:latin typeface="Cambria Math" panose="02040503050406030204" pitchFamily="18" charset="0"/>
                        </a:rPr>
                        <m:t>電圧則</m:t>
                      </m:r>
                      <m:r>
                        <a:rPr lang="ja-JP" altLang="en-US" i="1" smtClean="0">
                          <a:latin typeface="Cambria Math" panose="02040503050406030204" pitchFamily="18" charset="0"/>
                        </a:rPr>
                        <m:t>より</m:t>
                      </m:r>
                      <m:r>
                        <a:rPr lang="ja-JP" altLang="en-US" i="1">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𝑅</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𝐶</m:t>
                          </m:r>
                        </m:den>
                      </m:f>
                      <m:nary>
                        <m:naryPr>
                          <m:limLoc m:val="undOvr"/>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𝐼𝑑𝑡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𝑑𝐼</m:t>
                              </m:r>
                            </m:num>
                            <m:den>
                              <m:r>
                                <a:rPr kumimoji="1" lang="en-US" altLang="ja-JP" b="0" i="1" smtClean="0">
                                  <a:latin typeface="Cambria Math" panose="02040503050406030204" pitchFamily="18" charset="0"/>
                                </a:rPr>
                                <m:t>𝑑𝑡</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𝑅𝐼</m:t>
                          </m:r>
                          <m:r>
                            <a:rPr kumimoji="1" lang="en-US" altLang="ja-JP" b="0" i="1" smtClean="0">
                              <a:latin typeface="Cambria Math" panose="02040503050406030204" pitchFamily="18" charset="0"/>
                            </a:rPr>
                            <m:t> </m:t>
                          </m:r>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DA26EDF3-CBCC-4BBA-BED3-833A49F3192C}"/>
                  </a:ext>
                </a:extLst>
              </p:cNvPr>
              <p:cNvSpPr txBox="1">
                <a:spLocks noRot="1" noChangeAspect="1" noMove="1" noResize="1" noEditPoints="1" noAdjustHandles="1" noChangeArrowheads="1" noChangeShapeType="1" noTextEdit="1"/>
              </p:cNvSpPr>
              <p:nvPr/>
            </p:nvSpPr>
            <p:spPr>
              <a:xfrm>
                <a:off x="1604282" y="4021705"/>
                <a:ext cx="7035067" cy="72654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3105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634A3-2D49-4526-B573-5C5EC0FC60CC}"/>
              </a:ext>
            </a:extLst>
          </p:cNvPr>
          <p:cNvSpPr>
            <a:spLocks noGrp="1"/>
          </p:cNvSpPr>
          <p:nvPr>
            <p:ph type="title"/>
          </p:nvPr>
        </p:nvSpPr>
        <p:spPr/>
        <p:txBody>
          <a:bodyPr/>
          <a:lstStyle/>
          <a:p>
            <a:r>
              <a:rPr kumimoji="1" lang="ja-JP" altLang="en-US" dirty="0"/>
              <a:t>参考　微分方程式の特殊解</a:t>
            </a:r>
          </a:p>
        </p:txBody>
      </p:sp>
      <p:pic>
        <p:nvPicPr>
          <p:cNvPr id="4" name="コンテンツ プレースホルダー 3">
            <a:extLst>
              <a:ext uri="{FF2B5EF4-FFF2-40B4-BE49-F238E27FC236}">
                <a16:creationId xmlns:a16="http://schemas.microsoft.com/office/drawing/2014/main" id="{1D0CED43-4DF6-4F65-B4A2-545AE690D32B}"/>
              </a:ext>
            </a:extLst>
          </p:cNvPr>
          <p:cNvPicPr>
            <a:picLocks noGrp="1" noChangeAspect="1"/>
          </p:cNvPicPr>
          <p:nvPr>
            <p:ph idx="1"/>
          </p:nvPr>
        </p:nvPicPr>
        <p:blipFill>
          <a:blip r:embed="rId2"/>
          <a:stretch>
            <a:fillRect/>
          </a:stretch>
        </p:blipFill>
        <p:spPr>
          <a:xfrm>
            <a:off x="625929" y="1907155"/>
            <a:ext cx="5829300" cy="211455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A26EDF3-CBCC-4BBA-BED3-833A49F3192C}"/>
                  </a:ext>
                </a:extLst>
              </p:cNvPr>
              <p:cNvSpPr txBox="1"/>
              <p:nvPr/>
            </p:nvSpPr>
            <p:spPr>
              <a:xfrm>
                <a:off x="1604282" y="4021705"/>
                <a:ext cx="7035067"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キルヒホッフ</m:t>
                      </m:r>
                      <m:r>
                        <a:rPr lang="ja-JP" altLang="en-US" i="1" smtClean="0">
                          <a:latin typeface="Cambria Math" panose="02040503050406030204" pitchFamily="18" charset="0"/>
                        </a:rPr>
                        <m:t>の</m:t>
                      </m:r>
                      <m:r>
                        <a:rPr lang="ja-JP" altLang="en-US" i="1">
                          <a:latin typeface="Cambria Math" panose="02040503050406030204" pitchFamily="18" charset="0"/>
                        </a:rPr>
                        <m:t>電圧則</m:t>
                      </m:r>
                      <m:r>
                        <a:rPr lang="ja-JP" altLang="en-US" i="1" smtClean="0">
                          <a:latin typeface="Cambria Math" panose="02040503050406030204" pitchFamily="18" charset="0"/>
                        </a:rPr>
                        <m:t>より</m:t>
                      </m:r>
                      <m:r>
                        <a:rPr lang="ja-JP" altLang="en-US" i="1">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𝑅</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𝐶</m:t>
                          </m:r>
                        </m:den>
                      </m:f>
                      <m:nary>
                        <m:naryPr>
                          <m:limLoc m:val="undOvr"/>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𝐼𝑑𝑡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𝑑𝐼</m:t>
                              </m:r>
                            </m:num>
                            <m:den>
                              <m:r>
                                <a:rPr kumimoji="1" lang="en-US" altLang="ja-JP" b="0" i="1" smtClean="0">
                                  <a:latin typeface="Cambria Math" panose="02040503050406030204" pitchFamily="18" charset="0"/>
                                </a:rPr>
                                <m:t>𝑑𝑡</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𝑅𝐼</m:t>
                          </m:r>
                          <m:r>
                            <a:rPr kumimoji="1" lang="en-US" altLang="ja-JP" b="0" i="1" smtClean="0">
                              <a:latin typeface="Cambria Math" panose="02040503050406030204" pitchFamily="18" charset="0"/>
                            </a:rPr>
                            <m:t> </m:t>
                          </m:r>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DA26EDF3-CBCC-4BBA-BED3-833A49F3192C}"/>
                  </a:ext>
                </a:extLst>
              </p:cNvPr>
              <p:cNvSpPr txBox="1">
                <a:spLocks noRot="1" noChangeAspect="1" noMove="1" noResize="1" noEditPoints="1" noAdjustHandles="1" noChangeArrowheads="1" noChangeShapeType="1" noTextEdit="1"/>
              </p:cNvSpPr>
              <p:nvPr/>
            </p:nvSpPr>
            <p:spPr>
              <a:xfrm>
                <a:off x="1604282" y="4021705"/>
                <a:ext cx="7035067" cy="72654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FE07B97-A8EB-4323-9468-A983EFE6516F}"/>
                  </a:ext>
                </a:extLst>
              </p:cNvPr>
              <p:cNvSpPr txBox="1"/>
              <p:nvPr/>
            </p:nvSpPr>
            <p:spPr>
              <a:xfrm>
                <a:off x="2359479" y="5265964"/>
                <a:ext cx="3659015" cy="577466"/>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𝑠𝑖𝑛</m:t>
                    </m:r>
                    <m:r>
                      <a:rPr kumimoji="1" lang="ja-JP" altLang="en-US" b="0" i="1" smtClean="0">
                        <a:latin typeface="Cambria Math" panose="02040503050406030204" pitchFamily="18" charset="0"/>
                      </a:rPr>
                      <m:t>𝜔</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r>
                          <a:rPr lang="en-US" altLang="ja-JP" i="1">
                            <a:latin typeface="Cambria Math" panose="02040503050406030204" pitchFamily="18" charset="0"/>
                          </a:rPr>
                          <m:t> </m:t>
                        </m:r>
                        <m:r>
                          <a:rPr lang="en-US" altLang="ja-JP" i="1">
                            <a:latin typeface="Cambria Math" panose="02040503050406030204" pitchFamily="18" charset="0"/>
                          </a:rPr>
                          <m:t>𝐼</m:t>
                        </m:r>
                      </m:e>
                      <m:sub>
                        <m:r>
                          <a:rPr lang="en-US" altLang="ja-JP" i="1">
                            <a:latin typeface="Cambria Math" panose="02040503050406030204" pitchFamily="18" charset="0"/>
                          </a:rPr>
                          <m:t>0</m:t>
                        </m:r>
                      </m:sub>
                    </m:sSub>
                  </m:oMath>
                </a14:m>
                <a:r>
                  <a:rPr lang="en-US" altLang="ja-JP" dirty="0"/>
                  <a:t> </a:t>
                </a:r>
                <a14:m>
                  <m:oMath xmlns:m="http://schemas.openxmlformats.org/officeDocument/2006/math">
                    <m:f>
                      <m:fPr>
                        <m:ctrlPr>
                          <a:rPr lang="en-US" altLang="ja-JP" b="0" i="1" smtClean="0">
                            <a:latin typeface="Cambria Math" panose="02040503050406030204" pitchFamily="18" charset="0"/>
                          </a:rPr>
                        </m:ctrlPr>
                      </m:fPr>
                      <m:num>
                        <m:d>
                          <m:dPr>
                            <m:ctrlPr>
                              <a:rPr lang="en-US" altLang="ja-JP" b="0" i="1" smtClean="0">
                                <a:latin typeface="Cambria Math" panose="02040503050406030204" pitchFamily="18" charset="0"/>
                              </a:rPr>
                            </m:ctrlPr>
                          </m:dPr>
                          <m:e>
                            <m:sSup>
                              <m:sSupPr>
                                <m:ctrlPr>
                                  <a:rPr lang="en-US" altLang="ja-JP" b="0" i="1" smtClean="0">
                                    <a:solidFill>
                                      <a:srgbClr val="FF0000"/>
                                    </a:solidFill>
                                    <a:latin typeface="Cambria Math" panose="02040503050406030204" pitchFamily="18" charset="0"/>
                                  </a:rPr>
                                </m:ctrlPr>
                              </m:sSupPr>
                              <m:e>
                                <m:r>
                                  <a:rPr lang="en-US" altLang="ja-JP" b="0" i="1" smtClean="0">
                                    <a:solidFill>
                                      <a:srgbClr val="FF0000"/>
                                    </a:solidFill>
                                    <a:latin typeface="Cambria Math" panose="02040503050406030204" pitchFamily="18" charset="0"/>
                                  </a:rPr>
                                  <m:t>𝑒</m:t>
                                </m:r>
                              </m:e>
                              <m:sup>
                                <m:r>
                                  <a:rPr lang="en-US" altLang="ja-JP" b="0" i="1" smtClean="0">
                                    <a:solidFill>
                                      <a:srgbClr val="FF0000"/>
                                    </a:solidFill>
                                    <a:latin typeface="Cambria Math" panose="02040503050406030204" pitchFamily="18" charset="0"/>
                                  </a:rPr>
                                  <m:t>𝑗</m:t>
                                </m:r>
                                <m:r>
                                  <a:rPr lang="en-US" altLang="ja-JP" b="0" i="1" smtClean="0">
                                    <a:solidFill>
                                      <a:srgbClr val="FF0000"/>
                                    </a:solidFill>
                                    <a:latin typeface="Cambria Math" panose="02040503050406030204" pitchFamily="18" charset="0"/>
                                  </a:rPr>
                                  <m:t>𝜔</m:t>
                                </m:r>
                                <m:r>
                                  <a:rPr lang="en-US" altLang="ja-JP" b="0" i="1" smtClean="0">
                                    <a:solidFill>
                                      <a:srgbClr val="FF0000"/>
                                    </a:solidFill>
                                    <a:latin typeface="Cambria Math" panose="02040503050406030204" pitchFamily="18" charset="0"/>
                                  </a:rPr>
                                  <m:t>𝑡</m:t>
                                </m:r>
                              </m:sup>
                            </m:sSup>
                            <m:r>
                              <a:rPr lang="en-US" altLang="ja-JP" b="0" i="1" smtClean="0">
                                <a:latin typeface="Cambria Math" panose="02040503050406030204" pitchFamily="18" charset="0"/>
                              </a:rPr>
                              <m:t>−</m:t>
                            </m:r>
                            <m:sSup>
                              <m:sSupPr>
                                <m:ctrlPr>
                                  <a:rPr lang="en-US" altLang="ja-JP" b="0" i="1" smtClean="0">
                                    <a:solidFill>
                                      <a:schemeClr val="accent1"/>
                                    </a:solidFill>
                                    <a:latin typeface="Cambria Math" panose="02040503050406030204" pitchFamily="18" charset="0"/>
                                  </a:rPr>
                                </m:ctrlPr>
                              </m:sSupPr>
                              <m:e>
                                <m:r>
                                  <a:rPr lang="en-US" altLang="ja-JP" b="0" i="1" smtClean="0">
                                    <a:solidFill>
                                      <a:schemeClr val="accent1"/>
                                    </a:solidFill>
                                    <a:latin typeface="Cambria Math" panose="02040503050406030204" pitchFamily="18" charset="0"/>
                                  </a:rPr>
                                  <m:t>𝑒</m:t>
                                </m:r>
                              </m:e>
                              <m:sup>
                                <m:r>
                                  <a:rPr lang="en-US" altLang="ja-JP" b="0" i="1" smtClean="0">
                                    <a:solidFill>
                                      <a:schemeClr val="accent1"/>
                                    </a:solidFill>
                                    <a:latin typeface="Cambria Math" panose="02040503050406030204" pitchFamily="18" charset="0"/>
                                  </a:rPr>
                                  <m:t>−</m:t>
                                </m:r>
                                <m:r>
                                  <a:rPr lang="en-US" altLang="ja-JP" b="0" i="1" smtClean="0">
                                    <a:solidFill>
                                      <a:schemeClr val="accent1"/>
                                    </a:solidFill>
                                    <a:latin typeface="Cambria Math" panose="02040503050406030204" pitchFamily="18" charset="0"/>
                                  </a:rPr>
                                  <m:t>𝑗</m:t>
                                </m:r>
                                <m:r>
                                  <a:rPr lang="en-US" altLang="ja-JP" b="0" i="1" smtClean="0">
                                    <a:solidFill>
                                      <a:schemeClr val="accent1"/>
                                    </a:solidFill>
                                    <a:latin typeface="Cambria Math" panose="02040503050406030204" pitchFamily="18" charset="0"/>
                                  </a:rPr>
                                  <m:t>𝜔</m:t>
                                </m:r>
                                <m:r>
                                  <a:rPr lang="en-US" altLang="ja-JP" b="0" i="1" smtClean="0">
                                    <a:solidFill>
                                      <a:schemeClr val="accent1"/>
                                    </a:solidFill>
                                    <a:latin typeface="Cambria Math" panose="02040503050406030204" pitchFamily="18" charset="0"/>
                                  </a:rPr>
                                  <m:t>𝑡</m:t>
                                </m:r>
                              </m:sup>
                            </m:sSup>
                          </m:e>
                        </m:d>
                      </m:num>
                      <m:den>
                        <m:r>
                          <a:rPr lang="en-US" altLang="ja-JP" b="0" i="1" smtClean="0">
                            <a:latin typeface="Cambria Math" panose="02040503050406030204" pitchFamily="18" charset="0"/>
                          </a:rPr>
                          <m:t>2</m:t>
                        </m:r>
                        <m:r>
                          <a:rPr lang="en-US" altLang="ja-JP" b="0" i="1" smtClean="0">
                            <a:latin typeface="Cambria Math" panose="02040503050406030204" pitchFamily="18" charset="0"/>
                          </a:rPr>
                          <m:t>𝑗</m:t>
                        </m:r>
                      </m:den>
                    </m:f>
                  </m:oMath>
                </a14:m>
                <a:endParaRPr kumimoji="1" lang="ja-JP" altLang="en-US" dirty="0"/>
              </a:p>
            </p:txBody>
          </p:sp>
        </mc:Choice>
        <mc:Fallback xmlns="">
          <p:sp>
            <p:nvSpPr>
              <p:cNvPr id="3" name="テキスト ボックス 2">
                <a:extLst>
                  <a:ext uri="{FF2B5EF4-FFF2-40B4-BE49-F238E27FC236}">
                    <a16:creationId xmlns:a16="http://schemas.microsoft.com/office/drawing/2014/main" id="{5FE07B97-A8EB-4323-9468-A983EFE6516F}"/>
                  </a:ext>
                </a:extLst>
              </p:cNvPr>
              <p:cNvSpPr txBox="1">
                <a:spLocks noRot="1" noChangeAspect="1" noMove="1" noResize="1" noEditPoints="1" noAdjustHandles="1" noChangeArrowheads="1" noChangeShapeType="1" noTextEdit="1"/>
              </p:cNvSpPr>
              <p:nvPr/>
            </p:nvSpPr>
            <p:spPr>
              <a:xfrm>
                <a:off x="2359479" y="5265964"/>
                <a:ext cx="3659015" cy="57746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3083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B0572-DB98-4080-B2F1-4CE7057C3955}"/>
              </a:ext>
            </a:extLst>
          </p:cNvPr>
          <p:cNvSpPr>
            <a:spLocks noGrp="1"/>
          </p:cNvSpPr>
          <p:nvPr>
            <p:ph type="title"/>
          </p:nvPr>
        </p:nvSpPr>
        <p:spPr/>
        <p:txBody>
          <a:bodyPr/>
          <a:lstStyle/>
          <a:p>
            <a:r>
              <a:rPr kumimoji="1" lang="ja-JP" altLang="en-US" dirty="0"/>
              <a:t>交流のメリット</a:t>
            </a:r>
          </a:p>
        </p:txBody>
      </p:sp>
      <p:sp>
        <p:nvSpPr>
          <p:cNvPr id="3" name="コンテンツ プレースホルダー 2">
            <a:extLst>
              <a:ext uri="{FF2B5EF4-FFF2-40B4-BE49-F238E27FC236}">
                <a16:creationId xmlns:a16="http://schemas.microsoft.com/office/drawing/2014/main" id="{AABF8FB3-314B-4DFB-A38C-2D2563D026E3}"/>
              </a:ext>
            </a:extLst>
          </p:cNvPr>
          <p:cNvSpPr>
            <a:spLocks noGrp="1"/>
          </p:cNvSpPr>
          <p:nvPr>
            <p:ph idx="1"/>
          </p:nvPr>
        </p:nvSpPr>
        <p:spPr/>
        <p:txBody>
          <a:bodyPr/>
          <a:lstStyle/>
          <a:p>
            <a:r>
              <a:rPr kumimoji="1" lang="ja-JP" altLang="en-US" dirty="0"/>
              <a:t>電流を常に変化させることができる</a:t>
            </a:r>
            <a:endParaRPr kumimoji="1" lang="en-US" altLang="ja-JP" dirty="0"/>
          </a:p>
          <a:p>
            <a:r>
              <a:rPr lang="ja-JP" altLang="en-US" dirty="0"/>
              <a:t>それが作る磁束も変化する</a:t>
            </a:r>
            <a:endParaRPr kumimoji="1" lang="ja-JP" altLang="en-US" dirty="0"/>
          </a:p>
        </p:txBody>
      </p:sp>
    </p:spTree>
    <p:extLst>
      <p:ext uri="{BB962C8B-B14F-4D97-AF65-F5344CB8AC3E}">
        <p14:creationId xmlns:p14="http://schemas.microsoft.com/office/powerpoint/2010/main" val="2289125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634A3-2D49-4526-B573-5C5EC0FC60CC}"/>
              </a:ext>
            </a:extLst>
          </p:cNvPr>
          <p:cNvSpPr>
            <a:spLocks noGrp="1"/>
          </p:cNvSpPr>
          <p:nvPr>
            <p:ph type="title"/>
          </p:nvPr>
        </p:nvSpPr>
        <p:spPr/>
        <p:txBody>
          <a:bodyPr/>
          <a:lstStyle/>
          <a:p>
            <a:r>
              <a:rPr kumimoji="1" lang="ja-JP" altLang="en-US" dirty="0"/>
              <a:t>参考　微分方程式の特殊解</a:t>
            </a:r>
          </a:p>
        </p:txBody>
      </p:sp>
      <p:pic>
        <p:nvPicPr>
          <p:cNvPr id="4" name="コンテンツ プレースホルダー 3">
            <a:extLst>
              <a:ext uri="{FF2B5EF4-FFF2-40B4-BE49-F238E27FC236}">
                <a16:creationId xmlns:a16="http://schemas.microsoft.com/office/drawing/2014/main" id="{1D0CED43-4DF6-4F65-B4A2-545AE690D32B}"/>
              </a:ext>
            </a:extLst>
          </p:cNvPr>
          <p:cNvPicPr>
            <a:picLocks noGrp="1" noChangeAspect="1"/>
          </p:cNvPicPr>
          <p:nvPr>
            <p:ph idx="1"/>
          </p:nvPr>
        </p:nvPicPr>
        <p:blipFill>
          <a:blip r:embed="rId2"/>
          <a:stretch>
            <a:fillRect/>
          </a:stretch>
        </p:blipFill>
        <p:spPr>
          <a:xfrm>
            <a:off x="625929" y="1907155"/>
            <a:ext cx="5829300" cy="211455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A26EDF3-CBCC-4BBA-BED3-833A49F3192C}"/>
                  </a:ext>
                </a:extLst>
              </p:cNvPr>
              <p:cNvSpPr txBox="1"/>
              <p:nvPr/>
            </p:nvSpPr>
            <p:spPr>
              <a:xfrm>
                <a:off x="1604282" y="4021705"/>
                <a:ext cx="7035067"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キルヒホッフ</m:t>
                      </m:r>
                      <m:r>
                        <a:rPr lang="ja-JP" altLang="en-US" i="1" smtClean="0">
                          <a:latin typeface="Cambria Math" panose="02040503050406030204" pitchFamily="18" charset="0"/>
                        </a:rPr>
                        <m:t>の</m:t>
                      </m:r>
                      <m:r>
                        <a:rPr lang="ja-JP" altLang="en-US" i="1">
                          <a:latin typeface="Cambria Math" panose="02040503050406030204" pitchFamily="18" charset="0"/>
                        </a:rPr>
                        <m:t>電圧則</m:t>
                      </m:r>
                      <m:r>
                        <a:rPr lang="ja-JP" altLang="en-US" i="1" smtClean="0">
                          <a:latin typeface="Cambria Math" panose="02040503050406030204" pitchFamily="18" charset="0"/>
                        </a:rPr>
                        <m:t>より</m:t>
                      </m:r>
                      <m:r>
                        <a:rPr lang="ja-JP" altLang="en-US" i="1">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𝑅</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𝐶</m:t>
                          </m:r>
                        </m:den>
                      </m:f>
                      <m:nary>
                        <m:naryPr>
                          <m:limLoc m:val="undOvr"/>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𝐼𝑑𝑡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𝑑𝐼</m:t>
                              </m:r>
                            </m:num>
                            <m:den>
                              <m:r>
                                <a:rPr kumimoji="1" lang="en-US" altLang="ja-JP" b="0" i="1" smtClean="0">
                                  <a:latin typeface="Cambria Math" panose="02040503050406030204" pitchFamily="18" charset="0"/>
                                </a:rPr>
                                <m:t>𝑑𝑡</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𝑅𝐼</m:t>
                          </m:r>
                          <m:r>
                            <a:rPr kumimoji="1" lang="en-US" altLang="ja-JP" b="0" i="1" smtClean="0">
                              <a:latin typeface="Cambria Math" panose="02040503050406030204" pitchFamily="18" charset="0"/>
                            </a:rPr>
                            <m:t> </m:t>
                          </m:r>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DA26EDF3-CBCC-4BBA-BED3-833A49F3192C}"/>
                  </a:ext>
                </a:extLst>
              </p:cNvPr>
              <p:cNvSpPr txBox="1">
                <a:spLocks noRot="1" noChangeAspect="1" noMove="1" noResize="1" noEditPoints="1" noAdjustHandles="1" noChangeArrowheads="1" noChangeShapeType="1" noTextEdit="1"/>
              </p:cNvSpPr>
              <p:nvPr/>
            </p:nvSpPr>
            <p:spPr>
              <a:xfrm>
                <a:off x="1604282" y="4021705"/>
                <a:ext cx="7035067" cy="72654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FE07B97-A8EB-4323-9468-A983EFE6516F}"/>
                  </a:ext>
                </a:extLst>
              </p:cNvPr>
              <p:cNvSpPr txBox="1"/>
              <p:nvPr/>
            </p:nvSpPr>
            <p:spPr>
              <a:xfrm>
                <a:off x="2359479" y="5265964"/>
                <a:ext cx="3659015" cy="577466"/>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𝑠𝑖𝑛</m:t>
                    </m:r>
                    <m:r>
                      <a:rPr kumimoji="1" lang="ja-JP" altLang="en-US" b="0" i="1" smtClean="0">
                        <a:latin typeface="Cambria Math" panose="02040503050406030204" pitchFamily="18" charset="0"/>
                      </a:rPr>
                      <m:t>𝜔</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r>
                          <a:rPr lang="en-US" altLang="ja-JP" i="1">
                            <a:latin typeface="Cambria Math" panose="02040503050406030204" pitchFamily="18" charset="0"/>
                          </a:rPr>
                          <m:t> </m:t>
                        </m:r>
                        <m:r>
                          <a:rPr lang="en-US" altLang="ja-JP" i="1">
                            <a:latin typeface="Cambria Math" panose="02040503050406030204" pitchFamily="18" charset="0"/>
                          </a:rPr>
                          <m:t>𝐼</m:t>
                        </m:r>
                      </m:e>
                      <m:sub>
                        <m:r>
                          <a:rPr lang="en-US" altLang="ja-JP" i="1">
                            <a:latin typeface="Cambria Math" panose="02040503050406030204" pitchFamily="18" charset="0"/>
                          </a:rPr>
                          <m:t>0</m:t>
                        </m:r>
                      </m:sub>
                    </m:sSub>
                  </m:oMath>
                </a14:m>
                <a:r>
                  <a:rPr lang="en-US" altLang="ja-JP" dirty="0"/>
                  <a:t> </a:t>
                </a:r>
                <a14:m>
                  <m:oMath xmlns:m="http://schemas.openxmlformats.org/officeDocument/2006/math">
                    <m:f>
                      <m:fPr>
                        <m:ctrlPr>
                          <a:rPr lang="en-US" altLang="ja-JP" b="0" i="1" smtClean="0">
                            <a:latin typeface="Cambria Math" panose="02040503050406030204" pitchFamily="18" charset="0"/>
                          </a:rPr>
                        </m:ctrlPr>
                      </m:fPr>
                      <m:num>
                        <m:d>
                          <m:dPr>
                            <m:ctrlPr>
                              <a:rPr lang="en-US" altLang="ja-JP" b="0" i="1" smtClean="0">
                                <a:latin typeface="Cambria Math" panose="02040503050406030204" pitchFamily="18" charset="0"/>
                              </a:rPr>
                            </m:ctrlPr>
                          </m:dPr>
                          <m:e>
                            <m:sSup>
                              <m:sSupPr>
                                <m:ctrlPr>
                                  <a:rPr lang="en-US" altLang="ja-JP" b="0" i="1" smtClean="0">
                                    <a:solidFill>
                                      <a:srgbClr val="FF0000"/>
                                    </a:solidFill>
                                    <a:latin typeface="Cambria Math" panose="02040503050406030204" pitchFamily="18" charset="0"/>
                                  </a:rPr>
                                </m:ctrlPr>
                              </m:sSupPr>
                              <m:e>
                                <m:r>
                                  <a:rPr lang="en-US" altLang="ja-JP" b="0" i="1" smtClean="0">
                                    <a:solidFill>
                                      <a:srgbClr val="FF0000"/>
                                    </a:solidFill>
                                    <a:latin typeface="Cambria Math" panose="02040503050406030204" pitchFamily="18" charset="0"/>
                                  </a:rPr>
                                  <m:t>𝑒</m:t>
                                </m:r>
                              </m:e>
                              <m:sup>
                                <m:r>
                                  <a:rPr lang="en-US" altLang="ja-JP" b="0" i="1" smtClean="0">
                                    <a:solidFill>
                                      <a:srgbClr val="FF0000"/>
                                    </a:solidFill>
                                    <a:latin typeface="Cambria Math" panose="02040503050406030204" pitchFamily="18" charset="0"/>
                                  </a:rPr>
                                  <m:t>𝑗</m:t>
                                </m:r>
                                <m:r>
                                  <a:rPr lang="en-US" altLang="ja-JP" b="0" i="1" smtClean="0">
                                    <a:solidFill>
                                      <a:srgbClr val="FF0000"/>
                                    </a:solidFill>
                                    <a:latin typeface="Cambria Math" panose="02040503050406030204" pitchFamily="18" charset="0"/>
                                  </a:rPr>
                                  <m:t>𝜔</m:t>
                                </m:r>
                                <m:r>
                                  <a:rPr lang="en-US" altLang="ja-JP" b="0" i="1" smtClean="0">
                                    <a:solidFill>
                                      <a:srgbClr val="FF0000"/>
                                    </a:solidFill>
                                    <a:latin typeface="Cambria Math" panose="02040503050406030204" pitchFamily="18" charset="0"/>
                                  </a:rPr>
                                  <m:t>𝑡</m:t>
                                </m:r>
                              </m:sup>
                            </m:sSup>
                            <m:r>
                              <a:rPr lang="en-US" altLang="ja-JP" b="0" i="1" smtClean="0">
                                <a:latin typeface="Cambria Math" panose="02040503050406030204" pitchFamily="18" charset="0"/>
                              </a:rPr>
                              <m:t>−</m:t>
                            </m:r>
                            <m:sSup>
                              <m:sSupPr>
                                <m:ctrlPr>
                                  <a:rPr lang="en-US" altLang="ja-JP" b="0" i="1" smtClean="0">
                                    <a:solidFill>
                                      <a:schemeClr val="accent1"/>
                                    </a:solidFill>
                                    <a:latin typeface="Cambria Math" panose="02040503050406030204" pitchFamily="18" charset="0"/>
                                  </a:rPr>
                                </m:ctrlPr>
                              </m:sSupPr>
                              <m:e>
                                <m:r>
                                  <a:rPr lang="en-US" altLang="ja-JP" b="0" i="1" smtClean="0">
                                    <a:solidFill>
                                      <a:schemeClr val="accent1"/>
                                    </a:solidFill>
                                    <a:latin typeface="Cambria Math" panose="02040503050406030204" pitchFamily="18" charset="0"/>
                                  </a:rPr>
                                  <m:t>𝑒</m:t>
                                </m:r>
                              </m:e>
                              <m:sup>
                                <m:r>
                                  <a:rPr lang="en-US" altLang="ja-JP" b="0" i="1" smtClean="0">
                                    <a:solidFill>
                                      <a:schemeClr val="accent1"/>
                                    </a:solidFill>
                                    <a:latin typeface="Cambria Math" panose="02040503050406030204" pitchFamily="18" charset="0"/>
                                  </a:rPr>
                                  <m:t>−</m:t>
                                </m:r>
                                <m:r>
                                  <a:rPr lang="en-US" altLang="ja-JP" b="0" i="1" smtClean="0">
                                    <a:solidFill>
                                      <a:schemeClr val="accent1"/>
                                    </a:solidFill>
                                    <a:latin typeface="Cambria Math" panose="02040503050406030204" pitchFamily="18" charset="0"/>
                                  </a:rPr>
                                  <m:t>𝑗</m:t>
                                </m:r>
                                <m:r>
                                  <a:rPr lang="en-US" altLang="ja-JP" b="0" i="1" smtClean="0">
                                    <a:solidFill>
                                      <a:schemeClr val="accent1"/>
                                    </a:solidFill>
                                    <a:latin typeface="Cambria Math" panose="02040503050406030204" pitchFamily="18" charset="0"/>
                                  </a:rPr>
                                  <m:t>𝜔</m:t>
                                </m:r>
                                <m:r>
                                  <a:rPr lang="en-US" altLang="ja-JP" b="0" i="1" smtClean="0">
                                    <a:solidFill>
                                      <a:schemeClr val="accent1"/>
                                    </a:solidFill>
                                    <a:latin typeface="Cambria Math" panose="02040503050406030204" pitchFamily="18" charset="0"/>
                                  </a:rPr>
                                  <m:t>𝑡</m:t>
                                </m:r>
                              </m:sup>
                            </m:sSup>
                          </m:e>
                        </m:d>
                      </m:num>
                      <m:den>
                        <m:r>
                          <a:rPr lang="en-US" altLang="ja-JP" b="0" i="1" smtClean="0">
                            <a:latin typeface="Cambria Math" panose="02040503050406030204" pitchFamily="18" charset="0"/>
                          </a:rPr>
                          <m:t>2</m:t>
                        </m:r>
                        <m:r>
                          <a:rPr lang="en-US" altLang="ja-JP" b="0" i="1" smtClean="0">
                            <a:latin typeface="Cambria Math" panose="02040503050406030204" pitchFamily="18" charset="0"/>
                          </a:rPr>
                          <m:t>𝑗</m:t>
                        </m:r>
                      </m:den>
                    </m:f>
                  </m:oMath>
                </a14:m>
                <a:endParaRPr kumimoji="1" lang="ja-JP" altLang="en-US" dirty="0"/>
              </a:p>
            </p:txBody>
          </p:sp>
        </mc:Choice>
        <mc:Fallback xmlns="">
          <p:sp>
            <p:nvSpPr>
              <p:cNvPr id="3" name="テキスト ボックス 2">
                <a:extLst>
                  <a:ext uri="{FF2B5EF4-FFF2-40B4-BE49-F238E27FC236}">
                    <a16:creationId xmlns:a16="http://schemas.microsoft.com/office/drawing/2014/main" id="{5FE07B97-A8EB-4323-9468-A983EFE6516F}"/>
                  </a:ext>
                </a:extLst>
              </p:cNvPr>
              <p:cNvSpPr txBox="1">
                <a:spLocks noRot="1" noChangeAspect="1" noMove="1" noResize="1" noEditPoints="1" noAdjustHandles="1" noChangeArrowheads="1" noChangeShapeType="1" noTextEdit="1"/>
              </p:cNvSpPr>
              <p:nvPr/>
            </p:nvSpPr>
            <p:spPr>
              <a:xfrm>
                <a:off x="2359479" y="5265964"/>
                <a:ext cx="3659015" cy="577466"/>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E337475-F30F-4A9C-8368-18E9AE44E798}"/>
              </a:ext>
            </a:extLst>
          </p:cNvPr>
          <p:cNvSpPr txBox="1"/>
          <p:nvPr/>
        </p:nvSpPr>
        <p:spPr>
          <a:xfrm>
            <a:off x="7649936" y="5265964"/>
            <a:ext cx="3877985" cy="646331"/>
          </a:xfrm>
          <a:prstGeom prst="rect">
            <a:avLst/>
          </a:prstGeom>
          <a:noFill/>
        </p:spPr>
        <p:txBody>
          <a:bodyPr wrap="none" rtlCol="0">
            <a:spAutoFit/>
          </a:bodyPr>
          <a:lstStyle/>
          <a:p>
            <a:r>
              <a:rPr kumimoji="1" lang="ja-JP" altLang="en-US" dirty="0">
                <a:solidFill>
                  <a:srgbClr val="C00000"/>
                </a:solidFill>
              </a:rPr>
              <a:t>赤</a:t>
            </a:r>
            <a:r>
              <a:rPr kumimoji="1" lang="ja-JP" altLang="en-US" dirty="0"/>
              <a:t>と</a:t>
            </a:r>
            <a:r>
              <a:rPr kumimoji="1" lang="ja-JP" altLang="en-US" dirty="0">
                <a:solidFill>
                  <a:schemeClr val="accent1"/>
                </a:solidFill>
              </a:rPr>
              <a:t>青</a:t>
            </a:r>
            <a:r>
              <a:rPr kumimoji="1" lang="ja-JP" altLang="en-US" dirty="0"/>
              <a:t>に別々に分けて、個々の計算</a:t>
            </a:r>
            <a:endParaRPr kumimoji="1" lang="en-US" altLang="ja-JP" dirty="0"/>
          </a:p>
          <a:p>
            <a:r>
              <a:rPr lang="ja-JP" altLang="en-US" dirty="0"/>
              <a:t>→重ね合わせの理</a:t>
            </a:r>
            <a:endParaRPr kumimoji="1" lang="ja-JP" altLang="en-US" dirty="0"/>
          </a:p>
        </p:txBody>
      </p:sp>
    </p:spTree>
    <p:extLst>
      <p:ext uri="{BB962C8B-B14F-4D97-AF65-F5344CB8AC3E}">
        <p14:creationId xmlns:p14="http://schemas.microsoft.com/office/powerpoint/2010/main" val="3861330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634A3-2D49-4526-B573-5C5EC0FC60CC}"/>
              </a:ext>
            </a:extLst>
          </p:cNvPr>
          <p:cNvSpPr>
            <a:spLocks noGrp="1"/>
          </p:cNvSpPr>
          <p:nvPr>
            <p:ph type="title"/>
          </p:nvPr>
        </p:nvSpPr>
        <p:spPr/>
        <p:txBody>
          <a:bodyPr/>
          <a:lstStyle/>
          <a:p>
            <a:r>
              <a:rPr kumimoji="1" lang="ja-JP" altLang="en-US" dirty="0"/>
              <a:t>参考　微分方程式の特殊解</a:t>
            </a:r>
          </a:p>
        </p:txBody>
      </p:sp>
      <p:pic>
        <p:nvPicPr>
          <p:cNvPr id="4" name="コンテンツ プレースホルダー 3">
            <a:extLst>
              <a:ext uri="{FF2B5EF4-FFF2-40B4-BE49-F238E27FC236}">
                <a16:creationId xmlns:a16="http://schemas.microsoft.com/office/drawing/2014/main" id="{1D0CED43-4DF6-4F65-B4A2-545AE690D32B}"/>
              </a:ext>
            </a:extLst>
          </p:cNvPr>
          <p:cNvPicPr>
            <a:picLocks noGrp="1" noChangeAspect="1"/>
          </p:cNvPicPr>
          <p:nvPr>
            <p:ph idx="1"/>
          </p:nvPr>
        </p:nvPicPr>
        <p:blipFill>
          <a:blip r:embed="rId2"/>
          <a:stretch>
            <a:fillRect/>
          </a:stretch>
        </p:blipFill>
        <p:spPr>
          <a:xfrm>
            <a:off x="625929" y="1907155"/>
            <a:ext cx="5829300" cy="211455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A26EDF3-CBCC-4BBA-BED3-833A49F3192C}"/>
                  </a:ext>
                </a:extLst>
              </p:cNvPr>
              <p:cNvSpPr txBox="1"/>
              <p:nvPr/>
            </p:nvSpPr>
            <p:spPr>
              <a:xfrm>
                <a:off x="1604282" y="4021705"/>
                <a:ext cx="7035067"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キルヒホッフ</m:t>
                      </m:r>
                      <m:r>
                        <a:rPr lang="ja-JP" altLang="en-US" i="1" smtClean="0">
                          <a:latin typeface="Cambria Math" panose="02040503050406030204" pitchFamily="18" charset="0"/>
                        </a:rPr>
                        <m:t>の</m:t>
                      </m:r>
                      <m:r>
                        <a:rPr lang="ja-JP" altLang="en-US" i="1">
                          <a:latin typeface="Cambria Math" panose="02040503050406030204" pitchFamily="18" charset="0"/>
                        </a:rPr>
                        <m:t>電圧則</m:t>
                      </m:r>
                      <m:r>
                        <a:rPr lang="ja-JP" altLang="en-US" i="1" smtClean="0">
                          <a:latin typeface="Cambria Math" panose="02040503050406030204" pitchFamily="18" charset="0"/>
                        </a:rPr>
                        <m:t>より</m:t>
                      </m:r>
                      <m:r>
                        <a:rPr lang="ja-JP" altLang="en-US" i="1">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𝑅</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𝐶</m:t>
                          </m:r>
                        </m:den>
                      </m:f>
                      <m:nary>
                        <m:naryPr>
                          <m:limLoc m:val="undOvr"/>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𝐼𝑑𝑡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𝑑𝐼</m:t>
                              </m:r>
                            </m:num>
                            <m:den>
                              <m:r>
                                <a:rPr kumimoji="1" lang="en-US" altLang="ja-JP" b="0" i="1" smtClean="0">
                                  <a:latin typeface="Cambria Math" panose="02040503050406030204" pitchFamily="18" charset="0"/>
                                </a:rPr>
                                <m:t>𝑑𝑡</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𝑅𝐼</m:t>
                          </m:r>
                          <m:r>
                            <a:rPr kumimoji="1" lang="en-US" altLang="ja-JP" b="0" i="1" smtClean="0">
                              <a:latin typeface="Cambria Math" panose="02040503050406030204" pitchFamily="18" charset="0"/>
                            </a:rPr>
                            <m:t> </m:t>
                          </m:r>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DA26EDF3-CBCC-4BBA-BED3-833A49F3192C}"/>
                  </a:ext>
                </a:extLst>
              </p:cNvPr>
              <p:cNvSpPr txBox="1">
                <a:spLocks noRot="1" noChangeAspect="1" noMove="1" noResize="1" noEditPoints="1" noAdjustHandles="1" noChangeArrowheads="1" noChangeShapeType="1" noTextEdit="1"/>
              </p:cNvSpPr>
              <p:nvPr/>
            </p:nvSpPr>
            <p:spPr>
              <a:xfrm>
                <a:off x="1604282" y="4021705"/>
                <a:ext cx="7035067" cy="72654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FE07B97-A8EB-4323-9468-A983EFE6516F}"/>
                  </a:ext>
                </a:extLst>
              </p:cNvPr>
              <p:cNvSpPr txBox="1"/>
              <p:nvPr/>
            </p:nvSpPr>
            <p:spPr>
              <a:xfrm>
                <a:off x="2359479" y="5265964"/>
                <a:ext cx="3659015" cy="577466"/>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𝑠𝑖𝑛</m:t>
                    </m:r>
                    <m:r>
                      <a:rPr kumimoji="1" lang="ja-JP" altLang="en-US" b="0" i="1" smtClean="0">
                        <a:latin typeface="Cambria Math" panose="02040503050406030204" pitchFamily="18" charset="0"/>
                      </a:rPr>
                      <m:t>𝜔</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r>
                          <a:rPr lang="en-US" altLang="ja-JP" i="1">
                            <a:latin typeface="Cambria Math" panose="02040503050406030204" pitchFamily="18" charset="0"/>
                          </a:rPr>
                          <m:t> </m:t>
                        </m:r>
                        <m:r>
                          <a:rPr lang="en-US" altLang="ja-JP" i="1">
                            <a:latin typeface="Cambria Math" panose="02040503050406030204" pitchFamily="18" charset="0"/>
                          </a:rPr>
                          <m:t>𝐼</m:t>
                        </m:r>
                      </m:e>
                      <m:sub>
                        <m:r>
                          <a:rPr lang="en-US" altLang="ja-JP" i="1">
                            <a:latin typeface="Cambria Math" panose="02040503050406030204" pitchFamily="18" charset="0"/>
                          </a:rPr>
                          <m:t>0</m:t>
                        </m:r>
                      </m:sub>
                    </m:sSub>
                  </m:oMath>
                </a14:m>
                <a:r>
                  <a:rPr lang="en-US" altLang="ja-JP" dirty="0"/>
                  <a:t> </a:t>
                </a:r>
                <a14:m>
                  <m:oMath xmlns:m="http://schemas.openxmlformats.org/officeDocument/2006/math">
                    <m:f>
                      <m:fPr>
                        <m:ctrlPr>
                          <a:rPr lang="en-US" altLang="ja-JP" b="0" i="1" smtClean="0">
                            <a:latin typeface="Cambria Math" panose="02040503050406030204" pitchFamily="18" charset="0"/>
                          </a:rPr>
                        </m:ctrlPr>
                      </m:fPr>
                      <m:num>
                        <m:d>
                          <m:dPr>
                            <m:ctrlPr>
                              <a:rPr lang="en-US" altLang="ja-JP" b="0" i="1" smtClean="0">
                                <a:latin typeface="Cambria Math" panose="02040503050406030204" pitchFamily="18" charset="0"/>
                              </a:rPr>
                            </m:ctrlPr>
                          </m:dPr>
                          <m:e>
                            <m:sSup>
                              <m:sSupPr>
                                <m:ctrlPr>
                                  <a:rPr lang="en-US" altLang="ja-JP" b="0" i="1" smtClean="0">
                                    <a:solidFill>
                                      <a:srgbClr val="FF0000"/>
                                    </a:solidFill>
                                    <a:latin typeface="Cambria Math" panose="02040503050406030204" pitchFamily="18" charset="0"/>
                                  </a:rPr>
                                </m:ctrlPr>
                              </m:sSupPr>
                              <m:e>
                                <m:r>
                                  <a:rPr lang="en-US" altLang="ja-JP" b="0" i="1" smtClean="0">
                                    <a:solidFill>
                                      <a:srgbClr val="FF0000"/>
                                    </a:solidFill>
                                    <a:latin typeface="Cambria Math" panose="02040503050406030204" pitchFamily="18" charset="0"/>
                                  </a:rPr>
                                  <m:t>𝑒</m:t>
                                </m:r>
                              </m:e>
                              <m:sup>
                                <m:r>
                                  <a:rPr lang="en-US" altLang="ja-JP" b="0" i="1" smtClean="0">
                                    <a:solidFill>
                                      <a:srgbClr val="FF0000"/>
                                    </a:solidFill>
                                    <a:latin typeface="Cambria Math" panose="02040503050406030204" pitchFamily="18" charset="0"/>
                                  </a:rPr>
                                  <m:t>𝑗</m:t>
                                </m:r>
                                <m:r>
                                  <a:rPr lang="en-US" altLang="ja-JP" b="0" i="1" smtClean="0">
                                    <a:solidFill>
                                      <a:srgbClr val="FF0000"/>
                                    </a:solidFill>
                                    <a:latin typeface="Cambria Math" panose="02040503050406030204" pitchFamily="18" charset="0"/>
                                  </a:rPr>
                                  <m:t>𝜔</m:t>
                                </m:r>
                                <m:r>
                                  <a:rPr lang="en-US" altLang="ja-JP" b="0" i="1" smtClean="0">
                                    <a:solidFill>
                                      <a:srgbClr val="FF0000"/>
                                    </a:solidFill>
                                    <a:latin typeface="Cambria Math" panose="02040503050406030204" pitchFamily="18" charset="0"/>
                                  </a:rPr>
                                  <m:t>𝑡</m:t>
                                </m:r>
                              </m:sup>
                            </m:sSup>
                            <m:r>
                              <a:rPr lang="en-US" altLang="ja-JP" b="0" i="1" smtClean="0">
                                <a:latin typeface="Cambria Math" panose="02040503050406030204" pitchFamily="18" charset="0"/>
                              </a:rPr>
                              <m:t>−</m:t>
                            </m:r>
                            <m:sSup>
                              <m:sSupPr>
                                <m:ctrlPr>
                                  <a:rPr lang="en-US" altLang="ja-JP" b="0" i="1" smtClean="0">
                                    <a:solidFill>
                                      <a:schemeClr val="accent1"/>
                                    </a:solidFill>
                                    <a:latin typeface="Cambria Math" panose="02040503050406030204" pitchFamily="18" charset="0"/>
                                  </a:rPr>
                                </m:ctrlPr>
                              </m:sSupPr>
                              <m:e>
                                <m:r>
                                  <a:rPr lang="en-US" altLang="ja-JP" b="0" i="1" smtClean="0">
                                    <a:solidFill>
                                      <a:schemeClr val="accent1"/>
                                    </a:solidFill>
                                    <a:latin typeface="Cambria Math" panose="02040503050406030204" pitchFamily="18" charset="0"/>
                                  </a:rPr>
                                  <m:t>𝑒</m:t>
                                </m:r>
                              </m:e>
                              <m:sup>
                                <m:r>
                                  <a:rPr lang="en-US" altLang="ja-JP" b="0" i="1" smtClean="0">
                                    <a:solidFill>
                                      <a:schemeClr val="accent1"/>
                                    </a:solidFill>
                                    <a:latin typeface="Cambria Math" panose="02040503050406030204" pitchFamily="18" charset="0"/>
                                  </a:rPr>
                                  <m:t>−</m:t>
                                </m:r>
                                <m:r>
                                  <a:rPr lang="en-US" altLang="ja-JP" b="0" i="1" smtClean="0">
                                    <a:solidFill>
                                      <a:schemeClr val="accent1"/>
                                    </a:solidFill>
                                    <a:latin typeface="Cambria Math" panose="02040503050406030204" pitchFamily="18" charset="0"/>
                                  </a:rPr>
                                  <m:t>𝑗</m:t>
                                </m:r>
                                <m:r>
                                  <a:rPr lang="en-US" altLang="ja-JP" b="0" i="1" smtClean="0">
                                    <a:solidFill>
                                      <a:schemeClr val="accent1"/>
                                    </a:solidFill>
                                    <a:latin typeface="Cambria Math" panose="02040503050406030204" pitchFamily="18" charset="0"/>
                                  </a:rPr>
                                  <m:t>𝜔</m:t>
                                </m:r>
                                <m:r>
                                  <a:rPr lang="en-US" altLang="ja-JP" b="0" i="1" smtClean="0">
                                    <a:solidFill>
                                      <a:schemeClr val="accent1"/>
                                    </a:solidFill>
                                    <a:latin typeface="Cambria Math" panose="02040503050406030204" pitchFamily="18" charset="0"/>
                                  </a:rPr>
                                  <m:t>𝑡</m:t>
                                </m:r>
                              </m:sup>
                            </m:sSup>
                          </m:e>
                        </m:d>
                      </m:num>
                      <m:den>
                        <m:r>
                          <a:rPr lang="en-US" altLang="ja-JP" b="0" i="1" smtClean="0">
                            <a:latin typeface="Cambria Math" panose="02040503050406030204" pitchFamily="18" charset="0"/>
                          </a:rPr>
                          <m:t>2</m:t>
                        </m:r>
                        <m:r>
                          <a:rPr lang="en-US" altLang="ja-JP" b="0" i="1" smtClean="0">
                            <a:latin typeface="Cambria Math" panose="02040503050406030204" pitchFamily="18" charset="0"/>
                          </a:rPr>
                          <m:t>𝑗</m:t>
                        </m:r>
                      </m:den>
                    </m:f>
                  </m:oMath>
                </a14:m>
                <a:endParaRPr kumimoji="1" lang="ja-JP" altLang="en-US" dirty="0"/>
              </a:p>
            </p:txBody>
          </p:sp>
        </mc:Choice>
        <mc:Fallback xmlns="">
          <p:sp>
            <p:nvSpPr>
              <p:cNvPr id="3" name="テキスト ボックス 2">
                <a:extLst>
                  <a:ext uri="{FF2B5EF4-FFF2-40B4-BE49-F238E27FC236}">
                    <a16:creationId xmlns:a16="http://schemas.microsoft.com/office/drawing/2014/main" id="{5FE07B97-A8EB-4323-9468-A983EFE6516F}"/>
                  </a:ext>
                </a:extLst>
              </p:cNvPr>
              <p:cNvSpPr txBox="1">
                <a:spLocks noRot="1" noChangeAspect="1" noMove="1" noResize="1" noEditPoints="1" noAdjustHandles="1" noChangeArrowheads="1" noChangeShapeType="1" noTextEdit="1"/>
              </p:cNvSpPr>
              <p:nvPr/>
            </p:nvSpPr>
            <p:spPr>
              <a:xfrm>
                <a:off x="2359479" y="5265964"/>
                <a:ext cx="3659015" cy="577466"/>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E337475-F30F-4A9C-8368-18E9AE44E798}"/>
              </a:ext>
            </a:extLst>
          </p:cNvPr>
          <p:cNvSpPr txBox="1"/>
          <p:nvPr/>
        </p:nvSpPr>
        <p:spPr>
          <a:xfrm>
            <a:off x="7649936" y="5265964"/>
            <a:ext cx="3877985" cy="646331"/>
          </a:xfrm>
          <a:prstGeom prst="rect">
            <a:avLst/>
          </a:prstGeom>
          <a:noFill/>
        </p:spPr>
        <p:txBody>
          <a:bodyPr wrap="none" rtlCol="0">
            <a:spAutoFit/>
          </a:bodyPr>
          <a:lstStyle/>
          <a:p>
            <a:r>
              <a:rPr kumimoji="1" lang="ja-JP" altLang="en-US" dirty="0">
                <a:solidFill>
                  <a:srgbClr val="C00000"/>
                </a:solidFill>
              </a:rPr>
              <a:t>赤</a:t>
            </a:r>
            <a:r>
              <a:rPr kumimoji="1" lang="ja-JP" altLang="en-US" dirty="0"/>
              <a:t>と</a:t>
            </a:r>
            <a:r>
              <a:rPr kumimoji="1" lang="ja-JP" altLang="en-US" dirty="0">
                <a:solidFill>
                  <a:schemeClr val="accent1"/>
                </a:solidFill>
              </a:rPr>
              <a:t>青</a:t>
            </a:r>
            <a:r>
              <a:rPr kumimoji="1" lang="ja-JP" altLang="en-US" dirty="0"/>
              <a:t>に別々に分けて、個々の計算</a:t>
            </a:r>
            <a:endParaRPr kumimoji="1" lang="en-US" altLang="ja-JP" dirty="0"/>
          </a:p>
          <a:p>
            <a:r>
              <a:rPr lang="ja-JP" altLang="en-US" dirty="0"/>
              <a:t>→重ね合わせの理</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A6BC19-5B38-42C8-AE47-BD2EC51BA970}"/>
                  </a:ext>
                </a:extLst>
              </p:cNvPr>
              <p:cNvSpPr txBox="1"/>
              <p:nvPr/>
            </p:nvSpPr>
            <p:spPr>
              <a:xfrm>
                <a:off x="7964261" y="1690688"/>
                <a:ext cx="4040385" cy="1393908"/>
              </a:xfrm>
              <a:prstGeom prst="rect">
                <a:avLst/>
              </a:prstGeom>
              <a:noFill/>
            </p:spPr>
            <p:txBody>
              <a:bodyPr wrap="square" lIns="0" tIns="0" rIns="0" bIns="0" rtlCol="0">
                <a:spAutoFit/>
              </a:bodyPr>
              <a:lstStyle/>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up>
                    </m:sSup>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𝑡</m:t>
                        </m:r>
                      </m:e>
                    </m:fun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𝑗𝑠𝑖𝑛</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
                      <a:rPr lang="ja-JP" altLang="en-US" i="1">
                        <a:latin typeface="Cambria Math" panose="02040503050406030204" pitchFamily="18" charset="0"/>
                      </a:rPr>
                      <m:t>の</m:t>
                    </m:r>
                  </m:oMath>
                </a14:m>
                <a:r>
                  <a:rPr kumimoji="1" lang="ja-JP" altLang="en-US" dirty="0"/>
                  <a:t>採用</a:t>
                </a:r>
                <a:endParaRPr kumimoji="1" lang="en-US" altLang="ja-JP" dirty="0"/>
              </a:p>
              <a:p>
                <a:r>
                  <a:rPr lang="ja-JP" altLang="en-US" dirty="0"/>
                  <a:t>インピーダンスの式にどうして複素数が存在するかという理由</a:t>
                </a:r>
                <a:endParaRPr lang="en-US" altLang="ja-JP" dirty="0"/>
              </a:p>
              <a:p>
                <a:endParaRPr kumimoji="1" lang="en-US" altLang="ja-JP" dirty="0"/>
              </a:p>
              <a:p>
                <a:r>
                  <a:rPr lang="ja-JP" altLang="en-US" dirty="0"/>
                  <a:t>オイラーの公式</a:t>
                </a:r>
                <a:endParaRPr kumimoji="1" lang="ja-JP" altLang="en-US" dirty="0"/>
              </a:p>
            </p:txBody>
          </p:sp>
        </mc:Choice>
        <mc:Fallback xmlns="">
          <p:sp>
            <p:nvSpPr>
              <p:cNvPr id="7" name="テキスト ボックス 6">
                <a:extLst>
                  <a:ext uri="{FF2B5EF4-FFF2-40B4-BE49-F238E27FC236}">
                    <a16:creationId xmlns:a16="http://schemas.microsoft.com/office/drawing/2014/main" id="{23A6BC19-5B38-42C8-AE47-BD2EC51BA970}"/>
                  </a:ext>
                </a:extLst>
              </p:cNvPr>
              <p:cNvSpPr txBox="1">
                <a:spLocks noRot="1" noChangeAspect="1" noMove="1" noResize="1" noEditPoints="1" noAdjustHandles="1" noChangeArrowheads="1" noChangeShapeType="1" noTextEdit="1"/>
              </p:cNvSpPr>
              <p:nvPr/>
            </p:nvSpPr>
            <p:spPr>
              <a:xfrm>
                <a:off x="7964261" y="1690688"/>
                <a:ext cx="4040385" cy="1393908"/>
              </a:xfrm>
              <a:prstGeom prst="rect">
                <a:avLst/>
              </a:prstGeom>
              <a:blipFill>
                <a:blip r:embed="rId5"/>
                <a:stretch>
                  <a:fillRect l="-3469" t="-4803" r="-151" b="-96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442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B0572-DB98-4080-B2F1-4CE7057C3955}"/>
              </a:ext>
            </a:extLst>
          </p:cNvPr>
          <p:cNvSpPr>
            <a:spLocks noGrp="1"/>
          </p:cNvSpPr>
          <p:nvPr>
            <p:ph type="title"/>
          </p:nvPr>
        </p:nvSpPr>
        <p:spPr/>
        <p:txBody>
          <a:bodyPr/>
          <a:lstStyle/>
          <a:p>
            <a:r>
              <a:rPr kumimoji="1" lang="ja-JP" altLang="en-US" dirty="0"/>
              <a:t>交流のメリット</a:t>
            </a:r>
          </a:p>
        </p:txBody>
      </p:sp>
      <p:sp>
        <p:nvSpPr>
          <p:cNvPr id="3" name="コンテンツ プレースホルダー 2">
            <a:extLst>
              <a:ext uri="{FF2B5EF4-FFF2-40B4-BE49-F238E27FC236}">
                <a16:creationId xmlns:a16="http://schemas.microsoft.com/office/drawing/2014/main" id="{AABF8FB3-314B-4DFB-A38C-2D2563D026E3}"/>
              </a:ext>
            </a:extLst>
          </p:cNvPr>
          <p:cNvSpPr>
            <a:spLocks noGrp="1"/>
          </p:cNvSpPr>
          <p:nvPr>
            <p:ph idx="1"/>
          </p:nvPr>
        </p:nvSpPr>
        <p:spPr/>
        <p:txBody>
          <a:bodyPr/>
          <a:lstStyle/>
          <a:p>
            <a:r>
              <a:rPr kumimoji="1" lang="ja-JP" altLang="en-US" dirty="0"/>
              <a:t>電流を常に変化させることができる</a:t>
            </a:r>
            <a:endParaRPr kumimoji="1" lang="en-US" altLang="ja-JP" dirty="0"/>
          </a:p>
          <a:p>
            <a:r>
              <a:rPr lang="ja-JP" altLang="en-US" dirty="0"/>
              <a:t>それが作る磁束も変化する</a:t>
            </a:r>
            <a:endParaRPr lang="en-US" altLang="ja-JP" dirty="0"/>
          </a:p>
          <a:p>
            <a:r>
              <a:rPr kumimoji="1" lang="ja-JP" altLang="en-US" dirty="0"/>
              <a:t>磁束の変化によって電圧が生じる。</a:t>
            </a:r>
            <a:endParaRPr kumimoji="1" lang="en-US" altLang="ja-JP" dirty="0"/>
          </a:p>
          <a:p>
            <a:endParaRPr lang="en-US" altLang="ja-JP" dirty="0"/>
          </a:p>
          <a:p>
            <a:pPr marL="0" indent="0">
              <a:buNone/>
            </a:pPr>
            <a:endParaRPr kumimoji="1" lang="ja-JP" altLang="en-US" dirty="0"/>
          </a:p>
        </p:txBody>
      </p:sp>
      <p:pic>
        <p:nvPicPr>
          <p:cNvPr id="4" name="コンテンツ プレースホルダー 3">
            <a:extLst>
              <a:ext uri="{FF2B5EF4-FFF2-40B4-BE49-F238E27FC236}">
                <a16:creationId xmlns:a16="http://schemas.microsoft.com/office/drawing/2014/main" id="{B2A2E055-46E8-4687-B012-30052F76552D}"/>
              </a:ext>
            </a:extLst>
          </p:cNvPr>
          <p:cNvPicPr>
            <a:picLocks noChangeAspect="1"/>
          </p:cNvPicPr>
          <p:nvPr/>
        </p:nvPicPr>
        <p:blipFill>
          <a:blip r:embed="rId2"/>
          <a:stretch>
            <a:fillRect/>
          </a:stretch>
        </p:blipFill>
        <p:spPr>
          <a:xfrm>
            <a:off x="1634966" y="3687188"/>
            <a:ext cx="8020050" cy="2990850"/>
          </a:xfrm>
          <a:prstGeom prst="rect">
            <a:avLst/>
          </a:prstGeom>
        </p:spPr>
      </p:pic>
    </p:spTree>
    <p:extLst>
      <p:ext uri="{BB962C8B-B14F-4D97-AF65-F5344CB8AC3E}">
        <p14:creationId xmlns:p14="http://schemas.microsoft.com/office/powerpoint/2010/main" val="258793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63400-65F3-40F7-90C5-64058F399479}"/>
              </a:ext>
            </a:extLst>
          </p:cNvPr>
          <p:cNvSpPr>
            <a:spLocks noGrp="1"/>
          </p:cNvSpPr>
          <p:nvPr>
            <p:ph type="title"/>
          </p:nvPr>
        </p:nvSpPr>
        <p:spPr/>
        <p:txBody>
          <a:bodyPr/>
          <a:lstStyle/>
          <a:p>
            <a:r>
              <a:rPr kumimoji="1" lang="ja-JP" altLang="en-US" dirty="0"/>
              <a:t>交流のメリット</a:t>
            </a:r>
          </a:p>
        </p:txBody>
      </p:sp>
      <p:sp>
        <p:nvSpPr>
          <p:cNvPr id="3" name="コンテンツ プレースホルダー 2">
            <a:extLst>
              <a:ext uri="{FF2B5EF4-FFF2-40B4-BE49-F238E27FC236}">
                <a16:creationId xmlns:a16="http://schemas.microsoft.com/office/drawing/2014/main" id="{371E87EF-E5C9-4AEA-BA24-1DEEA096CA6B}"/>
              </a:ext>
            </a:extLst>
          </p:cNvPr>
          <p:cNvSpPr>
            <a:spLocks noGrp="1"/>
          </p:cNvSpPr>
          <p:nvPr>
            <p:ph idx="1"/>
          </p:nvPr>
        </p:nvSpPr>
        <p:spPr/>
        <p:txBody>
          <a:bodyPr/>
          <a:lstStyle/>
          <a:p>
            <a:r>
              <a:rPr kumimoji="1" lang="ja-JP" altLang="en-US" dirty="0"/>
              <a:t>磁束を変化させられるから、電圧を自由自在に変化させることができる！</a:t>
            </a:r>
          </a:p>
        </p:txBody>
      </p:sp>
    </p:spTree>
    <p:extLst>
      <p:ext uri="{BB962C8B-B14F-4D97-AF65-F5344CB8AC3E}">
        <p14:creationId xmlns:p14="http://schemas.microsoft.com/office/powerpoint/2010/main" val="233096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93642-A0DF-485E-88E0-E3BE37933382}"/>
              </a:ext>
            </a:extLst>
          </p:cNvPr>
          <p:cNvSpPr>
            <a:spLocks noGrp="1"/>
          </p:cNvSpPr>
          <p:nvPr>
            <p:ph type="title"/>
          </p:nvPr>
        </p:nvSpPr>
        <p:spPr/>
        <p:txBody>
          <a:bodyPr/>
          <a:lstStyle/>
          <a:p>
            <a:r>
              <a:rPr kumimoji="1" lang="ja-JP" altLang="en-US" dirty="0"/>
              <a:t>交流のメリット</a:t>
            </a:r>
          </a:p>
        </p:txBody>
      </p:sp>
      <p:pic>
        <p:nvPicPr>
          <p:cNvPr id="4" name="コンテンツ プレースホルダー 3">
            <a:extLst>
              <a:ext uri="{FF2B5EF4-FFF2-40B4-BE49-F238E27FC236}">
                <a16:creationId xmlns:a16="http://schemas.microsoft.com/office/drawing/2014/main" id="{34657DB0-86B9-4F49-B843-C91540E969ED}"/>
              </a:ext>
            </a:extLst>
          </p:cNvPr>
          <p:cNvPicPr>
            <a:picLocks noGrp="1" noChangeAspect="1"/>
          </p:cNvPicPr>
          <p:nvPr>
            <p:ph idx="1"/>
          </p:nvPr>
        </p:nvPicPr>
        <p:blipFill>
          <a:blip r:embed="rId2"/>
          <a:stretch>
            <a:fillRect/>
          </a:stretch>
        </p:blipFill>
        <p:spPr>
          <a:xfrm>
            <a:off x="2309812" y="1862931"/>
            <a:ext cx="7572375" cy="4276725"/>
          </a:xfrm>
          <a:prstGeom prst="rect">
            <a:avLst/>
          </a:prstGeom>
        </p:spPr>
      </p:pic>
      <p:cxnSp>
        <p:nvCxnSpPr>
          <p:cNvPr id="9" name="直線矢印コネクタ 8">
            <a:extLst>
              <a:ext uri="{FF2B5EF4-FFF2-40B4-BE49-F238E27FC236}">
                <a16:creationId xmlns:a16="http://schemas.microsoft.com/office/drawing/2014/main" id="{451264C4-D1AE-4213-B80C-7862ABF2C0A7}"/>
              </a:ext>
            </a:extLst>
          </p:cNvPr>
          <p:cNvCxnSpPr/>
          <p:nvPr/>
        </p:nvCxnSpPr>
        <p:spPr>
          <a:xfrm flipH="1" flipV="1">
            <a:off x="5388429" y="4229100"/>
            <a:ext cx="1191985" cy="119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41514C9-701C-49CF-B2E4-300423FF9344}"/>
              </a:ext>
            </a:extLst>
          </p:cNvPr>
          <p:cNvSpPr txBox="1"/>
          <p:nvPr/>
        </p:nvSpPr>
        <p:spPr>
          <a:xfrm>
            <a:off x="6768193" y="5421086"/>
            <a:ext cx="2723823" cy="369332"/>
          </a:xfrm>
          <a:prstGeom prst="rect">
            <a:avLst/>
          </a:prstGeom>
          <a:noFill/>
        </p:spPr>
        <p:txBody>
          <a:bodyPr wrap="none" rtlCol="0">
            <a:spAutoFit/>
          </a:bodyPr>
          <a:lstStyle/>
          <a:p>
            <a:r>
              <a:rPr kumimoji="1" lang="ja-JP" altLang="en-US" dirty="0">
                <a:solidFill>
                  <a:srgbClr val="FF0000"/>
                </a:solidFill>
              </a:rPr>
              <a:t>電圧が０になる点が存在</a:t>
            </a:r>
          </a:p>
        </p:txBody>
      </p:sp>
    </p:spTree>
    <p:extLst>
      <p:ext uri="{BB962C8B-B14F-4D97-AF65-F5344CB8AC3E}">
        <p14:creationId xmlns:p14="http://schemas.microsoft.com/office/powerpoint/2010/main" val="292391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93642-A0DF-485E-88E0-E3BE37933382}"/>
              </a:ext>
            </a:extLst>
          </p:cNvPr>
          <p:cNvSpPr>
            <a:spLocks noGrp="1"/>
          </p:cNvSpPr>
          <p:nvPr>
            <p:ph type="title"/>
          </p:nvPr>
        </p:nvSpPr>
        <p:spPr/>
        <p:txBody>
          <a:bodyPr/>
          <a:lstStyle/>
          <a:p>
            <a:r>
              <a:rPr kumimoji="1" lang="ja-JP" altLang="en-US" dirty="0"/>
              <a:t>交流のメリット</a:t>
            </a:r>
          </a:p>
        </p:txBody>
      </p:sp>
      <p:pic>
        <p:nvPicPr>
          <p:cNvPr id="4" name="コンテンツ プレースホルダー 3">
            <a:extLst>
              <a:ext uri="{FF2B5EF4-FFF2-40B4-BE49-F238E27FC236}">
                <a16:creationId xmlns:a16="http://schemas.microsoft.com/office/drawing/2014/main" id="{34657DB0-86B9-4F49-B843-C91540E969ED}"/>
              </a:ext>
            </a:extLst>
          </p:cNvPr>
          <p:cNvPicPr>
            <a:picLocks noGrp="1" noChangeAspect="1"/>
          </p:cNvPicPr>
          <p:nvPr>
            <p:ph idx="1"/>
          </p:nvPr>
        </p:nvPicPr>
        <p:blipFill>
          <a:blip r:embed="rId2"/>
          <a:stretch>
            <a:fillRect/>
          </a:stretch>
        </p:blipFill>
        <p:spPr>
          <a:xfrm>
            <a:off x="2309812" y="1862931"/>
            <a:ext cx="7572375" cy="4276725"/>
          </a:xfrm>
          <a:prstGeom prst="rect">
            <a:avLst/>
          </a:prstGeom>
        </p:spPr>
      </p:pic>
      <p:cxnSp>
        <p:nvCxnSpPr>
          <p:cNvPr id="9" name="直線矢印コネクタ 8">
            <a:extLst>
              <a:ext uri="{FF2B5EF4-FFF2-40B4-BE49-F238E27FC236}">
                <a16:creationId xmlns:a16="http://schemas.microsoft.com/office/drawing/2014/main" id="{451264C4-D1AE-4213-B80C-7862ABF2C0A7}"/>
              </a:ext>
            </a:extLst>
          </p:cNvPr>
          <p:cNvCxnSpPr/>
          <p:nvPr/>
        </p:nvCxnSpPr>
        <p:spPr>
          <a:xfrm flipH="1" flipV="1">
            <a:off x="5388429" y="4229100"/>
            <a:ext cx="1191985" cy="119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41514C9-701C-49CF-B2E4-300423FF9344}"/>
              </a:ext>
            </a:extLst>
          </p:cNvPr>
          <p:cNvSpPr txBox="1"/>
          <p:nvPr/>
        </p:nvSpPr>
        <p:spPr>
          <a:xfrm>
            <a:off x="6768193" y="5421086"/>
            <a:ext cx="3416320" cy="923330"/>
          </a:xfrm>
          <a:prstGeom prst="rect">
            <a:avLst/>
          </a:prstGeom>
          <a:noFill/>
        </p:spPr>
        <p:txBody>
          <a:bodyPr wrap="none" rtlCol="0">
            <a:spAutoFit/>
          </a:bodyPr>
          <a:lstStyle/>
          <a:p>
            <a:r>
              <a:rPr kumimoji="1" lang="ja-JP" altLang="en-US" dirty="0">
                <a:solidFill>
                  <a:srgbClr val="FF0000"/>
                </a:solidFill>
              </a:rPr>
              <a:t>電圧が０になる点が存在</a:t>
            </a:r>
            <a:endParaRPr kumimoji="1" lang="en-US" altLang="ja-JP" dirty="0">
              <a:solidFill>
                <a:srgbClr val="FF0000"/>
              </a:solidFill>
            </a:endParaRPr>
          </a:p>
          <a:p>
            <a:endParaRPr lang="en-US" altLang="ja-JP" dirty="0">
              <a:solidFill>
                <a:srgbClr val="FF0000"/>
              </a:solidFill>
            </a:endParaRPr>
          </a:p>
          <a:p>
            <a:r>
              <a:rPr kumimoji="1" lang="ja-JP" altLang="en-US" dirty="0">
                <a:solidFill>
                  <a:srgbClr val="FF0000"/>
                </a:solidFill>
              </a:rPr>
              <a:t>このポジションで遮断が最強！</a:t>
            </a:r>
          </a:p>
        </p:txBody>
      </p:sp>
    </p:spTree>
    <p:extLst>
      <p:ext uri="{BB962C8B-B14F-4D97-AF65-F5344CB8AC3E}">
        <p14:creationId xmlns:p14="http://schemas.microsoft.com/office/powerpoint/2010/main" val="198631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6A7BB-603C-4844-85AE-A85267C8DEA7}"/>
              </a:ext>
            </a:extLst>
          </p:cNvPr>
          <p:cNvSpPr>
            <a:spLocks noGrp="1"/>
          </p:cNvSpPr>
          <p:nvPr>
            <p:ph type="title"/>
          </p:nvPr>
        </p:nvSpPr>
        <p:spPr/>
        <p:txBody>
          <a:bodyPr/>
          <a:lstStyle/>
          <a:p>
            <a:r>
              <a:rPr kumimoji="1" lang="ja-JP" altLang="en-US" dirty="0"/>
              <a:t>交流電圧とは何か？</a:t>
            </a:r>
          </a:p>
        </p:txBody>
      </p:sp>
      <p:sp>
        <p:nvSpPr>
          <p:cNvPr id="3" name="コンテンツ プレースホルダー 2">
            <a:extLst>
              <a:ext uri="{FF2B5EF4-FFF2-40B4-BE49-F238E27FC236}">
                <a16:creationId xmlns:a16="http://schemas.microsoft.com/office/drawing/2014/main" id="{EF623FCB-C9FC-445E-A689-6491840F6A5E}"/>
              </a:ext>
            </a:extLst>
          </p:cNvPr>
          <p:cNvSpPr>
            <a:spLocks noGrp="1"/>
          </p:cNvSpPr>
          <p:nvPr>
            <p:ph idx="1"/>
          </p:nvPr>
        </p:nvSpPr>
        <p:spPr/>
        <p:txBody>
          <a:bodyPr/>
          <a:lstStyle/>
          <a:p>
            <a:pPr marL="0" indent="0">
              <a:buNone/>
            </a:pPr>
            <a:r>
              <a:rPr lang="ja-JP" altLang="en-US" dirty="0"/>
              <a:t>電圧はどこだ？　最大値が分かりやすい？</a:t>
            </a:r>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553134A-C70A-480D-8715-22EA56001CAC}"/>
              </a:ext>
            </a:extLst>
          </p:cNvPr>
          <p:cNvPicPr>
            <a:picLocks noChangeAspect="1"/>
          </p:cNvPicPr>
          <p:nvPr/>
        </p:nvPicPr>
        <p:blipFill>
          <a:blip r:embed="rId2"/>
          <a:stretch>
            <a:fillRect/>
          </a:stretch>
        </p:blipFill>
        <p:spPr>
          <a:xfrm>
            <a:off x="1126671" y="2691824"/>
            <a:ext cx="6910387" cy="3902848"/>
          </a:xfrm>
          <a:prstGeom prst="rect">
            <a:avLst/>
          </a:prstGeom>
        </p:spPr>
      </p:pic>
      <p:sp>
        <p:nvSpPr>
          <p:cNvPr id="5" name="楕円 4">
            <a:extLst>
              <a:ext uri="{FF2B5EF4-FFF2-40B4-BE49-F238E27FC236}">
                <a16:creationId xmlns:a16="http://schemas.microsoft.com/office/drawing/2014/main" id="{BDE9F77C-D147-4FF2-B0AE-87E6A19E6F56}"/>
              </a:ext>
            </a:extLst>
          </p:cNvPr>
          <p:cNvSpPr/>
          <p:nvPr/>
        </p:nvSpPr>
        <p:spPr>
          <a:xfrm>
            <a:off x="5053693" y="3796393"/>
            <a:ext cx="244928" cy="293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661B360-7A10-4686-B7FD-4A06752CB7C1}"/>
              </a:ext>
            </a:extLst>
          </p:cNvPr>
          <p:cNvSpPr/>
          <p:nvPr/>
        </p:nvSpPr>
        <p:spPr>
          <a:xfrm>
            <a:off x="3731079" y="4686300"/>
            <a:ext cx="269421" cy="2612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782AA4B5-3744-4702-8C5F-E739F72632A5}"/>
              </a:ext>
            </a:extLst>
          </p:cNvPr>
          <p:cNvSpPr/>
          <p:nvPr/>
        </p:nvSpPr>
        <p:spPr>
          <a:xfrm>
            <a:off x="2490107" y="5486400"/>
            <a:ext cx="277586" cy="261257"/>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79172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1434</Words>
  <Application>Microsoft Office PowerPoint</Application>
  <PresentationFormat>ワイド画面</PresentationFormat>
  <Paragraphs>220</Paragraphs>
  <Slides>41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游ゴシック</vt:lpstr>
      <vt:lpstr>游ゴシック Light</vt:lpstr>
      <vt:lpstr>Arial</vt:lpstr>
      <vt:lpstr>Cambria Math</vt:lpstr>
      <vt:lpstr>Office テーマ</vt:lpstr>
      <vt:lpstr>交流回路</vt:lpstr>
      <vt:lpstr>交流とは何か？</vt:lpstr>
      <vt:lpstr>交流のメリット</vt:lpstr>
      <vt:lpstr>交流のメリット</vt:lpstr>
      <vt:lpstr>交流のメリット</vt:lpstr>
      <vt:lpstr>交流のメリット</vt:lpstr>
      <vt:lpstr>交流のメリット</vt:lpstr>
      <vt:lpstr>交流のメリット</vt:lpstr>
      <vt:lpstr>交流電圧とは何か？</vt:lpstr>
      <vt:lpstr>交流電圧とは何か？</vt:lpstr>
      <vt:lpstr>交流電圧とは何か？</vt:lpstr>
      <vt:lpstr>この交流の電圧から生まれる電力は直流電圧何[V]分の電力？ </vt:lpstr>
      <vt:lpstr>この交流の電圧から生まれる電力は直流電圧何[V]分の電力？ </vt:lpstr>
      <vt:lpstr>交流回路</vt:lpstr>
      <vt:lpstr>抵抗の場合</vt:lpstr>
      <vt:lpstr>コンデンサの場合</vt:lpstr>
      <vt:lpstr>コンデンサ</vt:lpstr>
      <vt:lpstr>コンデンサ</vt:lpstr>
      <vt:lpstr>数式的には</vt:lpstr>
      <vt:lpstr>実効値に限って言えば</vt:lpstr>
      <vt:lpstr>実効値に限って言えば</vt:lpstr>
      <vt:lpstr>コイルの場合</vt:lpstr>
      <vt:lpstr>コイルの場合</vt:lpstr>
      <vt:lpstr>コイルの場合</vt:lpstr>
      <vt:lpstr>数式的には 電流を妨げる向きに電圧が生じる</vt:lpstr>
      <vt:lpstr>電圧、電流の実効値の関係</vt:lpstr>
      <vt:lpstr>電圧、電流の実効値の関係</vt:lpstr>
      <vt:lpstr>コイル、コンデンサについて</vt:lpstr>
      <vt:lpstr>コイル、コンデンサについて</vt:lpstr>
      <vt:lpstr>コイル、コンデンサについて</vt:lpstr>
      <vt:lpstr>コイル</vt:lpstr>
      <vt:lpstr>コイル</vt:lpstr>
      <vt:lpstr>コンデンサ</vt:lpstr>
      <vt:lpstr>ベクトル図とキルヒホッフの法則</vt:lpstr>
      <vt:lpstr>ベクトル図とキルヒホッフの法則</vt:lpstr>
      <vt:lpstr>まとめ</vt:lpstr>
      <vt:lpstr>複雑な場合は複素数の計算をする。</vt:lpstr>
      <vt:lpstr>参考　微分方程式の特殊解</vt:lpstr>
      <vt:lpstr>参考　微分方程式の特殊解</vt:lpstr>
      <vt:lpstr>参考　微分方程式の特殊解</vt:lpstr>
      <vt:lpstr>参考　微分方程式の特殊解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交流回路</dc:title>
  <dc:creator>gxwwarai@yahoo.co.jp</dc:creator>
  <cp:lastModifiedBy>gxwwarai@yahoo.co.jp</cp:lastModifiedBy>
  <cp:revision>25</cp:revision>
  <dcterms:created xsi:type="dcterms:W3CDTF">2020-04-05T03:48:36Z</dcterms:created>
  <dcterms:modified xsi:type="dcterms:W3CDTF">2020-04-05T10:05:27Z</dcterms:modified>
</cp:coreProperties>
</file>