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6" r:id="rId21"/>
    <p:sldId id="275"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8" d="100"/>
          <a:sy n="78" d="100"/>
        </p:scale>
        <p:origin x="1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471551-5C6D-4B4B-964F-0161199530A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5604C6D-0A24-4960-B492-DC8121DE26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AD7FF74-8A80-4D05-9A66-6636E860C773}"/>
              </a:ext>
            </a:extLst>
          </p:cNvPr>
          <p:cNvSpPr>
            <a:spLocks noGrp="1"/>
          </p:cNvSpPr>
          <p:nvPr>
            <p:ph type="dt" sz="half" idx="10"/>
          </p:nvPr>
        </p:nvSpPr>
        <p:spPr/>
        <p:txBody>
          <a:bodyPr/>
          <a:lstStyle/>
          <a:p>
            <a:fld id="{686E2AC9-A97F-4E26-8D85-2C8B0D5E7BBF}" type="datetimeFigureOut">
              <a:rPr kumimoji="1" lang="ja-JP" altLang="en-US" smtClean="0"/>
              <a:t>2020/4/2</a:t>
            </a:fld>
            <a:endParaRPr kumimoji="1" lang="ja-JP" altLang="en-US"/>
          </a:p>
        </p:txBody>
      </p:sp>
      <p:sp>
        <p:nvSpPr>
          <p:cNvPr id="5" name="フッター プレースホルダー 4">
            <a:extLst>
              <a:ext uri="{FF2B5EF4-FFF2-40B4-BE49-F238E27FC236}">
                <a16:creationId xmlns:a16="http://schemas.microsoft.com/office/drawing/2014/main" id="{BBB05662-1ACE-4E34-9843-18FF08E3A7E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C216FA8-D51B-41D5-AC69-3DFC6A6116BC}"/>
              </a:ext>
            </a:extLst>
          </p:cNvPr>
          <p:cNvSpPr>
            <a:spLocks noGrp="1"/>
          </p:cNvSpPr>
          <p:nvPr>
            <p:ph type="sldNum" sz="quarter" idx="12"/>
          </p:nvPr>
        </p:nvSpPr>
        <p:spPr/>
        <p:txBody>
          <a:bodyPr/>
          <a:lstStyle/>
          <a:p>
            <a:fld id="{BACAA938-933B-422D-B51E-408A1D954309}" type="slidenum">
              <a:rPr kumimoji="1" lang="ja-JP" altLang="en-US" smtClean="0"/>
              <a:t>‹#›</a:t>
            </a:fld>
            <a:endParaRPr kumimoji="1" lang="ja-JP" altLang="en-US"/>
          </a:p>
        </p:txBody>
      </p:sp>
    </p:spTree>
    <p:extLst>
      <p:ext uri="{BB962C8B-B14F-4D97-AF65-F5344CB8AC3E}">
        <p14:creationId xmlns:p14="http://schemas.microsoft.com/office/powerpoint/2010/main" val="2856953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ABD0A1-1E55-4715-8865-C4D7CA86460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A8A9ABA-3F60-469A-A7BD-E07462B4158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AEF06C0-4E56-427D-B92B-DA2AC127D50D}"/>
              </a:ext>
            </a:extLst>
          </p:cNvPr>
          <p:cNvSpPr>
            <a:spLocks noGrp="1"/>
          </p:cNvSpPr>
          <p:nvPr>
            <p:ph type="dt" sz="half" idx="10"/>
          </p:nvPr>
        </p:nvSpPr>
        <p:spPr/>
        <p:txBody>
          <a:bodyPr/>
          <a:lstStyle/>
          <a:p>
            <a:fld id="{686E2AC9-A97F-4E26-8D85-2C8B0D5E7BBF}" type="datetimeFigureOut">
              <a:rPr kumimoji="1" lang="ja-JP" altLang="en-US" smtClean="0"/>
              <a:t>2020/4/2</a:t>
            </a:fld>
            <a:endParaRPr kumimoji="1" lang="ja-JP" altLang="en-US"/>
          </a:p>
        </p:txBody>
      </p:sp>
      <p:sp>
        <p:nvSpPr>
          <p:cNvPr id="5" name="フッター プレースホルダー 4">
            <a:extLst>
              <a:ext uri="{FF2B5EF4-FFF2-40B4-BE49-F238E27FC236}">
                <a16:creationId xmlns:a16="http://schemas.microsoft.com/office/drawing/2014/main" id="{D180A8C3-10F1-4C9D-92C1-5DEB245EA3E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70C4285-BCA0-4DA0-B7DB-C747C0EE3B49}"/>
              </a:ext>
            </a:extLst>
          </p:cNvPr>
          <p:cNvSpPr>
            <a:spLocks noGrp="1"/>
          </p:cNvSpPr>
          <p:nvPr>
            <p:ph type="sldNum" sz="quarter" idx="12"/>
          </p:nvPr>
        </p:nvSpPr>
        <p:spPr/>
        <p:txBody>
          <a:bodyPr/>
          <a:lstStyle/>
          <a:p>
            <a:fld id="{BACAA938-933B-422D-B51E-408A1D954309}" type="slidenum">
              <a:rPr kumimoji="1" lang="ja-JP" altLang="en-US" smtClean="0"/>
              <a:t>‹#›</a:t>
            </a:fld>
            <a:endParaRPr kumimoji="1" lang="ja-JP" altLang="en-US"/>
          </a:p>
        </p:txBody>
      </p:sp>
    </p:spTree>
    <p:extLst>
      <p:ext uri="{BB962C8B-B14F-4D97-AF65-F5344CB8AC3E}">
        <p14:creationId xmlns:p14="http://schemas.microsoft.com/office/powerpoint/2010/main" val="3021141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A76B655-B3FE-45C4-8E9F-88EE6621A95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0FE4BE2-0817-4C6E-9795-B73DB5C1493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93BBD25-BBC5-4E37-89ED-BBF8CD63D937}"/>
              </a:ext>
            </a:extLst>
          </p:cNvPr>
          <p:cNvSpPr>
            <a:spLocks noGrp="1"/>
          </p:cNvSpPr>
          <p:nvPr>
            <p:ph type="dt" sz="half" idx="10"/>
          </p:nvPr>
        </p:nvSpPr>
        <p:spPr/>
        <p:txBody>
          <a:bodyPr/>
          <a:lstStyle/>
          <a:p>
            <a:fld id="{686E2AC9-A97F-4E26-8D85-2C8B0D5E7BBF}" type="datetimeFigureOut">
              <a:rPr kumimoji="1" lang="ja-JP" altLang="en-US" smtClean="0"/>
              <a:t>2020/4/2</a:t>
            </a:fld>
            <a:endParaRPr kumimoji="1" lang="ja-JP" altLang="en-US"/>
          </a:p>
        </p:txBody>
      </p:sp>
      <p:sp>
        <p:nvSpPr>
          <p:cNvPr id="5" name="フッター プレースホルダー 4">
            <a:extLst>
              <a:ext uri="{FF2B5EF4-FFF2-40B4-BE49-F238E27FC236}">
                <a16:creationId xmlns:a16="http://schemas.microsoft.com/office/drawing/2014/main" id="{39596F9A-4D23-493C-A851-F556665CFC8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436D64D-4D87-4DF1-8F8D-8A3BE062A375}"/>
              </a:ext>
            </a:extLst>
          </p:cNvPr>
          <p:cNvSpPr>
            <a:spLocks noGrp="1"/>
          </p:cNvSpPr>
          <p:nvPr>
            <p:ph type="sldNum" sz="quarter" idx="12"/>
          </p:nvPr>
        </p:nvSpPr>
        <p:spPr/>
        <p:txBody>
          <a:bodyPr/>
          <a:lstStyle/>
          <a:p>
            <a:fld id="{BACAA938-933B-422D-B51E-408A1D954309}" type="slidenum">
              <a:rPr kumimoji="1" lang="ja-JP" altLang="en-US" smtClean="0"/>
              <a:t>‹#›</a:t>
            </a:fld>
            <a:endParaRPr kumimoji="1" lang="ja-JP" altLang="en-US"/>
          </a:p>
        </p:txBody>
      </p:sp>
    </p:spTree>
    <p:extLst>
      <p:ext uri="{BB962C8B-B14F-4D97-AF65-F5344CB8AC3E}">
        <p14:creationId xmlns:p14="http://schemas.microsoft.com/office/powerpoint/2010/main" val="1099509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B16EDB-DAA0-4447-8352-24A678F6768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EE8E63E-3E48-43C4-9F74-6AC5CAC9BEA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97F809C-4BFE-4CD7-89BD-7C41F5BA2485}"/>
              </a:ext>
            </a:extLst>
          </p:cNvPr>
          <p:cNvSpPr>
            <a:spLocks noGrp="1"/>
          </p:cNvSpPr>
          <p:nvPr>
            <p:ph type="dt" sz="half" idx="10"/>
          </p:nvPr>
        </p:nvSpPr>
        <p:spPr/>
        <p:txBody>
          <a:bodyPr/>
          <a:lstStyle/>
          <a:p>
            <a:fld id="{686E2AC9-A97F-4E26-8D85-2C8B0D5E7BBF}" type="datetimeFigureOut">
              <a:rPr kumimoji="1" lang="ja-JP" altLang="en-US" smtClean="0"/>
              <a:t>2020/4/2</a:t>
            </a:fld>
            <a:endParaRPr kumimoji="1" lang="ja-JP" altLang="en-US"/>
          </a:p>
        </p:txBody>
      </p:sp>
      <p:sp>
        <p:nvSpPr>
          <p:cNvPr id="5" name="フッター プレースホルダー 4">
            <a:extLst>
              <a:ext uri="{FF2B5EF4-FFF2-40B4-BE49-F238E27FC236}">
                <a16:creationId xmlns:a16="http://schemas.microsoft.com/office/drawing/2014/main" id="{145E215F-66EF-4A53-A7BF-4BA11B7F7B1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769EBE5-E2C2-47CD-BD72-80FD95E9FE16}"/>
              </a:ext>
            </a:extLst>
          </p:cNvPr>
          <p:cNvSpPr>
            <a:spLocks noGrp="1"/>
          </p:cNvSpPr>
          <p:nvPr>
            <p:ph type="sldNum" sz="quarter" idx="12"/>
          </p:nvPr>
        </p:nvSpPr>
        <p:spPr/>
        <p:txBody>
          <a:bodyPr/>
          <a:lstStyle/>
          <a:p>
            <a:fld id="{BACAA938-933B-422D-B51E-408A1D954309}" type="slidenum">
              <a:rPr kumimoji="1" lang="ja-JP" altLang="en-US" smtClean="0"/>
              <a:t>‹#›</a:t>
            </a:fld>
            <a:endParaRPr kumimoji="1" lang="ja-JP" altLang="en-US"/>
          </a:p>
        </p:txBody>
      </p:sp>
    </p:spTree>
    <p:extLst>
      <p:ext uri="{BB962C8B-B14F-4D97-AF65-F5344CB8AC3E}">
        <p14:creationId xmlns:p14="http://schemas.microsoft.com/office/powerpoint/2010/main" val="3184880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BE3460-230C-4F78-970B-133508A6D59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EA96384-622B-4BFA-971B-AB0CEE6419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755C7DC-6AC8-490B-991B-C0937BB36714}"/>
              </a:ext>
            </a:extLst>
          </p:cNvPr>
          <p:cNvSpPr>
            <a:spLocks noGrp="1"/>
          </p:cNvSpPr>
          <p:nvPr>
            <p:ph type="dt" sz="half" idx="10"/>
          </p:nvPr>
        </p:nvSpPr>
        <p:spPr/>
        <p:txBody>
          <a:bodyPr/>
          <a:lstStyle/>
          <a:p>
            <a:fld id="{686E2AC9-A97F-4E26-8D85-2C8B0D5E7BBF}" type="datetimeFigureOut">
              <a:rPr kumimoji="1" lang="ja-JP" altLang="en-US" smtClean="0"/>
              <a:t>2020/4/2</a:t>
            </a:fld>
            <a:endParaRPr kumimoji="1" lang="ja-JP" altLang="en-US"/>
          </a:p>
        </p:txBody>
      </p:sp>
      <p:sp>
        <p:nvSpPr>
          <p:cNvPr id="5" name="フッター プレースホルダー 4">
            <a:extLst>
              <a:ext uri="{FF2B5EF4-FFF2-40B4-BE49-F238E27FC236}">
                <a16:creationId xmlns:a16="http://schemas.microsoft.com/office/drawing/2014/main" id="{DBE57E34-44C9-4958-A7FB-A62E4903E0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59711EF-1CE4-4834-A83E-0A0AD0FAC510}"/>
              </a:ext>
            </a:extLst>
          </p:cNvPr>
          <p:cNvSpPr>
            <a:spLocks noGrp="1"/>
          </p:cNvSpPr>
          <p:nvPr>
            <p:ph type="sldNum" sz="quarter" idx="12"/>
          </p:nvPr>
        </p:nvSpPr>
        <p:spPr/>
        <p:txBody>
          <a:bodyPr/>
          <a:lstStyle/>
          <a:p>
            <a:fld id="{BACAA938-933B-422D-B51E-408A1D954309}" type="slidenum">
              <a:rPr kumimoji="1" lang="ja-JP" altLang="en-US" smtClean="0"/>
              <a:t>‹#›</a:t>
            </a:fld>
            <a:endParaRPr kumimoji="1" lang="ja-JP" altLang="en-US"/>
          </a:p>
        </p:txBody>
      </p:sp>
    </p:spTree>
    <p:extLst>
      <p:ext uri="{BB962C8B-B14F-4D97-AF65-F5344CB8AC3E}">
        <p14:creationId xmlns:p14="http://schemas.microsoft.com/office/powerpoint/2010/main" val="3659630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CA92FD-22EA-410E-923A-036ACB5F053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289108-F787-4FA4-B4E2-9A0D0711B30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CB5F9F1-3A50-43B9-B2C3-FC438E8318A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9DD9FA5-5078-4A56-A64C-86C061D9DFA7}"/>
              </a:ext>
            </a:extLst>
          </p:cNvPr>
          <p:cNvSpPr>
            <a:spLocks noGrp="1"/>
          </p:cNvSpPr>
          <p:nvPr>
            <p:ph type="dt" sz="half" idx="10"/>
          </p:nvPr>
        </p:nvSpPr>
        <p:spPr/>
        <p:txBody>
          <a:bodyPr/>
          <a:lstStyle/>
          <a:p>
            <a:fld id="{686E2AC9-A97F-4E26-8D85-2C8B0D5E7BBF}" type="datetimeFigureOut">
              <a:rPr kumimoji="1" lang="ja-JP" altLang="en-US" smtClean="0"/>
              <a:t>2020/4/2</a:t>
            </a:fld>
            <a:endParaRPr kumimoji="1" lang="ja-JP" altLang="en-US"/>
          </a:p>
        </p:txBody>
      </p:sp>
      <p:sp>
        <p:nvSpPr>
          <p:cNvPr id="6" name="フッター プレースホルダー 5">
            <a:extLst>
              <a:ext uri="{FF2B5EF4-FFF2-40B4-BE49-F238E27FC236}">
                <a16:creationId xmlns:a16="http://schemas.microsoft.com/office/drawing/2014/main" id="{A034B198-5C9D-45D6-860F-7F6118D72AF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4F11830-84ED-41D0-91F2-A8573B850C15}"/>
              </a:ext>
            </a:extLst>
          </p:cNvPr>
          <p:cNvSpPr>
            <a:spLocks noGrp="1"/>
          </p:cNvSpPr>
          <p:nvPr>
            <p:ph type="sldNum" sz="quarter" idx="12"/>
          </p:nvPr>
        </p:nvSpPr>
        <p:spPr/>
        <p:txBody>
          <a:bodyPr/>
          <a:lstStyle/>
          <a:p>
            <a:fld id="{BACAA938-933B-422D-B51E-408A1D954309}" type="slidenum">
              <a:rPr kumimoji="1" lang="ja-JP" altLang="en-US" smtClean="0"/>
              <a:t>‹#›</a:t>
            </a:fld>
            <a:endParaRPr kumimoji="1" lang="ja-JP" altLang="en-US"/>
          </a:p>
        </p:txBody>
      </p:sp>
    </p:spTree>
    <p:extLst>
      <p:ext uri="{BB962C8B-B14F-4D97-AF65-F5344CB8AC3E}">
        <p14:creationId xmlns:p14="http://schemas.microsoft.com/office/powerpoint/2010/main" val="3849232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E36135-3108-41E9-B43B-E705D7468D3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866D457-8EFB-4485-820D-3089B8B018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AC9A8C9-6814-4D19-ACCE-D07677F6DF5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3C195F8-B008-49C5-BFC8-16F151CC40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8AF0B3F-CF53-4251-8472-0390ECA888A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DDEBAE5-0851-44BD-954F-FF09A88AD024}"/>
              </a:ext>
            </a:extLst>
          </p:cNvPr>
          <p:cNvSpPr>
            <a:spLocks noGrp="1"/>
          </p:cNvSpPr>
          <p:nvPr>
            <p:ph type="dt" sz="half" idx="10"/>
          </p:nvPr>
        </p:nvSpPr>
        <p:spPr/>
        <p:txBody>
          <a:bodyPr/>
          <a:lstStyle/>
          <a:p>
            <a:fld id="{686E2AC9-A97F-4E26-8D85-2C8B0D5E7BBF}" type="datetimeFigureOut">
              <a:rPr kumimoji="1" lang="ja-JP" altLang="en-US" smtClean="0"/>
              <a:t>2020/4/2</a:t>
            </a:fld>
            <a:endParaRPr kumimoji="1" lang="ja-JP" altLang="en-US"/>
          </a:p>
        </p:txBody>
      </p:sp>
      <p:sp>
        <p:nvSpPr>
          <p:cNvPr id="8" name="フッター プレースホルダー 7">
            <a:extLst>
              <a:ext uri="{FF2B5EF4-FFF2-40B4-BE49-F238E27FC236}">
                <a16:creationId xmlns:a16="http://schemas.microsoft.com/office/drawing/2014/main" id="{952327EE-425C-43AD-9AC0-10646054EC7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AE5A57A-D464-44BD-9E85-489CF4DC3BEE}"/>
              </a:ext>
            </a:extLst>
          </p:cNvPr>
          <p:cNvSpPr>
            <a:spLocks noGrp="1"/>
          </p:cNvSpPr>
          <p:nvPr>
            <p:ph type="sldNum" sz="quarter" idx="12"/>
          </p:nvPr>
        </p:nvSpPr>
        <p:spPr/>
        <p:txBody>
          <a:bodyPr/>
          <a:lstStyle/>
          <a:p>
            <a:fld id="{BACAA938-933B-422D-B51E-408A1D954309}" type="slidenum">
              <a:rPr kumimoji="1" lang="ja-JP" altLang="en-US" smtClean="0"/>
              <a:t>‹#›</a:t>
            </a:fld>
            <a:endParaRPr kumimoji="1" lang="ja-JP" altLang="en-US"/>
          </a:p>
        </p:txBody>
      </p:sp>
    </p:spTree>
    <p:extLst>
      <p:ext uri="{BB962C8B-B14F-4D97-AF65-F5344CB8AC3E}">
        <p14:creationId xmlns:p14="http://schemas.microsoft.com/office/powerpoint/2010/main" val="3368636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B15741-4346-4E06-85C0-E3B36A8C07E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5950771-955D-4B83-8E45-A6869BDC8586}"/>
              </a:ext>
            </a:extLst>
          </p:cNvPr>
          <p:cNvSpPr>
            <a:spLocks noGrp="1"/>
          </p:cNvSpPr>
          <p:nvPr>
            <p:ph type="dt" sz="half" idx="10"/>
          </p:nvPr>
        </p:nvSpPr>
        <p:spPr/>
        <p:txBody>
          <a:bodyPr/>
          <a:lstStyle/>
          <a:p>
            <a:fld id="{686E2AC9-A97F-4E26-8D85-2C8B0D5E7BBF}" type="datetimeFigureOut">
              <a:rPr kumimoji="1" lang="ja-JP" altLang="en-US" smtClean="0"/>
              <a:t>2020/4/2</a:t>
            </a:fld>
            <a:endParaRPr kumimoji="1" lang="ja-JP" altLang="en-US"/>
          </a:p>
        </p:txBody>
      </p:sp>
      <p:sp>
        <p:nvSpPr>
          <p:cNvPr id="4" name="フッター プレースホルダー 3">
            <a:extLst>
              <a:ext uri="{FF2B5EF4-FFF2-40B4-BE49-F238E27FC236}">
                <a16:creationId xmlns:a16="http://schemas.microsoft.com/office/drawing/2014/main" id="{EB6193F7-8E06-462D-824A-CD027DEDEA8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F67C170-4DE8-437C-B9D1-0DF6EEDB6492}"/>
              </a:ext>
            </a:extLst>
          </p:cNvPr>
          <p:cNvSpPr>
            <a:spLocks noGrp="1"/>
          </p:cNvSpPr>
          <p:nvPr>
            <p:ph type="sldNum" sz="quarter" idx="12"/>
          </p:nvPr>
        </p:nvSpPr>
        <p:spPr/>
        <p:txBody>
          <a:bodyPr/>
          <a:lstStyle/>
          <a:p>
            <a:fld id="{BACAA938-933B-422D-B51E-408A1D954309}" type="slidenum">
              <a:rPr kumimoji="1" lang="ja-JP" altLang="en-US" smtClean="0"/>
              <a:t>‹#›</a:t>
            </a:fld>
            <a:endParaRPr kumimoji="1" lang="ja-JP" altLang="en-US"/>
          </a:p>
        </p:txBody>
      </p:sp>
    </p:spTree>
    <p:extLst>
      <p:ext uri="{BB962C8B-B14F-4D97-AF65-F5344CB8AC3E}">
        <p14:creationId xmlns:p14="http://schemas.microsoft.com/office/powerpoint/2010/main" val="4291949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5D022C1-B113-459C-A0DA-2A696641659A}"/>
              </a:ext>
            </a:extLst>
          </p:cNvPr>
          <p:cNvSpPr>
            <a:spLocks noGrp="1"/>
          </p:cNvSpPr>
          <p:nvPr>
            <p:ph type="dt" sz="half" idx="10"/>
          </p:nvPr>
        </p:nvSpPr>
        <p:spPr/>
        <p:txBody>
          <a:bodyPr/>
          <a:lstStyle/>
          <a:p>
            <a:fld id="{686E2AC9-A97F-4E26-8D85-2C8B0D5E7BBF}" type="datetimeFigureOut">
              <a:rPr kumimoji="1" lang="ja-JP" altLang="en-US" smtClean="0"/>
              <a:t>2020/4/2</a:t>
            </a:fld>
            <a:endParaRPr kumimoji="1" lang="ja-JP" altLang="en-US"/>
          </a:p>
        </p:txBody>
      </p:sp>
      <p:sp>
        <p:nvSpPr>
          <p:cNvPr id="3" name="フッター プレースホルダー 2">
            <a:extLst>
              <a:ext uri="{FF2B5EF4-FFF2-40B4-BE49-F238E27FC236}">
                <a16:creationId xmlns:a16="http://schemas.microsoft.com/office/drawing/2014/main" id="{4E34CFC4-E464-45A1-A764-EA8540E2F92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FFD70DF-FBAD-4602-A1A3-E4601F1D5D43}"/>
              </a:ext>
            </a:extLst>
          </p:cNvPr>
          <p:cNvSpPr>
            <a:spLocks noGrp="1"/>
          </p:cNvSpPr>
          <p:nvPr>
            <p:ph type="sldNum" sz="quarter" idx="12"/>
          </p:nvPr>
        </p:nvSpPr>
        <p:spPr/>
        <p:txBody>
          <a:bodyPr/>
          <a:lstStyle/>
          <a:p>
            <a:fld id="{BACAA938-933B-422D-B51E-408A1D954309}" type="slidenum">
              <a:rPr kumimoji="1" lang="ja-JP" altLang="en-US" smtClean="0"/>
              <a:t>‹#›</a:t>
            </a:fld>
            <a:endParaRPr kumimoji="1" lang="ja-JP" altLang="en-US"/>
          </a:p>
        </p:txBody>
      </p:sp>
    </p:spTree>
    <p:extLst>
      <p:ext uri="{BB962C8B-B14F-4D97-AF65-F5344CB8AC3E}">
        <p14:creationId xmlns:p14="http://schemas.microsoft.com/office/powerpoint/2010/main" val="65156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3FFC9-05B8-4BC8-91D0-F927CF89860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1AE1959-CFBF-4DEA-953D-78F7CA329B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C470BD3-EF13-4693-A421-CEB2C9AA44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445FF29-EE5B-4042-A839-605CDEC67FD4}"/>
              </a:ext>
            </a:extLst>
          </p:cNvPr>
          <p:cNvSpPr>
            <a:spLocks noGrp="1"/>
          </p:cNvSpPr>
          <p:nvPr>
            <p:ph type="dt" sz="half" idx="10"/>
          </p:nvPr>
        </p:nvSpPr>
        <p:spPr/>
        <p:txBody>
          <a:bodyPr/>
          <a:lstStyle/>
          <a:p>
            <a:fld id="{686E2AC9-A97F-4E26-8D85-2C8B0D5E7BBF}" type="datetimeFigureOut">
              <a:rPr kumimoji="1" lang="ja-JP" altLang="en-US" smtClean="0"/>
              <a:t>2020/4/2</a:t>
            </a:fld>
            <a:endParaRPr kumimoji="1" lang="ja-JP" altLang="en-US"/>
          </a:p>
        </p:txBody>
      </p:sp>
      <p:sp>
        <p:nvSpPr>
          <p:cNvPr id="6" name="フッター プレースホルダー 5">
            <a:extLst>
              <a:ext uri="{FF2B5EF4-FFF2-40B4-BE49-F238E27FC236}">
                <a16:creationId xmlns:a16="http://schemas.microsoft.com/office/drawing/2014/main" id="{DCB05923-6940-4EDB-BFAD-5C5932DA903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F2F9883-6DE7-4A1A-A1DD-1E6AFA97389E}"/>
              </a:ext>
            </a:extLst>
          </p:cNvPr>
          <p:cNvSpPr>
            <a:spLocks noGrp="1"/>
          </p:cNvSpPr>
          <p:nvPr>
            <p:ph type="sldNum" sz="quarter" idx="12"/>
          </p:nvPr>
        </p:nvSpPr>
        <p:spPr/>
        <p:txBody>
          <a:bodyPr/>
          <a:lstStyle/>
          <a:p>
            <a:fld id="{BACAA938-933B-422D-B51E-408A1D954309}" type="slidenum">
              <a:rPr kumimoji="1" lang="ja-JP" altLang="en-US" smtClean="0"/>
              <a:t>‹#›</a:t>
            </a:fld>
            <a:endParaRPr kumimoji="1" lang="ja-JP" altLang="en-US"/>
          </a:p>
        </p:txBody>
      </p:sp>
    </p:spTree>
    <p:extLst>
      <p:ext uri="{BB962C8B-B14F-4D97-AF65-F5344CB8AC3E}">
        <p14:creationId xmlns:p14="http://schemas.microsoft.com/office/powerpoint/2010/main" val="770903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106C4D-D368-4CD8-A628-491AB252D8F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F456A10-9E5B-4577-80F1-88AE682E02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379F392-DBE5-46B1-A6C6-BCC96911F9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432BDFB-5B1D-40A3-A705-10954932B386}"/>
              </a:ext>
            </a:extLst>
          </p:cNvPr>
          <p:cNvSpPr>
            <a:spLocks noGrp="1"/>
          </p:cNvSpPr>
          <p:nvPr>
            <p:ph type="dt" sz="half" idx="10"/>
          </p:nvPr>
        </p:nvSpPr>
        <p:spPr/>
        <p:txBody>
          <a:bodyPr/>
          <a:lstStyle/>
          <a:p>
            <a:fld id="{686E2AC9-A97F-4E26-8D85-2C8B0D5E7BBF}" type="datetimeFigureOut">
              <a:rPr kumimoji="1" lang="ja-JP" altLang="en-US" smtClean="0"/>
              <a:t>2020/4/2</a:t>
            </a:fld>
            <a:endParaRPr kumimoji="1" lang="ja-JP" altLang="en-US"/>
          </a:p>
        </p:txBody>
      </p:sp>
      <p:sp>
        <p:nvSpPr>
          <p:cNvPr id="6" name="フッター プレースホルダー 5">
            <a:extLst>
              <a:ext uri="{FF2B5EF4-FFF2-40B4-BE49-F238E27FC236}">
                <a16:creationId xmlns:a16="http://schemas.microsoft.com/office/drawing/2014/main" id="{222EB75D-D047-453D-A354-0AB1B11AFC0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D5B0BEC-3C4D-4305-97A4-3CBBEEF29A1E}"/>
              </a:ext>
            </a:extLst>
          </p:cNvPr>
          <p:cNvSpPr>
            <a:spLocks noGrp="1"/>
          </p:cNvSpPr>
          <p:nvPr>
            <p:ph type="sldNum" sz="quarter" idx="12"/>
          </p:nvPr>
        </p:nvSpPr>
        <p:spPr/>
        <p:txBody>
          <a:bodyPr/>
          <a:lstStyle/>
          <a:p>
            <a:fld id="{BACAA938-933B-422D-B51E-408A1D954309}" type="slidenum">
              <a:rPr kumimoji="1" lang="ja-JP" altLang="en-US" smtClean="0"/>
              <a:t>‹#›</a:t>
            </a:fld>
            <a:endParaRPr kumimoji="1" lang="ja-JP" altLang="en-US"/>
          </a:p>
        </p:txBody>
      </p:sp>
    </p:spTree>
    <p:extLst>
      <p:ext uri="{BB962C8B-B14F-4D97-AF65-F5344CB8AC3E}">
        <p14:creationId xmlns:p14="http://schemas.microsoft.com/office/powerpoint/2010/main" val="290724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8625542-D448-45CC-B2B1-D47DDDEA7D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D11F174-0234-48C5-B5C5-C8D882B5FF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0F0818B-C305-47D4-A051-962FF14AB4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6E2AC9-A97F-4E26-8D85-2C8B0D5E7BBF}" type="datetimeFigureOut">
              <a:rPr kumimoji="1" lang="ja-JP" altLang="en-US" smtClean="0"/>
              <a:t>2020/4/2</a:t>
            </a:fld>
            <a:endParaRPr kumimoji="1" lang="ja-JP" altLang="en-US"/>
          </a:p>
        </p:txBody>
      </p:sp>
      <p:sp>
        <p:nvSpPr>
          <p:cNvPr id="5" name="フッター プレースホルダー 4">
            <a:extLst>
              <a:ext uri="{FF2B5EF4-FFF2-40B4-BE49-F238E27FC236}">
                <a16:creationId xmlns:a16="http://schemas.microsoft.com/office/drawing/2014/main" id="{908636DE-2B14-459C-9AF5-C4771AD61C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253E3F8-9CE5-4EC7-8B82-9795F5564E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CAA938-933B-422D-B51E-408A1D954309}" type="slidenum">
              <a:rPr kumimoji="1" lang="ja-JP" altLang="en-US" smtClean="0"/>
              <a:t>‹#›</a:t>
            </a:fld>
            <a:endParaRPr kumimoji="1" lang="ja-JP" altLang="en-US"/>
          </a:p>
        </p:txBody>
      </p:sp>
    </p:spTree>
    <p:extLst>
      <p:ext uri="{BB962C8B-B14F-4D97-AF65-F5344CB8AC3E}">
        <p14:creationId xmlns:p14="http://schemas.microsoft.com/office/powerpoint/2010/main" val="99861358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66F509-9E40-406B-BBE1-53E9C412133B}"/>
              </a:ext>
            </a:extLst>
          </p:cNvPr>
          <p:cNvSpPr>
            <a:spLocks noGrp="1"/>
          </p:cNvSpPr>
          <p:nvPr>
            <p:ph type="ctrTitle"/>
          </p:nvPr>
        </p:nvSpPr>
        <p:spPr/>
        <p:txBody>
          <a:bodyPr/>
          <a:lstStyle/>
          <a:p>
            <a:r>
              <a:rPr kumimoji="1" lang="ja-JP" altLang="en-US" dirty="0"/>
              <a:t>コンデンサー</a:t>
            </a:r>
          </a:p>
        </p:txBody>
      </p:sp>
      <p:sp>
        <p:nvSpPr>
          <p:cNvPr id="3" name="字幕 2">
            <a:extLst>
              <a:ext uri="{FF2B5EF4-FFF2-40B4-BE49-F238E27FC236}">
                <a16:creationId xmlns:a16="http://schemas.microsoft.com/office/drawing/2014/main" id="{3655F73B-91B4-432F-A192-46C599CDAFFF}"/>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122367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05AA06-948A-4C59-ADFD-DC3A50926188}"/>
              </a:ext>
            </a:extLst>
          </p:cNvPr>
          <p:cNvSpPr>
            <a:spLocks noGrp="1"/>
          </p:cNvSpPr>
          <p:nvPr>
            <p:ph type="title"/>
          </p:nvPr>
        </p:nvSpPr>
        <p:spPr/>
        <p:txBody>
          <a:bodyPr/>
          <a:lstStyle/>
          <a:p>
            <a:r>
              <a:rPr kumimoji="1" lang="ja-JP" altLang="en-US" dirty="0"/>
              <a:t>すっとぼけ　もう一つの電界の求め方</a:t>
            </a:r>
          </a:p>
        </p:txBody>
      </p:sp>
      <p:sp>
        <p:nvSpPr>
          <p:cNvPr id="3" name="コンテンツ プレースホルダー 2">
            <a:extLst>
              <a:ext uri="{FF2B5EF4-FFF2-40B4-BE49-F238E27FC236}">
                <a16:creationId xmlns:a16="http://schemas.microsoft.com/office/drawing/2014/main" id="{5564B4E8-16AA-472B-B7E8-085F05CE4B4D}"/>
              </a:ext>
            </a:extLst>
          </p:cNvPr>
          <p:cNvSpPr>
            <a:spLocks noGrp="1"/>
          </p:cNvSpPr>
          <p:nvPr>
            <p:ph idx="1"/>
          </p:nvPr>
        </p:nvSpPr>
        <p:spPr/>
        <p:txBody>
          <a:bodyPr/>
          <a:lstStyle/>
          <a:p>
            <a:r>
              <a:rPr kumimoji="1" lang="ja-JP" altLang="en-US" dirty="0"/>
              <a:t>極</a:t>
            </a:r>
            <a:r>
              <a:rPr lang="ja-JP" altLang="en-US" dirty="0"/>
              <a:t>板</a:t>
            </a:r>
            <a:r>
              <a:rPr kumimoji="1" lang="ja-JP" altLang="en-US" dirty="0"/>
              <a:t>距離を</a:t>
            </a:r>
            <a:r>
              <a:rPr kumimoji="1" lang="en-US" altLang="ja-JP" dirty="0"/>
              <a:t>d[m]</a:t>
            </a:r>
            <a:r>
              <a:rPr kumimoji="1" lang="ja-JP" altLang="en-US" dirty="0"/>
              <a:t>（本当は</a:t>
            </a:r>
            <a:r>
              <a:rPr kumimoji="1" lang="en-US" altLang="ja-JP" dirty="0"/>
              <a:t>[</a:t>
            </a:r>
            <a:r>
              <a:rPr kumimoji="1" lang="ja-JP" altLang="en-US" dirty="0"/>
              <a:t>ｍｍ</a:t>
            </a:r>
            <a:r>
              <a:rPr kumimoji="1" lang="en-US" altLang="ja-JP" dirty="0"/>
              <a:t>]</a:t>
            </a:r>
            <a:r>
              <a:rPr kumimoji="1" lang="ja-JP" altLang="en-US" dirty="0"/>
              <a:t>にしたい！）として、極板間の電圧を</a:t>
            </a:r>
            <a:r>
              <a:rPr kumimoji="1" lang="en-US" altLang="ja-JP" dirty="0"/>
              <a:t>V[V]</a:t>
            </a:r>
            <a:r>
              <a:rPr kumimoji="1" lang="ja-JP" altLang="en-US" dirty="0"/>
              <a:t>とすると、</a:t>
            </a:r>
            <a:endParaRPr kumimoji="1" lang="en-US" altLang="ja-JP" dirty="0"/>
          </a:p>
          <a:p>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kumimoji="1" lang="en-US" altLang="ja-JP" dirty="0"/>
              <a:t>E=V/d [V/m]</a:t>
            </a:r>
            <a:r>
              <a:rPr kumimoji="1" lang="ja-JP" altLang="en-US" dirty="0"/>
              <a:t>となる。</a:t>
            </a:r>
            <a:endParaRPr kumimoji="1" lang="en-US" altLang="ja-JP" dirty="0"/>
          </a:p>
          <a:p>
            <a:pPr marL="0" indent="0">
              <a:buNone/>
            </a:pPr>
            <a:endParaRPr lang="en-US" altLang="ja-JP" dirty="0"/>
          </a:p>
          <a:p>
            <a:pPr marL="0" indent="0">
              <a:buNone/>
            </a:pPr>
            <a:endParaRPr kumimoji="1" lang="en-US" altLang="ja-JP" dirty="0"/>
          </a:p>
          <a:p>
            <a:pPr marL="0" indent="0">
              <a:buNone/>
            </a:pPr>
            <a:endParaRPr kumimoji="1" lang="ja-JP" altLang="en-US" dirty="0"/>
          </a:p>
        </p:txBody>
      </p:sp>
      <p:sp>
        <p:nvSpPr>
          <p:cNvPr id="10" name="正方形/長方形 9">
            <a:extLst>
              <a:ext uri="{FF2B5EF4-FFF2-40B4-BE49-F238E27FC236}">
                <a16:creationId xmlns:a16="http://schemas.microsoft.com/office/drawing/2014/main" id="{7F249E90-A115-4B6C-B1D5-E2676D1A78E2}"/>
              </a:ext>
            </a:extLst>
          </p:cNvPr>
          <p:cNvSpPr/>
          <p:nvPr/>
        </p:nvSpPr>
        <p:spPr>
          <a:xfrm>
            <a:off x="2163536" y="3094264"/>
            <a:ext cx="3861707" cy="569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8841457C-941B-4B98-9027-022544EFBB19}"/>
              </a:ext>
            </a:extLst>
          </p:cNvPr>
          <p:cNvSpPr/>
          <p:nvPr/>
        </p:nvSpPr>
        <p:spPr>
          <a:xfrm>
            <a:off x="2163536" y="4490357"/>
            <a:ext cx="3861707" cy="56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C7BD836A-16AC-498F-9AFB-1BC20552AB3C}"/>
              </a:ext>
            </a:extLst>
          </p:cNvPr>
          <p:cNvCxnSpPr/>
          <p:nvPr/>
        </p:nvCxnSpPr>
        <p:spPr>
          <a:xfrm>
            <a:off x="2816679" y="3151188"/>
            <a:ext cx="0" cy="1268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74218219-E6D8-405D-978E-E6783A4A7051}"/>
              </a:ext>
            </a:extLst>
          </p:cNvPr>
          <p:cNvCxnSpPr/>
          <p:nvPr/>
        </p:nvCxnSpPr>
        <p:spPr>
          <a:xfrm>
            <a:off x="3494314" y="3151188"/>
            <a:ext cx="0" cy="1268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5DC7E499-59EF-437B-9200-7051C405ED45}"/>
              </a:ext>
            </a:extLst>
          </p:cNvPr>
          <p:cNvCxnSpPr/>
          <p:nvPr/>
        </p:nvCxnSpPr>
        <p:spPr>
          <a:xfrm>
            <a:off x="4261757" y="3151188"/>
            <a:ext cx="0" cy="1268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2AAE9F07-356A-42FE-99BA-9E18EC690124}"/>
              </a:ext>
            </a:extLst>
          </p:cNvPr>
          <p:cNvCxnSpPr/>
          <p:nvPr/>
        </p:nvCxnSpPr>
        <p:spPr>
          <a:xfrm>
            <a:off x="5102679" y="3151188"/>
            <a:ext cx="0" cy="1268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3154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F856A8-8A85-41D0-9C2E-CF39025A1240}"/>
              </a:ext>
            </a:extLst>
          </p:cNvPr>
          <p:cNvSpPr>
            <a:spLocks noGrp="1"/>
          </p:cNvSpPr>
          <p:nvPr>
            <p:ph type="title"/>
          </p:nvPr>
        </p:nvSpPr>
        <p:spPr/>
        <p:txBody>
          <a:bodyPr/>
          <a:lstStyle/>
          <a:p>
            <a:r>
              <a:rPr kumimoji="1" lang="ja-JP" altLang="en-US" dirty="0"/>
              <a:t>結局こいつは何がしたい？</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DFE59D2-0DB4-4313-B3AB-865744649B58}"/>
                  </a:ext>
                </a:extLst>
              </p:cNvPr>
              <p:cNvSpPr>
                <a:spLocks noGrp="1"/>
              </p:cNvSpPr>
              <p:nvPr>
                <p:ph idx="1"/>
              </p:nvPr>
            </p:nvSpPr>
            <p:spPr/>
            <p:txBody>
              <a:bodyPr>
                <a:normAutofit/>
              </a:bodyPr>
              <a:lstStyle/>
              <a:p>
                <a:pPr marL="0" indent="0">
                  <a:buNone/>
                </a:pPr>
                <a:r>
                  <a:rPr kumimoji="1" lang="ja-JP" altLang="en-US" dirty="0"/>
                  <a:t>電界を調べることにより、様々なことを知ることができる！</a:t>
                </a:r>
                <a:endParaRPr kumimoji="1" lang="en-US" altLang="ja-JP" dirty="0"/>
              </a:p>
              <a:p>
                <a:pPr marL="0" indent="0">
                  <a:buNone/>
                </a:pPr>
                <a:r>
                  <a:rPr lang="ja-JP" altLang="en-US" dirty="0">
                    <a:solidFill>
                      <a:srgbClr val="C00000"/>
                    </a:solidFill>
                  </a:rPr>
                  <a:t>同じものを敢えて２パターンで求めるというテクニック</a:t>
                </a:r>
                <a:endParaRPr lang="en-US" altLang="ja-JP" dirty="0">
                  <a:solidFill>
                    <a:srgbClr val="C00000"/>
                  </a:solidFill>
                </a:endParaRPr>
              </a:p>
              <a:p>
                <a:pPr marL="0" indent="0">
                  <a:buNone/>
                </a:pPr>
                <a:endParaRPr kumimoji="1" lang="en-US" altLang="ja-JP" dirty="0"/>
              </a:p>
              <a:p>
                <a:pPr marL="0" indent="0" algn="ctr">
                  <a:buNone/>
                </a:pPr>
                <a14:m>
                  <m:oMath xmlns:m="http://schemas.openxmlformats.org/officeDocument/2006/math">
                    <m:r>
                      <m:rPr>
                        <m:nor/>
                      </m:rPr>
                      <a:rPr lang="en-US" altLang="ja-JP" dirty="0"/>
                      <m:t>E</m:t>
                    </m:r>
                    <m:r>
                      <m:rPr>
                        <m:nor/>
                      </m:rPr>
                      <a:rPr lang="en-US" altLang="ja-JP" dirty="0"/>
                      <m:t>= </m:t>
                    </m:r>
                    <m:f>
                      <m:fPr>
                        <m:ctrlPr>
                          <a:rPr lang="en-US" altLang="ja-JP" i="1">
                            <a:latin typeface="Cambria Math" panose="02040503050406030204" pitchFamily="18" charset="0"/>
                          </a:rPr>
                        </m:ctrlPr>
                      </m:fPr>
                      <m:num>
                        <m:r>
                          <a:rPr lang="en-US" altLang="ja-JP" i="1">
                            <a:latin typeface="Cambria Math" panose="02040503050406030204" pitchFamily="18" charset="0"/>
                          </a:rPr>
                          <m:t>𝑄</m:t>
                        </m:r>
                      </m:num>
                      <m:den>
                        <m:r>
                          <a:rPr lang="en-US" altLang="ja-JP" b="0" i="1" smtClean="0">
                            <a:solidFill>
                              <a:srgbClr val="C00000"/>
                            </a:solidFill>
                            <a:latin typeface="Cambria Math" panose="02040503050406030204" pitchFamily="18" charset="0"/>
                          </a:rPr>
                          <m:t>𝑆</m:t>
                        </m:r>
                        <m:r>
                          <a:rPr lang="en-US" altLang="ja-JP" i="1">
                            <a:latin typeface="Cambria Math" panose="02040503050406030204" pitchFamily="18" charset="0"/>
                          </a:rPr>
                          <m:t>𝜖</m:t>
                        </m:r>
                      </m:den>
                    </m:f>
                  </m:oMath>
                </a14:m>
                <a:r>
                  <a:rPr kumimoji="1" lang="en-US" altLang="ja-JP" dirty="0"/>
                  <a:t>=</a:t>
                </a:r>
                <a:r>
                  <a:rPr lang="en-US" altLang="ja-JP" dirty="0"/>
                  <a:t> </a:t>
                </a:r>
                <a14:m>
                  <m:oMath xmlns:m="http://schemas.openxmlformats.org/officeDocument/2006/math">
                    <m:f>
                      <m:fPr>
                        <m:ctrlPr>
                          <a:rPr lang="en-US" altLang="ja-JP" i="1">
                            <a:latin typeface="Cambria Math" panose="02040503050406030204" pitchFamily="18" charset="0"/>
                          </a:rPr>
                        </m:ctrlPr>
                      </m:fPr>
                      <m:num>
                        <m:r>
                          <a:rPr lang="en-US" altLang="ja-JP" b="0" i="1" smtClean="0">
                            <a:latin typeface="Cambria Math" panose="02040503050406030204" pitchFamily="18" charset="0"/>
                          </a:rPr>
                          <m:t>𝑉</m:t>
                        </m:r>
                      </m:num>
                      <m:den>
                        <m:r>
                          <a:rPr lang="en-US" altLang="ja-JP" b="0" i="1" smtClean="0">
                            <a:latin typeface="Cambria Math" panose="02040503050406030204" pitchFamily="18" charset="0"/>
                          </a:rPr>
                          <m:t>𝑑</m:t>
                        </m:r>
                      </m:den>
                    </m:f>
                  </m:oMath>
                </a14:m>
                <a:r>
                  <a:rPr kumimoji="1" lang="ja-JP" altLang="en-US" dirty="0"/>
                  <a:t> </a:t>
                </a:r>
                <a:endParaRPr kumimoji="1" lang="en-US" altLang="ja-JP" dirty="0"/>
              </a:p>
              <a:p>
                <a:pPr marL="0" indent="0">
                  <a:buNone/>
                </a:pPr>
                <a:r>
                  <a:rPr lang="ja-JP" altLang="en-US" dirty="0"/>
                  <a:t>ゆえに、</a:t>
                </a:r>
                <a:endParaRPr lang="en-US" altLang="ja-JP" dirty="0"/>
              </a:p>
              <a:p>
                <a:pPr marL="0" indent="0">
                  <a:buNone/>
                </a:pPr>
                <a:endParaRPr lang="en-US" altLang="ja-JP" dirty="0"/>
              </a:p>
              <a:p>
                <a:pPr marL="0" indent="0" algn="ctr">
                  <a:buNone/>
                </a:pPr>
                <a14:m>
                  <m:oMath xmlns:m="http://schemas.openxmlformats.org/officeDocument/2006/math">
                    <m:r>
                      <a:rPr lang="en-US" altLang="ja-JP" b="0" i="1" smtClean="0">
                        <a:latin typeface="Cambria Math" panose="02040503050406030204" pitchFamily="18" charset="0"/>
                      </a:rPr>
                      <m:t>𝑄</m:t>
                    </m:r>
                    <m:r>
                      <a:rPr lang="en-US" altLang="ja-JP" b="0" i="1" smtClean="0">
                        <a:latin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𝜀</m:t>
                    </m:r>
                    <m:f>
                      <m:fPr>
                        <m:ctrlPr>
                          <a:rPr lang="en-US" altLang="ja-JP" b="0"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𝑆</m:t>
                        </m:r>
                      </m:num>
                      <m:den>
                        <m:r>
                          <a:rPr lang="en-US" altLang="ja-JP" b="0" i="1" smtClean="0">
                            <a:latin typeface="Cambria Math" panose="02040503050406030204" pitchFamily="18" charset="0"/>
                            <a:ea typeface="Cambria Math" panose="02040503050406030204" pitchFamily="18" charset="0"/>
                          </a:rPr>
                          <m:t>𝑑</m:t>
                        </m:r>
                      </m:den>
                    </m:f>
                    <m:r>
                      <a:rPr lang="en-US" altLang="ja-JP" b="0" i="1" smtClean="0">
                        <a:latin typeface="Cambria Math" panose="02040503050406030204" pitchFamily="18" charset="0"/>
                        <a:ea typeface="Cambria Math" panose="02040503050406030204" pitchFamily="18" charset="0"/>
                      </a:rPr>
                      <m:t>𝑉</m:t>
                    </m:r>
                    <m:r>
                      <a:rPr lang="en-US" altLang="ja-JP" b="0" i="0" smtClean="0">
                        <a:latin typeface="Cambria Math" panose="02040503050406030204" pitchFamily="18" charset="0"/>
                        <a:ea typeface="Cambria Math" panose="02040503050406030204" pitchFamily="18" charset="0"/>
                      </a:rPr>
                      <m:t>=</m:t>
                    </m:r>
                    <m:r>
                      <m:rPr>
                        <m:sty m:val="p"/>
                      </m:rPr>
                      <a:rPr lang="en-US" altLang="ja-JP" b="0" i="0" smtClean="0">
                        <a:latin typeface="Cambria Math" panose="02040503050406030204" pitchFamily="18" charset="0"/>
                        <a:ea typeface="Cambria Math" panose="02040503050406030204" pitchFamily="18" charset="0"/>
                      </a:rPr>
                      <m:t>CV</m:t>
                    </m:r>
                    <m:r>
                      <a:rPr lang="en-US" altLang="ja-JP" b="0" i="0" smtClean="0">
                        <a:latin typeface="Cambria Math" panose="02040503050406030204" pitchFamily="18" charset="0"/>
                        <a:ea typeface="Cambria Math" panose="02040503050406030204" pitchFamily="18" charset="0"/>
                      </a:rPr>
                      <m:t>       (</m:t>
                    </m:r>
                    <m:r>
                      <a:rPr lang="ja-JP" altLang="en-US" i="1">
                        <a:latin typeface="Cambria Math" panose="02040503050406030204" pitchFamily="18" charset="0"/>
                        <a:ea typeface="Cambria Math" panose="02040503050406030204" pitchFamily="18" charset="0"/>
                      </a:rPr>
                      <m:t>ただし</m:t>
                    </m:r>
                    <m:r>
                      <m:rPr>
                        <m:sty m:val="p"/>
                      </m:rPr>
                      <a:rPr lang="en-US" altLang="ja-JP" b="0" i="0" smtClean="0">
                        <a:latin typeface="Cambria Math" panose="02040503050406030204" pitchFamily="18" charset="0"/>
                        <a:ea typeface="Cambria Math" panose="02040503050406030204" pitchFamily="18" charset="0"/>
                      </a:rPr>
                      <m:t>C</m:t>
                    </m:r>
                    <m:r>
                      <a:rPr lang="en-US" altLang="ja-JP" b="0" i="0" smtClean="0">
                        <a:latin typeface="Cambria Math" panose="02040503050406030204" pitchFamily="18" charset="0"/>
                        <a:ea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𝜀</m:t>
                    </m:r>
                    <m:f>
                      <m:fPr>
                        <m:ctrlPr>
                          <a:rPr lang="en-US" altLang="ja-JP" b="0"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𝑆</m:t>
                        </m:r>
                      </m:num>
                      <m:den>
                        <m:r>
                          <a:rPr lang="en-US" altLang="ja-JP" b="0" i="1" smtClean="0">
                            <a:latin typeface="Cambria Math" panose="02040503050406030204" pitchFamily="18" charset="0"/>
                            <a:ea typeface="Cambria Math" panose="02040503050406030204" pitchFamily="18" charset="0"/>
                          </a:rPr>
                          <m:t>𝑑</m:t>
                        </m:r>
                      </m:den>
                    </m:f>
                    <m:r>
                      <a:rPr lang="en-US" altLang="ja-JP" b="0" i="0" smtClean="0">
                        <a:latin typeface="Cambria Math" panose="02040503050406030204" pitchFamily="18" charset="0"/>
                        <a:ea typeface="Cambria Math" panose="02040503050406030204" pitchFamily="18" charset="0"/>
                      </a:rPr>
                      <m:t>)</m:t>
                    </m:r>
                  </m:oMath>
                </a14:m>
                <a:r>
                  <a:rPr lang="ja-JP" altLang="en-US" dirty="0"/>
                  <a:t>　</a:t>
                </a:r>
                <a:r>
                  <a:rPr lang="en-US" altLang="ja-JP" dirty="0"/>
                  <a:t> </a:t>
                </a:r>
              </a:p>
              <a:p>
                <a:pPr marL="0" indent="0" algn="ctr">
                  <a:buNone/>
                </a:pP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CDFE59D2-0DB4-4313-B3AB-865744649B58}"/>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80710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B795C7-57D0-4D03-B13F-05351D01B3C7}"/>
              </a:ext>
            </a:extLst>
          </p:cNvPr>
          <p:cNvSpPr>
            <a:spLocks noGrp="1"/>
          </p:cNvSpPr>
          <p:nvPr>
            <p:ph type="title"/>
          </p:nvPr>
        </p:nvSpPr>
        <p:spPr/>
        <p:txBody>
          <a:bodyPr/>
          <a:lstStyle/>
          <a:p>
            <a:r>
              <a:rPr kumimoji="1" lang="ja-JP" altLang="en-US" dirty="0"/>
              <a:t>コンデンサの容量</a:t>
            </a:r>
            <a:r>
              <a:rPr kumimoji="1" lang="en-US" altLang="ja-JP" dirty="0"/>
              <a:t>C[F]</a:t>
            </a:r>
            <a:r>
              <a:rPr kumimoji="1" lang="ja-JP" altLang="en-US" dirty="0"/>
              <a:t>とは</a:t>
            </a:r>
          </a:p>
        </p:txBody>
      </p:sp>
      <p:sp>
        <p:nvSpPr>
          <p:cNvPr id="3" name="コンテンツ プレースホルダー 2">
            <a:extLst>
              <a:ext uri="{FF2B5EF4-FFF2-40B4-BE49-F238E27FC236}">
                <a16:creationId xmlns:a16="http://schemas.microsoft.com/office/drawing/2014/main" id="{78C24A52-678D-45D8-82ED-7770F4850B84}"/>
              </a:ext>
            </a:extLst>
          </p:cNvPr>
          <p:cNvSpPr>
            <a:spLocks noGrp="1"/>
          </p:cNvSpPr>
          <p:nvPr>
            <p:ph idx="1"/>
          </p:nvPr>
        </p:nvSpPr>
        <p:spPr/>
        <p:txBody>
          <a:bodyPr/>
          <a:lstStyle/>
          <a:p>
            <a:r>
              <a:rPr lang="ja-JP" altLang="en-US" dirty="0"/>
              <a:t>容量が大きい程</a:t>
            </a:r>
            <a:r>
              <a:rPr lang="en-US" altLang="ja-JP" dirty="0"/>
              <a:t>Q</a:t>
            </a:r>
            <a:r>
              <a:rPr lang="ja-JP" altLang="en-US" dirty="0"/>
              <a:t>は大きくなるのが予測できるだろう</a:t>
            </a:r>
            <a:endParaRPr lang="en-US" altLang="ja-JP" dirty="0"/>
          </a:p>
          <a:p>
            <a:endParaRPr lang="en-US" altLang="ja-JP" dirty="0"/>
          </a:p>
          <a:p>
            <a:pPr marL="0" indent="0">
              <a:buNone/>
            </a:pPr>
            <a:r>
              <a:rPr kumimoji="1" lang="ja-JP" altLang="en-US" dirty="0"/>
              <a:t>このように、</a:t>
            </a:r>
            <a:r>
              <a:rPr lang="ja-JP" altLang="en-US" dirty="0"/>
              <a:t>電圧が決まってた時にどれだけの電荷を集められるかが容量である。</a:t>
            </a:r>
            <a:endParaRPr lang="en-US" altLang="ja-JP" dirty="0"/>
          </a:p>
          <a:p>
            <a:pPr marL="0" indent="0">
              <a:buNone/>
            </a:pPr>
            <a:endParaRPr lang="en-US" altLang="ja-JP" dirty="0"/>
          </a:p>
          <a:p>
            <a:pPr marL="0" indent="0">
              <a:buNone/>
            </a:pPr>
            <a:r>
              <a:rPr lang="ja-JP" altLang="en-US" dirty="0"/>
              <a:t>極板間距離</a:t>
            </a:r>
            <a:r>
              <a:rPr lang="en-US" altLang="ja-JP" dirty="0"/>
              <a:t>d</a:t>
            </a:r>
            <a:r>
              <a:rPr lang="ja-JP" altLang="en-US" dirty="0"/>
              <a:t>が小さい程電気を引き付けやすくなるのでためやすい。</a:t>
            </a:r>
            <a:endParaRPr lang="en-US" altLang="ja-JP" dirty="0"/>
          </a:p>
          <a:p>
            <a:pPr marL="0" indent="0">
              <a:buNone/>
            </a:pPr>
            <a:r>
              <a:rPr kumimoji="1" lang="ja-JP" altLang="en-US" dirty="0"/>
              <a:t>板の面積</a:t>
            </a:r>
            <a:r>
              <a:rPr kumimoji="1" lang="en-US" altLang="ja-JP" dirty="0"/>
              <a:t>S</a:t>
            </a:r>
            <a:r>
              <a:rPr kumimoji="1" lang="ja-JP" altLang="en-US" dirty="0"/>
              <a:t>が大きいときは言わずもがな。。。</a:t>
            </a:r>
          </a:p>
        </p:txBody>
      </p:sp>
    </p:spTree>
    <p:extLst>
      <p:ext uri="{BB962C8B-B14F-4D97-AF65-F5344CB8AC3E}">
        <p14:creationId xmlns:p14="http://schemas.microsoft.com/office/powerpoint/2010/main" val="829478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84D7F4-D44E-4C22-87F2-0C46B0EC2F8D}"/>
              </a:ext>
            </a:extLst>
          </p:cNvPr>
          <p:cNvSpPr>
            <a:spLocks noGrp="1"/>
          </p:cNvSpPr>
          <p:nvPr>
            <p:ph type="title"/>
          </p:nvPr>
        </p:nvSpPr>
        <p:spPr/>
        <p:txBody>
          <a:bodyPr/>
          <a:lstStyle/>
          <a:p>
            <a:r>
              <a:rPr kumimoji="1" lang="ja-JP" altLang="en-US" dirty="0"/>
              <a:t>並列はイージー</a:t>
            </a:r>
          </a:p>
        </p:txBody>
      </p:sp>
      <p:sp>
        <p:nvSpPr>
          <p:cNvPr id="3" name="コンテンツ プレースホルダー 2">
            <a:extLst>
              <a:ext uri="{FF2B5EF4-FFF2-40B4-BE49-F238E27FC236}">
                <a16:creationId xmlns:a16="http://schemas.microsoft.com/office/drawing/2014/main" id="{BEA40755-D4CE-4877-83AE-E360EB18996E}"/>
              </a:ext>
            </a:extLst>
          </p:cNvPr>
          <p:cNvSpPr>
            <a:spLocks noGrp="1"/>
          </p:cNvSpPr>
          <p:nvPr>
            <p:ph idx="1"/>
          </p:nvPr>
        </p:nvSpPr>
        <p:spPr/>
        <p:txBody>
          <a:bodyPr/>
          <a:lstStyle/>
          <a:p>
            <a:r>
              <a:rPr kumimoji="1" lang="ja-JP" altLang="en-US" dirty="0"/>
              <a:t>極板が広くなるイメージ</a:t>
            </a:r>
          </a:p>
        </p:txBody>
      </p:sp>
      <p:sp>
        <p:nvSpPr>
          <p:cNvPr id="4" name="正方形/長方形 3">
            <a:extLst>
              <a:ext uri="{FF2B5EF4-FFF2-40B4-BE49-F238E27FC236}">
                <a16:creationId xmlns:a16="http://schemas.microsoft.com/office/drawing/2014/main" id="{33F1B569-79E6-4897-9ABF-8FC69882F12C}"/>
              </a:ext>
            </a:extLst>
          </p:cNvPr>
          <p:cNvSpPr/>
          <p:nvPr/>
        </p:nvSpPr>
        <p:spPr>
          <a:xfrm>
            <a:off x="2204357" y="2620736"/>
            <a:ext cx="2130879" cy="171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CB53933F-A711-444A-94BF-C037A9DD0D63}"/>
              </a:ext>
            </a:extLst>
          </p:cNvPr>
          <p:cNvSpPr/>
          <p:nvPr/>
        </p:nvSpPr>
        <p:spPr>
          <a:xfrm>
            <a:off x="2204357" y="3429000"/>
            <a:ext cx="2130879" cy="171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5DFCCD3-4327-4BCC-89EF-7AEEC795B62D}"/>
              </a:ext>
            </a:extLst>
          </p:cNvPr>
          <p:cNvSpPr/>
          <p:nvPr/>
        </p:nvSpPr>
        <p:spPr>
          <a:xfrm>
            <a:off x="4736646" y="2620736"/>
            <a:ext cx="2718707" cy="17145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72335744-CD5E-419E-8382-5A5D7D202293}"/>
              </a:ext>
            </a:extLst>
          </p:cNvPr>
          <p:cNvSpPr/>
          <p:nvPr/>
        </p:nvSpPr>
        <p:spPr>
          <a:xfrm>
            <a:off x="4736646" y="3429000"/>
            <a:ext cx="2718707" cy="17145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9" name="直線コネクタ 8">
            <a:extLst>
              <a:ext uri="{FF2B5EF4-FFF2-40B4-BE49-F238E27FC236}">
                <a16:creationId xmlns:a16="http://schemas.microsoft.com/office/drawing/2014/main" id="{52962107-FAF1-43DF-9046-2DD9F7C6D9E9}"/>
              </a:ext>
            </a:extLst>
          </p:cNvPr>
          <p:cNvCxnSpPr/>
          <p:nvPr/>
        </p:nvCxnSpPr>
        <p:spPr>
          <a:xfrm flipV="1">
            <a:off x="3269796" y="2310493"/>
            <a:ext cx="0" cy="310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AD16A95D-8922-45AC-9D92-2A6B2E849EAF}"/>
              </a:ext>
            </a:extLst>
          </p:cNvPr>
          <p:cNvCxnSpPr/>
          <p:nvPr/>
        </p:nvCxnSpPr>
        <p:spPr>
          <a:xfrm>
            <a:off x="3269796" y="2286000"/>
            <a:ext cx="28262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2F40E4A0-29A0-449A-80C3-71B918E76FDE}"/>
              </a:ext>
            </a:extLst>
          </p:cNvPr>
          <p:cNvCxnSpPr>
            <a:cxnSpLocks/>
          </p:cNvCxnSpPr>
          <p:nvPr/>
        </p:nvCxnSpPr>
        <p:spPr>
          <a:xfrm>
            <a:off x="6095999" y="2286000"/>
            <a:ext cx="0" cy="334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2DEAAC6-9B58-466B-8590-CC435E1F0980}"/>
              </a:ext>
            </a:extLst>
          </p:cNvPr>
          <p:cNvCxnSpPr>
            <a:stCxn id="5" idx="0"/>
          </p:cNvCxnSpPr>
          <p:nvPr/>
        </p:nvCxnSpPr>
        <p:spPr>
          <a:xfrm flipH="1">
            <a:off x="3269796" y="3429000"/>
            <a:ext cx="1" cy="465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45E8D1B6-7B6E-456D-9F6D-3911AF178224}"/>
              </a:ext>
            </a:extLst>
          </p:cNvPr>
          <p:cNvCxnSpPr>
            <a:cxnSpLocks/>
          </p:cNvCxnSpPr>
          <p:nvPr/>
        </p:nvCxnSpPr>
        <p:spPr>
          <a:xfrm>
            <a:off x="6033407" y="3600450"/>
            <a:ext cx="0" cy="293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D8398EAD-D8B3-41BC-825A-E6BEAD543F64}"/>
              </a:ext>
            </a:extLst>
          </p:cNvPr>
          <p:cNvCxnSpPr/>
          <p:nvPr/>
        </p:nvCxnSpPr>
        <p:spPr>
          <a:xfrm>
            <a:off x="3269796" y="3894364"/>
            <a:ext cx="276361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8019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F9B8D6-1484-49D9-9629-F27F8DB4BCD2}"/>
              </a:ext>
            </a:extLst>
          </p:cNvPr>
          <p:cNvSpPr>
            <a:spLocks noGrp="1"/>
          </p:cNvSpPr>
          <p:nvPr>
            <p:ph type="title"/>
          </p:nvPr>
        </p:nvSpPr>
        <p:spPr/>
        <p:txBody>
          <a:bodyPr/>
          <a:lstStyle/>
          <a:p>
            <a:r>
              <a:rPr kumimoji="1" lang="ja-JP" altLang="en-US" dirty="0"/>
              <a:t>並列はイージーーーー</a:t>
            </a:r>
            <a:r>
              <a:rPr kumimoji="1" lang="en-US" altLang="ja-JP" dirty="0"/>
              <a:t>(</a:t>
            </a:r>
            <a:r>
              <a:rPr kumimoji="1" lang="ja-JP" altLang="en-US" dirty="0"/>
              <a:t>細かいことは置いといて</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35965A8C-E488-4BED-A02A-066CCE220F2B}"/>
              </a:ext>
            </a:extLst>
          </p:cNvPr>
          <p:cNvSpPr>
            <a:spLocks noGrp="1"/>
          </p:cNvSpPr>
          <p:nvPr>
            <p:ph idx="1"/>
          </p:nvPr>
        </p:nvSpPr>
        <p:spPr/>
        <p:txBody>
          <a:bodyPr/>
          <a:lstStyle/>
          <a:p>
            <a:pPr marL="0" indent="0">
              <a:buNone/>
            </a:pPr>
            <a:r>
              <a:rPr lang="ja-JP" altLang="en-US" dirty="0"/>
              <a:t>とりあえず厚くなれよ！</a:t>
            </a:r>
            <a:endParaRPr kumimoji="1" lang="en-US" altLang="ja-JP" dirty="0"/>
          </a:p>
          <a:p>
            <a:pPr lvl="1"/>
            <a:endParaRPr lang="en-US" altLang="ja-JP" dirty="0"/>
          </a:p>
          <a:p>
            <a:endParaRPr kumimoji="1" lang="en-US" altLang="ja-JP" dirty="0"/>
          </a:p>
          <a:p>
            <a:endParaRPr lang="en-US" altLang="ja-JP" dirty="0"/>
          </a:p>
          <a:p>
            <a:endParaRPr kumimoji="1" lang="en-US" altLang="ja-JP" dirty="0"/>
          </a:p>
          <a:p>
            <a:endParaRPr kumimoji="1" lang="ja-JP" altLang="en-US" dirty="0"/>
          </a:p>
        </p:txBody>
      </p:sp>
      <p:sp>
        <p:nvSpPr>
          <p:cNvPr id="4" name="正方形/長方形 3">
            <a:extLst>
              <a:ext uri="{FF2B5EF4-FFF2-40B4-BE49-F238E27FC236}">
                <a16:creationId xmlns:a16="http://schemas.microsoft.com/office/drawing/2014/main" id="{6ABA19C0-09B2-450C-BE02-73EA530F0991}"/>
              </a:ext>
            </a:extLst>
          </p:cNvPr>
          <p:cNvSpPr/>
          <p:nvPr/>
        </p:nvSpPr>
        <p:spPr>
          <a:xfrm>
            <a:off x="2204357" y="2620736"/>
            <a:ext cx="2130879" cy="171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8B03B828-0BE9-4838-921D-8984B0D85F1D}"/>
              </a:ext>
            </a:extLst>
          </p:cNvPr>
          <p:cNvSpPr/>
          <p:nvPr/>
        </p:nvSpPr>
        <p:spPr>
          <a:xfrm>
            <a:off x="2204357" y="3429000"/>
            <a:ext cx="2130879" cy="171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4BA654A-D1B3-49AD-B6A6-0BE5DFE14E18}"/>
              </a:ext>
            </a:extLst>
          </p:cNvPr>
          <p:cNvSpPr/>
          <p:nvPr/>
        </p:nvSpPr>
        <p:spPr>
          <a:xfrm>
            <a:off x="4335236" y="2620736"/>
            <a:ext cx="2718707" cy="17145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025C5D1E-4E83-49F5-B41F-B14EBDF651DA}"/>
              </a:ext>
            </a:extLst>
          </p:cNvPr>
          <p:cNvSpPr/>
          <p:nvPr/>
        </p:nvSpPr>
        <p:spPr>
          <a:xfrm>
            <a:off x="4335236" y="3429000"/>
            <a:ext cx="2718707" cy="17145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C4B286D6-5283-42EC-B1F0-5D24A1C4A561}"/>
                  </a:ext>
                </a:extLst>
              </p:cNvPr>
              <p:cNvSpPr txBox="1"/>
              <p:nvPr/>
            </p:nvSpPr>
            <p:spPr>
              <a:xfrm>
                <a:off x="1249136" y="4335236"/>
                <a:ext cx="5452583" cy="487249"/>
              </a:xfrm>
              <a:prstGeom prst="rect">
                <a:avLst/>
              </a:prstGeom>
              <a:noFill/>
            </p:spPr>
            <p:txBody>
              <a:bodyPr wrap="none" rtlCol="0">
                <a:spAutoFit/>
              </a:bodyPr>
              <a:lstStyle/>
              <a:p>
                <a14:m>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𝐶</m:t>
                        </m:r>
                      </m:e>
                      <m:sub>
                        <m:r>
                          <a:rPr lang="en-US" altLang="ja-JP" b="0" i="1" smtClean="0">
                            <a:latin typeface="Cambria Math" panose="02040503050406030204" pitchFamily="18" charset="0"/>
                            <a:ea typeface="Cambria Math" panose="02040503050406030204" pitchFamily="18" charset="0"/>
                          </a:rPr>
                          <m:t>1</m:t>
                        </m:r>
                      </m:sub>
                    </m:sSub>
                    <m:r>
                      <a:rPr lang="en-US" altLang="ja-JP" b="0" i="1" smtClean="0">
                        <a:latin typeface="Cambria Math" panose="02040503050406030204" pitchFamily="18" charset="0"/>
                        <a:ea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𝜀</m:t>
                    </m:r>
                    <m:f>
                      <m:fPr>
                        <m:ctrlPr>
                          <a:rPr lang="en-US" altLang="ja-JP" b="0" i="1" smtClean="0">
                            <a:latin typeface="Cambria Math" panose="02040503050406030204" pitchFamily="18" charset="0"/>
                            <a:ea typeface="Cambria Math" panose="02040503050406030204" pitchFamily="18" charset="0"/>
                          </a:rPr>
                        </m:ctrlPr>
                      </m:fPr>
                      <m:num>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𝑆</m:t>
                            </m:r>
                          </m:e>
                          <m:sub>
                            <m:r>
                              <a:rPr lang="en-US" altLang="ja-JP" b="0" i="1" smtClean="0">
                                <a:latin typeface="Cambria Math" panose="02040503050406030204" pitchFamily="18" charset="0"/>
                                <a:ea typeface="Cambria Math" panose="02040503050406030204" pitchFamily="18" charset="0"/>
                              </a:rPr>
                              <m:t>1</m:t>
                            </m:r>
                          </m:sub>
                        </m:sSub>
                      </m:num>
                      <m:den>
                        <m:r>
                          <a:rPr lang="en-US" altLang="ja-JP" b="0" i="1" smtClean="0">
                            <a:latin typeface="Cambria Math" panose="02040503050406030204" pitchFamily="18" charset="0"/>
                            <a:ea typeface="Cambria Math" panose="02040503050406030204" pitchFamily="18" charset="0"/>
                          </a:rPr>
                          <m:t>𝑑</m:t>
                        </m:r>
                      </m:den>
                    </m:f>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𝐶</m:t>
                        </m:r>
                      </m:e>
                      <m:sub>
                        <m:r>
                          <a:rPr lang="en-US" altLang="ja-JP" b="0" i="1" smtClean="0">
                            <a:latin typeface="Cambria Math" panose="02040503050406030204" pitchFamily="18" charset="0"/>
                            <a:ea typeface="Cambria Math" panose="02040503050406030204" pitchFamily="18" charset="0"/>
                          </a:rPr>
                          <m:t>2</m:t>
                        </m:r>
                      </m:sub>
                    </m:sSub>
                    <m:r>
                      <a:rPr lang="en-US" altLang="ja-JP" b="0" i="1" smtClean="0">
                        <a:latin typeface="Cambria Math" panose="02040503050406030204" pitchFamily="18" charset="0"/>
                        <a:ea typeface="Cambria Math" panose="02040503050406030204" pitchFamily="18" charset="0"/>
                      </a:rPr>
                      <m:t>=</m:t>
                    </m:r>
                  </m:oMath>
                </a14:m>
                <a:r>
                  <a:rPr lang="en-US" altLang="ja-JP" dirty="0">
                    <a:ea typeface="Cambria Math" panose="02040503050406030204" pitchFamily="18" charset="0"/>
                  </a:rPr>
                  <a:t> </a:t>
                </a:r>
                <a14:m>
                  <m:oMath xmlns:m="http://schemas.openxmlformats.org/officeDocument/2006/math">
                    <m:r>
                      <a:rPr lang="en-US" altLang="ja-JP" i="1" smtClean="0">
                        <a:latin typeface="Cambria Math" panose="02040503050406030204" pitchFamily="18" charset="0"/>
                        <a:ea typeface="Cambria Math" panose="02040503050406030204" pitchFamily="18" charset="0"/>
                      </a:rPr>
                      <m:t>𝜀</m:t>
                    </m:r>
                    <m:f>
                      <m:fPr>
                        <m:ctrlPr>
                          <a:rPr lang="en-US" altLang="ja-JP" b="0" i="1" smtClean="0">
                            <a:latin typeface="Cambria Math" panose="02040503050406030204" pitchFamily="18" charset="0"/>
                            <a:ea typeface="Cambria Math" panose="02040503050406030204" pitchFamily="18" charset="0"/>
                          </a:rPr>
                        </m:ctrlPr>
                      </m:fPr>
                      <m:num>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𝑆</m:t>
                            </m:r>
                          </m:e>
                          <m:sub>
                            <m:r>
                              <a:rPr lang="en-US" altLang="ja-JP" b="0" i="1" smtClean="0">
                                <a:latin typeface="Cambria Math" panose="02040503050406030204" pitchFamily="18" charset="0"/>
                                <a:ea typeface="Cambria Math" panose="02040503050406030204" pitchFamily="18" charset="0"/>
                              </a:rPr>
                              <m:t>2</m:t>
                            </m:r>
                          </m:sub>
                        </m:sSub>
                      </m:num>
                      <m:den>
                        <m:r>
                          <a:rPr lang="en-US" altLang="ja-JP" b="0" i="1" smtClean="0">
                            <a:latin typeface="Cambria Math" panose="02040503050406030204" pitchFamily="18" charset="0"/>
                            <a:ea typeface="Cambria Math" panose="02040503050406030204" pitchFamily="18" charset="0"/>
                          </a:rPr>
                          <m:t>𝑑</m:t>
                        </m:r>
                      </m:den>
                    </m:f>
                    <m:r>
                      <a:rPr lang="ja-JP" altLang="en-US" i="1">
                        <a:latin typeface="Cambria Math" panose="02040503050406030204" pitchFamily="18" charset="0"/>
                        <a:ea typeface="Cambria Math" panose="02040503050406030204" pitchFamily="18" charset="0"/>
                      </a:rPr>
                      <m:t>と</m:t>
                    </m:r>
                    <m:r>
                      <a:rPr kumimoji="1" lang="ja-JP" altLang="en-US" i="1">
                        <a:latin typeface="Cambria Math" panose="02040503050406030204" pitchFamily="18" charset="0"/>
                      </a:rPr>
                      <m:t>すると</m:t>
                    </m:r>
                  </m:oMath>
                </a14:m>
                <a:r>
                  <a:rPr kumimoji="1" lang="ja-JP" altLang="en-US" dirty="0"/>
                  <a:t>、</a:t>
                </a:r>
                <a14:m>
                  <m:oMath xmlns:m="http://schemas.openxmlformats.org/officeDocument/2006/math">
                    <m:r>
                      <a:rPr kumimoji="1" lang="en-US" altLang="ja-JP" b="0" i="1" smtClean="0">
                        <a:latin typeface="Cambria Math" panose="02040503050406030204" pitchFamily="18" charset="0"/>
                      </a:rPr>
                      <m:t>𝐶</m:t>
                    </m:r>
                    <m:r>
                      <a:rPr kumimoji="1" lang="en-US" altLang="ja-JP" b="0" i="1" smtClean="0">
                        <a:latin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𝜀</m:t>
                    </m:r>
                    <m:f>
                      <m:fPr>
                        <m:ctrlPr>
                          <a:rPr lang="en-US" altLang="ja-JP" b="0" i="1" smtClean="0">
                            <a:latin typeface="Cambria Math" panose="02040503050406030204" pitchFamily="18" charset="0"/>
                            <a:ea typeface="Cambria Math" panose="02040503050406030204" pitchFamily="18" charset="0"/>
                          </a:rPr>
                        </m:ctrlPr>
                      </m:fPr>
                      <m:num>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𝑆</m:t>
                            </m:r>
                          </m:e>
                          <m:sub>
                            <m:r>
                              <a:rPr lang="en-US" altLang="ja-JP" b="0" i="1" smtClean="0">
                                <a:latin typeface="Cambria Math" panose="02040503050406030204" pitchFamily="18" charset="0"/>
                                <a:ea typeface="Cambria Math" panose="02040503050406030204" pitchFamily="18" charset="0"/>
                              </a:rPr>
                              <m:t>1</m:t>
                            </m:r>
                          </m:sub>
                        </m:sSub>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𝑆</m:t>
                            </m:r>
                          </m:e>
                          <m:sub>
                            <m:r>
                              <a:rPr lang="en-US" altLang="ja-JP" b="0" i="1" smtClean="0">
                                <a:latin typeface="Cambria Math" panose="02040503050406030204" pitchFamily="18" charset="0"/>
                                <a:ea typeface="Cambria Math" panose="02040503050406030204" pitchFamily="18" charset="0"/>
                              </a:rPr>
                              <m:t>2</m:t>
                            </m:r>
                          </m:sub>
                        </m:sSub>
                      </m:num>
                      <m:den>
                        <m:r>
                          <a:rPr lang="en-US" altLang="ja-JP" b="0" i="1" smtClean="0">
                            <a:latin typeface="Cambria Math" panose="02040503050406030204" pitchFamily="18" charset="0"/>
                            <a:ea typeface="Cambria Math" panose="02040503050406030204" pitchFamily="18" charset="0"/>
                          </a:rPr>
                          <m:t>𝑑</m:t>
                        </m:r>
                      </m:den>
                    </m:f>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𝐶</m:t>
                        </m:r>
                      </m:e>
                      <m:sub>
                        <m:r>
                          <a:rPr lang="en-US" altLang="ja-JP" b="0" i="1" smtClean="0">
                            <a:latin typeface="Cambria Math" panose="02040503050406030204" pitchFamily="18" charset="0"/>
                            <a:ea typeface="Cambria Math" panose="02040503050406030204" pitchFamily="18" charset="0"/>
                          </a:rPr>
                          <m:t>1</m:t>
                        </m:r>
                      </m:sub>
                    </m:sSub>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𝐶</m:t>
                        </m:r>
                      </m:e>
                      <m:sub>
                        <m:r>
                          <a:rPr lang="en-US" altLang="ja-JP" b="0" i="1" smtClean="0">
                            <a:latin typeface="Cambria Math" panose="02040503050406030204" pitchFamily="18" charset="0"/>
                            <a:ea typeface="Cambria Math" panose="02040503050406030204" pitchFamily="18" charset="0"/>
                          </a:rPr>
                          <m:t>2</m:t>
                        </m:r>
                      </m:sub>
                    </m:sSub>
                  </m:oMath>
                </a14:m>
                <a:endParaRPr kumimoji="1" lang="ja-JP" altLang="en-US" dirty="0"/>
              </a:p>
            </p:txBody>
          </p:sp>
        </mc:Choice>
        <mc:Fallback xmlns="">
          <p:sp>
            <p:nvSpPr>
              <p:cNvPr id="8" name="テキスト ボックス 7">
                <a:extLst>
                  <a:ext uri="{FF2B5EF4-FFF2-40B4-BE49-F238E27FC236}">
                    <a16:creationId xmlns:a16="http://schemas.microsoft.com/office/drawing/2014/main" id="{C4B286D6-5283-42EC-B1F0-5D24A1C4A561}"/>
                  </a:ext>
                </a:extLst>
              </p:cNvPr>
              <p:cNvSpPr txBox="1">
                <a:spLocks noRot="1" noChangeAspect="1" noMove="1" noResize="1" noEditPoints="1" noAdjustHandles="1" noChangeArrowheads="1" noChangeShapeType="1" noTextEdit="1"/>
              </p:cNvSpPr>
              <p:nvPr/>
            </p:nvSpPr>
            <p:spPr>
              <a:xfrm>
                <a:off x="1249136" y="4335236"/>
                <a:ext cx="5452583" cy="487249"/>
              </a:xfrm>
              <a:prstGeom prst="rect">
                <a:avLst/>
              </a:prstGeom>
              <a:blipFill>
                <a:blip r:embed="rId2"/>
                <a:stretch>
                  <a:fillRect b="-875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39636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BB60AD-5E68-4DE8-8073-45CC420255E5}"/>
              </a:ext>
            </a:extLst>
          </p:cNvPr>
          <p:cNvSpPr>
            <a:spLocks noGrp="1"/>
          </p:cNvSpPr>
          <p:nvPr>
            <p:ph type="title"/>
          </p:nvPr>
        </p:nvSpPr>
        <p:spPr/>
        <p:txBody>
          <a:bodyPr/>
          <a:lstStyle/>
          <a:p>
            <a:r>
              <a:rPr kumimoji="1" lang="ja-JP" altLang="en-US" dirty="0"/>
              <a:t>直列は</a:t>
            </a:r>
            <a:r>
              <a:rPr kumimoji="1" lang="en-US" altLang="ja-JP" dirty="0"/>
              <a:t>difficult</a:t>
            </a:r>
            <a:endParaRPr kumimoji="1" lang="ja-JP" altLang="en-US" dirty="0"/>
          </a:p>
        </p:txBody>
      </p:sp>
      <p:sp>
        <p:nvSpPr>
          <p:cNvPr id="3" name="コンテンツ プレースホルダー 2">
            <a:extLst>
              <a:ext uri="{FF2B5EF4-FFF2-40B4-BE49-F238E27FC236}">
                <a16:creationId xmlns:a16="http://schemas.microsoft.com/office/drawing/2014/main" id="{2C053280-4897-41F1-9240-22D8DAD0F01D}"/>
              </a:ext>
            </a:extLst>
          </p:cNvPr>
          <p:cNvSpPr>
            <a:spLocks noGrp="1"/>
          </p:cNvSpPr>
          <p:nvPr>
            <p:ph idx="1"/>
          </p:nvPr>
        </p:nvSpPr>
        <p:spPr/>
        <p:txBody>
          <a:bodyPr/>
          <a:lstStyle/>
          <a:p>
            <a:r>
              <a:rPr lang="en-US" altLang="ja-JP" dirty="0"/>
              <a:t>d</a:t>
            </a:r>
            <a:r>
              <a:rPr lang="ja-JP" altLang="en-US" dirty="0"/>
              <a:t>が長くなるーーーーーーーーーー</a:t>
            </a:r>
            <a:endParaRPr kumimoji="1" lang="ja-JP" altLang="en-US" dirty="0"/>
          </a:p>
        </p:txBody>
      </p:sp>
      <p:sp>
        <p:nvSpPr>
          <p:cNvPr id="4" name="正方形/長方形 3">
            <a:extLst>
              <a:ext uri="{FF2B5EF4-FFF2-40B4-BE49-F238E27FC236}">
                <a16:creationId xmlns:a16="http://schemas.microsoft.com/office/drawing/2014/main" id="{C2E0F490-A71B-4368-A34A-97C4E8F64F6B}"/>
              </a:ext>
            </a:extLst>
          </p:cNvPr>
          <p:cNvSpPr/>
          <p:nvPr/>
        </p:nvSpPr>
        <p:spPr>
          <a:xfrm>
            <a:off x="3771900" y="2743200"/>
            <a:ext cx="2857500" cy="130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2073417B-3A9C-42F0-AFB8-0D790544B081}"/>
              </a:ext>
            </a:extLst>
          </p:cNvPr>
          <p:cNvSpPr/>
          <p:nvPr/>
        </p:nvSpPr>
        <p:spPr>
          <a:xfrm>
            <a:off x="3771900" y="3348038"/>
            <a:ext cx="2857500" cy="130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86B8291E-3577-4D7C-B869-7CF48D70F534}"/>
              </a:ext>
            </a:extLst>
          </p:cNvPr>
          <p:cNvCxnSpPr>
            <a:cxnSpLocks/>
            <a:stCxn id="5" idx="2"/>
          </p:cNvCxnSpPr>
          <p:nvPr/>
        </p:nvCxnSpPr>
        <p:spPr>
          <a:xfrm>
            <a:off x="5200650" y="3478667"/>
            <a:ext cx="0" cy="971550"/>
          </a:xfrm>
          <a:prstGeom prst="line">
            <a:avLst/>
          </a:prstGeom>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0C9B1E73-4A0C-4A93-ADE2-85C7373E5820}"/>
              </a:ext>
            </a:extLst>
          </p:cNvPr>
          <p:cNvSpPr/>
          <p:nvPr/>
        </p:nvSpPr>
        <p:spPr>
          <a:xfrm>
            <a:off x="3771901" y="4531179"/>
            <a:ext cx="2857500" cy="13062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53793EB-3926-4C6E-A334-BEE3344BBA6E}"/>
              </a:ext>
            </a:extLst>
          </p:cNvPr>
          <p:cNvSpPr/>
          <p:nvPr/>
        </p:nvSpPr>
        <p:spPr>
          <a:xfrm>
            <a:off x="3771900" y="5070021"/>
            <a:ext cx="2857500" cy="13062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B40752CC-85E4-4EB2-BD1F-12A337EF8A93}"/>
              </a:ext>
            </a:extLst>
          </p:cNvPr>
          <p:cNvSpPr/>
          <p:nvPr/>
        </p:nvSpPr>
        <p:spPr>
          <a:xfrm>
            <a:off x="8643258" y="2677885"/>
            <a:ext cx="2857500" cy="130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6E45A8A7-A88E-4B15-B071-998908AADD06}"/>
              </a:ext>
            </a:extLst>
          </p:cNvPr>
          <p:cNvSpPr/>
          <p:nvPr/>
        </p:nvSpPr>
        <p:spPr>
          <a:xfrm>
            <a:off x="8643258" y="3351779"/>
            <a:ext cx="2857500" cy="130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20A43F08-42AA-49D3-B880-3DEC1C422B93}"/>
              </a:ext>
            </a:extLst>
          </p:cNvPr>
          <p:cNvSpPr/>
          <p:nvPr/>
        </p:nvSpPr>
        <p:spPr>
          <a:xfrm>
            <a:off x="8643258" y="3486716"/>
            <a:ext cx="2857500" cy="13062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E5758F3B-594C-4898-86A1-4E72407E5BDE}"/>
              </a:ext>
            </a:extLst>
          </p:cNvPr>
          <p:cNvSpPr/>
          <p:nvPr/>
        </p:nvSpPr>
        <p:spPr>
          <a:xfrm>
            <a:off x="8643258" y="3964442"/>
            <a:ext cx="2857500" cy="13062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37109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A00E04-49CF-4A5D-966B-ABEDA4E6989D}"/>
              </a:ext>
            </a:extLst>
          </p:cNvPr>
          <p:cNvSpPr>
            <a:spLocks noGrp="1"/>
          </p:cNvSpPr>
          <p:nvPr>
            <p:ph type="title"/>
          </p:nvPr>
        </p:nvSpPr>
        <p:spPr/>
        <p:txBody>
          <a:bodyPr/>
          <a:lstStyle/>
          <a:p>
            <a:r>
              <a:rPr lang="en-US" altLang="ja-JP" dirty="0"/>
              <a:t>d</a:t>
            </a:r>
            <a:r>
              <a:rPr kumimoji="1" lang="ja-JP" altLang="en-US" dirty="0"/>
              <a:t>だけに</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1A72342-FBBB-4D55-8DFD-DE7333BB7287}"/>
                  </a:ext>
                </a:extLst>
              </p:cNvPr>
              <p:cNvSpPr>
                <a:spLocks noGrp="1"/>
              </p:cNvSpPr>
              <p:nvPr>
                <p:ph idx="1"/>
              </p:nvPr>
            </p:nvSpPr>
            <p:spPr/>
            <p:txBody>
              <a:bodyPr/>
              <a:lstStyle/>
              <a:p>
                <a14:m>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𝐶</m:t>
                        </m:r>
                      </m:e>
                      <m:sub>
                        <m:r>
                          <a:rPr lang="en-US" altLang="ja-JP" b="0" i="1" smtClean="0">
                            <a:latin typeface="Cambria Math" panose="02040503050406030204" pitchFamily="18" charset="0"/>
                            <a:ea typeface="Cambria Math" panose="02040503050406030204" pitchFamily="18" charset="0"/>
                          </a:rPr>
                          <m:t>1</m:t>
                        </m:r>
                      </m:sub>
                    </m:sSub>
                    <m:r>
                      <a:rPr lang="en-US" altLang="ja-JP" b="0" i="1" smtClean="0">
                        <a:latin typeface="Cambria Math" panose="02040503050406030204" pitchFamily="18" charset="0"/>
                        <a:ea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𝜀</m:t>
                    </m:r>
                    <m:f>
                      <m:fPr>
                        <m:ctrlPr>
                          <a:rPr lang="en-US" altLang="ja-JP" b="0"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𝑆</m:t>
                        </m:r>
                      </m:num>
                      <m:den>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𝑑</m:t>
                            </m:r>
                          </m:e>
                          <m:sub>
                            <m:r>
                              <a:rPr lang="en-US" altLang="ja-JP" b="0" i="1" smtClean="0">
                                <a:latin typeface="Cambria Math" panose="02040503050406030204" pitchFamily="18" charset="0"/>
                                <a:ea typeface="Cambria Math" panose="02040503050406030204" pitchFamily="18" charset="0"/>
                              </a:rPr>
                              <m:t>1</m:t>
                            </m:r>
                          </m:sub>
                        </m:sSub>
                      </m:den>
                    </m:f>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𝐶</m:t>
                        </m:r>
                      </m:e>
                      <m:sub>
                        <m:r>
                          <a:rPr lang="en-US" altLang="ja-JP" b="0" i="1" smtClean="0">
                            <a:latin typeface="Cambria Math" panose="02040503050406030204" pitchFamily="18" charset="0"/>
                            <a:ea typeface="Cambria Math" panose="02040503050406030204" pitchFamily="18" charset="0"/>
                          </a:rPr>
                          <m:t>2</m:t>
                        </m:r>
                      </m:sub>
                    </m:sSub>
                    <m:r>
                      <a:rPr lang="en-US" altLang="ja-JP" b="0" i="1" smtClean="0">
                        <a:latin typeface="Cambria Math" panose="02040503050406030204" pitchFamily="18" charset="0"/>
                        <a:ea typeface="Cambria Math" panose="02040503050406030204" pitchFamily="18" charset="0"/>
                      </a:rPr>
                      <m:t>=</m:t>
                    </m:r>
                  </m:oMath>
                </a14:m>
                <a:r>
                  <a:rPr lang="en-US" altLang="ja-JP" dirty="0">
                    <a:ea typeface="Cambria Math" panose="02040503050406030204" pitchFamily="18" charset="0"/>
                  </a:rPr>
                  <a:t> </a:t>
                </a:r>
                <a14:m>
                  <m:oMath xmlns:m="http://schemas.openxmlformats.org/officeDocument/2006/math">
                    <m:r>
                      <a:rPr lang="en-US" altLang="ja-JP" i="1" smtClean="0">
                        <a:latin typeface="Cambria Math" panose="02040503050406030204" pitchFamily="18" charset="0"/>
                        <a:ea typeface="Cambria Math" panose="02040503050406030204" pitchFamily="18" charset="0"/>
                      </a:rPr>
                      <m:t>𝜀</m:t>
                    </m:r>
                    <m:f>
                      <m:fPr>
                        <m:ctrlPr>
                          <a:rPr lang="en-US" altLang="ja-JP" b="0"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𝑆</m:t>
                        </m:r>
                      </m:num>
                      <m:den>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𝑑</m:t>
                            </m:r>
                          </m:e>
                          <m:sub>
                            <m:r>
                              <a:rPr lang="en-US" altLang="ja-JP" b="0" i="1" smtClean="0">
                                <a:latin typeface="Cambria Math" panose="02040503050406030204" pitchFamily="18" charset="0"/>
                                <a:ea typeface="Cambria Math" panose="02040503050406030204" pitchFamily="18" charset="0"/>
                              </a:rPr>
                              <m:t>2</m:t>
                            </m:r>
                          </m:sub>
                        </m:sSub>
                      </m:den>
                    </m:f>
                    <m:r>
                      <a:rPr lang="ja-JP" altLang="en-US" i="1">
                        <a:latin typeface="Cambria Math" panose="02040503050406030204" pitchFamily="18" charset="0"/>
                        <a:ea typeface="Cambria Math" panose="02040503050406030204" pitchFamily="18" charset="0"/>
                      </a:rPr>
                      <m:t>と</m:t>
                    </m:r>
                    <m:r>
                      <a:rPr lang="ja-JP" altLang="en-US" i="1">
                        <a:latin typeface="Cambria Math" panose="02040503050406030204" pitchFamily="18" charset="0"/>
                      </a:rPr>
                      <m:t>すると</m:t>
                    </m:r>
                  </m:oMath>
                </a14:m>
                <a:r>
                  <a:rPr lang="ja-JP" altLang="en-US" dirty="0"/>
                  <a:t>、</a:t>
                </a:r>
                <a14:m>
                  <m:oMath xmlns:m="http://schemas.openxmlformats.org/officeDocument/2006/math">
                    <m:r>
                      <a:rPr lang="en-US" altLang="ja-JP" i="1">
                        <a:latin typeface="Cambria Math" panose="02040503050406030204" pitchFamily="18" charset="0"/>
                      </a:rPr>
                      <m:t>𝐶</m:t>
                    </m:r>
                    <m:r>
                      <a:rPr lang="en-US" altLang="ja-JP" i="1">
                        <a:latin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𝜀</m:t>
                    </m:r>
                    <m:f>
                      <m:fPr>
                        <m:ctrlPr>
                          <a:rPr lang="en-US" altLang="ja-JP" b="0"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𝑆</m:t>
                        </m:r>
                      </m:num>
                      <m:den>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𝑑</m:t>
                            </m:r>
                          </m:e>
                          <m:sub>
                            <m:r>
                              <a:rPr lang="en-US" altLang="ja-JP" b="0" i="1" smtClean="0">
                                <a:latin typeface="Cambria Math" panose="02040503050406030204" pitchFamily="18" charset="0"/>
                                <a:ea typeface="Cambria Math" panose="02040503050406030204" pitchFamily="18" charset="0"/>
                              </a:rPr>
                              <m:t>1</m:t>
                            </m:r>
                          </m:sub>
                        </m:sSub>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𝑑</m:t>
                            </m:r>
                          </m:e>
                          <m:sub>
                            <m:r>
                              <a:rPr lang="en-US" altLang="ja-JP" b="0" i="1" smtClean="0">
                                <a:latin typeface="Cambria Math" panose="02040503050406030204" pitchFamily="18" charset="0"/>
                                <a:ea typeface="Cambria Math" panose="02040503050406030204" pitchFamily="18" charset="0"/>
                              </a:rPr>
                              <m:t>2</m:t>
                            </m:r>
                          </m:sub>
                        </m:sSub>
                      </m:den>
                    </m:f>
                  </m:oMath>
                </a14:m>
                <a:r>
                  <a:rPr kumimoji="1" lang="ja-JP" altLang="en-US" dirty="0"/>
                  <a:t>つまり、</a:t>
                </a:r>
                <a:endParaRPr kumimoji="1" lang="en-US" altLang="ja-JP" dirty="0"/>
              </a:p>
              <a:p>
                <a:endParaRPr kumimoji="1" lang="en-US" altLang="ja-JP" dirty="0"/>
              </a:p>
              <a:p>
                <a:pPr marL="0" indent="0">
                  <a:buNone/>
                </a:pP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𝐶</m:t>
                          </m:r>
                        </m:den>
                      </m:f>
                      <m:r>
                        <a:rPr kumimoji="1" lang="en-US" altLang="ja-JP" b="0" i="1" smtClean="0">
                          <a:latin typeface="Cambria Math" panose="02040503050406030204" pitchFamily="18" charset="0"/>
                        </a:rPr>
                        <m:t>=</m:t>
                      </m:r>
                      <m:f>
                        <m:fPr>
                          <m:ctrlPr>
                            <a:rPr lang="en-US" altLang="ja-JP" b="0" i="1" smtClean="0">
                              <a:latin typeface="Cambria Math" panose="02040503050406030204" pitchFamily="18" charset="0"/>
                              <a:ea typeface="Cambria Math" panose="02040503050406030204" pitchFamily="18" charset="0"/>
                            </a:rPr>
                          </m:ctrlPr>
                        </m:fPr>
                        <m:num>
                          <m:sSub>
                            <m:sSubPr>
                              <m:ctrlPr>
                                <a:rPr lang="en-US" altLang="ja-JP" b="0" i="1" smtClean="0">
                                  <a:latin typeface="Cambria Math" panose="02040503050406030204" pitchFamily="18" charset="0"/>
                                  <a:ea typeface="Cambria Math" panose="02040503050406030204" pitchFamily="18" charset="0"/>
                                </a:rPr>
                              </m:ctrlPr>
                            </m:sSubPr>
                            <m:e>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𝑑</m:t>
                                  </m:r>
                                </m:e>
                                <m:sub>
                                  <m:r>
                                    <a:rPr lang="en-US" altLang="ja-JP" b="0" i="1" smtClean="0">
                                      <a:latin typeface="Cambria Math" panose="02040503050406030204" pitchFamily="18" charset="0"/>
                                      <a:ea typeface="Cambria Math" panose="02040503050406030204" pitchFamily="18" charset="0"/>
                                    </a:rPr>
                                    <m:t>1</m:t>
                                  </m:r>
                                </m:sub>
                              </m:sSub>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𝑑</m:t>
                              </m:r>
                            </m:e>
                            <m:sub>
                              <m:r>
                                <a:rPr lang="en-US" altLang="ja-JP" b="0" i="1" smtClean="0">
                                  <a:latin typeface="Cambria Math" panose="02040503050406030204" pitchFamily="18" charset="0"/>
                                  <a:ea typeface="Cambria Math" panose="02040503050406030204" pitchFamily="18" charset="0"/>
                                </a:rPr>
                                <m:t>2</m:t>
                              </m:r>
                            </m:sub>
                          </m:sSub>
                        </m:num>
                        <m:den>
                          <m:r>
                            <a:rPr lang="ja-JP" altLang="en-US" i="1">
                              <a:latin typeface="Cambria Math" panose="02040503050406030204" pitchFamily="18" charset="0"/>
                            </a:rPr>
                            <m:t>𝜀</m:t>
                          </m:r>
                          <m:r>
                            <a:rPr lang="en-US" altLang="ja-JP" i="1">
                              <a:latin typeface="Cambria Math" panose="02040503050406030204" pitchFamily="18" charset="0"/>
                            </a:rPr>
                            <m:t>𝑆</m:t>
                          </m:r>
                        </m:den>
                      </m:f>
                      <m:r>
                        <a:rPr lang="en-US" altLang="ja-JP" b="0" i="1" smtClean="0">
                          <a:latin typeface="Cambria Math" panose="02040503050406030204" pitchFamily="18" charset="0"/>
                          <a:ea typeface="Cambria Math" panose="02040503050406030204" pitchFamily="18" charset="0"/>
                        </a:rPr>
                        <m:t>=</m:t>
                      </m:r>
                      <m:f>
                        <m:fPr>
                          <m:ctrlPr>
                            <a:rPr lang="en-US" altLang="ja-JP" b="0"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1</m:t>
                          </m:r>
                        </m:num>
                        <m:den>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𝐶</m:t>
                              </m:r>
                            </m:e>
                            <m:sub>
                              <m:r>
                                <a:rPr lang="en-US" altLang="ja-JP" b="0" i="1" smtClean="0">
                                  <a:latin typeface="Cambria Math" panose="02040503050406030204" pitchFamily="18" charset="0"/>
                                  <a:ea typeface="Cambria Math" panose="02040503050406030204" pitchFamily="18" charset="0"/>
                                </a:rPr>
                                <m:t>1</m:t>
                              </m:r>
                            </m:sub>
                          </m:sSub>
                        </m:den>
                      </m:f>
                      <m:r>
                        <a:rPr lang="en-US" altLang="ja-JP" b="0" i="1" smtClean="0">
                          <a:latin typeface="Cambria Math" panose="02040503050406030204" pitchFamily="18" charset="0"/>
                          <a:ea typeface="Cambria Math" panose="02040503050406030204" pitchFamily="18" charset="0"/>
                        </a:rPr>
                        <m:t>+</m:t>
                      </m:r>
                      <m:f>
                        <m:fPr>
                          <m:ctrlPr>
                            <a:rPr lang="en-US" altLang="ja-JP" b="0"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1</m:t>
                          </m:r>
                        </m:num>
                        <m:den>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𝐶</m:t>
                              </m:r>
                            </m:e>
                            <m:sub>
                              <m:r>
                                <a:rPr lang="en-US" altLang="ja-JP" b="0" i="1" smtClean="0">
                                  <a:latin typeface="Cambria Math" panose="02040503050406030204" pitchFamily="18" charset="0"/>
                                  <a:ea typeface="Cambria Math" panose="02040503050406030204" pitchFamily="18" charset="0"/>
                                </a:rPr>
                                <m:t>2</m:t>
                              </m:r>
                            </m:sub>
                          </m:sSub>
                        </m:den>
                      </m:f>
                    </m:oMath>
                  </m:oMathPara>
                </a14:m>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A1A72342-FBBB-4D55-8DFD-DE7333BB7287}"/>
                  </a:ext>
                </a:extLst>
              </p:cNvPr>
              <p:cNvSpPr>
                <a:spLocks noGrp="1" noRot="1" noChangeAspect="1" noMove="1" noResize="1" noEditPoints="1" noAdjustHandles="1" noChangeArrowheads="1" noChangeShapeType="1" noTextEdit="1"/>
              </p:cNvSpPr>
              <p:nvPr>
                <p:ph idx="1"/>
              </p:nvPr>
            </p:nvSpPr>
            <p:spPr>
              <a:blipFill>
                <a:blip r:embed="rId2"/>
                <a:stretch>
                  <a:fillRect t="-14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26642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60EE57-71B7-4AB4-9A0C-D2C69988FFC6}"/>
              </a:ext>
            </a:extLst>
          </p:cNvPr>
          <p:cNvSpPr>
            <a:spLocks noGrp="1"/>
          </p:cNvSpPr>
          <p:nvPr>
            <p:ph type="title"/>
          </p:nvPr>
        </p:nvSpPr>
        <p:spPr/>
        <p:txBody>
          <a:bodyPr/>
          <a:lstStyle/>
          <a:p>
            <a:r>
              <a:rPr kumimoji="1" lang="ja-JP" altLang="en-US" dirty="0"/>
              <a:t>最終兵器　電荷保存の法則</a:t>
            </a:r>
          </a:p>
        </p:txBody>
      </p:sp>
      <p:sp>
        <p:nvSpPr>
          <p:cNvPr id="3" name="コンテンツ プレースホルダー 2">
            <a:extLst>
              <a:ext uri="{FF2B5EF4-FFF2-40B4-BE49-F238E27FC236}">
                <a16:creationId xmlns:a16="http://schemas.microsoft.com/office/drawing/2014/main" id="{B1244986-9BBA-4359-86F5-9628CDA83CF0}"/>
              </a:ext>
            </a:extLst>
          </p:cNvPr>
          <p:cNvSpPr>
            <a:spLocks noGrp="1"/>
          </p:cNvSpPr>
          <p:nvPr>
            <p:ph idx="1"/>
          </p:nvPr>
        </p:nvSpPr>
        <p:spPr/>
        <p:txBody>
          <a:bodyPr/>
          <a:lstStyle/>
          <a:p>
            <a:r>
              <a:rPr kumimoji="1" lang="ja-JP" altLang="en-US" dirty="0"/>
              <a:t>電荷は粒なので、アークとか以外に原則として銅線しか動けない　</a:t>
            </a:r>
            <a:endParaRPr kumimoji="1" lang="en-US" altLang="ja-JP" dirty="0"/>
          </a:p>
          <a:p>
            <a:r>
              <a:rPr lang="ja-JP" altLang="en-US" dirty="0"/>
              <a:t>なので孤立した部分の電荷はずっと同じである。</a:t>
            </a:r>
            <a:endParaRPr kumimoji="1" lang="ja-JP" altLang="en-US" dirty="0"/>
          </a:p>
        </p:txBody>
      </p:sp>
    </p:spTree>
    <p:extLst>
      <p:ext uri="{BB962C8B-B14F-4D97-AF65-F5344CB8AC3E}">
        <p14:creationId xmlns:p14="http://schemas.microsoft.com/office/powerpoint/2010/main" val="3758052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6E3E6F-0227-468A-BAE1-42AED9176163}"/>
              </a:ext>
            </a:extLst>
          </p:cNvPr>
          <p:cNvSpPr>
            <a:spLocks noGrp="1"/>
          </p:cNvSpPr>
          <p:nvPr>
            <p:ph type="title"/>
          </p:nvPr>
        </p:nvSpPr>
        <p:spPr/>
        <p:txBody>
          <a:bodyPr/>
          <a:lstStyle/>
          <a:p>
            <a:r>
              <a:rPr kumimoji="1" lang="ja-JP" altLang="en-US" dirty="0"/>
              <a:t>例１</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19F92C2-D784-4CDF-85EF-AE64BD196124}"/>
                  </a:ext>
                </a:extLst>
              </p:cNvPr>
              <p:cNvSpPr>
                <a:spLocks noGrp="1"/>
              </p:cNvSpPr>
              <p:nvPr>
                <p:ph idx="1"/>
              </p:nvPr>
            </p:nvSpPr>
            <p:spPr/>
            <p:txBody>
              <a:bodyPr/>
              <a:lstStyle/>
              <a:p>
                <a:r>
                  <a:rPr kumimoji="1" lang="ja-JP" altLang="en-US" dirty="0"/>
                  <a:t>キルヒホッフの第２法則より両方のコンデンサの電圧は等しい</a:t>
                </a:r>
                <a:endParaRPr kumimoji="1" lang="en-US" altLang="ja-JP" dirty="0"/>
              </a:p>
              <a:p>
                <a:endParaRPr lang="en-US" altLang="ja-JP" dirty="0"/>
              </a:p>
              <a:p>
                <a:endParaRPr kumimoji="1" lang="en-US" altLang="ja-JP" dirty="0"/>
              </a:p>
              <a:p>
                <a:endParaRPr lang="en-US" altLang="ja-JP" dirty="0"/>
              </a:p>
              <a:p>
                <a:endParaRPr kumimoji="1" lang="en-US" altLang="ja-JP" dirty="0"/>
              </a:p>
              <a:p>
                <a:r>
                  <a:rPr lang="ja-JP" altLang="en-US" dirty="0"/>
                  <a:t>コンデンサにそれぞれ式を立てて</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𝑄</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𝐶</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𝑉</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𝑄</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𝐶</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𝑉</m:t>
                    </m:r>
                  </m:oMath>
                </a14:m>
                <a:endParaRPr lang="en-US" altLang="ja-JP" b="0" dirty="0"/>
              </a:p>
              <a:p>
                <a:r>
                  <a:rPr kumimoji="1" lang="ja-JP" altLang="en-US" dirty="0"/>
                  <a:t>電荷保存の法則より</a:t>
                </a:r>
                <a14:m>
                  <m:oMath xmlns:m="http://schemas.openxmlformats.org/officeDocument/2006/math">
                    <m:r>
                      <a:rPr kumimoji="1" lang="en-US" altLang="ja-JP" b="0" i="1" smtClean="0">
                        <a:latin typeface="Cambria Math" panose="02040503050406030204" pitchFamily="18" charset="0"/>
                      </a:rPr>
                      <m:t>𝑄</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𝑄</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𝑄</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𝐶𝑉</m:t>
                    </m:r>
                  </m:oMath>
                </a14:m>
                <a:endParaRPr kumimoji="1" lang="en-US" altLang="ja-JP" dirty="0"/>
              </a:p>
              <a:p>
                <a:pPr marL="0" indent="0">
                  <a:buNone/>
                </a:pP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519F92C2-D784-4CDF-85EF-AE64BD196124}"/>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9584A537-AB77-4141-B300-87198FAE4AFE}"/>
              </a:ext>
            </a:extLst>
          </p:cNvPr>
          <p:cNvSpPr/>
          <p:nvPr/>
        </p:nvSpPr>
        <p:spPr>
          <a:xfrm>
            <a:off x="2204357" y="2620736"/>
            <a:ext cx="2130879" cy="171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E7FA7106-23A9-4704-B8D0-D1EC1CF33B1C}"/>
              </a:ext>
            </a:extLst>
          </p:cNvPr>
          <p:cNvSpPr/>
          <p:nvPr/>
        </p:nvSpPr>
        <p:spPr>
          <a:xfrm>
            <a:off x="2204357" y="3429000"/>
            <a:ext cx="2130879" cy="171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CC0BD27B-D691-4E1B-B531-F71A7DC744AF}"/>
              </a:ext>
            </a:extLst>
          </p:cNvPr>
          <p:cNvSpPr/>
          <p:nvPr/>
        </p:nvSpPr>
        <p:spPr>
          <a:xfrm>
            <a:off x="4736646" y="2620736"/>
            <a:ext cx="2718707" cy="17145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F62D2807-0EFC-48ED-B155-696FFA1FE31A}"/>
              </a:ext>
            </a:extLst>
          </p:cNvPr>
          <p:cNvSpPr/>
          <p:nvPr/>
        </p:nvSpPr>
        <p:spPr>
          <a:xfrm>
            <a:off x="4736646" y="3429000"/>
            <a:ext cx="2718707" cy="17145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8" name="直線コネクタ 7">
            <a:extLst>
              <a:ext uri="{FF2B5EF4-FFF2-40B4-BE49-F238E27FC236}">
                <a16:creationId xmlns:a16="http://schemas.microsoft.com/office/drawing/2014/main" id="{D4835F37-269B-4FD9-84A7-1B99732EA9ED}"/>
              </a:ext>
            </a:extLst>
          </p:cNvPr>
          <p:cNvCxnSpPr/>
          <p:nvPr/>
        </p:nvCxnSpPr>
        <p:spPr>
          <a:xfrm flipV="1">
            <a:off x="3269796" y="2310493"/>
            <a:ext cx="0" cy="310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101831C2-51A6-400A-A00B-F8D0CC13D636}"/>
              </a:ext>
            </a:extLst>
          </p:cNvPr>
          <p:cNvCxnSpPr/>
          <p:nvPr/>
        </p:nvCxnSpPr>
        <p:spPr>
          <a:xfrm>
            <a:off x="3269796" y="2286000"/>
            <a:ext cx="28262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353C48AB-4ECD-46A6-82E3-85FE3E22B89B}"/>
              </a:ext>
            </a:extLst>
          </p:cNvPr>
          <p:cNvCxnSpPr>
            <a:cxnSpLocks/>
          </p:cNvCxnSpPr>
          <p:nvPr/>
        </p:nvCxnSpPr>
        <p:spPr>
          <a:xfrm>
            <a:off x="6095999" y="2286000"/>
            <a:ext cx="0" cy="334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BC9B47BD-76EF-4851-9320-3E41E9C26256}"/>
              </a:ext>
            </a:extLst>
          </p:cNvPr>
          <p:cNvCxnSpPr>
            <a:stCxn id="5" idx="0"/>
          </p:cNvCxnSpPr>
          <p:nvPr/>
        </p:nvCxnSpPr>
        <p:spPr>
          <a:xfrm flipH="1">
            <a:off x="3269796" y="3429000"/>
            <a:ext cx="1" cy="465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86E008DA-C867-416F-AF4A-A99F4E3110C7}"/>
              </a:ext>
            </a:extLst>
          </p:cNvPr>
          <p:cNvCxnSpPr>
            <a:cxnSpLocks/>
          </p:cNvCxnSpPr>
          <p:nvPr/>
        </p:nvCxnSpPr>
        <p:spPr>
          <a:xfrm>
            <a:off x="6033407" y="3600450"/>
            <a:ext cx="0" cy="293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7B3FBFBA-8963-4D68-87B1-22131D479A2A}"/>
              </a:ext>
            </a:extLst>
          </p:cNvPr>
          <p:cNvCxnSpPr/>
          <p:nvPr/>
        </p:nvCxnSpPr>
        <p:spPr>
          <a:xfrm>
            <a:off x="3269796" y="3894364"/>
            <a:ext cx="276361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2521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9515EC-3F37-4685-9B43-DABDE7583494}"/>
              </a:ext>
            </a:extLst>
          </p:cNvPr>
          <p:cNvSpPr>
            <a:spLocks noGrp="1"/>
          </p:cNvSpPr>
          <p:nvPr>
            <p:ph type="title"/>
          </p:nvPr>
        </p:nvSpPr>
        <p:spPr/>
        <p:txBody>
          <a:bodyPr/>
          <a:lstStyle/>
          <a:p>
            <a:r>
              <a:rPr kumimoji="1" lang="ja-JP" altLang="en-US" dirty="0"/>
              <a:t>例２</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A699AC80-326D-4787-BFAA-3EB67BA5122C}"/>
                  </a:ext>
                </a:extLst>
              </p:cNvPr>
              <p:cNvSpPr>
                <a:spLocks noGrp="1"/>
              </p:cNvSpPr>
              <p:nvPr>
                <p:ph idx="1"/>
              </p:nvPr>
            </p:nvSpPr>
            <p:spPr/>
            <p:txBody>
              <a:bodyPr/>
              <a:lstStyle/>
              <a:p>
                <a:r>
                  <a:rPr kumimoji="1" lang="ja-JP" altLang="en-US" dirty="0"/>
                  <a:t>キルヒホッフの第二法則でも直列つなぎの法則でもいいので、</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2</m:t>
                          </m:r>
                        </m:sub>
                      </m:sSub>
                    </m:oMath>
                  </m:oMathPara>
                </a14:m>
                <a:endParaRPr kumimoji="1" lang="en-US" altLang="ja-JP" b="0"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𝑄</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𝐶</m:t>
                          </m:r>
                        </m:e>
                        <m:sub>
                          <m:r>
                            <a:rPr lang="en-US" altLang="ja-JP" b="0" i="1" smtClean="0">
                              <a:latin typeface="Cambria Math" panose="02040503050406030204" pitchFamily="18" charset="0"/>
                            </a:rPr>
                            <m:t>1</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𝑄</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𝐶</m:t>
                          </m:r>
                        </m:e>
                        <m:sub>
                          <m:r>
                            <a:rPr lang="en-US" altLang="ja-JP" b="0" i="1" smtClean="0">
                              <a:latin typeface="Cambria Math" panose="02040503050406030204" pitchFamily="18" charset="0"/>
                            </a:rPr>
                            <m:t>2</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2</m:t>
                          </m:r>
                        </m:sub>
                      </m:sSub>
                    </m:oMath>
                  </m:oMathPara>
                </a14:m>
                <a:endParaRPr lang="en-US" altLang="ja-JP" b="0" dirty="0"/>
              </a:p>
              <a:p>
                <a:pPr marL="0" indent="0">
                  <a:buNone/>
                </a:pPr>
                <a:r>
                  <a:rPr kumimoji="1" lang="ja-JP" altLang="en-US" dirty="0"/>
                  <a:t>あとの計算は宿題</a:t>
                </a:r>
              </a:p>
            </p:txBody>
          </p:sp>
        </mc:Choice>
        <mc:Fallback>
          <p:sp>
            <p:nvSpPr>
              <p:cNvPr id="3" name="コンテンツ プレースホルダー 2">
                <a:extLst>
                  <a:ext uri="{FF2B5EF4-FFF2-40B4-BE49-F238E27FC236}">
                    <a16:creationId xmlns:a16="http://schemas.microsoft.com/office/drawing/2014/main" id="{A699AC80-326D-4787-BFAA-3EB67BA5122C}"/>
                  </a:ext>
                </a:extLst>
              </p:cNvPr>
              <p:cNvSpPr>
                <a:spLocks noGrp="1" noRot="1" noChangeAspect="1" noMove="1" noResize="1" noEditPoints="1" noAdjustHandles="1" noChangeArrowheads="1" noChangeShapeType="1" noTextEdit="1"/>
              </p:cNvSpPr>
              <p:nvPr>
                <p:ph idx="1"/>
              </p:nvPr>
            </p:nvSpPr>
            <p:spPr>
              <a:blipFill>
                <a:blip r:embed="rId2"/>
                <a:stretch>
                  <a:fillRect l="-1217" t="-2241" b="-3081"/>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5DD5379E-A13B-427E-B1DB-AEFAA6F9205B}"/>
              </a:ext>
            </a:extLst>
          </p:cNvPr>
          <p:cNvSpPr/>
          <p:nvPr/>
        </p:nvSpPr>
        <p:spPr>
          <a:xfrm>
            <a:off x="3771900" y="2743200"/>
            <a:ext cx="2857500" cy="130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9CE328C8-B939-46B7-AC3E-9B9C788291B0}"/>
              </a:ext>
            </a:extLst>
          </p:cNvPr>
          <p:cNvSpPr/>
          <p:nvPr/>
        </p:nvSpPr>
        <p:spPr>
          <a:xfrm>
            <a:off x="3771900" y="3348038"/>
            <a:ext cx="2857500" cy="130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DB3B9439-6B85-4CBC-91DF-94FAF9030898}"/>
              </a:ext>
            </a:extLst>
          </p:cNvPr>
          <p:cNvCxnSpPr>
            <a:cxnSpLocks/>
            <a:stCxn id="5" idx="2"/>
          </p:cNvCxnSpPr>
          <p:nvPr/>
        </p:nvCxnSpPr>
        <p:spPr>
          <a:xfrm>
            <a:off x="5200650" y="3478667"/>
            <a:ext cx="0" cy="1052512"/>
          </a:xfrm>
          <a:prstGeom prst="line">
            <a:avLst/>
          </a:prstGeom>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DADBEE9E-2CAB-449B-8B12-15335AE886EC}"/>
              </a:ext>
            </a:extLst>
          </p:cNvPr>
          <p:cNvSpPr/>
          <p:nvPr/>
        </p:nvSpPr>
        <p:spPr>
          <a:xfrm>
            <a:off x="3771901" y="4531179"/>
            <a:ext cx="2857500" cy="13062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750D9F2F-D43E-47B6-BDB1-EA7F8322A407}"/>
              </a:ext>
            </a:extLst>
          </p:cNvPr>
          <p:cNvSpPr/>
          <p:nvPr/>
        </p:nvSpPr>
        <p:spPr>
          <a:xfrm>
            <a:off x="3771900" y="5070021"/>
            <a:ext cx="2857500" cy="13062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7E00CC10-9CB5-4111-AB76-D5DB6C852D94}"/>
                  </a:ext>
                </a:extLst>
              </p:cNvPr>
              <p:cNvSpPr txBox="1"/>
              <p:nvPr/>
            </p:nvSpPr>
            <p:spPr>
              <a:xfrm>
                <a:off x="2857500" y="2504497"/>
                <a:ext cx="91440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ja-JP" i="1" smtClean="0">
                          <a:solidFill>
                            <a:schemeClr val="accent1"/>
                          </a:solidFill>
                          <a:latin typeface="Cambria Math" panose="02040503050406030204" pitchFamily="18" charset="0"/>
                        </a:rPr>
                        <m:t>+</m:t>
                      </m:r>
                      <m:sSub>
                        <m:sSubPr>
                          <m:ctrlPr>
                            <a:rPr lang="en-US" altLang="ja-JP" i="1">
                              <a:solidFill>
                                <a:schemeClr val="accent1"/>
                              </a:solidFill>
                              <a:latin typeface="Cambria Math" panose="02040503050406030204" pitchFamily="18" charset="0"/>
                            </a:rPr>
                          </m:ctrlPr>
                        </m:sSubPr>
                        <m:e>
                          <m:r>
                            <a:rPr lang="en-US" altLang="ja-JP" i="1">
                              <a:solidFill>
                                <a:schemeClr val="accent1"/>
                              </a:solidFill>
                              <a:latin typeface="Cambria Math" panose="02040503050406030204" pitchFamily="18" charset="0"/>
                            </a:rPr>
                            <m:t>𝑄</m:t>
                          </m:r>
                        </m:e>
                        <m:sub>
                          <m:r>
                            <a:rPr lang="en-US" altLang="ja-JP" i="1">
                              <a:solidFill>
                                <a:schemeClr val="accent1"/>
                              </a:solidFill>
                              <a:latin typeface="Cambria Math" panose="02040503050406030204" pitchFamily="18" charset="0"/>
                            </a:rPr>
                            <m:t>1</m:t>
                          </m:r>
                        </m:sub>
                      </m:sSub>
                    </m:oMath>
                  </m:oMathPara>
                </a14:m>
                <a:endParaRPr kumimoji="1" lang="ja-JP" altLang="en-US" dirty="0">
                  <a:solidFill>
                    <a:schemeClr val="accent1"/>
                  </a:solidFill>
                </a:endParaRPr>
              </a:p>
            </p:txBody>
          </p:sp>
        </mc:Choice>
        <mc:Fallback>
          <p:sp>
            <p:nvSpPr>
              <p:cNvPr id="9" name="テキスト ボックス 8">
                <a:extLst>
                  <a:ext uri="{FF2B5EF4-FFF2-40B4-BE49-F238E27FC236}">
                    <a16:creationId xmlns:a16="http://schemas.microsoft.com/office/drawing/2014/main" id="{7E00CC10-9CB5-4111-AB76-D5DB6C852D94}"/>
                  </a:ext>
                </a:extLst>
              </p:cNvPr>
              <p:cNvSpPr txBox="1">
                <a:spLocks noRot="1" noChangeAspect="1" noMove="1" noResize="1" noEditPoints="1" noAdjustHandles="1" noChangeArrowheads="1" noChangeShapeType="1" noTextEdit="1"/>
              </p:cNvSpPr>
              <p:nvPr/>
            </p:nvSpPr>
            <p:spPr>
              <a:xfrm>
                <a:off x="2857500" y="2504497"/>
                <a:ext cx="914400" cy="369332"/>
              </a:xfrm>
              <a:prstGeom prst="rect">
                <a:avLst/>
              </a:prstGeom>
              <a:blipFill>
                <a:blip r:embed="rId3"/>
                <a:stretch>
                  <a:fillRect b="-1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355DCD94-9E0E-4EBC-838C-0828898629B2}"/>
                  </a:ext>
                </a:extLst>
              </p:cNvPr>
              <p:cNvSpPr txBox="1"/>
              <p:nvPr/>
            </p:nvSpPr>
            <p:spPr>
              <a:xfrm>
                <a:off x="2873829" y="3333172"/>
                <a:ext cx="91440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ja-JP" i="1" smtClean="0">
                          <a:solidFill>
                            <a:schemeClr val="accent1"/>
                          </a:solidFill>
                          <a:latin typeface="Cambria Math" panose="02040503050406030204" pitchFamily="18" charset="0"/>
                        </a:rPr>
                        <m:t>-</m:t>
                      </m:r>
                      <m:sSub>
                        <m:sSubPr>
                          <m:ctrlPr>
                            <a:rPr lang="en-US" altLang="ja-JP" i="1">
                              <a:solidFill>
                                <a:schemeClr val="accent1"/>
                              </a:solidFill>
                              <a:latin typeface="Cambria Math" panose="02040503050406030204" pitchFamily="18" charset="0"/>
                            </a:rPr>
                          </m:ctrlPr>
                        </m:sSubPr>
                        <m:e>
                          <m:r>
                            <a:rPr lang="en-US" altLang="ja-JP" i="1">
                              <a:solidFill>
                                <a:schemeClr val="accent1"/>
                              </a:solidFill>
                              <a:latin typeface="Cambria Math" panose="02040503050406030204" pitchFamily="18" charset="0"/>
                            </a:rPr>
                            <m:t>𝑄</m:t>
                          </m:r>
                        </m:e>
                        <m:sub>
                          <m:r>
                            <a:rPr lang="en-US" altLang="ja-JP" b="0" i="1" smtClean="0">
                              <a:solidFill>
                                <a:schemeClr val="accent1"/>
                              </a:solidFill>
                              <a:latin typeface="Cambria Math" panose="02040503050406030204" pitchFamily="18" charset="0"/>
                            </a:rPr>
                            <m:t>1</m:t>
                          </m:r>
                        </m:sub>
                      </m:sSub>
                    </m:oMath>
                  </m:oMathPara>
                </a14:m>
                <a:endParaRPr kumimoji="1" lang="ja-JP" altLang="en-US" dirty="0">
                  <a:solidFill>
                    <a:schemeClr val="accent1"/>
                  </a:solidFill>
                </a:endParaRPr>
              </a:p>
            </p:txBody>
          </p:sp>
        </mc:Choice>
        <mc:Fallback>
          <p:sp>
            <p:nvSpPr>
              <p:cNvPr id="10" name="テキスト ボックス 9">
                <a:extLst>
                  <a:ext uri="{FF2B5EF4-FFF2-40B4-BE49-F238E27FC236}">
                    <a16:creationId xmlns:a16="http://schemas.microsoft.com/office/drawing/2014/main" id="{355DCD94-9E0E-4EBC-838C-0828898629B2}"/>
                  </a:ext>
                </a:extLst>
              </p:cNvPr>
              <p:cNvSpPr txBox="1">
                <a:spLocks noRot="1" noChangeAspect="1" noMove="1" noResize="1" noEditPoints="1" noAdjustHandles="1" noChangeArrowheads="1" noChangeShapeType="1" noTextEdit="1"/>
              </p:cNvSpPr>
              <p:nvPr/>
            </p:nvSpPr>
            <p:spPr>
              <a:xfrm>
                <a:off x="2873829" y="3333172"/>
                <a:ext cx="914400" cy="369332"/>
              </a:xfrm>
              <a:prstGeom prst="rect">
                <a:avLst/>
              </a:prstGeom>
              <a:blipFill>
                <a:blip r:embed="rId4"/>
                <a:stretch>
                  <a:fillRect b="-1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358780AB-E836-4C3C-8A6B-DEBFDA8990B1}"/>
                  </a:ext>
                </a:extLst>
              </p:cNvPr>
              <p:cNvSpPr txBox="1"/>
              <p:nvPr/>
            </p:nvSpPr>
            <p:spPr>
              <a:xfrm>
                <a:off x="2857500" y="4332411"/>
                <a:ext cx="91440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ja-JP" i="1" smtClean="0">
                          <a:solidFill>
                            <a:srgbClr val="C00000"/>
                          </a:solidFill>
                          <a:latin typeface="Cambria Math" panose="02040503050406030204" pitchFamily="18" charset="0"/>
                        </a:rPr>
                        <m:t>+</m:t>
                      </m:r>
                      <m:sSub>
                        <m:sSubPr>
                          <m:ctrlPr>
                            <a:rPr lang="en-US" altLang="ja-JP" i="1">
                              <a:solidFill>
                                <a:srgbClr val="C00000"/>
                              </a:solidFill>
                              <a:latin typeface="Cambria Math" panose="02040503050406030204" pitchFamily="18" charset="0"/>
                            </a:rPr>
                          </m:ctrlPr>
                        </m:sSubPr>
                        <m:e>
                          <m:r>
                            <a:rPr lang="en-US" altLang="ja-JP" i="1">
                              <a:solidFill>
                                <a:srgbClr val="C00000"/>
                              </a:solidFill>
                              <a:latin typeface="Cambria Math" panose="02040503050406030204" pitchFamily="18" charset="0"/>
                            </a:rPr>
                            <m:t>𝑄</m:t>
                          </m:r>
                        </m:e>
                        <m:sub>
                          <m:r>
                            <a:rPr lang="en-US" altLang="ja-JP" b="0" i="1" smtClean="0">
                              <a:solidFill>
                                <a:srgbClr val="C00000"/>
                              </a:solidFill>
                              <a:latin typeface="Cambria Math" panose="02040503050406030204" pitchFamily="18" charset="0"/>
                            </a:rPr>
                            <m:t>2</m:t>
                          </m:r>
                        </m:sub>
                      </m:sSub>
                    </m:oMath>
                  </m:oMathPara>
                </a14:m>
                <a:endParaRPr kumimoji="1" lang="ja-JP" altLang="en-US" dirty="0">
                  <a:solidFill>
                    <a:schemeClr val="accent1"/>
                  </a:solidFill>
                </a:endParaRPr>
              </a:p>
            </p:txBody>
          </p:sp>
        </mc:Choice>
        <mc:Fallback>
          <p:sp>
            <p:nvSpPr>
              <p:cNvPr id="11" name="テキスト ボックス 10">
                <a:extLst>
                  <a:ext uri="{FF2B5EF4-FFF2-40B4-BE49-F238E27FC236}">
                    <a16:creationId xmlns:a16="http://schemas.microsoft.com/office/drawing/2014/main" id="{358780AB-E836-4C3C-8A6B-DEBFDA8990B1}"/>
                  </a:ext>
                </a:extLst>
              </p:cNvPr>
              <p:cNvSpPr txBox="1">
                <a:spLocks noRot="1" noChangeAspect="1" noMove="1" noResize="1" noEditPoints="1" noAdjustHandles="1" noChangeArrowheads="1" noChangeShapeType="1" noTextEdit="1"/>
              </p:cNvSpPr>
              <p:nvPr/>
            </p:nvSpPr>
            <p:spPr>
              <a:xfrm>
                <a:off x="2857500" y="4332411"/>
                <a:ext cx="914400" cy="369332"/>
              </a:xfrm>
              <a:prstGeom prst="rect">
                <a:avLst/>
              </a:prstGeom>
              <a:blipFill>
                <a:blip r:embed="rId5"/>
                <a:stretch>
                  <a:fillRect b="-1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4489E447-099B-42A9-9CA6-514FF04C62FB}"/>
                  </a:ext>
                </a:extLst>
              </p:cNvPr>
              <p:cNvSpPr txBox="1"/>
              <p:nvPr/>
            </p:nvSpPr>
            <p:spPr>
              <a:xfrm>
                <a:off x="2873829" y="5070021"/>
                <a:ext cx="91440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ja-JP" i="1" smtClean="0">
                          <a:solidFill>
                            <a:srgbClr val="C00000"/>
                          </a:solidFill>
                          <a:latin typeface="Cambria Math" panose="02040503050406030204" pitchFamily="18" charset="0"/>
                        </a:rPr>
                        <m:t>-</m:t>
                      </m:r>
                      <m:sSub>
                        <m:sSubPr>
                          <m:ctrlPr>
                            <a:rPr lang="en-US" altLang="ja-JP" i="1">
                              <a:solidFill>
                                <a:srgbClr val="C00000"/>
                              </a:solidFill>
                              <a:latin typeface="Cambria Math" panose="02040503050406030204" pitchFamily="18" charset="0"/>
                            </a:rPr>
                          </m:ctrlPr>
                        </m:sSubPr>
                        <m:e>
                          <m:r>
                            <a:rPr lang="en-US" altLang="ja-JP" i="1">
                              <a:solidFill>
                                <a:srgbClr val="C00000"/>
                              </a:solidFill>
                              <a:latin typeface="Cambria Math" panose="02040503050406030204" pitchFamily="18" charset="0"/>
                            </a:rPr>
                            <m:t>𝑄</m:t>
                          </m:r>
                        </m:e>
                        <m:sub>
                          <m:r>
                            <a:rPr lang="en-US" altLang="ja-JP" b="0" i="1" smtClean="0">
                              <a:solidFill>
                                <a:srgbClr val="C00000"/>
                              </a:solidFill>
                              <a:latin typeface="Cambria Math" panose="02040503050406030204" pitchFamily="18" charset="0"/>
                            </a:rPr>
                            <m:t>2</m:t>
                          </m:r>
                        </m:sub>
                      </m:sSub>
                    </m:oMath>
                  </m:oMathPara>
                </a14:m>
                <a:endParaRPr kumimoji="1" lang="ja-JP" altLang="en-US" dirty="0">
                  <a:solidFill>
                    <a:srgbClr val="C00000"/>
                  </a:solidFill>
                </a:endParaRPr>
              </a:p>
            </p:txBody>
          </p:sp>
        </mc:Choice>
        <mc:Fallback>
          <p:sp>
            <p:nvSpPr>
              <p:cNvPr id="12" name="テキスト ボックス 11">
                <a:extLst>
                  <a:ext uri="{FF2B5EF4-FFF2-40B4-BE49-F238E27FC236}">
                    <a16:creationId xmlns:a16="http://schemas.microsoft.com/office/drawing/2014/main" id="{4489E447-099B-42A9-9CA6-514FF04C62FB}"/>
                  </a:ext>
                </a:extLst>
              </p:cNvPr>
              <p:cNvSpPr txBox="1">
                <a:spLocks noRot="1" noChangeAspect="1" noMove="1" noResize="1" noEditPoints="1" noAdjustHandles="1" noChangeArrowheads="1" noChangeShapeType="1" noTextEdit="1"/>
              </p:cNvSpPr>
              <p:nvPr/>
            </p:nvSpPr>
            <p:spPr>
              <a:xfrm>
                <a:off x="2873829" y="5070021"/>
                <a:ext cx="914400" cy="369332"/>
              </a:xfrm>
              <a:prstGeom prst="rect">
                <a:avLst/>
              </a:prstGeom>
              <a:blipFill>
                <a:blip r:embed="rId6"/>
                <a:stretch>
                  <a:fillRect b="-1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37EE71F0-1551-46C9-986A-34A82EE13A65}"/>
                  </a:ext>
                </a:extLst>
              </p:cNvPr>
              <p:cNvSpPr txBox="1"/>
              <p:nvPr/>
            </p:nvSpPr>
            <p:spPr>
              <a:xfrm>
                <a:off x="7952014" y="3820886"/>
                <a:ext cx="3185487" cy="923330"/>
              </a:xfrm>
              <a:prstGeom prst="rect">
                <a:avLst/>
              </a:prstGeom>
              <a:noFill/>
            </p:spPr>
            <p:txBody>
              <a:bodyPr wrap="none" rtlCol="0">
                <a:spAutoFit/>
              </a:bodyPr>
              <a:lstStyle/>
              <a:p>
                <a:r>
                  <a:rPr lang="ja-JP" altLang="en-US" dirty="0"/>
                  <a:t>コンデンサを接続する場合は</a:t>
                </a:r>
                <a:endParaRPr lang="en-US" altLang="ja-JP" dirty="0"/>
              </a:p>
              <a:p>
                <a:r>
                  <a:rPr lang="ja-JP" altLang="en-US" dirty="0"/>
                  <a:t>電荷がないものとして、</a:t>
                </a:r>
                <a:endParaRPr lang="en-US" altLang="ja-JP" dirty="0"/>
              </a:p>
              <a:p>
                <a14:m>
                  <m:oMath xmlns:m="http://schemas.openxmlformats.org/officeDocument/2006/math">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𝑄</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𝑄</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=0</m:t>
                    </m:r>
                    <m:r>
                      <a:rPr lang="ja-JP" altLang="en-US" i="1">
                        <a:latin typeface="Cambria Math" panose="02040503050406030204" pitchFamily="18" charset="0"/>
                      </a:rPr>
                      <m:t>だ</m:t>
                    </m:r>
                    <m:r>
                      <a:rPr kumimoji="1" lang="ja-JP" altLang="en-US" i="1">
                        <a:latin typeface="Cambria Math" panose="02040503050406030204" pitchFamily="18" charset="0"/>
                      </a:rPr>
                      <m:t>ったと</m:t>
                    </m:r>
                  </m:oMath>
                </a14:m>
                <a:r>
                  <a:rPr kumimoji="1" lang="ja-JP" altLang="en-US" dirty="0"/>
                  <a:t>する。</a:t>
                </a:r>
              </a:p>
            </p:txBody>
          </p:sp>
        </mc:Choice>
        <mc:Fallback>
          <p:sp>
            <p:nvSpPr>
              <p:cNvPr id="13" name="テキスト ボックス 12">
                <a:extLst>
                  <a:ext uri="{FF2B5EF4-FFF2-40B4-BE49-F238E27FC236}">
                    <a16:creationId xmlns:a16="http://schemas.microsoft.com/office/drawing/2014/main" id="{37EE71F0-1551-46C9-986A-34A82EE13A65}"/>
                  </a:ext>
                </a:extLst>
              </p:cNvPr>
              <p:cNvSpPr txBox="1">
                <a:spLocks noRot="1" noChangeAspect="1" noMove="1" noResize="1" noEditPoints="1" noAdjustHandles="1" noChangeArrowheads="1" noChangeShapeType="1" noTextEdit="1"/>
              </p:cNvSpPr>
              <p:nvPr/>
            </p:nvSpPr>
            <p:spPr>
              <a:xfrm>
                <a:off x="7952014" y="3820886"/>
                <a:ext cx="3185487" cy="923330"/>
              </a:xfrm>
              <a:prstGeom prst="rect">
                <a:avLst/>
              </a:prstGeom>
              <a:blipFill>
                <a:blip r:embed="rId7"/>
                <a:stretch>
                  <a:fillRect l="-1530" t="-3974" r="-1147" b="-105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85346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02D9AC-F8BE-45C2-B116-EAA905863BF3}"/>
              </a:ext>
            </a:extLst>
          </p:cNvPr>
          <p:cNvSpPr>
            <a:spLocks noGrp="1"/>
          </p:cNvSpPr>
          <p:nvPr>
            <p:ph type="title"/>
          </p:nvPr>
        </p:nvSpPr>
        <p:spPr/>
        <p:txBody>
          <a:bodyPr/>
          <a:lstStyle/>
          <a:p>
            <a:r>
              <a:rPr kumimoji="1" lang="ja-JP" altLang="en-US" dirty="0"/>
              <a:t>電荷を制御するにはどうすればよいか</a:t>
            </a:r>
          </a:p>
        </p:txBody>
      </p:sp>
      <p:sp>
        <p:nvSpPr>
          <p:cNvPr id="3" name="コンテンツ プレースホルダー 2">
            <a:extLst>
              <a:ext uri="{FF2B5EF4-FFF2-40B4-BE49-F238E27FC236}">
                <a16:creationId xmlns:a16="http://schemas.microsoft.com/office/drawing/2014/main" id="{6B12C700-A916-42E2-90CE-FAD3E6247E2E}"/>
              </a:ext>
            </a:extLst>
          </p:cNvPr>
          <p:cNvSpPr>
            <a:spLocks noGrp="1"/>
          </p:cNvSpPr>
          <p:nvPr>
            <p:ph idx="1"/>
          </p:nvPr>
        </p:nvSpPr>
        <p:spPr/>
        <p:txBody>
          <a:bodyPr/>
          <a:lstStyle/>
          <a:p>
            <a:r>
              <a:rPr kumimoji="1" lang="ja-JP" altLang="en-US" dirty="0"/>
              <a:t>電荷を制御することは電気工学について極めて重要である。</a:t>
            </a:r>
            <a:endParaRPr kumimoji="1" lang="en-US" altLang="ja-JP" dirty="0"/>
          </a:p>
          <a:p>
            <a:endParaRPr lang="en-US" altLang="ja-JP" dirty="0"/>
          </a:p>
          <a:p>
            <a:r>
              <a:rPr kumimoji="1" lang="ja-JP" altLang="en-US" dirty="0"/>
              <a:t>例えば、電球、電動機、電熱、スマホ、</a:t>
            </a:r>
            <a:r>
              <a:rPr kumimoji="1" lang="en-US" altLang="ja-JP" dirty="0"/>
              <a:t>PC</a:t>
            </a:r>
            <a:r>
              <a:rPr kumimoji="1" lang="ja-JP" altLang="en-US" dirty="0"/>
              <a:t>といったもの</a:t>
            </a:r>
          </a:p>
        </p:txBody>
      </p:sp>
    </p:spTree>
    <p:extLst>
      <p:ext uri="{BB962C8B-B14F-4D97-AF65-F5344CB8AC3E}">
        <p14:creationId xmlns:p14="http://schemas.microsoft.com/office/powerpoint/2010/main" val="3081948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9515EC-3F37-4685-9B43-DABDE7583494}"/>
              </a:ext>
            </a:extLst>
          </p:cNvPr>
          <p:cNvSpPr>
            <a:spLocks noGrp="1"/>
          </p:cNvSpPr>
          <p:nvPr>
            <p:ph type="title"/>
          </p:nvPr>
        </p:nvSpPr>
        <p:spPr/>
        <p:txBody>
          <a:bodyPr/>
          <a:lstStyle/>
          <a:p>
            <a:r>
              <a:rPr kumimoji="1" lang="ja-JP" altLang="en-US" dirty="0"/>
              <a:t>例２</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A699AC80-326D-4787-BFAA-3EB67BA5122C}"/>
                  </a:ext>
                </a:extLst>
              </p:cNvPr>
              <p:cNvSpPr>
                <a:spLocks noGrp="1"/>
              </p:cNvSpPr>
              <p:nvPr>
                <p:ph idx="1"/>
              </p:nvPr>
            </p:nvSpPr>
            <p:spPr/>
            <p:txBody>
              <a:bodyPr/>
              <a:lstStyle/>
              <a:p>
                <a:r>
                  <a:rPr kumimoji="1" lang="ja-JP" altLang="en-US" dirty="0"/>
                  <a:t>キルヒホッフの第二法則でも直列つなぎの法則でもいいので、</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2</m:t>
                          </m:r>
                        </m:sub>
                      </m:sSub>
                    </m:oMath>
                  </m:oMathPara>
                </a14:m>
                <a:endParaRPr kumimoji="1" lang="en-US" altLang="ja-JP" b="0" dirty="0"/>
              </a:p>
              <a:p>
                <a:pPr marL="0" indent="0">
                  <a:buNone/>
                </a:pPr>
                <a:endParaRPr kumimoji="1"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𝑄</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𝐶</m:t>
                          </m:r>
                        </m:e>
                        <m:sub>
                          <m:r>
                            <a:rPr lang="en-US" altLang="ja-JP" b="0" i="1" smtClean="0">
                              <a:latin typeface="Cambria Math" panose="02040503050406030204" pitchFamily="18" charset="0"/>
                            </a:rPr>
                            <m:t>1</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𝑄</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𝐶</m:t>
                          </m:r>
                        </m:e>
                        <m:sub>
                          <m:r>
                            <a:rPr lang="en-US" altLang="ja-JP" b="0" i="1" smtClean="0">
                              <a:latin typeface="Cambria Math" panose="02040503050406030204" pitchFamily="18" charset="0"/>
                            </a:rPr>
                            <m:t>2</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2</m:t>
                          </m:r>
                        </m:sub>
                      </m:sSub>
                    </m:oMath>
                  </m:oMathPara>
                </a14:m>
                <a:endParaRPr lang="en-US" altLang="ja-JP" b="0" dirty="0"/>
              </a:p>
              <a:p>
                <a:pPr marL="0" indent="0">
                  <a:buNone/>
                </a:pPr>
                <a:endParaRPr kumimoji="1" lang="en-US" altLang="ja-JP" dirty="0"/>
              </a:p>
              <a:p>
                <a:pPr marL="0" indent="0">
                  <a:buNone/>
                </a:pPr>
                <a:r>
                  <a:rPr kumimoji="1" lang="ja-JP" altLang="en-US" dirty="0"/>
                  <a:t>あとの計算は宿題</a:t>
                </a:r>
              </a:p>
            </p:txBody>
          </p:sp>
        </mc:Choice>
        <mc:Fallback>
          <p:sp>
            <p:nvSpPr>
              <p:cNvPr id="3" name="コンテンツ プレースホルダー 2">
                <a:extLst>
                  <a:ext uri="{FF2B5EF4-FFF2-40B4-BE49-F238E27FC236}">
                    <a16:creationId xmlns:a16="http://schemas.microsoft.com/office/drawing/2014/main" id="{A699AC80-326D-4787-BFAA-3EB67BA5122C}"/>
                  </a:ext>
                </a:extLst>
              </p:cNvPr>
              <p:cNvSpPr>
                <a:spLocks noGrp="1" noRot="1" noChangeAspect="1" noMove="1" noResize="1" noEditPoints="1" noAdjustHandles="1" noChangeArrowheads="1" noChangeShapeType="1" noTextEdit="1"/>
              </p:cNvSpPr>
              <p:nvPr>
                <p:ph idx="1"/>
              </p:nvPr>
            </p:nvSpPr>
            <p:spPr>
              <a:blipFill>
                <a:blip r:embed="rId2"/>
                <a:stretch>
                  <a:fillRect l="-1217" t="-2241" b="-3081"/>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5DD5379E-A13B-427E-B1DB-AEFAA6F9205B}"/>
              </a:ext>
            </a:extLst>
          </p:cNvPr>
          <p:cNvSpPr/>
          <p:nvPr/>
        </p:nvSpPr>
        <p:spPr>
          <a:xfrm>
            <a:off x="3771900" y="2743200"/>
            <a:ext cx="2857500" cy="130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9CE328C8-B939-46B7-AC3E-9B9C788291B0}"/>
              </a:ext>
            </a:extLst>
          </p:cNvPr>
          <p:cNvSpPr/>
          <p:nvPr/>
        </p:nvSpPr>
        <p:spPr>
          <a:xfrm>
            <a:off x="3771900" y="3348038"/>
            <a:ext cx="2857500" cy="130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DB3B9439-6B85-4CBC-91DF-94FAF9030898}"/>
              </a:ext>
            </a:extLst>
          </p:cNvPr>
          <p:cNvCxnSpPr>
            <a:cxnSpLocks/>
            <a:stCxn id="5" idx="2"/>
          </p:cNvCxnSpPr>
          <p:nvPr/>
        </p:nvCxnSpPr>
        <p:spPr>
          <a:xfrm>
            <a:off x="5200650" y="3478667"/>
            <a:ext cx="0" cy="1052512"/>
          </a:xfrm>
          <a:prstGeom prst="line">
            <a:avLst/>
          </a:prstGeom>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DADBEE9E-2CAB-449B-8B12-15335AE886EC}"/>
              </a:ext>
            </a:extLst>
          </p:cNvPr>
          <p:cNvSpPr/>
          <p:nvPr/>
        </p:nvSpPr>
        <p:spPr>
          <a:xfrm>
            <a:off x="3771901" y="4531179"/>
            <a:ext cx="2857500" cy="13062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750D9F2F-D43E-47B6-BDB1-EA7F8322A407}"/>
              </a:ext>
            </a:extLst>
          </p:cNvPr>
          <p:cNvSpPr/>
          <p:nvPr/>
        </p:nvSpPr>
        <p:spPr>
          <a:xfrm>
            <a:off x="3771900" y="5070021"/>
            <a:ext cx="2857500" cy="13062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7E00CC10-9CB5-4111-AB76-D5DB6C852D94}"/>
                  </a:ext>
                </a:extLst>
              </p:cNvPr>
              <p:cNvSpPr txBox="1"/>
              <p:nvPr/>
            </p:nvSpPr>
            <p:spPr>
              <a:xfrm>
                <a:off x="2857500" y="2504497"/>
                <a:ext cx="91440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ja-JP" i="1" smtClean="0">
                          <a:solidFill>
                            <a:schemeClr val="accent1"/>
                          </a:solidFill>
                          <a:latin typeface="Cambria Math" panose="02040503050406030204" pitchFamily="18" charset="0"/>
                        </a:rPr>
                        <m:t>+</m:t>
                      </m:r>
                      <m:sSub>
                        <m:sSubPr>
                          <m:ctrlPr>
                            <a:rPr lang="en-US" altLang="ja-JP" i="1">
                              <a:solidFill>
                                <a:schemeClr val="accent1"/>
                              </a:solidFill>
                              <a:latin typeface="Cambria Math" panose="02040503050406030204" pitchFamily="18" charset="0"/>
                            </a:rPr>
                          </m:ctrlPr>
                        </m:sSubPr>
                        <m:e>
                          <m:r>
                            <a:rPr lang="en-US" altLang="ja-JP" i="1">
                              <a:solidFill>
                                <a:schemeClr val="accent1"/>
                              </a:solidFill>
                              <a:latin typeface="Cambria Math" panose="02040503050406030204" pitchFamily="18" charset="0"/>
                            </a:rPr>
                            <m:t>𝑄</m:t>
                          </m:r>
                        </m:e>
                        <m:sub>
                          <m:r>
                            <a:rPr lang="en-US" altLang="ja-JP" i="1">
                              <a:solidFill>
                                <a:schemeClr val="accent1"/>
                              </a:solidFill>
                              <a:latin typeface="Cambria Math" panose="02040503050406030204" pitchFamily="18" charset="0"/>
                            </a:rPr>
                            <m:t>1</m:t>
                          </m:r>
                        </m:sub>
                      </m:sSub>
                    </m:oMath>
                  </m:oMathPara>
                </a14:m>
                <a:endParaRPr kumimoji="1" lang="ja-JP" altLang="en-US" dirty="0">
                  <a:solidFill>
                    <a:schemeClr val="accent1"/>
                  </a:solidFill>
                </a:endParaRPr>
              </a:p>
            </p:txBody>
          </p:sp>
        </mc:Choice>
        <mc:Fallback>
          <p:sp>
            <p:nvSpPr>
              <p:cNvPr id="9" name="テキスト ボックス 8">
                <a:extLst>
                  <a:ext uri="{FF2B5EF4-FFF2-40B4-BE49-F238E27FC236}">
                    <a16:creationId xmlns:a16="http://schemas.microsoft.com/office/drawing/2014/main" id="{7E00CC10-9CB5-4111-AB76-D5DB6C852D94}"/>
                  </a:ext>
                </a:extLst>
              </p:cNvPr>
              <p:cNvSpPr txBox="1">
                <a:spLocks noRot="1" noChangeAspect="1" noMove="1" noResize="1" noEditPoints="1" noAdjustHandles="1" noChangeArrowheads="1" noChangeShapeType="1" noTextEdit="1"/>
              </p:cNvSpPr>
              <p:nvPr/>
            </p:nvSpPr>
            <p:spPr>
              <a:xfrm>
                <a:off x="2857500" y="2504497"/>
                <a:ext cx="914400" cy="369332"/>
              </a:xfrm>
              <a:prstGeom prst="rect">
                <a:avLst/>
              </a:prstGeom>
              <a:blipFill>
                <a:blip r:embed="rId3"/>
                <a:stretch>
                  <a:fillRect b="-1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355DCD94-9E0E-4EBC-838C-0828898629B2}"/>
                  </a:ext>
                </a:extLst>
              </p:cNvPr>
              <p:cNvSpPr txBox="1"/>
              <p:nvPr/>
            </p:nvSpPr>
            <p:spPr>
              <a:xfrm>
                <a:off x="2873829" y="3333172"/>
                <a:ext cx="91440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ja-JP" i="1" smtClean="0">
                          <a:solidFill>
                            <a:schemeClr val="accent1"/>
                          </a:solidFill>
                          <a:latin typeface="Cambria Math" panose="02040503050406030204" pitchFamily="18" charset="0"/>
                        </a:rPr>
                        <m:t>-</m:t>
                      </m:r>
                      <m:sSub>
                        <m:sSubPr>
                          <m:ctrlPr>
                            <a:rPr lang="en-US" altLang="ja-JP" i="1">
                              <a:solidFill>
                                <a:schemeClr val="accent1"/>
                              </a:solidFill>
                              <a:latin typeface="Cambria Math" panose="02040503050406030204" pitchFamily="18" charset="0"/>
                            </a:rPr>
                          </m:ctrlPr>
                        </m:sSubPr>
                        <m:e>
                          <m:r>
                            <a:rPr lang="en-US" altLang="ja-JP" i="1">
                              <a:solidFill>
                                <a:schemeClr val="accent1"/>
                              </a:solidFill>
                              <a:latin typeface="Cambria Math" panose="02040503050406030204" pitchFamily="18" charset="0"/>
                            </a:rPr>
                            <m:t>𝑄</m:t>
                          </m:r>
                        </m:e>
                        <m:sub>
                          <m:r>
                            <a:rPr lang="en-US" altLang="ja-JP" b="0" i="1" smtClean="0">
                              <a:solidFill>
                                <a:schemeClr val="accent1"/>
                              </a:solidFill>
                              <a:latin typeface="Cambria Math" panose="02040503050406030204" pitchFamily="18" charset="0"/>
                            </a:rPr>
                            <m:t>1</m:t>
                          </m:r>
                        </m:sub>
                      </m:sSub>
                    </m:oMath>
                  </m:oMathPara>
                </a14:m>
                <a:endParaRPr kumimoji="1" lang="ja-JP" altLang="en-US" dirty="0">
                  <a:solidFill>
                    <a:schemeClr val="accent1"/>
                  </a:solidFill>
                </a:endParaRPr>
              </a:p>
            </p:txBody>
          </p:sp>
        </mc:Choice>
        <mc:Fallback>
          <p:sp>
            <p:nvSpPr>
              <p:cNvPr id="10" name="テキスト ボックス 9">
                <a:extLst>
                  <a:ext uri="{FF2B5EF4-FFF2-40B4-BE49-F238E27FC236}">
                    <a16:creationId xmlns:a16="http://schemas.microsoft.com/office/drawing/2014/main" id="{355DCD94-9E0E-4EBC-838C-0828898629B2}"/>
                  </a:ext>
                </a:extLst>
              </p:cNvPr>
              <p:cNvSpPr txBox="1">
                <a:spLocks noRot="1" noChangeAspect="1" noMove="1" noResize="1" noEditPoints="1" noAdjustHandles="1" noChangeArrowheads="1" noChangeShapeType="1" noTextEdit="1"/>
              </p:cNvSpPr>
              <p:nvPr/>
            </p:nvSpPr>
            <p:spPr>
              <a:xfrm>
                <a:off x="2873829" y="3333172"/>
                <a:ext cx="914400" cy="369332"/>
              </a:xfrm>
              <a:prstGeom prst="rect">
                <a:avLst/>
              </a:prstGeom>
              <a:blipFill>
                <a:blip r:embed="rId4"/>
                <a:stretch>
                  <a:fillRect b="-1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358780AB-E836-4C3C-8A6B-DEBFDA8990B1}"/>
                  </a:ext>
                </a:extLst>
              </p:cNvPr>
              <p:cNvSpPr txBox="1"/>
              <p:nvPr/>
            </p:nvSpPr>
            <p:spPr>
              <a:xfrm>
                <a:off x="2857500" y="4332411"/>
                <a:ext cx="91440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ja-JP" i="1" smtClean="0">
                          <a:solidFill>
                            <a:srgbClr val="C00000"/>
                          </a:solidFill>
                          <a:latin typeface="Cambria Math" panose="02040503050406030204" pitchFamily="18" charset="0"/>
                        </a:rPr>
                        <m:t>+</m:t>
                      </m:r>
                      <m:sSub>
                        <m:sSubPr>
                          <m:ctrlPr>
                            <a:rPr lang="en-US" altLang="ja-JP" i="1">
                              <a:solidFill>
                                <a:srgbClr val="C00000"/>
                              </a:solidFill>
                              <a:latin typeface="Cambria Math" panose="02040503050406030204" pitchFamily="18" charset="0"/>
                            </a:rPr>
                          </m:ctrlPr>
                        </m:sSubPr>
                        <m:e>
                          <m:r>
                            <a:rPr lang="en-US" altLang="ja-JP" i="1">
                              <a:solidFill>
                                <a:srgbClr val="C00000"/>
                              </a:solidFill>
                              <a:latin typeface="Cambria Math" panose="02040503050406030204" pitchFamily="18" charset="0"/>
                            </a:rPr>
                            <m:t>𝑄</m:t>
                          </m:r>
                        </m:e>
                        <m:sub>
                          <m:r>
                            <a:rPr lang="en-US" altLang="ja-JP" b="0" i="1" smtClean="0">
                              <a:solidFill>
                                <a:srgbClr val="C00000"/>
                              </a:solidFill>
                              <a:latin typeface="Cambria Math" panose="02040503050406030204" pitchFamily="18" charset="0"/>
                            </a:rPr>
                            <m:t>2</m:t>
                          </m:r>
                        </m:sub>
                      </m:sSub>
                    </m:oMath>
                  </m:oMathPara>
                </a14:m>
                <a:endParaRPr kumimoji="1" lang="ja-JP" altLang="en-US" dirty="0">
                  <a:solidFill>
                    <a:schemeClr val="accent1"/>
                  </a:solidFill>
                </a:endParaRPr>
              </a:p>
            </p:txBody>
          </p:sp>
        </mc:Choice>
        <mc:Fallback>
          <p:sp>
            <p:nvSpPr>
              <p:cNvPr id="11" name="テキスト ボックス 10">
                <a:extLst>
                  <a:ext uri="{FF2B5EF4-FFF2-40B4-BE49-F238E27FC236}">
                    <a16:creationId xmlns:a16="http://schemas.microsoft.com/office/drawing/2014/main" id="{358780AB-E836-4C3C-8A6B-DEBFDA8990B1}"/>
                  </a:ext>
                </a:extLst>
              </p:cNvPr>
              <p:cNvSpPr txBox="1">
                <a:spLocks noRot="1" noChangeAspect="1" noMove="1" noResize="1" noEditPoints="1" noAdjustHandles="1" noChangeArrowheads="1" noChangeShapeType="1" noTextEdit="1"/>
              </p:cNvSpPr>
              <p:nvPr/>
            </p:nvSpPr>
            <p:spPr>
              <a:xfrm>
                <a:off x="2857500" y="4332411"/>
                <a:ext cx="914400" cy="369332"/>
              </a:xfrm>
              <a:prstGeom prst="rect">
                <a:avLst/>
              </a:prstGeom>
              <a:blipFill>
                <a:blip r:embed="rId5"/>
                <a:stretch>
                  <a:fillRect b="-1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4489E447-099B-42A9-9CA6-514FF04C62FB}"/>
                  </a:ext>
                </a:extLst>
              </p:cNvPr>
              <p:cNvSpPr txBox="1"/>
              <p:nvPr/>
            </p:nvSpPr>
            <p:spPr>
              <a:xfrm>
                <a:off x="2873829" y="5070021"/>
                <a:ext cx="91440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ja-JP" i="1" smtClean="0">
                          <a:solidFill>
                            <a:srgbClr val="C00000"/>
                          </a:solidFill>
                          <a:latin typeface="Cambria Math" panose="02040503050406030204" pitchFamily="18" charset="0"/>
                        </a:rPr>
                        <m:t>-</m:t>
                      </m:r>
                      <m:sSub>
                        <m:sSubPr>
                          <m:ctrlPr>
                            <a:rPr lang="en-US" altLang="ja-JP" i="1">
                              <a:solidFill>
                                <a:srgbClr val="C00000"/>
                              </a:solidFill>
                              <a:latin typeface="Cambria Math" panose="02040503050406030204" pitchFamily="18" charset="0"/>
                            </a:rPr>
                          </m:ctrlPr>
                        </m:sSubPr>
                        <m:e>
                          <m:r>
                            <a:rPr lang="en-US" altLang="ja-JP" i="1">
                              <a:solidFill>
                                <a:srgbClr val="C00000"/>
                              </a:solidFill>
                              <a:latin typeface="Cambria Math" panose="02040503050406030204" pitchFamily="18" charset="0"/>
                            </a:rPr>
                            <m:t>𝑄</m:t>
                          </m:r>
                        </m:e>
                        <m:sub>
                          <m:r>
                            <a:rPr lang="en-US" altLang="ja-JP" b="0" i="1" smtClean="0">
                              <a:solidFill>
                                <a:srgbClr val="C00000"/>
                              </a:solidFill>
                              <a:latin typeface="Cambria Math" panose="02040503050406030204" pitchFamily="18" charset="0"/>
                            </a:rPr>
                            <m:t>2</m:t>
                          </m:r>
                        </m:sub>
                      </m:sSub>
                    </m:oMath>
                  </m:oMathPara>
                </a14:m>
                <a:endParaRPr kumimoji="1" lang="ja-JP" altLang="en-US" dirty="0">
                  <a:solidFill>
                    <a:srgbClr val="C00000"/>
                  </a:solidFill>
                </a:endParaRPr>
              </a:p>
            </p:txBody>
          </p:sp>
        </mc:Choice>
        <mc:Fallback>
          <p:sp>
            <p:nvSpPr>
              <p:cNvPr id="12" name="テキスト ボックス 11">
                <a:extLst>
                  <a:ext uri="{FF2B5EF4-FFF2-40B4-BE49-F238E27FC236}">
                    <a16:creationId xmlns:a16="http://schemas.microsoft.com/office/drawing/2014/main" id="{4489E447-099B-42A9-9CA6-514FF04C62FB}"/>
                  </a:ext>
                </a:extLst>
              </p:cNvPr>
              <p:cNvSpPr txBox="1">
                <a:spLocks noRot="1" noChangeAspect="1" noMove="1" noResize="1" noEditPoints="1" noAdjustHandles="1" noChangeArrowheads="1" noChangeShapeType="1" noTextEdit="1"/>
              </p:cNvSpPr>
              <p:nvPr/>
            </p:nvSpPr>
            <p:spPr>
              <a:xfrm>
                <a:off x="2873829" y="5070021"/>
                <a:ext cx="914400" cy="369332"/>
              </a:xfrm>
              <a:prstGeom prst="rect">
                <a:avLst/>
              </a:prstGeom>
              <a:blipFill>
                <a:blip r:embed="rId6"/>
                <a:stretch>
                  <a:fillRect b="-1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37EE71F0-1551-46C9-986A-34A82EE13A65}"/>
                  </a:ext>
                </a:extLst>
              </p:cNvPr>
              <p:cNvSpPr txBox="1"/>
              <p:nvPr/>
            </p:nvSpPr>
            <p:spPr>
              <a:xfrm>
                <a:off x="7952014" y="3820886"/>
                <a:ext cx="3185487" cy="923330"/>
              </a:xfrm>
              <a:prstGeom prst="rect">
                <a:avLst/>
              </a:prstGeom>
              <a:noFill/>
            </p:spPr>
            <p:txBody>
              <a:bodyPr wrap="none" rtlCol="0">
                <a:spAutoFit/>
              </a:bodyPr>
              <a:lstStyle/>
              <a:p>
                <a:r>
                  <a:rPr lang="ja-JP" altLang="en-US" dirty="0"/>
                  <a:t>コンデンサを接続する場合は</a:t>
                </a:r>
                <a:endParaRPr lang="en-US" altLang="ja-JP" dirty="0"/>
              </a:p>
              <a:p>
                <a:r>
                  <a:rPr lang="ja-JP" altLang="en-US" dirty="0"/>
                  <a:t>電荷がないものとして、</a:t>
                </a:r>
                <a:endParaRPr lang="en-US" altLang="ja-JP" dirty="0"/>
              </a:p>
              <a:p>
                <a14:m>
                  <m:oMath xmlns:m="http://schemas.openxmlformats.org/officeDocument/2006/math">
                    <m:r>
                      <a:rPr lang="en-US" altLang="ja-JP" b="0" i="1" smtClean="0">
                        <a:solidFill>
                          <a:schemeClr val="accent1"/>
                        </a:solidFill>
                        <a:latin typeface="Cambria Math" panose="02040503050406030204" pitchFamily="18" charset="0"/>
                      </a:rPr>
                      <m:t>−</m:t>
                    </m:r>
                    <m:sSub>
                      <m:sSubPr>
                        <m:ctrlPr>
                          <a:rPr lang="en-US" altLang="ja-JP" b="0" i="1" smtClean="0">
                            <a:solidFill>
                              <a:schemeClr val="accent1"/>
                            </a:solidFill>
                            <a:latin typeface="Cambria Math" panose="02040503050406030204" pitchFamily="18" charset="0"/>
                          </a:rPr>
                        </m:ctrlPr>
                      </m:sSubPr>
                      <m:e>
                        <m:r>
                          <a:rPr lang="en-US" altLang="ja-JP" b="0" i="1" smtClean="0">
                            <a:solidFill>
                              <a:schemeClr val="accent1"/>
                            </a:solidFill>
                            <a:latin typeface="Cambria Math" panose="02040503050406030204" pitchFamily="18" charset="0"/>
                          </a:rPr>
                          <m:t>𝑄</m:t>
                        </m:r>
                      </m:e>
                      <m:sub>
                        <m:r>
                          <a:rPr lang="en-US" altLang="ja-JP" b="0" i="1" smtClean="0">
                            <a:solidFill>
                              <a:schemeClr val="accent1"/>
                            </a:solidFill>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solidFill>
                              <a:srgbClr val="C00000"/>
                            </a:solidFill>
                            <a:latin typeface="Cambria Math" panose="02040503050406030204" pitchFamily="18" charset="0"/>
                          </a:rPr>
                        </m:ctrlPr>
                      </m:sSubPr>
                      <m:e>
                        <m:r>
                          <a:rPr lang="en-US" altLang="ja-JP" b="0" i="1" smtClean="0">
                            <a:solidFill>
                              <a:srgbClr val="C00000"/>
                            </a:solidFill>
                            <a:latin typeface="Cambria Math" panose="02040503050406030204" pitchFamily="18" charset="0"/>
                          </a:rPr>
                          <m:t>𝑄</m:t>
                        </m:r>
                      </m:e>
                      <m:sub>
                        <m:r>
                          <a:rPr lang="en-US" altLang="ja-JP" b="0" i="1" smtClean="0">
                            <a:solidFill>
                              <a:srgbClr val="C00000"/>
                            </a:solidFill>
                            <a:latin typeface="Cambria Math" panose="02040503050406030204" pitchFamily="18" charset="0"/>
                          </a:rPr>
                          <m:t>2</m:t>
                        </m:r>
                      </m:sub>
                    </m:sSub>
                    <m:r>
                      <a:rPr lang="en-US" altLang="ja-JP" b="0" i="1" smtClean="0">
                        <a:latin typeface="Cambria Math" panose="02040503050406030204" pitchFamily="18" charset="0"/>
                      </a:rPr>
                      <m:t>=0</m:t>
                    </m:r>
                    <m:r>
                      <a:rPr lang="ja-JP" altLang="en-US" i="1">
                        <a:latin typeface="Cambria Math" panose="02040503050406030204" pitchFamily="18" charset="0"/>
                      </a:rPr>
                      <m:t>だ</m:t>
                    </m:r>
                    <m:r>
                      <a:rPr kumimoji="1" lang="ja-JP" altLang="en-US" i="1">
                        <a:latin typeface="Cambria Math" panose="02040503050406030204" pitchFamily="18" charset="0"/>
                      </a:rPr>
                      <m:t>ったと</m:t>
                    </m:r>
                  </m:oMath>
                </a14:m>
                <a:r>
                  <a:rPr kumimoji="1" lang="ja-JP" altLang="en-US" dirty="0"/>
                  <a:t>する。</a:t>
                </a:r>
              </a:p>
            </p:txBody>
          </p:sp>
        </mc:Choice>
        <mc:Fallback>
          <p:sp>
            <p:nvSpPr>
              <p:cNvPr id="13" name="テキスト ボックス 12">
                <a:extLst>
                  <a:ext uri="{FF2B5EF4-FFF2-40B4-BE49-F238E27FC236}">
                    <a16:creationId xmlns:a16="http://schemas.microsoft.com/office/drawing/2014/main" id="{37EE71F0-1551-46C9-986A-34A82EE13A65}"/>
                  </a:ext>
                </a:extLst>
              </p:cNvPr>
              <p:cNvSpPr txBox="1">
                <a:spLocks noRot="1" noChangeAspect="1" noMove="1" noResize="1" noEditPoints="1" noAdjustHandles="1" noChangeArrowheads="1" noChangeShapeType="1" noTextEdit="1"/>
              </p:cNvSpPr>
              <p:nvPr/>
            </p:nvSpPr>
            <p:spPr>
              <a:xfrm>
                <a:off x="7952014" y="3820886"/>
                <a:ext cx="3185487" cy="923330"/>
              </a:xfrm>
              <a:prstGeom prst="rect">
                <a:avLst/>
              </a:prstGeom>
              <a:blipFill>
                <a:blip r:embed="rId7"/>
                <a:stretch>
                  <a:fillRect l="-1530" t="-3974" r="-1147" b="-10596"/>
                </a:stretch>
              </a:blipFill>
            </p:spPr>
            <p:txBody>
              <a:bodyPr/>
              <a:lstStyle/>
              <a:p>
                <a:r>
                  <a:rPr lang="ja-JP" altLang="en-US">
                    <a:noFill/>
                  </a:rPr>
                  <a:t> </a:t>
                </a:r>
              </a:p>
            </p:txBody>
          </p:sp>
        </mc:Fallback>
      </mc:AlternateContent>
      <p:cxnSp>
        <p:nvCxnSpPr>
          <p:cNvPr id="18" name="直線矢印コネクタ 17">
            <a:extLst>
              <a:ext uri="{FF2B5EF4-FFF2-40B4-BE49-F238E27FC236}">
                <a16:creationId xmlns:a16="http://schemas.microsoft.com/office/drawing/2014/main" id="{3207A653-D923-46C1-ACCB-723DA55CDD41}"/>
              </a:ext>
            </a:extLst>
          </p:cNvPr>
          <p:cNvCxnSpPr/>
          <p:nvPr/>
        </p:nvCxnSpPr>
        <p:spPr>
          <a:xfrm flipH="1">
            <a:off x="5327009" y="3429000"/>
            <a:ext cx="2374085" cy="538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D0BE2961-1199-459E-B09A-EF296EDAA720}"/>
              </a:ext>
            </a:extLst>
          </p:cNvPr>
          <p:cNvSpPr txBox="1"/>
          <p:nvPr/>
        </p:nvSpPr>
        <p:spPr>
          <a:xfrm>
            <a:off x="7693478" y="3228686"/>
            <a:ext cx="2574645" cy="369332"/>
          </a:xfrm>
          <a:prstGeom prst="rect">
            <a:avLst/>
          </a:prstGeom>
          <a:noFill/>
        </p:spPr>
        <p:txBody>
          <a:bodyPr wrap="square" rtlCol="0">
            <a:spAutoFit/>
          </a:bodyPr>
          <a:lstStyle/>
          <a:p>
            <a:r>
              <a:rPr lang="ja-JP" altLang="en-US" dirty="0"/>
              <a:t>孤立島　常に保存</a:t>
            </a:r>
            <a:endParaRPr lang="en-US" altLang="ja-JP" dirty="0"/>
          </a:p>
        </p:txBody>
      </p:sp>
    </p:spTree>
    <p:extLst>
      <p:ext uri="{BB962C8B-B14F-4D97-AF65-F5344CB8AC3E}">
        <p14:creationId xmlns:p14="http://schemas.microsoft.com/office/powerpoint/2010/main" val="1592686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6424E6-9CB9-41D6-A9EA-A61E4C1A6765}"/>
              </a:ext>
            </a:extLst>
          </p:cNvPr>
          <p:cNvSpPr>
            <a:spLocks noGrp="1"/>
          </p:cNvSpPr>
          <p:nvPr>
            <p:ph type="title"/>
          </p:nvPr>
        </p:nvSpPr>
        <p:spPr/>
        <p:txBody>
          <a:bodyPr/>
          <a:lstStyle/>
          <a:p>
            <a:r>
              <a:rPr lang="ja-JP" altLang="en-US" dirty="0"/>
              <a:t>小</a:t>
            </a:r>
            <a:r>
              <a:rPr kumimoji="1" lang="ja-JP" altLang="en-US" dirty="0"/>
              <a:t>まとめ</a:t>
            </a:r>
          </a:p>
        </p:txBody>
      </p:sp>
      <p:sp>
        <p:nvSpPr>
          <p:cNvPr id="3" name="コンテンツ プレースホルダー 2">
            <a:extLst>
              <a:ext uri="{FF2B5EF4-FFF2-40B4-BE49-F238E27FC236}">
                <a16:creationId xmlns:a16="http://schemas.microsoft.com/office/drawing/2014/main" id="{59D7CA76-4938-4BDD-8959-A634A85182FD}"/>
              </a:ext>
            </a:extLst>
          </p:cNvPr>
          <p:cNvSpPr>
            <a:spLocks noGrp="1"/>
          </p:cNvSpPr>
          <p:nvPr>
            <p:ph idx="1"/>
          </p:nvPr>
        </p:nvSpPr>
        <p:spPr/>
        <p:txBody>
          <a:bodyPr/>
          <a:lstStyle/>
          <a:p>
            <a:r>
              <a:rPr kumimoji="1" lang="ja-JP" altLang="en-US" dirty="0"/>
              <a:t>コンデンサの問題は、直列並列の式を使えば早く求められることも多いが、それが難しい状況だったら、電荷保存の法則を使うのもあり</a:t>
            </a:r>
            <a:endParaRPr kumimoji="1" lang="en-US" altLang="ja-JP" dirty="0"/>
          </a:p>
          <a:p>
            <a:r>
              <a:rPr kumimoji="1" lang="ja-JP" altLang="en-US" dirty="0"/>
              <a:t>その場合は</a:t>
            </a:r>
            <a:r>
              <a:rPr kumimoji="1" lang="en-US" altLang="ja-JP" dirty="0"/>
              <a:t>Q</a:t>
            </a:r>
            <a:r>
              <a:rPr kumimoji="1" lang="ja-JP" altLang="en-US" dirty="0"/>
              <a:t>に対する式（電荷保存の法則）と</a:t>
            </a:r>
            <a:r>
              <a:rPr kumimoji="1" lang="en-US" altLang="ja-JP" dirty="0"/>
              <a:t>V</a:t>
            </a:r>
            <a:r>
              <a:rPr kumimoji="1" lang="ja-JP" altLang="en-US" dirty="0"/>
              <a:t>に対する式（キルヒホッフの第２法則　電圧則）を作って</a:t>
            </a:r>
            <a:r>
              <a:rPr kumimoji="1" lang="en-US" altLang="ja-JP" dirty="0"/>
              <a:t>Q</a:t>
            </a:r>
            <a:r>
              <a:rPr kumimoji="1" lang="ja-JP" altLang="en-US" dirty="0"/>
              <a:t>＝</a:t>
            </a:r>
            <a:r>
              <a:rPr kumimoji="1" lang="en-US" altLang="ja-JP" dirty="0"/>
              <a:t>CV</a:t>
            </a:r>
            <a:r>
              <a:rPr kumimoji="1" lang="ja-JP" altLang="en-US" dirty="0"/>
              <a:t>で関連付けるというのが定石</a:t>
            </a:r>
            <a:endParaRPr kumimoji="1" lang="en-US" altLang="ja-JP" dirty="0"/>
          </a:p>
        </p:txBody>
      </p:sp>
    </p:spTree>
    <p:extLst>
      <p:ext uri="{BB962C8B-B14F-4D97-AF65-F5344CB8AC3E}">
        <p14:creationId xmlns:p14="http://schemas.microsoft.com/office/powerpoint/2010/main" val="3041290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999A7A-9407-4D96-9F89-02485C50661F}"/>
              </a:ext>
            </a:extLst>
          </p:cNvPr>
          <p:cNvSpPr>
            <a:spLocks noGrp="1"/>
          </p:cNvSpPr>
          <p:nvPr>
            <p:ph type="title"/>
          </p:nvPr>
        </p:nvSpPr>
        <p:spPr/>
        <p:txBody>
          <a:bodyPr/>
          <a:lstStyle/>
          <a:p>
            <a:r>
              <a:rPr kumimoji="1" lang="ja-JP" altLang="en-US" dirty="0"/>
              <a:t>電荷をためるには？</a:t>
            </a:r>
          </a:p>
        </p:txBody>
      </p:sp>
      <p:sp>
        <p:nvSpPr>
          <p:cNvPr id="3" name="コンテンツ プレースホルダー 2">
            <a:extLst>
              <a:ext uri="{FF2B5EF4-FFF2-40B4-BE49-F238E27FC236}">
                <a16:creationId xmlns:a16="http://schemas.microsoft.com/office/drawing/2014/main" id="{8E509F8B-1799-44CE-9D7F-914FC3E8945B}"/>
              </a:ext>
            </a:extLst>
          </p:cNvPr>
          <p:cNvSpPr>
            <a:spLocks noGrp="1"/>
          </p:cNvSpPr>
          <p:nvPr>
            <p:ph idx="1"/>
          </p:nvPr>
        </p:nvSpPr>
        <p:spPr/>
        <p:txBody>
          <a:bodyPr/>
          <a:lstStyle/>
          <a:p>
            <a:r>
              <a:rPr kumimoji="1" lang="ja-JP" altLang="en-US" dirty="0">
                <a:solidFill>
                  <a:srgbClr val="FF0000"/>
                </a:solidFill>
              </a:rPr>
              <a:t>＋</a:t>
            </a:r>
            <a:r>
              <a:rPr kumimoji="1" lang="ja-JP" altLang="en-US" dirty="0"/>
              <a:t>と</a:t>
            </a:r>
            <a:r>
              <a:rPr kumimoji="1" lang="ja-JP" altLang="en-US" dirty="0">
                <a:solidFill>
                  <a:srgbClr val="002060"/>
                </a:solidFill>
              </a:rPr>
              <a:t>－</a:t>
            </a:r>
            <a:r>
              <a:rPr kumimoji="1" lang="ja-JP" altLang="en-US" dirty="0"/>
              <a:t>を引き付けることによって、電荷をためることができる</a:t>
            </a:r>
            <a:endParaRPr kumimoji="1" lang="en-US" altLang="ja-JP" dirty="0"/>
          </a:p>
          <a:p>
            <a:r>
              <a:rPr kumimoji="1" lang="ja-JP" altLang="en-US" dirty="0"/>
              <a:t>正の電荷と負の電荷を短い距離で引き付けることで、電荷をためることができる</a:t>
            </a:r>
            <a:endParaRPr kumimoji="1" lang="en-US" altLang="ja-JP" dirty="0"/>
          </a:p>
          <a:p>
            <a:endParaRPr kumimoji="1" lang="en-US" altLang="ja-JP" dirty="0"/>
          </a:p>
          <a:p>
            <a:endParaRPr kumimoji="1" lang="ja-JP" altLang="en-US" dirty="0"/>
          </a:p>
        </p:txBody>
      </p:sp>
      <p:sp>
        <p:nvSpPr>
          <p:cNvPr id="4" name="正方形/長方形 3">
            <a:extLst>
              <a:ext uri="{FF2B5EF4-FFF2-40B4-BE49-F238E27FC236}">
                <a16:creationId xmlns:a16="http://schemas.microsoft.com/office/drawing/2014/main" id="{2875F191-3A78-4EC3-9970-98A185AEB99A}"/>
              </a:ext>
            </a:extLst>
          </p:cNvPr>
          <p:cNvSpPr/>
          <p:nvPr/>
        </p:nvSpPr>
        <p:spPr>
          <a:xfrm>
            <a:off x="2302329" y="3665765"/>
            <a:ext cx="5102678" cy="457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8DF66246-1426-479F-B612-585BDF1C98CC}"/>
              </a:ext>
            </a:extLst>
          </p:cNvPr>
          <p:cNvSpPr/>
          <p:nvPr/>
        </p:nvSpPr>
        <p:spPr>
          <a:xfrm>
            <a:off x="2302329" y="4469132"/>
            <a:ext cx="5176157" cy="7837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63713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BEA617-CAC0-4800-91D1-8ABE9411649F}"/>
              </a:ext>
            </a:extLst>
          </p:cNvPr>
          <p:cNvSpPr>
            <a:spLocks noGrp="1"/>
          </p:cNvSpPr>
          <p:nvPr>
            <p:ph type="title"/>
          </p:nvPr>
        </p:nvSpPr>
        <p:spPr/>
        <p:txBody>
          <a:bodyPr/>
          <a:lstStyle/>
          <a:p>
            <a:r>
              <a:rPr kumimoji="1" lang="ja-JP" altLang="en-US" dirty="0"/>
              <a:t>コンデンサの凄さを語る前に</a:t>
            </a:r>
          </a:p>
        </p:txBody>
      </p:sp>
      <p:sp>
        <p:nvSpPr>
          <p:cNvPr id="3" name="コンテンツ プレースホルダー 2">
            <a:extLst>
              <a:ext uri="{FF2B5EF4-FFF2-40B4-BE49-F238E27FC236}">
                <a16:creationId xmlns:a16="http://schemas.microsoft.com/office/drawing/2014/main" id="{2B214A91-5515-4C5D-B06C-EA4FD4290F39}"/>
              </a:ext>
            </a:extLst>
          </p:cNvPr>
          <p:cNvSpPr>
            <a:spLocks noGrp="1"/>
          </p:cNvSpPr>
          <p:nvPr>
            <p:ph idx="1"/>
          </p:nvPr>
        </p:nvSpPr>
        <p:spPr/>
        <p:txBody>
          <a:bodyPr/>
          <a:lstStyle/>
          <a:p>
            <a:pPr marL="0" indent="0">
              <a:buNone/>
            </a:pPr>
            <a:r>
              <a:rPr kumimoji="1" lang="ja-JP" altLang="en-US" dirty="0"/>
              <a:t>今現在、</a:t>
            </a:r>
            <a:r>
              <a:rPr kumimoji="1" lang="en-US" altLang="ja-JP" dirty="0"/>
              <a:t>Q</a:t>
            </a:r>
            <a:r>
              <a:rPr kumimoji="1" lang="ja-JP" altLang="en-US" dirty="0"/>
              <a:t>の電荷がたまっているコンデンサの二つの平面の間に電界が生じるのはなんとなくわかる。</a:t>
            </a:r>
            <a:r>
              <a:rPr lang="ja-JP" altLang="en-US" dirty="0"/>
              <a:t>でも、どれくらいの大きさの電界が生じているのかはよく分からん。</a:t>
            </a:r>
            <a:endParaRPr lang="en-US" altLang="ja-JP" dirty="0"/>
          </a:p>
          <a:p>
            <a:pPr marL="0" indent="0">
              <a:buNone/>
            </a:pPr>
            <a:endParaRPr lang="en-US" altLang="ja-JP" dirty="0"/>
          </a:p>
          <a:p>
            <a:pPr marL="0" indent="0">
              <a:buNone/>
            </a:pPr>
            <a:r>
              <a:rPr lang="ja-JP" altLang="en-US" dirty="0"/>
              <a:t>電界がしれれば、電荷を操れるのにーーーーーーーーー</a:t>
            </a:r>
            <a:endParaRPr lang="en-US" altLang="ja-JP" dirty="0"/>
          </a:p>
          <a:p>
            <a:pPr marL="0" indent="0">
              <a:buNone/>
            </a:pPr>
            <a:endParaRPr kumimoji="1" lang="en-US" altLang="ja-JP" dirty="0"/>
          </a:p>
          <a:p>
            <a:pPr marL="0" indent="0">
              <a:buNone/>
            </a:pPr>
            <a:r>
              <a:rPr kumimoji="1" lang="ja-JP" altLang="en-US" sz="3600" dirty="0">
                <a:solidFill>
                  <a:srgbClr val="C00000"/>
                </a:solidFill>
              </a:rPr>
              <a:t>クーロンの法則は点電荷以外無力だから平面では使用できない！どうしよーーーーーーーーーー</a:t>
            </a:r>
            <a:endParaRPr kumimoji="1" lang="en-US" altLang="ja-JP" sz="3600" dirty="0">
              <a:solidFill>
                <a:srgbClr val="C00000"/>
              </a:solidFill>
            </a:endParaRPr>
          </a:p>
        </p:txBody>
      </p:sp>
    </p:spTree>
    <p:extLst>
      <p:ext uri="{BB962C8B-B14F-4D97-AF65-F5344CB8AC3E}">
        <p14:creationId xmlns:p14="http://schemas.microsoft.com/office/powerpoint/2010/main" val="3085084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D889A-2F92-474C-8DEC-74E904B24B7B}"/>
              </a:ext>
            </a:extLst>
          </p:cNvPr>
          <p:cNvSpPr>
            <a:spLocks noGrp="1"/>
          </p:cNvSpPr>
          <p:nvPr>
            <p:ph type="title"/>
          </p:nvPr>
        </p:nvSpPr>
        <p:spPr/>
        <p:txBody>
          <a:bodyPr/>
          <a:lstStyle/>
          <a:p>
            <a:r>
              <a:rPr kumimoji="1" lang="ja-JP" altLang="en-US" dirty="0"/>
              <a:t>クーロンの法則を改造する</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025CE3-BB83-4472-A763-44EA3CC4236D}"/>
                  </a:ext>
                </a:extLst>
              </p:cNvPr>
              <p:cNvSpPr>
                <a:spLocks noGrp="1"/>
              </p:cNvSpPr>
              <p:nvPr>
                <p:ph idx="1"/>
              </p:nvPr>
            </p:nvSpPr>
            <p:spPr/>
            <p:txBody>
              <a:bodyPr/>
              <a:lstStyle/>
              <a:p>
                <a:endParaRPr lang="en-US" altLang="ja-JP" dirty="0"/>
              </a:p>
              <a:p>
                <a:r>
                  <a:rPr lang="ja-JP" altLang="en-US" dirty="0"/>
                  <a:t>電界は点電荷の場合は広がって行くような爆弾のような</a:t>
                </a:r>
                <a:endParaRPr lang="en-US" altLang="ja-JP" dirty="0"/>
              </a:p>
              <a:p>
                <a:pPr marL="0" indent="0">
                  <a:buNone/>
                </a:pPr>
                <a:r>
                  <a:rPr lang="ja-JP" altLang="en-US" dirty="0"/>
                  <a:t>イメージ</a:t>
                </a:r>
                <a:endParaRPr lang="en-US" altLang="ja-JP" dirty="0"/>
              </a:p>
              <a:p>
                <a14:m>
                  <m:oMath xmlns:m="http://schemas.openxmlformats.org/officeDocument/2006/math">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𝑄</m:t>
                        </m:r>
                      </m:num>
                      <m:den>
                        <m:r>
                          <a:rPr kumimoji="1" lang="en-US" altLang="ja-JP" b="0" i="1" smtClean="0">
                            <a:latin typeface="Cambria Math" panose="02040503050406030204" pitchFamily="18" charset="0"/>
                          </a:rPr>
                          <m:t>4</m:t>
                        </m:r>
                        <m:r>
                          <a:rPr kumimoji="1" lang="en-US" altLang="ja-JP" b="0" i="1" smtClean="0">
                            <a:latin typeface="Cambria Math" panose="02040503050406030204" pitchFamily="18" charset="0"/>
                          </a:rPr>
                          <m:t>𝜋𝜖</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𝑟</m:t>
                            </m:r>
                          </m:e>
                          <m:sup>
                            <m:r>
                              <a:rPr kumimoji="1" lang="en-US" altLang="ja-JP" b="0" i="1" smtClean="0">
                                <a:latin typeface="Cambria Math" panose="02040503050406030204" pitchFamily="18" charset="0"/>
                              </a:rPr>
                              <m:t>2</m:t>
                            </m:r>
                          </m:sup>
                        </m:sSup>
                      </m:den>
                    </m:f>
                  </m:oMath>
                </a14:m>
                <a:endParaRPr kumimoji="1"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AC025CE3-BB83-4472-A763-44EA3CC4236D}"/>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ja-JP" altLang="en-US">
                    <a:noFill/>
                  </a:rPr>
                  <a:t> </a:t>
                </a:r>
              </a:p>
            </p:txBody>
          </p:sp>
        </mc:Fallback>
      </mc:AlternateContent>
      <p:sp>
        <p:nvSpPr>
          <p:cNvPr id="4" name="楕円 3">
            <a:extLst>
              <a:ext uri="{FF2B5EF4-FFF2-40B4-BE49-F238E27FC236}">
                <a16:creationId xmlns:a16="http://schemas.microsoft.com/office/drawing/2014/main" id="{C3482674-CCA4-4EE8-A574-15F9FF2BA5F9}"/>
              </a:ext>
            </a:extLst>
          </p:cNvPr>
          <p:cNvSpPr/>
          <p:nvPr/>
        </p:nvSpPr>
        <p:spPr>
          <a:xfrm>
            <a:off x="3959679" y="3902529"/>
            <a:ext cx="302078" cy="2694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a:extLst>
              <a:ext uri="{FF2B5EF4-FFF2-40B4-BE49-F238E27FC236}">
                <a16:creationId xmlns:a16="http://schemas.microsoft.com/office/drawing/2014/main" id="{3E8D4B82-463D-4E57-9F2B-5614ADB010B3}"/>
              </a:ext>
            </a:extLst>
          </p:cNvPr>
          <p:cNvCxnSpPr/>
          <p:nvPr/>
        </p:nvCxnSpPr>
        <p:spPr>
          <a:xfrm flipV="1">
            <a:off x="4106636" y="2718707"/>
            <a:ext cx="0" cy="1322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F7751D3B-D71E-4535-A4FB-61AB09028E10}"/>
              </a:ext>
            </a:extLst>
          </p:cNvPr>
          <p:cNvCxnSpPr/>
          <p:nvPr/>
        </p:nvCxnSpPr>
        <p:spPr>
          <a:xfrm flipH="1">
            <a:off x="3086100" y="4041321"/>
            <a:ext cx="10205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EF5B42ED-BF8F-4DE7-B5D3-84843EB2014D}"/>
              </a:ext>
            </a:extLst>
          </p:cNvPr>
          <p:cNvCxnSpPr/>
          <p:nvPr/>
        </p:nvCxnSpPr>
        <p:spPr>
          <a:xfrm>
            <a:off x="4106636" y="4041321"/>
            <a:ext cx="0" cy="1110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93400BDD-B09E-47EB-A2B0-8CC204844E6A}"/>
              </a:ext>
            </a:extLst>
          </p:cNvPr>
          <p:cNvCxnSpPr/>
          <p:nvPr/>
        </p:nvCxnSpPr>
        <p:spPr>
          <a:xfrm>
            <a:off x="4106636" y="4041321"/>
            <a:ext cx="11185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EC7E765C-CC78-460E-9039-D8A7704E256C}"/>
              </a:ext>
            </a:extLst>
          </p:cNvPr>
          <p:cNvCxnSpPr/>
          <p:nvPr/>
        </p:nvCxnSpPr>
        <p:spPr>
          <a:xfrm flipV="1">
            <a:off x="4106636" y="3126921"/>
            <a:ext cx="906235"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DE677154-31AA-4AAE-B813-71ADB1E61AF6}"/>
              </a:ext>
            </a:extLst>
          </p:cNvPr>
          <p:cNvCxnSpPr/>
          <p:nvPr/>
        </p:nvCxnSpPr>
        <p:spPr>
          <a:xfrm>
            <a:off x="4106635" y="4041320"/>
            <a:ext cx="906235" cy="775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C1AECF54-70FF-435A-8D50-41FC5F69834E}"/>
              </a:ext>
            </a:extLst>
          </p:cNvPr>
          <p:cNvCxnSpPr/>
          <p:nvPr/>
        </p:nvCxnSpPr>
        <p:spPr>
          <a:xfrm flipH="1" flipV="1">
            <a:off x="3208565" y="3126920"/>
            <a:ext cx="898069" cy="914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D5597751-D455-490F-AEDB-63CB54EA4ADD}"/>
              </a:ext>
            </a:extLst>
          </p:cNvPr>
          <p:cNvCxnSpPr>
            <a:cxnSpLocks/>
          </p:cNvCxnSpPr>
          <p:nvPr/>
        </p:nvCxnSpPr>
        <p:spPr>
          <a:xfrm flipH="1">
            <a:off x="3102427" y="4102555"/>
            <a:ext cx="902155" cy="783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182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FFED6A-F791-4070-8865-B4A18C7E09FD}"/>
              </a:ext>
            </a:extLst>
          </p:cNvPr>
          <p:cNvSpPr>
            <a:spLocks noGrp="1"/>
          </p:cNvSpPr>
          <p:nvPr>
            <p:ph type="title"/>
          </p:nvPr>
        </p:nvSpPr>
        <p:spPr/>
        <p:txBody>
          <a:bodyPr/>
          <a:lstStyle/>
          <a:p>
            <a:r>
              <a:rPr kumimoji="1" lang="ja-JP" altLang="en-US" dirty="0"/>
              <a:t>電荷ってどれくらいの電場を作れるの？</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E0464990-04CA-4290-93A8-040FAC1EFB62}"/>
                  </a:ext>
                </a:extLst>
              </p:cNvPr>
              <p:cNvSpPr>
                <a:spLocks noGrp="1"/>
              </p:cNvSpPr>
              <p:nvPr>
                <p:ph idx="1"/>
              </p:nvPr>
            </p:nvSpPr>
            <p:spPr/>
            <p:txBody>
              <a:bodyPr>
                <a:normAutofit/>
              </a:bodyPr>
              <a:lstStyle/>
              <a:p>
                <a:endParaRPr kumimoji="1" lang="en-US" altLang="ja-JP" dirty="0"/>
              </a:p>
              <a:p>
                <a:r>
                  <a:rPr kumimoji="1" lang="ja-JP" altLang="en-US" dirty="0"/>
                  <a:t>畑の能力（土地代）は表面積と</a:t>
                </a:r>
                <a14:m>
                  <m:oMath xmlns:m="http://schemas.openxmlformats.org/officeDocument/2006/math">
                    <m:r>
                      <a:rPr kumimoji="1" lang="en-US" altLang="ja-JP" b="0" i="1" smtClean="0">
                        <a:latin typeface="Cambria Math" panose="02040503050406030204" pitchFamily="18" charset="0"/>
                      </a:rPr>
                      <m:t>1</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𝑚</m:t>
                        </m:r>
                      </m:e>
                      <m:sup>
                        <m:r>
                          <a:rPr kumimoji="1" lang="en-US" altLang="ja-JP" b="0" i="1" smtClean="0">
                            <a:latin typeface="Cambria Math" panose="02040503050406030204" pitchFamily="18" charset="0"/>
                          </a:rPr>
                          <m:t>2</m:t>
                        </m:r>
                      </m:sup>
                    </m:sSup>
                    <m:r>
                      <a:rPr lang="ja-JP" altLang="en-US" i="1">
                        <a:latin typeface="Cambria Math" panose="02040503050406030204" pitchFamily="18" charset="0"/>
                      </a:rPr>
                      <m:t>当たり</m:t>
                    </m:r>
                  </m:oMath>
                </a14:m>
                <a:r>
                  <a:rPr kumimoji="1" lang="ja-JP" altLang="en-US" dirty="0"/>
                  <a:t>に何本の稲を育てるかだ！</a:t>
                </a:r>
                <a:endParaRPr kumimoji="1" lang="en-US" altLang="ja-JP" dirty="0"/>
              </a:p>
              <a:p>
                <a:r>
                  <a:rPr lang="ja-JP" altLang="en-US" dirty="0"/>
                  <a:t>電荷の能力は、電場を受ける表面積と</a:t>
                </a:r>
                <a14:m>
                  <m:oMath xmlns:m="http://schemas.openxmlformats.org/officeDocument/2006/math">
                    <m:r>
                      <a:rPr lang="en-US" altLang="ja-JP" i="1">
                        <a:latin typeface="Cambria Math" panose="02040503050406030204" pitchFamily="18" charset="0"/>
                      </a:rPr>
                      <m:t>1</m:t>
                    </m:r>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2</m:t>
                        </m:r>
                      </m:sup>
                    </m:sSup>
                    <m:r>
                      <a:rPr lang="ja-JP" altLang="en-US" i="1">
                        <a:latin typeface="Cambria Math" panose="02040503050406030204" pitchFamily="18" charset="0"/>
                      </a:rPr>
                      <m:t>当たり</m:t>
                    </m:r>
                  </m:oMath>
                </a14:m>
                <a:r>
                  <a:rPr lang="ja-JP" altLang="en-US" dirty="0"/>
                  <a:t>に</a:t>
                </a:r>
                <a:r>
                  <a:rPr lang="en-US" altLang="ja-JP" dirty="0"/>
                  <a:t>E</a:t>
                </a:r>
                <a:r>
                  <a:rPr lang="ja-JP" altLang="en-US" dirty="0"/>
                  <a:t>本の稲を育てるかだ！</a:t>
                </a:r>
                <a:r>
                  <a:rPr lang="en-US" altLang="ja-JP" dirty="0"/>
                  <a:t>(</a:t>
                </a:r>
                <a:r>
                  <a:rPr lang="ja-JP" altLang="en-US" dirty="0"/>
                  <a:t>電気力線は覚えなくていい？</a:t>
                </a:r>
                <a:r>
                  <a:rPr lang="en-US" altLang="ja-JP" dirty="0"/>
                  <a:t>)</a:t>
                </a:r>
              </a:p>
              <a:p>
                <a:endParaRPr lang="en-US" altLang="ja-JP" dirty="0"/>
              </a:p>
              <a:p>
                <a14:m>
                  <m:oMath xmlns:m="http://schemas.openxmlformats.org/officeDocument/2006/math">
                    <m:r>
                      <a:rPr lang="en-US" altLang="ja-JP" i="1">
                        <a:latin typeface="Cambria Math" panose="02040503050406030204" pitchFamily="18" charset="0"/>
                      </a:rPr>
                      <m:t>𝐸</m:t>
                    </m:r>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𝑄</m:t>
                        </m:r>
                      </m:num>
                      <m:den>
                        <m:r>
                          <a:rPr lang="en-US" altLang="ja-JP" i="1">
                            <a:latin typeface="Cambria Math" panose="02040503050406030204" pitchFamily="18" charset="0"/>
                          </a:rPr>
                          <m:t>4</m:t>
                        </m:r>
                        <m:r>
                          <a:rPr lang="en-US" altLang="ja-JP" i="1">
                            <a:latin typeface="Cambria Math" panose="02040503050406030204" pitchFamily="18" charset="0"/>
                          </a:rPr>
                          <m:t>𝜋𝜖</m:t>
                        </m:r>
                        <m:sSup>
                          <m:sSupPr>
                            <m:ctrlPr>
                              <a:rPr lang="en-US" altLang="ja-JP" i="1">
                                <a:latin typeface="Cambria Math" panose="02040503050406030204" pitchFamily="18" charset="0"/>
                              </a:rPr>
                            </m:ctrlPr>
                          </m:sSupPr>
                          <m:e>
                            <m:r>
                              <a:rPr lang="en-US" altLang="ja-JP" i="1">
                                <a:latin typeface="Cambria Math" panose="02040503050406030204" pitchFamily="18" charset="0"/>
                              </a:rPr>
                              <m:t>𝑟</m:t>
                            </m:r>
                          </m:e>
                          <m:sup>
                            <m:r>
                              <a:rPr lang="en-US" altLang="ja-JP" i="1">
                                <a:latin typeface="Cambria Math" panose="02040503050406030204" pitchFamily="18" charset="0"/>
                              </a:rPr>
                              <m:t>2</m:t>
                            </m:r>
                          </m:sup>
                        </m:sSup>
                      </m:den>
                    </m:f>
                  </m:oMath>
                </a14:m>
                <a:r>
                  <a:rPr lang="ja-JP" altLang="en-US" dirty="0"/>
                  <a:t>に球の表面積をかけると、</a:t>
                </a:r>
                <a14:m>
                  <m:oMath xmlns:m="http://schemas.openxmlformats.org/officeDocument/2006/math">
                    <m:r>
                      <m:rPr>
                        <m:nor/>
                      </m:rPr>
                      <a:rPr lang="en-US" altLang="ja-JP" dirty="0" smtClean="0"/>
                      <m:t>Q</m:t>
                    </m:r>
                    <m:r>
                      <m:rPr>
                        <m:nor/>
                      </m:rPr>
                      <a:rPr lang="en-US" altLang="ja-JP" dirty="0" smtClean="0"/>
                      <m:t>/</m:t>
                    </m:r>
                    <m:r>
                      <a:rPr lang="ja-JP" altLang="en-US" i="1" smtClean="0">
                        <a:latin typeface="Cambria Math" panose="02040503050406030204" pitchFamily="18" charset="0"/>
                      </a:rPr>
                      <m:t>𝜀</m:t>
                    </m:r>
                    <m:r>
                      <a:rPr lang="en-US" altLang="ja-JP" b="0" i="1" smtClean="0">
                        <a:latin typeface="Cambria Math" panose="02040503050406030204" pitchFamily="18" charset="0"/>
                      </a:rPr>
                      <m:t> =4</m:t>
                    </m:r>
                    <m:r>
                      <a:rPr lang="en-US" altLang="ja-JP" b="0" i="1" smtClean="0">
                        <a:latin typeface="Cambria Math" panose="02040503050406030204" pitchFamily="18" charset="0"/>
                      </a:rPr>
                      <m:t>𝜋</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𝑟</m:t>
                        </m:r>
                      </m:e>
                      <m:sup>
                        <m:r>
                          <a:rPr lang="en-US" altLang="ja-JP" b="0" i="1" smtClean="0">
                            <a:latin typeface="Cambria Math" panose="02040503050406030204" pitchFamily="18" charset="0"/>
                          </a:rPr>
                          <m:t>2</m:t>
                        </m:r>
                      </m:sup>
                    </m:sSup>
                    <m:r>
                      <a:rPr lang="en-US" altLang="ja-JP" b="0" i="1" smtClean="0">
                        <a:latin typeface="Cambria Math" panose="02040503050406030204" pitchFamily="18" charset="0"/>
                      </a:rPr>
                      <m:t>𝐸</m:t>
                    </m:r>
                  </m:oMath>
                </a14:m>
                <a:r>
                  <a:rPr lang="ja-JP" altLang="en-US" dirty="0"/>
                  <a:t>となる。つまり</a:t>
                </a:r>
                <a14:m>
                  <m:oMath xmlns:m="http://schemas.openxmlformats.org/officeDocument/2006/math">
                    <m:r>
                      <m:rPr>
                        <m:nor/>
                      </m:rPr>
                      <a:rPr lang="en-US" altLang="ja-JP" dirty="0" smtClean="0"/>
                      <m:t>Q</m:t>
                    </m:r>
                    <m:r>
                      <m:rPr>
                        <m:nor/>
                      </m:rPr>
                      <a:rPr lang="en-US" altLang="ja-JP" dirty="0" smtClean="0"/>
                      <m:t>/</m:t>
                    </m:r>
                    <m:r>
                      <a:rPr lang="ja-JP" altLang="en-US" i="1" smtClean="0">
                        <a:latin typeface="Cambria Math" panose="02040503050406030204" pitchFamily="18" charset="0"/>
                      </a:rPr>
                      <m:t>𝜀</m:t>
                    </m:r>
                    <m:r>
                      <a:rPr lang="en-US" altLang="ja-JP" b="0" i="1" smtClean="0">
                        <a:latin typeface="Cambria Math" panose="02040503050406030204" pitchFamily="18" charset="0"/>
                      </a:rPr>
                      <m:t> </m:t>
                    </m:r>
                  </m:oMath>
                </a14:m>
                <a:r>
                  <a:rPr lang="ja-JP" altLang="en-US" dirty="0"/>
                  <a:t>の大小により、電界を出せる能力の強さ、弱さは決定される。</a:t>
                </a:r>
                <a:endParaRPr lang="en-US" altLang="ja-JP" dirty="0"/>
              </a:p>
              <a:p>
                <a:endParaRPr lang="en-US" altLang="ja-JP" dirty="0"/>
              </a:p>
              <a:p>
                <a:endParaRPr lang="en-US" altLang="ja-JP" dirty="0"/>
              </a:p>
              <a:p>
                <a:endParaRPr lang="en-US" altLang="ja-JP" dirty="0"/>
              </a:p>
              <a:p>
                <a:endParaRPr kumimoji="1" lang="ja-JP" altLang="en-US" dirty="0"/>
              </a:p>
            </p:txBody>
          </p:sp>
        </mc:Choice>
        <mc:Fallback>
          <p:sp>
            <p:nvSpPr>
              <p:cNvPr id="3" name="コンテンツ プレースホルダー 2">
                <a:extLst>
                  <a:ext uri="{FF2B5EF4-FFF2-40B4-BE49-F238E27FC236}">
                    <a16:creationId xmlns:a16="http://schemas.microsoft.com/office/drawing/2014/main" id="{E0464990-04CA-4290-93A8-040FAC1EFB62}"/>
                  </a:ext>
                </a:extLst>
              </p:cNvPr>
              <p:cNvSpPr>
                <a:spLocks noGrp="1" noRot="1" noChangeAspect="1" noMove="1" noResize="1" noEditPoints="1" noAdjustHandles="1" noChangeArrowheads="1" noChangeShapeType="1" noTextEdit="1"/>
              </p:cNvSpPr>
              <p:nvPr>
                <p:ph idx="1"/>
              </p:nvPr>
            </p:nvSpPr>
            <p:spPr>
              <a:blipFill>
                <a:blip r:embed="rId2"/>
                <a:stretch>
                  <a:fillRect l="-1043" b="-112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99298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BBB19C-68C2-48F3-A388-8522137D9AFF}"/>
              </a:ext>
            </a:extLst>
          </p:cNvPr>
          <p:cNvSpPr>
            <a:spLocks noGrp="1"/>
          </p:cNvSpPr>
          <p:nvPr>
            <p:ph type="title"/>
          </p:nvPr>
        </p:nvSpPr>
        <p:spPr/>
        <p:txBody>
          <a:bodyPr/>
          <a:lstStyle/>
          <a:p>
            <a:r>
              <a:rPr kumimoji="1" lang="ja-JP" altLang="en-US" dirty="0"/>
              <a:t>電界の求め方は？</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83EAD5C-8BF1-4795-934F-CDCD167D68E3}"/>
                  </a:ext>
                </a:extLst>
              </p:cNvPr>
              <p:cNvSpPr>
                <a:spLocks noGrp="1"/>
              </p:cNvSpPr>
              <p:nvPr>
                <p:ph idx="1"/>
              </p:nvPr>
            </p:nvSpPr>
            <p:spPr/>
            <p:txBody>
              <a:bodyPr/>
              <a:lstStyle/>
              <a:p>
                <a:r>
                  <a:rPr kumimoji="1" lang="ja-JP" altLang="en-US" dirty="0"/>
                  <a:t>畑の稲の質は、</a:t>
                </a:r>
                <a14:m>
                  <m:oMath xmlns:m="http://schemas.openxmlformats.org/officeDocument/2006/math">
                    <m:r>
                      <a:rPr kumimoji="1" lang="en-US" altLang="ja-JP" b="0" i="1" smtClean="0">
                        <a:latin typeface="Cambria Math" panose="02040503050406030204" pitchFamily="18" charset="0"/>
                      </a:rPr>
                      <m:t>1</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𝑚</m:t>
                        </m:r>
                      </m:e>
                      <m:sup>
                        <m:r>
                          <a:rPr kumimoji="1" lang="en-US" altLang="ja-JP" b="0" i="1" smtClean="0">
                            <a:latin typeface="Cambria Math" panose="02040503050406030204" pitchFamily="18" charset="0"/>
                          </a:rPr>
                          <m:t>2</m:t>
                        </m:r>
                      </m:sup>
                    </m:sSup>
                  </m:oMath>
                </a14:m>
                <a:r>
                  <a:rPr kumimoji="1" lang="ja-JP" altLang="en-US" dirty="0"/>
                  <a:t>当たりにどれだけの土地代をかけたかによる。</a:t>
                </a:r>
                <a:endParaRPr kumimoji="1" lang="en-US" altLang="ja-JP" dirty="0"/>
              </a:p>
              <a:p>
                <a:r>
                  <a:rPr lang="ja-JP" altLang="en-US" dirty="0"/>
                  <a:t>電界も、</a:t>
                </a:r>
                <a:r>
                  <a:rPr lang="en-US" altLang="ja-JP" dirty="0"/>
                  <a:t> </a:t>
                </a:r>
                <a14:m>
                  <m:oMath xmlns:m="http://schemas.openxmlformats.org/officeDocument/2006/math">
                    <m:r>
                      <a:rPr lang="en-US" altLang="ja-JP" i="1">
                        <a:latin typeface="Cambria Math" panose="02040503050406030204" pitchFamily="18" charset="0"/>
                      </a:rPr>
                      <m:t>1</m:t>
                    </m:r>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2</m:t>
                        </m:r>
                      </m:sup>
                    </m:sSup>
                  </m:oMath>
                </a14:m>
                <a:r>
                  <a:rPr lang="ja-JP" altLang="en-US" dirty="0"/>
                  <a:t>当たりにどれだけの</a:t>
                </a:r>
                <a14:m>
                  <m:oMath xmlns:m="http://schemas.openxmlformats.org/officeDocument/2006/math">
                    <m:r>
                      <m:rPr>
                        <m:nor/>
                      </m:rPr>
                      <a:rPr lang="en-US" altLang="ja-JP" dirty="0" smtClean="0"/>
                      <m:t>Q</m:t>
                    </m:r>
                    <m:r>
                      <m:rPr>
                        <m:nor/>
                      </m:rPr>
                      <a:rPr lang="en-US" altLang="ja-JP" dirty="0" smtClean="0"/>
                      <m:t>/</m:t>
                    </m:r>
                    <m:r>
                      <a:rPr lang="ja-JP" altLang="en-US" i="1" smtClean="0">
                        <a:latin typeface="Cambria Math" panose="02040503050406030204" pitchFamily="18" charset="0"/>
                      </a:rPr>
                      <m:t>𝜀</m:t>
                    </m:r>
                    <m:r>
                      <a:rPr lang="en-US" altLang="ja-JP" b="0" i="1" smtClean="0">
                        <a:latin typeface="Cambria Math" panose="02040503050406030204" pitchFamily="18" charset="0"/>
                      </a:rPr>
                      <m:t> </m:t>
                    </m:r>
                  </m:oMath>
                </a14:m>
                <a:r>
                  <a:rPr kumimoji="1" lang="ja-JP" altLang="en-US" dirty="0"/>
                  <a:t>パワーを浸透できたかによって決まる。</a:t>
                </a:r>
                <a:endParaRPr kumimoji="1" lang="en-US" altLang="ja-JP" dirty="0"/>
              </a:p>
              <a:p>
                <a:pPr marL="0" indent="0">
                  <a:buNone/>
                </a:pPr>
                <a:r>
                  <a:rPr lang="ja-JP" altLang="en-US" dirty="0"/>
                  <a:t>つまり、電界というのは</a:t>
                </a:r>
                <a14:m>
                  <m:oMath xmlns:m="http://schemas.openxmlformats.org/officeDocument/2006/math">
                    <m:r>
                      <m:rPr>
                        <m:nor/>
                      </m:rPr>
                      <a:rPr lang="en-US" altLang="ja-JP" dirty="0" smtClean="0"/>
                      <m:t>Q</m:t>
                    </m:r>
                    <m:r>
                      <m:rPr>
                        <m:nor/>
                      </m:rPr>
                      <a:rPr lang="en-US" altLang="ja-JP" dirty="0" smtClean="0"/>
                      <m:t>/</m:t>
                    </m:r>
                    <m:r>
                      <a:rPr lang="ja-JP" altLang="en-US" i="1" smtClean="0">
                        <a:latin typeface="Cambria Math" panose="02040503050406030204" pitchFamily="18" charset="0"/>
                      </a:rPr>
                      <m:t>𝜀</m:t>
                    </m:r>
                    <m:r>
                      <a:rPr lang="en-US" altLang="ja-JP" b="0" i="1" smtClean="0">
                        <a:latin typeface="Cambria Math" panose="02040503050406030204" pitchFamily="18" charset="0"/>
                      </a:rPr>
                      <m:t> </m:t>
                    </m:r>
                  </m:oMath>
                </a14:m>
                <a:r>
                  <a:rPr lang="ja-JP" altLang="en-US" dirty="0"/>
                  <a:t>を電界の影響を与える表面積で割れば求まられる。</a:t>
                </a:r>
                <a:endParaRPr lang="en-US" altLang="ja-JP" dirty="0"/>
              </a:p>
              <a:p>
                <a:pPr marL="0" indent="0">
                  <a:buNone/>
                </a:pPr>
                <a:endParaRPr lang="en-US" altLang="ja-JP" dirty="0"/>
              </a:p>
              <a:p>
                <a:pPr marL="0" indent="0">
                  <a:buNone/>
                </a:pPr>
                <a:endParaRPr lang="en-US" altLang="ja-JP" dirty="0"/>
              </a:p>
            </p:txBody>
          </p:sp>
        </mc:Choice>
        <mc:Fallback xmlns="">
          <p:sp>
            <p:nvSpPr>
              <p:cNvPr id="3" name="コンテンツ プレースホルダー 2">
                <a:extLst>
                  <a:ext uri="{FF2B5EF4-FFF2-40B4-BE49-F238E27FC236}">
                    <a16:creationId xmlns:a16="http://schemas.microsoft.com/office/drawing/2014/main" id="{483EAD5C-8BF1-4795-934F-CDCD167D68E3}"/>
                  </a:ext>
                </a:extLst>
              </p:cNvPr>
              <p:cNvSpPr>
                <a:spLocks noGrp="1" noRot="1" noChangeAspect="1" noMove="1" noResize="1" noEditPoints="1" noAdjustHandles="1" noChangeArrowheads="1" noChangeShapeType="1" noTextEdit="1"/>
              </p:cNvSpPr>
              <p:nvPr>
                <p:ph idx="1"/>
              </p:nvPr>
            </p:nvSpPr>
            <p:spPr>
              <a:blipFill>
                <a:blip r:embed="rId2"/>
                <a:stretch>
                  <a:fillRect l="-1217" t="-2241" r="-40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09551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4D5923-99BD-4EA1-A3DE-748F91E946C1}"/>
              </a:ext>
            </a:extLst>
          </p:cNvPr>
          <p:cNvSpPr>
            <a:spLocks noGrp="1"/>
          </p:cNvSpPr>
          <p:nvPr>
            <p:ph type="title"/>
          </p:nvPr>
        </p:nvSpPr>
        <p:spPr/>
        <p:txBody>
          <a:bodyPr/>
          <a:lstStyle/>
          <a:p>
            <a:r>
              <a:rPr kumimoji="1" lang="ja-JP" altLang="en-US" dirty="0"/>
              <a:t>球じゃないタイプは？</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A29536B-C4ED-4C15-95A3-3EE49B3649BA}"/>
                  </a:ext>
                </a:extLst>
              </p:cNvPr>
              <p:cNvSpPr>
                <a:spLocks noGrp="1"/>
              </p:cNvSpPr>
              <p:nvPr>
                <p:ph idx="1"/>
              </p:nvPr>
            </p:nvSpPr>
            <p:spPr/>
            <p:txBody>
              <a:bodyPr/>
              <a:lstStyle/>
              <a:p>
                <a:r>
                  <a:rPr lang="ja-JP" altLang="en-US" sz="4400" dirty="0"/>
                  <a:t>クーロンの法則の</a:t>
                </a:r>
                <a14:m>
                  <m:oMath xmlns:m="http://schemas.openxmlformats.org/officeDocument/2006/math">
                    <m:r>
                      <a:rPr lang="en-US" altLang="ja-JP" sz="4400" i="1" smtClean="0">
                        <a:latin typeface="Cambria Math" panose="02040503050406030204" pitchFamily="18" charset="0"/>
                      </a:rPr>
                      <m:t>𝐸</m:t>
                    </m:r>
                    <m:r>
                      <a:rPr lang="en-US" altLang="ja-JP" sz="4400" i="1" smtClean="0">
                        <a:latin typeface="Cambria Math" panose="02040503050406030204" pitchFamily="18" charset="0"/>
                      </a:rPr>
                      <m:t>=</m:t>
                    </m:r>
                    <m:f>
                      <m:fPr>
                        <m:ctrlPr>
                          <a:rPr lang="en-US" altLang="ja-JP" sz="4400" i="1">
                            <a:latin typeface="Cambria Math" panose="02040503050406030204" pitchFamily="18" charset="0"/>
                          </a:rPr>
                        </m:ctrlPr>
                      </m:fPr>
                      <m:num>
                        <m:r>
                          <a:rPr lang="en-US" altLang="ja-JP" sz="4400" i="1">
                            <a:latin typeface="Cambria Math" panose="02040503050406030204" pitchFamily="18" charset="0"/>
                          </a:rPr>
                          <m:t>𝑄</m:t>
                        </m:r>
                      </m:num>
                      <m:den>
                        <m:r>
                          <a:rPr lang="en-US" altLang="ja-JP" sz="4400" i="1" smtClean="0">
                            <a:solidFill>
                              <a:srgbClr val="C00000"/>
                            </a:solidFill>
                            <a:latin typeface="Cambria Math" panose="02040503050406030204" pitchFamily="18" charset="0"/>
                          </a:rPr>
                          <m:t>4</m:t>
                        </m:r>
                        <m:r>
                          <a:rPr lang="en-US" altLang="ja-JP" sz="4400" i="1" smtClean="0">
                            <a:solidFill>
                              <a:srgbClr val="C00000"/>
                            </a:solidFill>
                            <a:latin typeface="Cambria Math" panose="02040503050406030204" pitchFamily="18" charset="0"/>
                          </a:rPr>
                          <m:t>𝜋</m:t>
                        </m:r>
                        <m:sSup>
                          <m:sSupPr>
                            <m:ctrlPr>
                              <a:rPr lang="en-US" altLang="ja-JP" sz="4400" i="1">
                                <a:solidFill>
                                  <a:srgbClr val="C00000"/>
                                </a:solidFill>
                                <a:latin typeface="Cambria Math" panose="02040503050406030204" pitchFamily="18" charset="0"/>
                              </a:rPr>
                            </m:ctrlPr>
                          </m:sSupPr>
                          <m:e>
                            <m:r>
                              <a:rPr lang="en-US" altLang="ja-JP" sz="4400" i="1">
                                <a:solidFill>
                                  <a:srgbClr val="C00000"/>
                                </a:solidFill>
                                <a:latin typeface="Cambria Math" panose="02040503050406030204" pitchFamily="18" charset="0"/>
                              </a:rPr>
                              <m:t>𝑟</m:t>
                            </m:r>
                          </m:e>
                          <m:sup>
                            <m:r>
                              <a:rPr lang="en-US" altLang="ja-JP" sz="4400" i="1">
                                <a:solidFill>
                                  <a:srgbClr val="C00000"/>
                                </a:solidFill>
                                <a:latin typeface="Cambria Math" panose="02040503050406030204" pitchFamily="18" charset="0"/>
                              </a:rPr>
                              <m:t>2</m:t>
                            </m:r>
                          </m:sup>
                        </m:sSup>
                        <m:r>
                          <a:rPr lang="en-US" altLang="ja-JP" sz="4400" i="1" smtClean="0">
                            <a:latin typeface="Cambria Math" panose="02040503050406030204" pitchFamily="18" charset="0"/>
                          </a:rPr>
                          <m:t>𝜖</m:t>
                        </m:r>
                      </m:den>
                    </m:f>
                  </m:oMath>
                </a14:m>
                <a:r>
                  <a:rPr lang="ja-JP" altLang="en-US" sz="4400" dirty="0"/>
                  <a:t>の赤の部分を条件にあう表面積に変えろ！！！！！！！！！！！！！！！！！！！</a:t>
                </a:r>
                <a:endParaRPr lang="en-US" altLang="ja-JP" sz="4400" dirty="0"/>
              </a:p>
              <a:p>
                <a:endParaRPr lang="en-US" altLang="ja-JP" sz="4400" dirty="0"/>
              </a:p>
              <a:p>
                <a:r>
                  <a:rPr lang="ja-JP" altLang="en-US" sz="4400" dirty="0"/>
                  <a:t>ガウスの法則という</a:t>
                </a:r>
                <a:endParaRPr lang="en-US" altLang="ja-JP" sz="4400" dirty="0"/>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8A29536B-C4ED-4C15-95A3-3EE49B3649BA}"/>
                  </a:ext>
                </a:extLst>
              </p:cNvPr>
              <p:cNvSpPr>
                <a:spLocks noGrp="1" noRot="1" noChangeAspect="1" noMove="1" noResize="1" noEditPoints="1" noAdjustHandles="1" noChangeArrowheads="1" noChangeShapeType="1" noTextEdit="1"/>
              </p:cNvSpPr>
              <p:nvPr>
                <p:ph idx="1"/>
              </p:nvPr>
            </p:nvSpPr>
            <p:spPr>
              <a:blipFill>
                <a:blip r:embed="rId2"/>
                <a:stretch>
                  <a:fillRect l="-2145" t="-840" r="-2087" b="-392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09631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460EA3-2BE7-4650-BB6E-C08C16D390CF}"/>
              </a:ext>
            </a:extLst>
          </p:cNvPr>
          <p:cNvSpPr>
            <a:spLocks noGrp="1"/>
          </p:cNvSpPr>
          <p:nvPr>
            <p:ph type="title"/>
          </p:nvPr>
        </p:nvSpPr>
        <p:spPr/>
        <p:txBody>
          <a:bodyPr/>
          <a:lstStyle/>
          <a:p>
            <a:r>
              <a:rPr kumimoji="1" lang="ja-JP" altLang="en-US" dirty="0"/>
              <a:t>コンデンサの極板間の電界の大きさを教えろ！</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CB273FB3-D10D-4FA1-A13E-2E2F5D65AB3A}"/>
                  </a:ext>
                </a:extLst>
              </p:cNvPr>
              <p:cNvSpPr>
                <a:spLocks noGrp="1"/>
              </p:cNvSpPr>
              <p:nvPr>
                <p:ph idx="1"/>
              </p:nvPr>
            </p:nvSpPr>
            <p:spPr/>
            <p:txBody>
              <a:bodyPr/>
              <a:lstStyle/>
              <a:p>
                <a:r>
                  <a:rPr kumimoji="1" lang="ja-JP" altLang="en-US" dirty="0"/>
                  <a:t>コンデンサの</a:t>
                </a:r>
                <a:r>
                  <a:rPr lang="ja-JP" altLang="en-US" dirty="0"/>
                  <a:t>極板</a:t>
                </a:r>
                <a:r>
                  <a:rPr kumimoji="1" lang="ja-JP" altLang="en-US" dirty="0"/>
                  <a:t>の表面積を</a:t>
                </a:r>
                <a:r>
                  <a:rPr kumimoji="1" lang="en-US" altLang="ja-JP" dirty="0"/>
                  <a:t>S[</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𝑚</m:t>
                        </m:r>
                      </m:e>
                      <m:sup>
                        <m:r>
                          <a:rPr kumimoji="1" lang="en-US" altLang="ja-JP" b="0" i="1" smtClean="0">
                            <a:latin typeface="Cambria Math" panose="02040503050406030204" pitchFamily="18" charset="0"/>
                          </a:rPr>
                          <m:t>2</m:t>
                        </m:r>
                      </m:sup>
                    </m:sSup>
                  </m:oMath>
                </a14:m>
                <a:r>
                  <a:rPr kumimoji="1" lang="en-US" altLang="ja-JP" dirty="0"/>
                  <a:t>]</a:t>
                </a:r>
                <a:r>
                  <a:rPr kumimoji="1" lang="ja-JP" altLang="en-US" dirty="0"/>
                  <a:t>とすると、</a:t>
                </a:r>
                <a:r>
                  <a:rPr lang="en-US" altLang="ja-JP" dirty="0"/>
                  <a:t> </a:t>
                </a:r>
                <a14:m>
                  <m:oMath xmlns:m="http://schemas.openxmlformats.org/officeDocument/2006/math">
                    <m:r>
                      <a:rPr lang="en-US" altLang="ja-JP" i="1">
                        <a:latin typeface="Cambria Math" panose="02040503050406030204" pitchFamily="18" charset="0"/>
                      </a:rPr>
                      <m:t>𝐸</m:t>
                    </m:r>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𝑄</m:t>
                        </m:r>
                      </m:num>
                      <m:den>
                        <m:r>
                          <a:rPr lang="en-US" altLang="ja-JP" b="0" i="1" smtClean="0">
                            <a:solidFill>
                              <a:srgbClr val="C00000"/>
                            </a:solidFill>
                            <a:latin typeface="Cambria Math" panose="02040503050406030204" pitchFamily="18" charset="0"/>
                          </a:rPr>
                          <m:t>𝑆</m:t>
                        </m:r>
                        <m:r>
                          <a:rPr lang="en-US" altLang="ja-JP" i="1">
                            <a:latin typeface="Cambria Math" panose="02040503050406030204" pitchFamily="18" charset="0"/>
                          </a:rPr>
                          <m:t>𝜖</m:t>
                        </m:r>
                      </m:den>
                    </m:f>
                    <m:r>
                      <a:rPr lang="ja-JP" altLang="en-US" i="1" smtClean="0">
                        <a:latin typeface="Cambria Math" panose="02040503050406030204" pitchFamily="18" charset="0"/>
                      </a:rPr>
                      <m:t>簡単</m:t>
                    </m:r>
                  </m:oMath>
                </a14:m>
                <a:endParaRPr kumimoji="1" lang="ja-JP" altLang="en-US" dirty="0"/>
              </a:p>
            </p:txBody>
          </p:sp>
        </mc:Choice>
        <mc:Fallback>
          <p:sp>
            <p:nvSpPr>
              <p:cNvPr id="3" name="コンテンツ プレースホルダー 2">
                <a:extLst>
                  <a:ext uri="{FF2B5EF4-FFF2-40B4-BE49-F238E27FC236}">
                    <a16:creationId xmlns:a16="http://schemas.microsoft.com/office/drawing/2014/main" id="{CB273FB3-D10D-4FA1-A13E-2E2F5D65AB3A}"/>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ja-JP" altLang="en-US">
                    <a:noFill/>
                  </a:rPr>
                  <a:t> </a:t>
                </a:r>
              </a:p>
            </p:txBody>
          </p:sp>
        </mc:Fallback>
      </mc:AlternateContent>
      <p:sp>
        <p:nvSpPr>
          <p:cNvPr id="5" name="正方形/長方形 4">
            <a:extLst>
              <a:ext uri="{FF2B5EF4-FFF2-40B4-BE49-F238E27FC236}">
                <a16:creationId xmlns:a16="http://schemas.microsoft.com/office/drawing/2014/main" id="{0E6B8DA9-6F05-4E95-8A52-35CF03A7B595}"/>
              </a:ext>
            </a:extLst>
          </p:cNvPr>
          <p:cNvSpPr/>
          <p:nvPr/>
        </p:nvSpPr>
        <p:spPr>
          <a:xfrm>
            <a:off x="2163536" y="3094264"/>
            <a:ext cx="3861707" cy="569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2BB6883-9A67-4BA4-A545-946FF34E99C1}"/>
              </a:ext>
            </a:extLst>
          </p:cNvPr>
          <p:cNvSpPr/>
          <p:nvPr/>
        </p:nvSpPr>
        <p:spPr>
          <a:xfrm>
            <a:off x="2163536" y="4490357"/>
            <a:ext cx="3861707" cy="56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491A9F7D-4F5F-4AD1-BDF2-9DE8F283C1DE}"/>
              </a:ext>
            </a:extLst>
          </p:cNvPr>
          <p:cNvCxnSpPr/>
          <p:nvPr/>
        </p:nvCxnSpPr>
        <p:spPr>
          <a:xfrm>
            <a:off x="2816679" y="3151188"/>
            <a:ext cx="0" cy="1268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1C8E251F-D479-4AED-B7E3-1D8413A39D0F}"/>
              </a:ext>
            </a:extLst>
          </p:cNvPr>
          <p:cNvCxnSpPr/>
          <p:nvPr/>
        </p:nvCxnSpPr>
        <p:spPr>
          <a:xfrm>
            <a:off x="3494314" y="3151188"/>
            <a:ext cx="0" cy="1268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23CF5E2C-B380-4F25-A53E-6F04D2D594BF}"/>
              </a:ext>
            </a:extLst>
          </p:cNvPr>
          <p:cNvCxnSpPr/>
          <p:nvPr/>
        </p:nvCxnSpPr>
        <p:spPr>
          <a:xfrm>
            <a:off x="4261757" y="3151188"/>
            <a:ext cx="0" cy="1268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4F923D34-86E0-4294-8D5F-E171A48D24A0}"/>
              </a:ext>
            </a:extLst>
          </p:cNvPr>
          <p:cNvCxnSpPr/>
          <p:nvPr/>
        </p:nvCxnSpPr>
        <p:spPr>
          <a:xfrm>
            <a:off x="5102679" y="3151188"/>
            <a:ext cx="0" cy="1268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10296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230</TotalTime>
  <Words>1009</Words>
  <Application>Microsoft Office PowerPoint</Application>
  <PresentationFormat>ワイド画面</PresentationFormat>
  <Paragraphs>125</Paragraphs>
  <Slides>21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21</vt:i4>
      </vt:variant>
    </vt:vector>
  </HeadingPairs>
  <TitlesOfParts>
    <vt:vector size="26" baseType="lpstr">
      <vt:lpstr>游ゴシック</vt:lpstr>
      <vt:lpstr>游ゴシック Light</vt:lpstr>
      <vt:lpstr>Arial</vt:lpstr>
      <vt:lpstr>Cambria Math</vt:lpstr>
      <vt:lpstr>Office テーマ</vt:lpstr>
      <vt:lpstr>コンデンサー</vt:lpstr>
      <vt:lpstr>電荷を制御するにはどうすればよいか</vt:lpstr>
      <vt:lpstr>電荷をためるには？</vt:lpstr>
      <vt:lpstr>コンデンサの凄さを語る前に</vt:lpstr>
      <vt:lpstr>クーロンの法則を改造する</vt:lpstr>
      <vt:lpstr>電荷ってどれくらいの電場を作れるの？</vt:lpstr>
      <vt:lpstr>電界の求め方は？</vt:lpstr>
      <vt:lpstr>球じゃないタイプは？</vt:lpstr>
      <vt:lpstr>コンデンサの極板間の電界の大きさを教えろ！</vt:lpstr>
      <vt:lpstr>すっとぼけ　もう一つの電界の求め方</vt:lpstr>
      <vt:lpstr>結局こいつは何がしたい？</vt:lpstr>
      <vt:lpstr>コンデンサの容量C[F]とは</vt:lpstr>
      <vt:lpstr>並列はイージー</vt:lpstr>
      <vt:lpstr>並列はイージーーーー(細かいことは置いといて)</vt:lpstr>
      <vt:lpstr>直列はdifficult</vt:lpstr>
      <vt:lpstr>dだけに</vt:lpstr>
      <vt:lpstr>最終兵器　電荷保存の法則</vt:lpstr>
      <vt:lpstr>例１</vt:lpstr>
      <vt:lpstr>例２</vt:lpstr>
      <vt:lpstr>例２</vt:lpstr>
      <vt:lpstr>小まとめ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コンデンサー</dc:title>
  <dc:creator>gxwwarai@yahoo.co.jp</dc:creator>
  <cp:lastModifiedBy>gxwwarai@yahoo.co.jp</cp:lastModifiedBy>
  <cp:revision>22</cp:revision>
  <dcterms:created xsi:type="dcterms:W3CDTF">2020-03-31T13:56:54Z</dcterms:created>
  <dcterms:modified xsi:type="dcterms:W3CDTF">2020-04-02T14:14:03Z</dcterms:modified>
</cp:coreProperties>
</file>