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xwwarai@yahoo.co.jp" initials="g" lastIdx="2" clrIdx="0">
    <p:extLst>
      <p:ext uri="{19B8F6BF-5375-455C-9EA6-DF929625EA0E}">
        <p15:presenceInfo xmlns:p15="http://schemas.microsoft.com/office/powerpoint/2012/main" userId="3066adabe03469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94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05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90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49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0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76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9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79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F8AC-685B-4828-8A2B-55D7C23955E8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B619-211F-429E-98E6-DB1EDA4F78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01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5F496-D65F-4E11-835F-E986BF609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静電気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40620E-2E01-448A-BD53-E160CE85D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数学が難しい</a:t>
            </a:r>
          </a:p>
        </p:txBody>
      </p:sp>
    </p:spTree>
    <p:extLst>
      <p:ext uri="{BB962C8B-B14F-4D97-AF65-F5344CB8AC3E}">
        <p14:creationId xmlns:p14="http://schemas.microsoft.com/office/powerpoint/2010/main" val="365482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1ABAA-B435-49FA-8940-D4E2FF04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電位とは？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ADF71-5306-4F72-BBB9-CB3B6C38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電池によって高められた</a:t>
            </a:r>
            <a:r>
              <a:rPr kumimoji="1" lang="ja-JP" altLang="en-US" dirty="0">
                <a:solidFill>
                  <a:srgbClr val="FF0000"/>
                </a:solidFill>
              </a:rPr>
              <a:t>高さ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１</a:t>
            </a:r>
            <a:r>
              <a:rPr kumimoji="1" lang="en-US" altLang="ja-JP" dirty="0"/>
              <a:t>[C]</a:t>
            </a:r>
            <a:r>
              <a:rPr kumimoji="1" lang="ja-JP" altLang="en-US" dirty="0"/>
              <a:t>の電荷を</a:t>
            </a:r>
            <a:r>
              <a:rPr kumimoji="1" lang="en-US" altLang="ja-JP" dirty="0"/>
              <a:t>1.5[V]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0[V]</a:t>
            </a:r>
            <a:r>
              <a:rPr kumimoji="1" lang="ja-JP" altLang="en-US" dirty="0"/>
              <a:t>地点に落とすと</a:t>
            </a:r>
            <a:r>
              <a:rPr kumimoji="1" lang="en-US" altLang="ja-JP" dirty="0"/>
              <a:t>1.5[J]</a:t>
            </a:r>
            <a:r>
              <a:rPr kumimoji="1" lang="ja-JP" altLang="en-US" dirty="0"/>
              <a:t>のエネルギーか生じる。</a:t>
            </a:r>
            <a:r>
              <a:rPr kumimoji="1" lang="en-US" altLang="ja-JP" dirty="0"/>
              <a:t>3[V]</a:t>
            </a:r>
            <a:r>
              <a:rPr kumimoji="1" lang="ja-JP" altLang="en-US" dirty="0"/>
              <a:t>だと倍になる。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直列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ジュールの法則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W[J]=q[C]V[V](=</a:t>
            </a:r>
            <a:r>
              <a:rPr lang="en-US" altLang="ja-JP" dirty="0"/>
              <a:t>I[A]t[s]V[V])</a:t>
            </a:r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C2B7CA9-3669-4A4F-A780-E2E4B04E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72" y="3067883"/>
            <a:ext cx="2027294" cy="252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7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F8FF1-164A-4DF9-B031-6DB16036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電位とは位置エネルギーだ！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3B845-1C73-43FD-9960-42800DE6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標高にも基準点から正か負かといった判断方法しかないつまり、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電位（電圧、電位差など細かいニュアンスは省略）は０、＋、ー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のどれかしかない！　高い</a:t>
            </a:r>
            <a:r>
              <a:rPr lang="en-US" altLang="ja-JP" dirty="0"/>
              <a:t>or</a:t>
            </a:r>
            <a:r>
              <a:rPr lang="ja-JP" altLang="en-US" dirty="0"/>
              <a:t>低いのみ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この高低差を電荷が落ちることでエネルギーを放出して、階段を上ることで、エネルギーが充電される。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キルヒホッフの第二法則　（電圧則）</a:t>
            </a:r>
          </a:p>
        </p:txBody>
      </p:sp>
    </p:spTree>
    <p:extLst>
      <p:ext uri="{BB962C8B-B14F-4D97-AF65-F5344CB8AC3E}">
        <p14:creationId xmlns:p14="http://schemas.microsoft.com/office/powerpoint/2010/main" val="254647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1A5E7-4C33-45EE-B649-D2273630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電圧の足し算は高さの足し算！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164A3-EB52-42A6-8794-927D85FF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高さ３０ｍの建物の屋上で１ｍジャンプしたら、</a:t>
            </a:r>
            <a:r>
              <a:rPr lang="ja-JP" altLang="en-US" dirty="0"/>
              <a:t>高さは？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30[m] + 1[m]= 31[m] </a:t>
            </a:r>
          </a:p>
          <a:p>
            <a:r>
              <a:rPr kumimoji="1" lang="ja-JP" altLang="en-US" dirty="0"/>
              <a:t>逆に屋上から１０メートル階段で降りたら？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30[m]-10[m]=20[m]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88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3C96A-46DF-4FA3-9C67-419D9E38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646A1-FCD1-4DBD-9286-34C831DF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E24EE79-BB33-447E-9877-7AD613B684A3}"/>
              </a:ext>
            </a:extLst>
          </p:cNvPr>
          <p:cNvSpPr/>
          <p:nvPr/>
        </p:nvSpPr>
        <p:spPr>
          <a:xfrm>
            <a:off x="2840491" y="2975883"/>
            <a:ext cx="1108302" cy="104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＋１</a:t>
            </a:r>
            <a:r>
              <a:rPr lang="en-US" altLang="ja-JP" sz="1350" dirty="0"/>
              <a:t>C</a:t>
            </a:r>
            <a:endParaRPr lang="ja-JP" altLang="en-US" sz="135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0228B82-B406-4AD1-9363-0764F3AD1BBF}"/>
              </a:ext>
            </a:extLst>
          </p:cNvPr>
          <p:cNvSpPr/>
          <p:nvPr/>
        </p:nvSpPr>
        <p:spPr>
          <a:xfrm>
            <a:off x="7065510" y="3061608"/>
            <a:ext cx="1273628" cy="1334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＋１</a:t>
            </a:r>
            <a:r>
              <a:rPr lang="en-US" altLang="ja-JP" sz="1350" dirty="0"/>
              <a:t>C</a:t>
            </a:r>
            <a:endParaRPr lang="ja-JP" altLang="en-US" sz="135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EA57FC-6BE2-4A24-9E81-9471F4FE62B7}"/>
              </a:ext>
            </a:extLst>
          </p:cNvPr>
          <p:cNvSpPr/>
          <p:nvPr/>
        </p:nvSpPr>
        <p:spPr>
          <a:xfrm>
            <a:off x="5363256" y="2596243"/>
            <a:ext cx="18982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956C9D-ABD6-493A-857F-C05099009060}"/>
              </a:ext>
            </a:extLst>
          </p:cNvPr>
          <p:cNvCxnSpPr>
            <a:stCxn id="4" idx="7"/>
            <a:endCxn id="6" idx="2"/>
          </p:cNvCxnSpPr>
          <p:nvPr/>
        </p:nvCxnSpPr>
        <p:spPr>
          <a:xfrm flipV="1">
            <a:off x="3786488" y="2681968"/>
            <a:ext cx="1576769" cy="447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D1C8481-C211-4D25-A729-8FA3619BBC5F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5553076" y="2681968"/>
            <a:ext cx="1698953" cy="575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7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E0A7C-7084-4DB6-B07E-D991A410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電界と電位差の関係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7724E-362A-4535-AC47-D0721364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電界と電荷の積が電荷にかかる力</a:t>
            </a:r>
            <a:r>
              <a:rPr lang="en-US" altLang="ja-JP" dirty="0"/>
              <a:t>(F[N]=q[C]E[N/C])</a:t>
            </a:r>
          </a:p>
          <a:p>
            <a:r>
              <a:rPr lang="ja-JP" altLang="en-US" dirty="0"/>
              <a:t>エネルギーは、電荷と電位差の積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en-US" altLang="ja-JP" dirty="0"/>
              <a:t>(W[J]=q[C]V[V])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力と距離の積がエネルギー</a:t>
            </a:r>
            <a:r>
              <a:rPr lang="en-US" altLang="ja-JP" dirty="0">
                <a:solidFill>
                  <a:srgbClr val="FF0000"/>
                </a:solidFill>
              </a:rPr>
              <a:t>(W[J]=F[N]d[m])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by</a:t>
            </a:r>
            <a:r>
              <a:rPr lang="ja-JP" altLang="en-US" dirty="0">
                <a:solidFill>
                  <a:srgbClr val="FF0000"/>
                </a:solidFill>
              </a:rPr>
              <a:t>力学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ゆえに、</a:t>
            </a:r>
            <a:r>
              <a:rPr kumimoji="1" lang="en-US" altLang="ja-JP" dirty="0"/>
              <a:t>V[V]</a:t>
            </a:r>
            <a:r>
              <a:rPr kumimoji="1" lang="ja-JP" altLang="en-US" dirty="0"/>
              <a:t>＝</a:t>
            </a:r>
            <a:r>
              <a:rPr kumimoji="1" lang="en-US" altLang="ja-JP" dirty="0"/>
              <a:t>E[V/m]d[m]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73A67EC-25FB-486B-9067-08E674EBFB80}"/>
              </a:ext>
            </a:extLst>
          </p:cNvPr>
          <p:cNvSpPr/>
          <p:nvPr/>
        </p:nvSpPr>
        <p:spPr>
          <a:xfrm>
            <a:off x="8945337" y="2455410"/>
            <a:ext cx="728663" cy="655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7C9EDBA-A5BE-44DD-AA8A-31753BE4291E}"/>
              </a:ext>
            </a:extLst>
          </p:cNvPr>
          <p:cNvCxnSpPr/>
          <p:nvPr/>
        </p:nvCxnSpPr>
        <p:spPr>
          <a:xfrm>
            <a:off x="9309668" y="3012622"/>
            <a:ext cx="0" cy="126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D6EA2-6573-41BD-85F9-AE36DA5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2D62E7-B6A6-4CF8-9477-3CD96DA9E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電圧は電界と距離の積（オームの法則　コンデンサの公式も説明できてしまう！！！） </a:t>
                </a:r>
                <a:r>
                  <a:rPr kumimoji="1" lang="en-US" altLang="ja-JP" dirty="0"/>
                  <a:t>V=Ed</a:t>
                </a:r>
              </a:p>
              <a:p>
                <a:r>
                  <a:rPr kumimoji="1" lang="ja-JP" altLang="en-US" dirty="0"/>
                  <a:t>クーロンの法則でなぜ分母の指数が２から取れてしまったのかは、距離をかけた（積分した）から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F2D62E7-B6A6-4CF8-9477-3CD96DA9E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8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258DB-A18B-4D6E-BFBB-F53D485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これだけは覚えとけ！！！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59F0C2-51A3-429B-B647-FED5AE796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電界は臭いみたいなもので、</a:t>
            </a:r>
            <a:r>
              <a:rPr kumimoji="1" lang="en-US" altLang="ja-JP" dirty="0"/>
              <a:t>1C</a:t>
            </a:r>
            <a:r>
              <a:rPr kumimoji="1" lang="ja-JP" altLang="en-US" dirty="0"/>
              <a:t>が逃げたり寄ってくるものだから向きがある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電位（差）とか電圧は高い</a:t>
            </a:r>
            <a:r>
              <a:rPr lang="en-US" altLang="ja-JP" dirty="0"/>
              <a:t>,</a:t>
            </a:r>
            <a:r>
              <a:rPr lang="ja-JP" altLang="en-US" dirty="0"/>
              <a:t>低い</a:t>
            </a:r>
            <a:r>
              <a:rPr lang="en-US" altLang="ja-JP" dirty="0"/>
              <a:t>,</a:t>
            </a:r>
            <a:r>
              <a:rPr lang="ja-JP" altLang="en-US" dirty="0"/>
              <a:t>０のみだから、ただの足し算で</a:t>
            </a:r>
            <a:r>
              <a:rPr lang="en-US" altLang="ja-JP" dirty="0"/>
              <a:t>OK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“</a:t>
            </a:r>
            <a:r>
              <a:rPr lang="ja-JP" altLang="en-US" dirty="0"/>
              <a:t>エネルギー</a:t>
            </a:r>
            <a:r>
              <a:rPr lang="en-US" altLang="ja-JP" dirty="0"/>
              <a:t>W</a:t>
            </a:r>
            <a:r>
              <a:rPr lang="ja-JP" altLang="en-US" dirty="0"/>
              <a:t>＝力</a:t>
            </a:r>
            <a:r>
              <a:rPr lang="en-US" altLang="ja-JP" dirty="0"/>
              <a:t>F×</a:t>
            </a:r>
            <a:r>
              <a:rPr lang="ja-JP" altLang="en-US" dirty="0"/>
              <a:t>距離</a:t>
            </a:r>
            <a:r>
              <a:rPr lang="en-US" altLang="ja-JP" dirty="0"/>
              <a:t>”</a:t>
            </a:r>
            <a:r>
              <a:rPr lang="ja-JP" altLang="en-US" dirty="0"/>
              <a:t>力学公式をつかえば、</a:t>
            </a:r>
            <a:r>
              <a:rPr lang="en-US" altLang="ja-JP" dirty="0"/>
              <a:t>V</a:t>
            </a:r>
            <a:r>
              <a:rPr lang="ja-JP" altLang="en-US" dirty="0"/>
              <a:t>＝</a:t>
            </a:r>
            <a:r>
              <a:rPr lang="en-US" altLang="ja-JP" dirty="0"/>
              <a:t>Ed</a:t>
            </a:r>
            <a:r>
              <a:rPr lang="ja-JP" altLang="en-US" dirty="0"/>
              <a:t>は理解可能だし覚える！　</a:t>
            </a:r>
            <a:r>
              <a:rPr lang="en-US" altLang="ja-JP" dirty="0"/>
              <a:t>[V/m]</a:t>
            </a:r>
            <a:r>
              <a:rPr lang="ja-JP" altLang="en-US" dirty="0"/>
              <a:t>＝</a:t>
            </a:r>
            <a:r>
              <a:rPr lang="en-US" altLang="ja-JP" dirty="0"/>
              <a:t>[N/C]</a:t>
            </a:r>
            <a:r>
              <a:rPr lang="ja-JP" altLang="en-US" dirty="0"/>
              <a:t>という単位の一致という神秘的な関係性が分かる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76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60199-3225-4406-9401-A55DC32A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電荷と</a:t>
            </a:r>
            <a:r>
              <a:rPr kumimoji="1" lang="ja-JP" altLang="en-US" dirty="0"/>
              <a:t>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F8740-64C3-4ADE-B28F-C695A49E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電気の粒、＋と＋、－と－は反発して、＋と－は引き付けあう！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　下敷き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電気の粒の流れによって分子の振動（熱）を生み出したり、物質の運動に変えれる！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05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4A104-1CCB-4C31-9CFA-DAA8281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電場（電界）とは？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94298-AB98-4E28-A28B-18776BEA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電気の粒（電荷）を遠隔で動かす魔力！</a:t>
            </a:r>
            <a:endParaRPr kumimoji="1" lang="en-US" altLang="ja-JP" dirty="0"/>
          </a:p>
          <a:p>
            <a:r>
              <a:rPr lang="ja-JP" altLang="en-US" dirty="0"/>
              <a:t>体臭がきつい人（親電荷）から人（子電荷）が逃げていくイメージ　体臭＝電界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196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2452F-6601-4073-93EA-45FA2C3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クーロンの法則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0E342-FAE4-4497-AE7C-C925065F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という電荷と</a:t>
            </a:r>
            <a:r>
              <a:rPr kumimoji="1" lang="en-US" altLang="ja-JP" dirty="0"/>
              <a:t>B</a:t>
            </a:r>
            <a:r>
              <a:rPr kumimoji="1" lang="ja-JP" altLang="en-US" dirty="0"/>
              <a:t>という電荷には必ず力を受ける。</a:t>
            </a:r>
            <a:endParaRPr kumimoji="1"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、</a:t>
            </a:r>
            <a:r>
              <a:rPr lang="en-US" altLang="ja-JP" dirty="0"/>
              <a:t>B</a:t>
            </a:r>
            <a:r>
              <a:rPr lang="ja-JP" altLang="en-US" dirty="0"/>
              <a:t>どちらかの電荷が２倍になると力も</a:t>
            </a:r>
            <a:r>
              <a:rPr lang="en-US" altLang="ja-JP" dirty="0"/>
              <a:t>2</a:t>
            </a:r>
            <a:r>
              <a:rPr lang="ja-JP" altLang="en-US" dirty="0"/>
              <a:t>倍になる。車が２台になれば、力も２倍になるイメージ（力と電荷は比例する）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の距離がちょっと離れれば、お互いに働く力はザコとなる！逆に近ずくと影響をまじで受ける！　体臭の例え（距離の２乗に反比例）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</a:t>
            </a:r>
            <a:r>
              <a:rPr lang="ja-JP" altLang="en-US" dirty="0"/>
              <a:t>が</a:t>
            </a:r>
            <a:r>
              <a:rPr lang="en-US" altLang="ja-JP" dirty="0"/>
              <a:t>B</a:t>
            </a:r>
            <a:r>
              <a:rPr lang="ja-JP" altLang="en-US" dirty="0"/>
              <a:t>に与える影響力ってどう考えればよい？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臭いってどう計量する？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09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813D2-4952-4BA3-AA7B-E19D5C3E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電界を計測するにはどうすればいいのか？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B38D2-010C-4305-B8B3-8EC9D1CD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体臭を測るには同じ人にかいでもらうのが一番！別の人だと評価がバラバラ！</a:t>
            </a:r>
            <a:endParaRPr lang="en-US" altLang="ja-JP" dirty="0"/>
          </a:p>
          <a:p>
            <a:r>
              <a:rPr lang="ja-JP" altLang="en-US" dirty="0"/>
              <a:t>電気の世界も同じ（ような）電荷に調べてもらおう！つまり、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1[C]</a:t>
            </a:r>
            <a:r>
              <a:rPr lang="ja-JP" altLang="en-US" dirty="0"/>
              <a:t>君が、どの</a:t>
            </a:r>
            <a:r>
              <a:rPr lang="ja-JP" altLang="en-US" dirty="0">
                <a:solidFill>
                  <a:srgbClr val="FF0000"/>
                </a:solidFill>
              </a:rPr>
              <a:t>方向</a:t>
            </a:r>
            <a:r>
              <a:rPr lang="ja-JP" altLang="en-US" dirty="0"/>
              <a:t>にどれくらいの</a:t>
            </a:r>
            <a:r>
              <a:rPr lang="ja-JP" altLang="en-US" dirty="0">
                <a:solidFill>
                  <a:srgbClr val="FF0000"/>
                </a:solidFill>
              </a:rPr>
              <a:t>力</a:t>
            </a:r>
            <a:r>
              <a:rPr lang="ja-JP" altLang="en-US" dirty="0"/>
              <a:t>で逃げるか（近ずくか</a:t>
            </a:r>
            <a:r>
              <a:rPr lang="en-US" altLang="ja-JP" dirty="0" err="1"/>
              <a:t>wwww</a:t>
            </a:r>
            <a:r>
              <a:rPr lang="ja-JP" altLang="en-US" dirty="0"/>
              <a:t>）を調べろ！　近づく</a:t>
            </a:r>
            <a:r>
              <a:rPr lang="en-US" altLang="ja-JP" dirty="0"/>
              <a:t>or</a:t>
            </a:r>
            <a:r>
              <a:rPr lang="ja-JP" altLang="en-US" dirty="0"/>
              <a:t>遠ざかる？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F[N]=1[C]×E[N/C] </a:t>
            </a:r>
            <a:r>
              <a:rPr lang="ja-JP" altLang="en-US" dirty="0"/>
              <a:t>（大きさ）と相手は、いい香りかくさいか？</a:t>
            </a:r>
            <a:r>
              <a:rPr lang="en-US" altLang="ja-JP" dirty="0"/>
              <a:t> </a:t>
            </a:r>
            <a:r>
              <a:rPr lang="ja-JP" altLang="en-US" dirty="0"/>
              <a:t>（向き）を調べろ。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(F[N]=q[C]×E[N/C]</a:t>
            </a:r>
            <a:r>
              <a:rPr lang="ja-JP" altLang="en-US" dirty="0"/>
              <a:t>に</a:t>
            </a:r>
            <a:r>
              <a:rPr lang="en-US" altLang="ja-JP" dirty="0"/>
              <a:t>q=1</a:t>
            </a:r>
            <a:r>
              <a:rPr lang="ja-JP" altLang="en-US" dirty="0"/>
              <a:t>を代入！</a:t>
            </a:r>
            <a:r>
              <a:rPr lang="en-US" altLang="ja-JP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51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D8EAF-33F3-459C-A5C7-BF372829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電界は方向がある（どこに逃げる？）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86799-6338-4524-9938-2E216635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電界は方向があるので、普通の足し算をしてはダメ</a:t>
            </a:r>
            <a:endParaRPr kumimoji="1" lang="en-US" altLang="ja-JP" dirty="0"/>
          </a:p>
          <a:p>
            <a:r>
              <a:rPr lang="ja-JP" altLang="en-US" dirty="0"/>
              <a:t>方向も考えた足し算“</a:t>
            </a:r>
            <a:r>
              <a:rPr lang="ja-JP" altLang="en-US" dirty="0">
                <a:solidFill>
                  <a:srgbClr val="FF0000"/>
                </a:solidFill>
              </a:rPr>
              <a:t>ベクトルの足し算をすべき！</a:t>
            </a:r>
            <a:r>
              <a:rPr lang="ja-JP" altLang="en-US" dirty="0"/>
              <a:t>”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928617A-A420-4E5C-A1E3-3F7AA3A215FF}"/>
              </a:ext>
            </a:extLst>
          </p:cNvPr>
          <p:cNvSpPr/>
          <p:nvPr/>
        </p:nvSpPr>
        <p:spPr>
          <a:xfrm>
            <a:off x="3207885" y="3588204"/>
            <a:ext cx="649061" cy="67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rgbClr val="C00000"/>
                </a:solidFill>
              </a:rPr>
              <a:t>✙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5A4C42A-DC00-4BEE-9807-5C9769B61F6B}"/>
              </a:ext>
            </a:extLst>
          </p:cNvPr>
          <p:cNvSpPr/>
          <p:nvPr/>
        </p:nvSpPr>
        <p:spPr>
          <a:xfrm>
            <a:off x="4173312" y="4633233"/>
            <a:ext cx="649061" cy="6796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rgbClr val="C00000"/>
                </a:solidFill>
              </a:rPr>
              <a:t>✙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8898D31-2542-4F53-BC3E-0688FE4083F6}"/>
              </a:ext>
            </a:extLst>
          </p:cNvPr>
          <p:cNvSpPr/>
          <p:nvPr/>
        </p:nvSpPr>
        <p:spPr>
          <a:xfrm>
            <a:off x="7292067" y="3998460"/>
            <a:ext cx="875620" cy="783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俺１</a:t>
            </a:r>
            <a:r>
              <a:rPr lang="en-US" altLang="ja-JP" sz="1350" dirty="0">
                <a:solidFill>
                  <a:schemeClr val="tx1"/>
                </a:solidFill>
              </a:rPr>
              <a:t>C</a:t>
            </a:r>
          </a:p>
          <a:p>
            <a:pPr algn="ctr"/>
            <a:endParaRPr lang="ja-JP" altLang="en-US" sz="135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A6406BE-76E8-4499-B3B2-66EDD6BE4F37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856945" y="3928043"/>
            <a:ext cx="3435122" cy="4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7205344-174C-4114-825F-D8DBF46165CA}"/>
              </a:ext>
            </a:extLst>
          </p:cNvPr>
          <p:cNvCxnSpPr>
            <a:stCxn id="6" idx="6"/>
          </p:cNvCxnSpPr>
          <p:nvPr/>
        </p:nvCxnSpPr>
        <p:spPr>
          <a:xfrm flipV="1">
            <a:off x="4822372" y="4456168"/>
            <a:ext cx="2414588" cy="51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9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E3B36-B507-447A-B6ED-857D0453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先ほどの例の足し算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2EA06F-741B-4456-83B4-225EFC2B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BF71989-2BAA-43D8-A15B-5D17EDEA11B4}"/>
              </a:ext>
            </a:extLst>
          </p:cNvPr>
          <p:cNvCxnSpPr/>
          <p:nvPr/>
        </p:nvCxnSpPr>
        <p:spPr>
          <a:xfrm>
            <a:off x="3856945" y="3928043"/>
            <a:ext cx="3435122" cy="46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DDEA4F9-ABBB-48C8-B227-3003F1E782BE}"/>
              </a:ext>
            </a:extLst>
          </p:cNvPr>
          <p:cNvCxnSpPr/>
          <p:nvPr/>
        </p:nvCxnSpPr>
        <p:spPr>
          <a:xfrm flipV="1">
            <a:off x="3856945" y="3411140"/>
            <a:ext cx="2414588" cy="51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47C986A-893C-4119-95AD-83A8D5AA3F01}"/>
              </a:ext>
            </a:extLst>
          </p:cNvPr>
          <p:cNvCxnSpPr>
            <a:cxnSpLocks/>
          </p:cNvCxnSpPr>
          <p:nvPr/>
        </p:nvCxnSpPr>
        <p:spPr>
          <a:xfrm>
            <a:off x="6271532" y="3411140"/>
            <a:ext cx="2724830" cy="30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C717CB-84D2-4770-8CDE-F1538C8FAB08}"/>
              </a:ext>
            </a:extLst>
          </p:cNvPr>
          <p:cNvCxnSpPr>
            <a:cxnSpLocks/>
          </p:cNvCxnSpPr>
          <p:nvPr/>
        </p:nvCxnSpPr>
        <p:spPr>
          <a:xfrm flipV="1">
            <a:off x="7292068" y="3725638"/>
            <a:ext cx="1704295" cy="664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13B32F-795D-42D9-B32B-D38A120D787F}"/>
              </a:ext>
            </a:extLst>
          </p:cNvPr>
          <p:cNvCxnSpPr/>
          <p:nvPr/>
        </p:nvCxnSpPr>
        <p:spPr>
          <a:xfrm flipV="1">
            <a:off x="3856945" y="3725636"/>
            <a:ext cx="5082268" cy="2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87F62-78DC-4FE8-A127-C042CFDC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電荷が負の場合は＋がこっちに来る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EB362-1047-40E8-9E3B-204C3478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CE421A5-D34E-4D33-A2FA-9DA65991701E}"/>
              </a:ext>
            </a:extLst>
          </p:cNvPr>
          <p:cNvSpPr/>
          <p:nvPr/>
        </p:nvSpPr>
        <p:spPr>
          <a:xfrm>
            <a:off x="3605894" y="3006498"/>
            <a:ext cx="808265" cy="6306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ー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FFA1A58-46DF-4BFA-9DCA-D9F32B69F5F5}"/>
              </a:ext>
            </a:extLst>
          </p:cNvPr>
          <p:cNvSpPr/>
          <p:nvPr/>
        </p:nvSpPr>
        <p:spPr>
          <a:xfrm>
            <a:off x="4297816" y="4231142"/>
            <a:ext cx="906236" cy="838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ー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5E00E8F-7CF7-4DA4-BFE7-84B6CA812CC4}"/>
              </a:ext>
            </a:extLst>
          </p:cNvPr>
          <p:cNvCxnSpPr/>
          <p:nvPr/>
        </p:nvCxnSpPr>
        <p:spPr>
          <a:xfrm flipH="1" flipV="1">
            <a:off x="4414158" y="3429000"/>
            <a:ext cx="265747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A8A1EA0-EE1A-49D8-872E-7B530BC33F4A}"/>
              </a:ext>
            </a:extLst>
          </p:cNvPr>
          <p:cNvCxnSpPr/>
          <p:nvPr/>
        </p:nvCxnSpPr>
        <p:spPr>
          <a:xfrm flipH="1">
            <a:off x="5204052" y="3858222"/>
            <a:ext cx="1898196" cy="63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9D94F5A3-9E63-48B8-A9D8-08738D673E6B}"/>
              </a:ext>
            </a:extLst>
          </p:cNvPr>
          <p:cNvSpPr/>
          <p:nvPr/>
        </p:nvSpPr>
        <p:spPr>
          <a:xfrm>
            <a:off x="7215528" y="3631067"/>
            <a:ext cx="609260" cy="557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＋１</a:t>
            </a:r>
            <a:r>
              <a:rPr lang="en-US" altLang="ja-JP" sz="1350" dirty="0">
                <a:solidFill>
                  <a:schemeClr val="tx1"/>
                </a:solidFill>
              </a:rPr>
              <a:t>C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DD801-D3B8-44EC-9833-1350E748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07F91-3C48-499A-A2D5-8286233D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EA048DB-8C2A-4B6A-974D-6693CFE0E892}"/>
              </a:ext>
            </a:extLst>
          </p:cNvPr>
          <p:cNvCxnSpPr/>
          <p:nvPr/>
        </p:nvCxnSpPr>
        <p:spPr>
          <a:xfrm flipH="1" flipV="1">
            <a:off x="4414158" y="3429000"/>
            <a:ext cx="265747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B05F920-66C8-4CEE-8838-53B946F7B14F}"/>
              </a:ext>
            </a:extLst>
          </p:cNvPr>
          <p:cNvCxnSpPr/>
          <p:nvPr/>
        </p:nvCxnSpPr>
        <p:spPr>
          <a:xfrm flipH="1">
            <a:off x="5204052" y="3858222"/>
            <a:ext cx="1898196" cy="63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B7A825-9548-44E3-9624-1284B463253A}"/>
              </a:ext>
            </a:extLst>
          </p:cNvPr>
          <p:cNvCxnSpPr>
            <a:cxnSpLocks/>
          </p:cNvCxnSpPr>
          <p:nvPr/>
        </p:nvCxnSpPr>
        <p:spPr>
          <a:xfrm flipH="1">
            <a:off x="2913970" y="3429001"/>
            <a:ext cx="1500188" cy="6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67B3622-27C8-44D6-ADB1-C3B4B19EE185}"/>
              </a:ext>
            </a:extLst>
          </p:cNvPr>
          <p:cNvCxnSpPr/>
          <p:nvPr/>
        </p:nvCxnSpPr>
        <p:spPr>
          <a:xfrm flipH="1" flipV="1">
            <a:off x="2913970" y="4096430"/>
            <a:ext cx="2290082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BAC4469-88E7-4281-82F1-D27BCD394093}"/>
              </a:ext>
            </a:extLst>
          </p:cNvPr>
          <p:cNvCxnSpPr/>
          <p:nvPr/>
        </p:nvCxnSpPr>
        <p:spPr>
          <a:xfrm flipH="1">
            <a:off x="2999695" y="3858221"/>
            <a:ext cx="4071938" cy="238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6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871</Words>
  <Application>Microsoft Office PowerPoint</Application>
  <PresentationFormat>ワイド画面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テーマ</vt:lpstr>
      <vt:lpstr>静電気</vt:lpstr>
      <vt:lpstr>電荷とは？</vt:lpstr>
      <vt:lpstr>電場（電界）とは？</vt:lpstr>
      <vt:lpstr>クーロンの法則</vt:lpstr>
      <vt:lpstr>電界を計測するにはどうすればいいのか？</vt:lpstr>
      <vt:lpstr>電界は方向がある（どこに逃げる？）</vt:lpstr>
      <vt:lpstr>先ほどの例の足し算</vt:lpstr>
      <vt:lpstr>電荷が負の場合は＋がこっちに来る</vt:lpstr>
      <vt:lpstr>PowerPoint プレゼンテーション</vt:lpstr>
      <vt:lpstr>電位とは？</vt:lpstr>
      <vt:lpstr>電位とは位置エネルギーだ！</vt:lpstr>
      <vt:lpstr>電圧の足し算は高さの足し算！</vt:lpstr>
      <vt:lpstr>イメージ</vt:lpstr>
      <vt:lpstr>電界と電位差の関係</vt:lpstr>
      <vt:lpstr>まとめ</vt:lpstr>
      <vt:lpstr>これだけは覚えとけ！！！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静電気</dc:title>
  <dc:creator>gxwwarai@yahoo.co.jp</dc:creator>
  <cp:lastModifiedBy>gxwwarai@yahoo.co.jp</cp:lastModifiedBy>
  <cp:revision>23</cp:revision>
  <dcterms:created xsi:type="dcterms:W3CDTF">2020-03-31T06:29:10Z</dcterms:created>
  <dcterms:modified xsi:type="dcterms:W3CDTF">2020-04-02T13:35:25Z</dcterms:modified>
</cp:coreProperties>
</file>