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4" r:id="rId9"/>
    <p:sldId id="273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8" r:id="rId22"/>
    <p:sldId id="287" r:id="rId23"/>
    <p:sldId id="286" r:id="rId24"/>
    <p:sldId id="289" r:id="rId25"/>
    <p:sldId id="290" r:id="rId26"/>
    <p:sldId id="291" r:id="rId27"/>
    <p:sldId id="292" r:id="rId28"/>
    <p:sldId id="293" r:id="rId2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33" d="100"/>
          <a:sy n="33" d="100"/>
        </p:scale>
        <p:origin x="32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過渡現象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Sheet1!$A$3:$A$17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</c:numCache>
            </c:numRef>
          </c:xVal>
          <c:yVal>
            <c:numRef>
              <c:f>Sheet1!$B$3:$B$17</c:f>
              <c:numCache>
                <c:formatCode>General</c:formatCode>
                <c:ptCount val="15"/>
                <c:pt idx="0">
                  <c:v>0</c:v>
                </c:pt>
                <c:pt idx="1">
                  <c:v>0.63212055882855767</c:v>
                </c:pt>
                <c:pt idx="2">
                  <c:v>0.8646647167633873</c:v>
                </c:pt>
                <c:pt idx="3">
                  <c:v>0.95021293163213605</c:v>
                </c:pt>
                <c:pt idx="4">
                  <c:v>0.98168436111126578</c:v>
                </c:pt>
                <c:pt idx="5">
                  <c:v>0.99326205300091452</c:v>
                </c:pt>
                <c:pt idx="6">
                  <c:v>0.99752124782333362</c:v>
                </c:pt>
                <c:pt idx="7">
                  <c:v>0.99908811803444553</c:v>
                </c:pt>
                <c:pt idx="8">
                  <c:v>0.99966453737209748</c:v>
                </c:pt>
                <c:pt idx="9">
                  <c:v>0.99987659019591335</c:v>
                </c:pt>
                <c:pt idx="10">
                  <c:v>0.99995460007023751</c:v>
                </c:pt>
                <c:pt idx="11">
                  <c:v>0.99998329829920973</c:v>
                </c:pt>
                <c:pt idx="12">
                  <c:v>0.99999385578764666</c:v>
                </c:pt>
                <c:pt idx="13">
                  <c:v>0.99999773967059302</c:v>
                </c:pt>
                <c:pt idx="14">
                  <c:v>0.9999991684712809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43F-496C-BDF3-C805663269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0971664"/>
        <c:axId val="870971336"/>
      </c:scatterChart>
      <c:valAx>
        <c:axId val="870971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充電時間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70971336"/>
        <c:crosses val="autoZero"/>
        <c:crossBetween val="midCat"/>
      </c:valAx>
      <c:valAx>
        <c:axId val="870971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コンデンサの端子間電圧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709716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充電電流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Sheet2!$A$3:$A$21</c:f>
              <c:numCache>
                <c:formatCode>General</c:formatCode>
                <c:ptCount val="1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</c:numCache>
            </c:numRef>
          </c:xVal>
          <c:yVal>
            <c:numRef>
              <c:f>Sheet2!$B$3:$B$21</c:f>
              <c:numCache>
                <c:formatCode>General</c:formatCode>
                <c:ptCount val="19"/>
                <c:pt idx="0">
                  <c:v>1</c:v>
                </c:pt>
                <c:pt idx="1">
                  <c:v>0.36787944117144233</c:v>
                </c:pt>
                <c:pt idx="2">
                  <c:v>0.1353352832366127</c:v>
                </c:pt>
                <c:pt idx="3">
                  <c:v>4.9787068367863944E-2</c:v>
                </c:pt>
                <c:pt idx="4">
                  <c:v>1.8315638888734179E-2</c:v>
                </c:pt>
                <c:pt idx="5">
                  <c:v>6.737946999085467E-3</c:v>
                </c:pt>
                <c:pt idx="6">
                  <c:v>2.4787521766663585E-3</c:v>
                </c:pt>
                <c:pt idx="7">
                  <c:v>9.1188196555451624E-4</c:v>
                </c:pt>
                <c:pt idx="8">
                  <c:v>3.3546262790251185E-4</c:v>
                </c:pt>
                <c:pt idx="9">
                  <c:v>1.2340980408667956E-4</c:v>
                </c:pt>
                <c:pt idx="10">
                  <c:v>4.5399929762484854E-5</c:v>
                </c:pt>
                <c:pt idx="11">
                  <c:v>1.6701700790245659E-5</c:v>
                </c:pt>
                <c:pt idx="12">
                  <c:v>6.1442123533282098E-6</c:v>
                </c:pt>
                <c:pt idx="13">
                  <c:v>2.2603294069810542E-6</c:v>
                </c:pt>
                <c:pt idx="14">
                  <c:v>8.3152871910356788E-7</c:v>
                </c:pt>
                <c:pt idx="15">
                  <c:v>3.0590232050182579E-7</c:v>
                </c:pt>
                <c:pt idx="16">
                  <c:v>1.1253517471925912E-7</c:v>
                </c:pt>
                <c:pt idx="17">
                  <c:v>4.1399377187851668E-8</c:v>
                </c:pt>
                <c:pt idx="18">
                  <c:v>1.5229979744712629E-8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2FB-488D-87ED-8C4ED54B3C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0870872"/>
        <c:axId val="870877432"/>
      </c:scatterChart>
      <c:valAx>
        <c:axId val="870870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時間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70877432"/>
        <c:crosses val="autoZero"/>
        <c:crossBetween val="midCat"/>
      </c:valAx>
      <c:valAx>
        <c:axId val="870877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充電電流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708708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過渡現象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Sheet1!$A$3:$A$17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</c:numCache>
            </c:numRef>
          </c:xVal>
          <c:yVal>
            <c:numRef>
              <c:f>Sheet1!$B$3:$B$17</c:f>
              <c:numCache>
                <c:formatCode>General</c:formatCode>
                <c:ptCount val="15"/>
                <c:pt idx="0">
                  <c:v>0</c:v>
                </c:pt>
                <c:pt idx="1">
                  <c:v>0.63212055882855767</c:v>
                </c:pt>
                <c:pt idx="2">
                  <c:v>0.8646647167633873</c:v>
                </c:pt>
                <c:pt idx="3">
                  <c:v>0.95021293163213605</c:v>
                </c:pt>
                <c:pt idx="4">
                  <c:v>0.98168436111126578</c:v>
                </c:pt>
                <c:pt idx="5">
                  <c:v>0.99326205300091452</c:v>
                </c:pt>
                <c:pt idx="6">
                  <c:v>0.99752124782333362</c:v>
                </c:pt>
                <c:pt idx="7">
                  <c:v>0.99908811803444553</c:v>
                </c:pt>
                <c:pt idx="8">
                  <c:v>0.99966453737209748</c:v>
                </c:pt>
                <c:pt idx="9">
                  <c:v>0.99987659019591335</c:v>
                </c:pt>
                <c:pt idx="10">
                  <c:v>0.99995460007023751</c:v>
                </c:pt>
                <c:pt idx="11">
                  <c:v>0.99998329829920973</c:v>
                </c:pt>
                <c:pt idx="12">
                  <c:v>0.99999385578764666</c:v>
                </c:pt>
                <c:pt idx="13">
                  <c:v>0.99999773967059302</c:v>
                </c:pt>
                <c:pt idx="14">
                  <c:v>0.9999991684712809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064-4E54-8681-43B874828F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0971664"/>
        <c:axId val="870971336"/>
      </c:scatterChart>
      <c:valAx>
        <c:axId val="870971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充電時間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70971336"/>
        <c:crosses val="autoZero"/>
        <c:crossBetween val="midCat"/>
      </c:valAx>
      <c:valAx>
        <c:axId val="870971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コンデンサの端子間電圧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709716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充電電流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Sheet2!$A$3:$A$21</c:f>
              <c:numCache>
                <c:formatCode>General</c:formatCode>
                <c:ptCount val="1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</c:numCache>
            </c:numRef>
          </c:xVal>
          <c:yVal>
            <c:numRef>
              <c:f>Sheet2!$B$3:$B$21</c:f>
              <c:numCache>
                <c:formatCode>General</c:formatCode>
                <c:ptCount val="19"/>
                <c:pt idx="0">
                  <c:v>1</c:v>
                </c:pt>
                <c:pt idx="1">
                  <c:v>0.36787944117144233</c:v>
                </c:pt>
                <c:pt idx="2">
                  <c:v>0.1353352832366127</c:v>
                </c:pt>
                <c:pt idx="3">
                  <c:v>4.9787068367863944E-2</c:v>
                </c:pt>
                <c:pt idx="4">
                  <c:v>1.8315638888734179E-2</c:v>
                </c:pt>
                <c:pt idx="5">
                  <c:v>6.737946999085467E-3</c:v>
                </c:pt>
                <c:pt idx="6">
                  <c:v>2.4787521766663585E-3</c:v>
                </c:pt>
                <c:pt idx="7">
                  <c:v>9.1188196555451624E-4</c:v>
                </c:pt>
                <c:pt idx="8">
                  <c:v>3.3546262790251185E-4</c:v>
                </c:pt>
                <c:pt idx="9">
                  <c:v>1.2340980408667956E-4</c:v>
                </c:pt>
                <c:pt idx="10">
                  <c:v>4.5399929762484854E-5</c:v>
                </c:pt>
                <c:pt idx="11">
                  <c:v>1.6701700790245659E-5</c:v>
                </c:pt>
                <c:pt idx="12">
                  <c:v>6.1442123533282098E-6</c:v>
                </c:pt>
                <c:pt idx="13">
                  <c:v>2.2603294069810542E-6</c:v>
                </c:pt>
                <c:pt idx="14">
                  <c:v>8.3152871910356788E-7</c:v>
                </c:pt>
                <c:pt idx="15">
                  <c:v>3.0590232050182579E-7</c:v>
                </c:pt>
                <c:pt idx="16">
                  <c:v>1.1253517471925912E-7</c:v>
                </c:pt>
                <c:pt idx="17">
                  <c:v>4.1399377187851668E-8</c:v>
                </c:pt>
                <c:pt idx="18">
                  <c:v>1.5229979744712629E-8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BF8-42BB-87F8-942502F481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0870872"/>
        <c:axId val="870877432"/>
      </c:scatterChart>
      <c:valAx>
        <c:axId val="870870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時間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70877432"/>
        <c:crosses val="autoZero"/>
        <c:crossBetween val="midCat"/>
      </c:valAx>
      <c:valAx>
        <c:axId val="870877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充電電流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708708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過渡現象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Sheet1!$A$3:$A$17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</c:numCache>
            </c:numRef>
          </c:xVal>
          <c:yVal>
            <c:numRef>
              <c:f>Sheet1!$B$3:$B$17</c:f>
              <c:numCache>
                <c:formatCode>General</c:formatCode>
                <c:ptCount val="15"/>
                <c:pt idx="0">
                  <c:v>0</c:v>
                </c:pt>
                <c:pt idx="1">
                  <c:v>0.63212055882855767</c:v>
                </c:pt>
                <c:pt idx="2">
                  <c:v>0.8646647167633873</c:v>
                </c:pt>
                <c:pt idx="3">
                  <c:v>0.95021293163213605</c:v>
                </c:pt>
                <c:pt idx="4">
                  <c:v>0.98168436111126578</c:v>
                </c:pt>
                <c:pt idx="5">
                  <c:v>0.99326205300091452</c:v>
                </c:pt>
                <c:pt idx="6">
                  <c:v>0.99752124782333362</c:v>
                </c:pt>
                <c:pt idx="7">
                  <c:v>0.99908811803444553</c:v>
                </c:pt>
                <c:pt idx="8">
                  <c:v>0.99966453737209748</c:v>
                </c:pt>
                <c:pt idx="9">
                  <c:v>0.99987659019591335</c:v>
                </c:pt>
                <c:pt idx="10">
                  <c:v>0.99995460007023751</c:v>
                </c:pt>
                <c:pt idx="11">
                  <c:v>0.99998329829920973</c:v>
                </c:pt>
                <c:pt idx="12">
                  <c:v>0.99999385578764666</c:v>
                </c:pt>
                <c:pt idx="13">
                  <c:v>0.99999773967059302</c:v>
                </c:pt>
                <c:pt idx="14">
                  <c:v>0.9999991684712809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064-4E54-8681-43B874828F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0971664"/>
        <c:axId val="870971336"/>
      </c:scatterChart>
      <c:valAx>
        <c:axId val="870971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充電時間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70971336"/>
        <c:crosses val="autoZero"/>
        <c:crossBetween val="midCat"/>
      </c:valAx>
      <c:valAx>
        <c:axId val="870971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コンデンサの端子間電圧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709716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充電電流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Sheet2!$A$3:$A$21</c:f>
              <c:numCache>
                <c:formatCode>General</c:formatCode>
                <c:ptCount val="1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</c:numCache>
            </c:numRef>
          </c:xVal>
          <c:yVal>
            <c:numRef>
              <c:f>Sheet2!$B$3:$B$21</c:f>
              <c:numCache>
                <c:formatCode>General</c:formatCode>
                <c:ptCount val="19"/>
                <c:pt idx="0">
                  <c:v>1</c:v>
                </c:pt>
                <c:pt idx="1">
                  <c:v>0.36787944117144233</c:v>
                </c:pt>
                <c:pt idx="2">
                  <c:v>0.1353352832366127</c:v>
                </c:pt>
                <c:pt idx="3">
                  <c:v>4.9787068367863944E-2</c:v>
                </c:pt>
                <c:pt idx="4">
                  <c:v>1.8315638888734179E-2</c:v>
                </c:pt>
                <c:pt idx="5">
                  <c:v>6.737946999085467E-3</c:v>
                </c:pt>
                <c:pt idx="6">
                  <c:v>2.4787521766663585E-3</c:v>
                </c:pt>
                <c:pt idx="7">
                  <c:v>9.1188196555451624E-4</c:v>
                </c:pt>
                <c:pt idx="8">
                  <c:v>3.3546262790251185E-4</c:v>
                </c:pt>
                <c:pt idx="9">
                  <c:v>1.2340980408667956E-4</c:v>
                </c:pt>
                <c:pt idx="10">
                  <c:v>4.5399929762484854E-5</c:v>
                </c:pt>
                <c:pt idx="11">
                  <c:v>1.6701700790245659E-5</c:v>
                </c:pt>
                <c:pt idx="12">
                  <c:v>6.1442123533282098E-6</c:v>
                </c:pt>
                <c:pt idx="13">
                  <c:v>2.2603294069810542E-6</c:v>
                </c:pt>
                <c:pt idx="14">
                  <c:v>8.3152871910356788E-7</c:v>
                </c:pt>
                <c:pt idx="15">
                  <c:v>3.0590232050182579E-7</c:v>
                </c:pt>
                <c:pt idx="16">
                  <c:v>1.1253517471925912E-7</c:v>
                </c:pt>
                <c:pt idx="17">
                  <c:v>4.1399377187851668E-8</c:v>
                </c:pt>
                <c:pt idx="18">
                  <c:v>1.5229979744712629E-8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BF8-42BB-87F8-942502F481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0870872"/>
        <c:axId val="870877432"/>
      </c:scatterChart>
      <c:valAx>
        <c:axId val="870870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時間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70877432"/>
        <c:crosses val="autoZero"/>
        <c:crossBetween val="midCat"/>
      </c:valAx>
      <c:valAx>
        <c:axId val="870877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充電電流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708708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充電電流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Sheet2!$A$3:$A$21</c:f>
              <c:numCache>
                <c:formatCode>General</c:formatCode>
                <c:ptCount val="1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</c:numCache>
            </c:numRef>
          </c:xVal>
          <c:yVal>
            <c:numRef>
              <c:f>Sheet2!$B$3:$B$21</c:f>
              <c:numCache>
                <c:formatCode>General</c:formatCode>
                <c:ptCount val="19"/>
                <c:pt idx="0">
                  <c:v>1</c:v>
                </c:pt>
                <c:pt idx="1">
                  <c:v>0.36787944117144233</c:v>
                </c:pt>
                <c:pt idx="2">
                  <c:v>0.1353352832366127</c:v>
                </c:pt>
                <c:pt idx="3">
                  <c:v>4.9787068367863944E-2</c:v>
                </c:pt>
                <c:pt idx="4">
                  <c:v>1.8315638888734179E-2</c:v>
                </c:pt>
                <c:pt idx="5">
                  <c:v>6.737946999085467E-3</c:v>
                </c:pt>
                <c:pt idx="6">
                  <c:v>2.4787521766663585E-3</c:v>
                </c:pt>
                <c:pt idx="7">
                  <c:v>9.1188196555451624E-4</c:v>
                </c:pt>
                <c:pt idx="8">
                  <c:v>3.3546262790251185E-4</c:v>
                </c:pt>
                <c:pt idx="9">
                  <c:v>1.2340980408667956E-4</c:v>
                </c:pt>
                <c:pt idx="10">
                  <c:v>4.5399929762484854E-5</c:v>
                </c:pt>
                <c:pt idx="11">
                  <c:v>1.6701700790245659E-5</c:v>
                </c:pt>
                <c:pt idx="12">
                  <c:v>6.1442123533282098E-6</c:v>
                </c:pt>
                <c:pt idx="13">
                  <c:v>2.2603294069810542E-6</c:v>
                </c:pt>
                <c:pt idx="14">
                  <c:v>8.3152871910356788E-7</c:v>
                </c:pt>
                <c:pt idx="15">
                  <c:v>3.0590232050182579E-7</c:v>
                </c:pt>
                <c:pt idx="16">
                  <c:v>1.1253517471925912E-7</c:v>
                </c:pt>
                <c:pt idx="17">
                  <c:v>4.1399377187851668E-8</c:v>
                </c:pt>
                <c:pt idx="18">
                  <c:v>1.5229979744712629E-8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7DC-4A57-B293-3B6D66610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0870872"/>
        <c:axId val="870877432"/>
      </c:scatterChart>
      <c:valAx>
        <c:axId val="870870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時間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70877432"/>
        <c:crosses val="autoZero"/>
        <c:crossBetween val="midCat"/>
      </c:valAx>
      <c:valAx>
        <c:axId val="870877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充電電流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708708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/>
              <a:t>時定数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時定数　小1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Sheet1!$A$2:$A$41</c:f>
              <c:numCache>
                <c:formatCode>General</c:formatCode>
                <c:ptCount val="4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</c:numCache>
            </c:numRef>
          </c:xVal>
          <c:yVal>
            <c:numRef>
              <c:f>Sheet1!$B$2:$B$41</c:f>
              <c:numCache>
                <c:formatCode>General</c:formatCode>
                <c:ptCount val="40"/>
                <c:pt idx="0">
                  <c:v>1</c:v>
                </c:pt>
                <c:pt idx="1">
                  <c:v>0.36787944117144233</c:v>
                </c:pt>
                <c:pt idx="2">
                  <c:v>0.1353352832366127</c:v>
                </c:pt>
                <c:pt idx="3">
                  <c:v>4.9787068367863944E-2</c:v>
                </c:pt>
                <c:pt idx="4">
                  <c:v>1.8315638888734179E-2</c:v>
                </c:pt>
                <c:pt idx="5">
                  <c:v>6.737946999085467E-3</c:v>
                </c:pt>
                <c:pt idx="6">
                  <c:v>2.4787521766663585E-3</c:v>
                </c:pt>
                <c:pt idx="7">
                  <c:v>9.1188196555451624E-4</c:v>
                </c:pt>
                <c:pt idx="8">
                  <c:v>3.3546262790251185E-4</c:v>
                </c:pt>
                <c:pt idx="9">
                  <c:v>1.2340980408667956E-4</c:v>
                </c:pt>
                <c:pt idx="10">
                  <c:v>4.5399929762484854E-5</c:v>
                </c:pt>
                <c:pt idx="11">
                  <c:v>1.6701700790245659E-5</c:v>
                </c:pt>
                <c:pt idx="12">
                  <c:v>6.1442123533282098E-6</c:v>
                </c:pt>
                <c:pt idx="13">
                  <c:v>2.2603294069810542E-6</c:v>
                </c:pt>
                <c:pt idx="14">
                  <c:v>8.3152871910356788E-7</c:v>
                </c:pt>
                <c:pt idx="15">
                  <c:v>3.0590232050182579E-7</c:v>
                </c:pt>
                <c:pt idx="16">
                  <c:v>1.1253517471925912E-7</c:v>
                </c:pt>
                <c:pt idx="17">
                  <c:v>4.1399377187851668E-8</c:v>
                </c:pt>
                <c:pt idx="18">
                  <c:v>1.5229979744712629E-8</c:v>
                </c:pt>
                <c:pt idx="19">
                  <c:v>5.6027964375372678E-9</c:v>
                </c:pt>
                <c:pt idx="20">
                  <c:v>2.0611536224385579E-9</c:v>
                </c:pt>
                <c:pt idx="21">
                  <c:v>7.5825604279119066E-10</c:v>
                </c:pt>
                <c:pt idx="22">
                  <c:v>2.7894680928689246E-10</c:v>
                </c:pt>
                <c:pt idx="23">
                  <c:v>1.026187963170189E-10</c:v>
                </c:pt>
                <c:pt idx="24">
                  <c:v>3.7751345442790977E-11</c:v>
                </c:pt>
                <c:pt idx="25">
                  <c:v>1.3887943864964021E-11</c:v>
                </c:pt>
                <c:pt idx="26">
                  <c:v>5.1090890280633251E-12</c:v>
                </c:pt>
                <c:pt idx="27">
                  <c:v>1.8795288165390832E-12</c:v>
                </c:pt>
                <c:pt idx="28">
                  <c:v>6.914400106940203E-13</c:v>
                </c:pt>
                <c:pt idx="29">
                  <c:v>2.5436656473769228E-13</c:v>
                </c:pt>
                <c:pt idx="30">
                  <c:v>9.3576229688401748E-14</c:v>
                </c:pt>
                <c:pt idx="31">
                  <c:v>3.4424771084699768E-14</c:v>
                </c:pt>
                <c:pt idx="32">
                  <c:v>1.2664165549094176E-14</c:v>
                </c:pt>
                <c:pt idx="33">
                  <c:v>4.6588861451033977E-15</c:v>
                </c:pt>
                <c:pt idx="34">
                  <c:v>1.713908431542013E-15</c:v>
                </c:pt>
                <c:pt idx="35">
                  <c:v>6.3051167601469892E-16</c:v>
                </c:pt>
                <c:pt idx="36">
                  <c:v>2.3195228302435691E-16</c:v>
                </c:pt>
                <c:pt idx="37">
                  <c:v>8.5330476257440658E-17</c:v>
                </c:pt>
                <c:pt idx="38">
                  <c:v>3.1391327920480296E-17</c:v>
                </c:pt>
                <c:pt idx="39">
                  <c:v>1.1548224173015786E-17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89D-406F-AE5F-50694E54FCD1}"/>
            </c:ext>
          </c:extLst>
        </c:ser>
        <c:ser>
          <c:idx val="1"/>
          <c:order val="1"/>
          <c:tx>
            <c:v>時定数　大2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Sheet1!$A$2:$A$41</c:f>
              <c:numCache>
                <c:formatCode>General</c:formatCode>
                <c:ptCount val="4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</c:numCache>
            </c:numRef>
          </c:xVal>
          <c:yVal>
            <c:numRef>
              <c:f>Sheet1!$C$2:$C$41</c:f>
              <c:numCache>
                <c:formatCode>General</c:formatCode>
                <c:ptCount val="40"/>
                <c:pt idx="0">
                  <c:v>1</c:v>
                </c:pt>
                <c:pt idx="1">
                  <c:v>0.1353352832366127</c:v>
                </c:pt>
                <c:pt idx="2">
                  <c:v>1.8315638888734179E-2</c:v>
                </c:pt>
                <c:pt idx="3">
                  <c:v>2.4787521766663585E-3</c:v>
                </c:pt>
                <c:pt idx="4">
                  <c:v>3.3546262790251185E-4</c:v>
                </c:pt>
                <c:pt idx="5">
                  <c:v>4.5399929762484854E-5</c:v>
                </c:pt>
                <c:pt idx="6">
                  <c:v>6.1442123533282098E-6</c:v>
                </c:pt>
                <c:pt idx="7">
                  <c:v>8.3152871910356788E-7</c:v>
                </c:pt>
                <c:pt idx="8">
                  <c:v>1.1253517471925912E-7</c:v>
                </c:pt>
                <c:pt idx="9">
                  <c:v>1.5229979744712629E-8</c:v>
                </c:pt>
                <c:pt idx="10">
                  <c:v>2.0611536224385579E-9</c:v>
                </c:pt>
                <c:pt idx="11">
                  <c:v>2.7894680928689246E-10</c:v>
                </c:pt>
                <c:pt idx="12">
                  <c:v>3.7751345442790977E-11</c:v>
                </c:pt>
                <c:pt idx="13">
                  <c:v>5.1090890280633251E-12</c:v>
                </c:pt>
                <c:pt idx="14">
                  <c:v>6.914400106940203E-13</c:v>
                </c:pt>
                <c:pt idx="15">
                  <c:v>9.3576229688401748E-14</c:v>
                </c:pt>
                <c:pt idx="16">
                  <c:v>1.2664165549094176E-14</c:v>
                </c:pt>
                <c:pt idx="17">
                  <c:v>1.713908431542013E-15</c:v>
                </c:pt>
                <c:pt idx="18">
                  <c:v>2.3195228302435691E-16</c:v>
                </c:pt>
                <c:pt idx="19">
                  <c:v>3.1391327920480296E-17</c:v>
                </c:pt>
                <c:pt idx="20">
                  <c:v>4.2483542552915889E-18</c:v>
                </c:pt>
                <c:pt idx="21">
                  <c:v>5.7495222642935599E-19</c:v>
                </c:pt>
                <c:pt idx="22">
                  <c:v>7.7811322411337966E-20</c:v>
                </c:pt>
                <c:pt idx="23">
                  <c:v>1.0530617357553812E-20</c:v>
                </c:pt>
                <c:pt idx="24">
                  <c:v>1.4251640827409352E-21</c:v>
                </c:pt>
                <c:pt idx="25">
                  <c:v>1.9287498479639178E-22</c:v>
                </c:pt>
                <c:pt idx="26">
                  <c:v>2.6102790696677047E-23</c:v>
                </c:pt>
                <c:pt idx="27">
                  <c:v>3.5326285722008071E-24</c:v>
                </c:pt>
                <c:pt idx="28">
                  <c:v>4.7808928838854688E-25</c:v>
                </c:pt>
                <c:pt idx="29">
                  <c:v>6.4702349256454599E-26</c:v>
                </c:pt>
                <c:pt idx="30">
                  <c:v>8.75651076269652E-27</c:v>
                </c:pt>
                <c:pt idx="31">
                  <c:v>1.185064864233981E-27</c:v>
                </c:pt>
                <c:pt idx="32">
                  <c:v>1.6038108905486379E-28</c:v>
                </c:pt>
                <c:pt idx="33">
                  <c:v>2.1705220113036395E-29</c:v>
                </c:pt>
                <c:pt idx="34">
                  <c:v>2.9374821117108028E-30</c:v>
                </c:pt>
                <c:pt idx="35">
                  <c:v>3.9754497359086468E-31</c:v>
                </c:pt>
                <c:pt idx="36">
                  <c:v>5.3801861600211382E-32</c:v>
                </c:pt>
                <c:pt idx="37">
                  <c:v>7.2812901783216435E-33</c:v>
                </c:pt>
                <c:pt idx="38">
                  <c:v>9.8541546861112575E-34</c:v>
                </c:pt>
                <c:pt idx="39">
                  <c:v>1.3336148155022614E-34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89D-406F-AE5F-50694E54FC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3621232"/>
        <c:axId val="461874624"/>
      </c:scatterChart>
      <c:valAx>
        <c:axId val="463621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時間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61874624"/>
        <c:crosses val="autoZero"/>
        <c:crossBetween val="midCat"/>
      </c:valAx>
      <c:valAx>
        <c:axId val="461874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電流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636212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コイルに流れる電流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4364278425051277"/>
          <c:y val="0.20569444444444446"/>
          <c:w val="0.75897284810045129"/>
          <c:h val="0.56872703412073489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Sheet1!$A$3:$A$17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</c:numCache>
            </c:numRef>
          </c:xVal>
          <c:yVal>
            <c:numRef>
              <c:f>Sheet1!$B$3:$B$17</c:f>
              <c:numCache>
                <c:formatCode>General</c:formatCode>
                <c:ptCount val="15"/>
                <c:pt idx="0">
                  <c:v>0</c:v>
                </c:pt>
                <c:pt idx="1">
                  <c:v>0.63212055882855767</c:v>
                </c:pt>
                <c:pt idx="2">
                  <c:v>0.8646647167633873</c:v>
                </c:pt>
                <c:pt idx="3">
                  <c:v>0.95021293163213605</c:v>
                </c:pt>
                <c:pt idx="4">
                  <c:v>0.98168436111126578</c:v>
                </c:pt>
                <c:pt idx="5">
                  <c:v>0.99326205300091452</c:v>
                </c:pt>
                <c:pt idx="6">
                  <c:v>0.99752124782333362</c:v>
                </c:pt>
                <c:pt idx="7">
                  <c:v>0.99908811803444553</c:v>
                </c:pt>
                <c:pt idx="8">
                  <c:v>0.99966453737209748</c:v>
                </c:pt>
                <c:pt idx="9">
                  <c:v>0.99987659019591335</c:v>
                </c:pt>
                <c:pt idx="10">
                  <c:v>0.99995460007023751</c:v>
                </c:pt>
                <c:pt idx="11">
                  <c:v>0.99998329829920973</c:v>
                </c:pt>
                <c:pt idx="12">
                  <c:v>0.99999385578764666</c:v>
                </c:pt>
                <c:pt idx="13">
                  <c:v>0.99999773967059302</c:v>
                </c:pt>
                <c:pt idx="14">
                  <c:v>0.9999991684712809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CBE-4EE4-8758-79F3A095EF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0971664"/>
        <c:axId val="870971336"/>
      </c:scatterChart>
      <c:valAx>
        <c:axId val="870971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時間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70971336"/>
        <c:crosses val="autoZero"/>
        <c:crossBetween val="midCat"/>
      </c:valAx>
      <c:valAx>
        <c:axId val="870971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電流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709716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7BA938-D378-4CBA-B01F-FFFF49796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ECA3F4E-748D-46C9-AA93-A15701C56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CD2F73-ED51-42C1-AD8E-2E4FF649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3B0C-87AD-44C8-82A1-2CB69A5EED0B}" type="datetimeFigureOut">
              <a:rPr kumimoji="1" lang="ja-JP" altLang="en-US" smtClean="0"/>
              <a:t>2020/4/6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0E8E6E-756F-4D13-8970-754DF7D7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E3B248-94BC-47AC-90F1-7C4171C5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31B7-D763-4160-98E3-E8B40DD42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53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D595CB-A76C-4538-9E5E-D2F67BA7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94E714-9FDD-451C-8738-E923E7F52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DB9BF3-3599-4432-BF3A-DEBB8DE7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3B0C-87AD-44C8-82A1-2CB69A5EED0B}" type="datetimeFigureOut">
              <a:rPr kumimoji="1" lang="ja-JP" altLang="en-US" smtClean="0"/>
              <a:t>2020/4/6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7E6BF4-A200-4016-B62D-AFD36ED6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D05F4B-FDB5-4A12-A48B-06C522AD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31B7-D763-4160-98E3-E8B40DD42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89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F57E914-66D2-4F30-A6D6-0B1745CD0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81AC93-BCF3-4D76-9557-DC29C4AC9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0266AF-E5F5-46C0-B2BF-2157549D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3B0C-87AD-44C8-82A1-2CB69A5EED0B}" type="datetimeFigureOut">
              <a:rPr kumimoji="1" lang="ja-JP" altLang="en-US" smtClean="0"/>
              <a:t>2020/4/6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8DF7E1-CF43-4241-A04B-8536F014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C851BB-0F57-4061-A2FB-0E78BFFC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31B7-D763-4160-98E3-E8B40DD42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42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634642-CDAD-44B4-8214-0F637535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13ED52-C8AF-40C0-95F4-F5CD2194D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BEBA07-20F7-474B-BE79-09E935F8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3B0C-87AD-44C8-82A1-2CB69A5EED0B}" type="datetimeFigureOut">
              <a:rPr kumimoji="1" lang="ja-JP" altLang="en-US" smtClean="0"/>
              <a:t>2020/4/6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F3FF42-534E-4F8F-B2BF-DFF0FD8C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644765-5D4F-49D6-9F7C-960ABE6C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31B7-D763-4160-98E3-E8B40DD42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69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8E150B-E886-4977-8247-85EDD5544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15F9BD-9C94-4CFB-BE36-1BAEB8303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514074-D419-46EE-AB47-5F530D78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3B0C-87AD-44C8-82A1-2CB69A5EED0B}" type="datetimeFigureOut">
              <a:rPr kumimoji="1" lang="ja-JP" altLang="en-US" smtClean="0"/>
              <a:t>2020/4/6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3BC771-CF30-4349-850B-1966270E6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6742E8-F56C-46B0-BB22-55BC1141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31B7-D763-4160-98E3-E8B40DD42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96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226538-1E5A-43E3-BBAD-26C61E44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932200-29F1-4887-8808-A40CDC298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E7DDE6-79DC-4FF6-B845-0A1D8A267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C0368E-4F43-44A8-BAA0-C42EA3DA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3B0C-87AD-44C8-82A1-2CB69A5EED0B}" type="datetimeFigureOut">
              <a:rPr kumimoji="1" lang="ja-JP" altLang="en-US" smtClean="0"/>
              <a:t>2020/4/6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8BFDB6-D348-4B33-A77C-BD994F7F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87B180-B581-4B72-9002-300C5DA1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31B7-D763-4160-98E3-E8B40DD42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6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E8A142-C53C-4CBB-94FE-B65F4C84C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F035F4-3ED7-4E74-8E8F-52BA0A8CE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935CBD-DC27-462C-A239-FDCA272AD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D077708-A21F-467B-AA61-3413B33BE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6CD2288-80B1-430F-B236-4A65535FA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C2A756E-532E-45EF-85CB-4385167E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3B0C-87AD-44C8-82A1-2CB69A5EED0B}" type="datetimeFigureOut">
              <a:rPr kumimoji="1" lang="ja-JP" altLang="en-US" smtClean="0"/>
              <a:t>2020/4/6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F16EA32-389B-43DB-84A3-F8CDE62E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C8F4D9-4EB4-4C2E-9FD4-E6D973BA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31B7-D763-4160-98E3-E8B40DD42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87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DCFD99-805B-4096-AB1C-C5047820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798EFA2-CFD3-4E68-8ADB-5D2C0E3C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3B0C-87AD-44C8-82A1-2CB69A5EED0B}" type="datetimeFigureOut">
              <a:rPr kumimoji="1" lang="ja-JP" altLang="en-US" smtClean="0"/>
              <a:t>2020/4/6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B4B8533-EA88-4B42-ADFA-F5E3DE16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8BE118-C481-44E1-B464-52AE8FB73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31B7-D763-4160-98E3-E8B40DD42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27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1BD67DD-BF9F-44FE-A6E6-EF9DC0268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3B0C-87AD-44C8-82A1-2CB69A5EED0B}" type="datetimeFigureOut">
              <a:rPr kumimoji="1" lang="ja-JP" altLang="en-US" smtClean="0"/>
              <a:t>2020/4/6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BC7DD9-B9BD-47BD-8719-0A709F82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EEE683-183E-4478-8782-813A78AD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31B7-D763-4160-98E3-E8B40DD42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46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93D8BB-10E7-432C-A649-871EDAE3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B4F2EA-9F60-40C3-A968-FCE4C3B17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8B36809-43DE-4823-B3B9-C95432792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678B21-737D-4960-92A7-375AA9AE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3B0C-87AD-44C8-82A1-2CB69A5EED0B}" type="datetimeFigureOut">
              <a:rPr kumimoji="1" lang="ja-JP" altLang="en-US" smtClean="0"/>
              <a:t>2020/4/6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1E0091-8F20-4D69-B4C8-1E98BD18E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D7282F-8DE0-400D-8EBE-1546B4957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31B7-D763-4160-98E3-E8B40DD42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15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8C7242-66D5-4B87-80D0-BB75A17D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0BFF59D-FFF1-41AF-82E8-C35B51921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0E5268-BEA7-47F1-A723-574F5CF97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1D42F6-A9A6-4AEB-B8A4-F8D031057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3B0C-87AD-44C8-82A1-2CB69A5EED0B}" type="datetimeFigureOut">
              <a:rPr kumimoji="1" lang="ja-JP" altLang="en-US" smtClean="0"/>
              <a:t>2020/4/6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253C49-BDDD-4D3D-9114-929DADE0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3DF170-8718-4780-94CB-C48E10BF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31B7-D763-4160-98E3-E8B40DD42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17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C8142E9-5112-4281-BBE4-FB496812F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9AFBB8-DDC8-4265-BAE2-4FC3D2BAD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E64085-B099-4D0B-91CD-E9FA24320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83B0C-87AD-44C8-82A1-2CB69A5EED0B}" type="datetimeFigureOut">
              <a:rPr kumimoji="1" lang="ja-JP" altLang="en-US" smtClean="0"/>
              <a:t>2020/4/6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6F8086-CC69-47DE-9B90-330FDAE75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97B4B0-56FA-4868-8B84-AC5326D34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131B7-D763-4160-98E3-E8B40DD42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002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D74FD7-877B-4A43-B4D2-01AB64271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過渡現象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13F033-DE16-403C-A4E6-510C21B21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271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C53069-78E0-4F8A-9E8D-FA5B79AC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分かってない奴は？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A2CE616-12DE-4CFC-8E0B-7B96F3FF47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だよね</a:t>
                </a:r>
                <a:r>
                  <a:rPr kumimoji="1" lang="en-US" altLang="ja-JP" dirty="0"/>
                  <a:t>…</a:t>
                </a:r>
                <a:r>
                  <a:rPr lang="ja-JP" altLang="en-US" dirty="0"/>
                  <a:t>どう求める？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分かっていること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nary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altLang="ja-JP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𝑅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den>
                          </m:f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A2CE616-12DE-4CFC-8E0B-7B96F3FF47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71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A83818-B4A1-4587-89F5-D2D325AF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</a:t>
            </a:r>
            <a:r>
              <a:rPr kumimoji="1" lang="en-US" altLang="ja-JP" dirty="0"/>
              <a:t>=0</a:t>
            </a:r>
            <a:r>
              <a:rPr kumimoji="1" lang="ja-JP" altLang="en-US" dirty="0"/>
              <a:t>のとき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CB1A170-9C89-4514-92B2-A177E90B1A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ja-JP" dirty="0"/>
                  <a:t>Q=0(</a:t>
                </a:r>
                <a:r>
                  <a:rPr kumimoji="1" lang="ja-JP" altLang="en-US" dirty="0"/>
                  <a:t>コンデンサに電荷はたまってない</a:t>
                </a:r>
                <a:r>
                  <a:rPr kumimoji="1" lang="en-US" altLang="ja-JP" dirty="0"/>
                  <a:t>)</a:t>
                </a:r>
                <a:r>
                  <a:rPr kumimoji="1" lang="ja-JP" altLang="en-US" dirty="0"/>
                  <a:t>ので、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(0)=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den>
                          </m:f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と比較して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ja-JP" altLang="en-US" b="0" dirty="0"/>
                  <a:t>であり、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𝑅𝐶</m:t>
                            </m:r>
                          </m:den>
                        </m:f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endParaRPr lang="en-US" altLang="ja-JP" b="0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CB1A170-9C89-4514-92B2-A177E90B1A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575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A83818-B4A1-4587-89F5-D2D325AF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</a:t>
            </a:r>
            <a:r>
              <a:rPr kumimoji="1" lang="en-US" altLang="ja-JP" dirty="0"/>
              <a:t>=0</a:t>
            </a:r>
            <a:r>
              <a:rPr kumimoji="1" lang="ja-JP" altLang="en-US" dirty="0"/>
              <a:t>のとき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CB1A170-9C89-4514-92B2-A177E90B1A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ja-JP" dirty="0"/>
                  <a:t>Q=0(</a:t>
                </a:r>
                <a:r>
                  <a:rPr kumimoji="1" lang="ja-JP" altLang="en-US" dirty="0"/>
                  <a:t>コンデンサに電荷はたまってない</a:t>
                </a:r>
                <a:r>
                  <a:rPr kumimoji="1" lang="en-US" altLang="ja-JP" dirty="0"/>
                  <a:t>)</a:t>
                </a:r>
                <a:r>
                  <a:rPr kumimoji="1" lang="ja-JP" altLang="en-US" dirty="0"/>
                  <a:t>ので、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(0)=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den>
                          </m:f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と比較して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ja-JP" altLang="en-US" b="0" dirty="0"/>
                  <a:t>であり、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𝑅𝐶</m:t>
                            </m:r>
                          </m:den>
                        </m:f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endParaRPr lang="en-US" altLang="ja-JP" b="0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CB1A170-9C89-4514-92B2-A177E90B1A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C3599900-0A78-42CC-BB42-199E5D095CB4}"/>
              </a:ext>
            </a:extLst>
          </p:cNvPr>
          <p:cNvGraphicFramePr>
            <a:graphicFrameLocks/>
          </p:cNvGraphicFramePr>
          <p:nvPr/>
        </p:nvGraphicFramePr>
        <p:xfrm>
          <a:off x="7418614" y="3850143"/>
          <a:ext cx="3652158" cy="2461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0241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0E3539-DCF9-4308-92E0-DDB57B14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時定数の意味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598C7151-C324-4ACB-9EF1-3FE1C5A656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6401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6666355-0C1C-4649-B876-AA6E3F1375FC}"/>
              </a:ext>
            </a:extLst>
          </p:cNvPr>
          <p:cNvSpPr txBox="1"/>
          <p:nvPr/>
        </p:nvSpPr>
        <p:spPr>
          <a:xfrm>
            <a:off x="6621236" y="142875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時定数が大きい程変化しやすい</a:t>
            </a:r>
          </a:p>
        </p:txBody>
      </p:sp>
    </p:spTree>
    <p:extLst>
      <p:ext uri="{BB962C8B-B14F-4D97-AF65-F5344CB8AC3E}">
        <p14:creationId xmlns:p14="http://schemas.microsoft.com/office/powerpoint/2010/main" val="1293160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278D50-0DE1-4955-9CAD-87BF61FA5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コイルの場合どうなるか？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61C4931-6E3F-4B5F-BB2B-72BEB2600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942" y="2071801"/>
            <a:ext cx="3962400" cy="1638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9D30BBB-E273-42BB-996A-056179D938F3}"/>
                  </a:ext>
                </a:extLst>
              </p:cNvPr>
              <p:cNvSpPr txBox="1"/>
              <p:nvPr/>
            </p:nvSpPr>
            <p:spPr>
              <a:xfrm>
                <a:off x="5621110" y="2996293"/>
                <a:ext cx="5343526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0" dirty="0"/>
                  <a:t>キルヒホッフ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電圧則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　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𝑅𝐼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𝑑𝐼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9D30BBB-E273-42BB-996A-056179D93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110" y="2996293"/>
                <a:ext cx="5343526" cy="491288"/>
              </a:xfrm>
              <a:prstGeom prst="rect">
                <a:avLst/>
              </a:prstGeom>
              <a:blipFill>
                <a:blip r:embed="rId3"/>
                <a:stretch>
                  <a:fillRect l="-912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157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278D50-0DE1-4955-9CAD-87BF61FA5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コイルの場合どうなるか？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61C4931-6E3F-4B5F-BB2B-72BEB2600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942" y="2071801"/>
            <a:ext cx="3962400" cy="1638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9D30BBB-E273-42BB-996A-056179D938F3}"/>
                  </a:ext>
                </a:extLst>
              </p:cNvPr>
              <p:cNvSpPr txBox="1"/>
              <p:nvPr/>
            </p:nvSpPr>
            <p:spPr>
              <a:xfrm>
                <a:off x="5621110" y="2996293"/>
                <a:ext cx="5343526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0" dirty="0"/>
                  <a:t>キルヒホッフ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電圧則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　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𝑅𝐼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𝑑𝐼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9D30BBB-E273-42BB-996A-056179D93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110" y="2996293"/>
                <a:ext cx="5343526" cy="491288"/>
              </a:xfrm>
              <a:prstGeom prst="rect">
                <a:avLst/>
              </a:prstGeom>
              <a:blipFill>
                <a:blip r:embed="rId3"/>
                <a:stretch>
                  <a:fillRect l="-912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B04A4EBD-30D1-42AE-AC72-8BBD1388785C}"/>
                  </a:ext>
                </a:extLst>
              </p:cNvPr>
              <p:cNvSpPr/>
              <p:nvPr/>
            </p:nvSpPr>
            <p:spPr>
              <a:xfrm>
                <a:off x="3680898" y="4597613"/>
                <a:ext cx="2844561" cy="491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dirty="0"/>
                  <a:t>0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𝑅𝐼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𝑑𝐼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な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ら</m:t>
                    </m:r>
                  </m:oMath>
                </a14:m>
                <a:r>
                  <a:rPr lang="ja-JP" altLang="en-US" dirty="0"/>
                  <a:t>解ける！</a:t>
                </a:r>
              </a:p>
            </p:txBody>
          </p:sp>
        </mc:Choice>
        <mc:Fallback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B04A4EBD-30D1-42AE-AC72-8BBD13887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898" y="4597613"/>
                <a:ext cx="2844561" cy="491288"/>
              </a:xfrm>
              <a:prstGeom prst="rect">
                <a:avLst/>
              </a:prstGeom>
              <a:blipFill>
                <a:blip r:embed="rId4"/>
                <a:stretch>
                  <a:fillRect l="-1931" r="-1288" b="-86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581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9A9FC6-C239-4800-9065-949967D2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とりあえず、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850E5BD-1CB7-48EA-B5D4-20BC75719F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altLang="ja-JP" dirty="0"/>
                  <a:t>0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kumimoji="1" lang="ja-JP" altLang="en-US" dirty="0"/>
                  <a:t>を解いてみよう！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定数</m:t>
                          </m:r>
                        </m:e>
                      </m:d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を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代入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する</m:t>
                      </m:r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kumimoji="1" lang="en-US" altLang="ja-JP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ja-JP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𝐿𝑎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kumimoji="1" lang="en-US" altLang="ja-JP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ja-JP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kumimoji="1" lang="en-US" altLang="ja-JP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𝐿𝑎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kumimoji="1" lang="en-US" altLang="ja-JP" dirty="0"/>
              </a:p>
              <a:p>
                <a:pPr marL="0" indent="0" algn="ctr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850E5BD-1CB7-48EA-B5D4-20BC75719F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182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D28E37-D7BE-47B8-BAE8-8F00E5E5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ではでは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B803909-49D2-4A25-B3F2-9E33A9E6CE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𝑅𝐼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𝑑𝐼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dirty="0"/>
                  <a:t>解の１つを見つけよう！</a:t>
                </a:r>
                <a:endParaRPr lang="en-US" altLang="ja-JP" dirty="0"/>
              </a:p>
              <a:p>
                <a:pPr marL="0" indent="0" algn="ctr">
                  <a:buNone/>
                </a:pPr>
                <a:endParaRPr lang="en-US" altLang="ja-JP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定数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とすると</m:t>
                    </m:r>
                  </m:oMath>
                </a14:m>
                <a:r>
                  <a:rPr lang="ja-JP" altLang="en-US" dirty="0"/>
                  <a:t>、</a:t>
                </a:r>
                <a:endParaRPr lang="en-US" altLang="ja-JP" dirty="0"/>
              </a:p>
              <a:p>
                <a:pPr marL="0" indent="0" algn="ctr">
                  <a:buNone/>
                </a:pPr>
                <a:endParaRPr lang="en-US" altLang="ja-JP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ja-JP" b="0" dirty="0"/>
              </a:p>
              <a:p>
                <a:pPr marL="0" indent="0" algn="ctr">
                  <a:buNone/>
                </a:pPr>
                <a:endParaRPr lang="en-US" altLang="ja-JP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altLang="ja-JP" dirty="0"/>
              </a:p>
              <a:p>
                <a:pPr marL="0" indent="0" algn="ctr">
                  <a:buNone/>
                </a:pPr>
                <a:endParaRPr lang="en-US" altLang="ja-JP" dirty="0"/>
              </a:p>
              <a:p>
                <a:pPr marL="0" indent="0" algn="ctr">
                  <a:buNone/>
                </a:pPr>
                <a:endParaRPr lang="en-US" altLang="ja-JP" b="0" dirty="0"/>
              </a:p>
              <a:p>
                <a:pPr marL="0" indent="0" algn="ctr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B803909-49D2-4A25-B3F2-9E33A9E6CE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2685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0AE43424-3B02-426D-99CF-B654941CB99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なんで、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/>
                  <a:t>求めたのか？</a:t>
                </a:r>
              </a:p>
            </p:txBody>
          </p:sp>
        </mc:Choice>
        <mc:Fallback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0AE43424-3B02-426D-99CF-B654941CB9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D097132-2B2E-4CEC-891D-D63321518E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en-US" altLang="ja-JP" dirty="0"/>
                  <a:t>                                   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D097132-2B2E-4CEC-891D-D63321518E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777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8F54CF-28A1-4834-A997-C09B8B214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</a:t>
            </a:r>
            <a:r>
              <a:rPr kumimoji="1" lang="en-US" altLang="ja-JP" dirty="0"/>
              <a:t>=0</a:t>
            </a:r>
            <a:r>
              <a:rPr kumimoji="1" lang="ja-JP" altLang="en-US" dirty="0"/>
              <a:t>のときは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A0F763-0AB8-4693-82E7-899C56114F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コイルは電流を流さないので、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から</m:t>
                    </m:r>
                  </m:oMath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/>
              </a:p>
              <a:p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A0F763-0AB8-4693-82E7-899C56114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DB7886E9-E475-4603-888C-C842E93989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393400"/>
              </p:ext>
            </p:extLst>
          </p:nvPr>
        </p:nvGraphicFramePr>
        <p:xfrm>
          <a:off x="3458935" y="3429000"/>
          <a:ext cx="365215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0ACF7D4-4DD1-4DB9-940B-AE196912524F}"/>
              </a:ext>
            </a:extLst>
          </p:cNvPr>
          <p:cNvSpPr txBox="1"/>
          <p:nvPr/>
        </p:nvSpPr>
        <p:spPr>
          <a:xfrm>
            <a:off x="8286751" y="4001294"/>
            <a:ext cx="3067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電流は、最初流れなかったが、時間がたつにつれて流れるようになる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結局は銅線</a:t>
            </a:r>
          </a:p>
        </p:txBody>
      </p:sp>
    </p:spTree>
    <p:extLst>
      <p:ext uri="{BB962C8B-B14F-4D97-AF65-F5344CB8AC3E}">
        <p14:creationId xmlns:p14="http://schemas.microsoft.com/office/powerpoint/2010/main" val="308038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92D2CA-82FA-449D-A79C-1D7595F24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パラメーターが安定するまで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65E7CF-0661-4578-9794-3DE62E107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電圧、電流が一定になるまでにどのような変化をするのかを調べよう！</a:t>
            </a:r>
          </a:p>
        </p:txBody>
      </p:sp>
    </p:spTree>
    <p:extLst>
      <p:ext uri="{BB962C8B-B14F-4D97-AF65-F5344CB8AC3E}">
        <p14:creationId xmlns:p14="http://schemas.microsoft.com/office/powerpoint/2010/main" val="2033212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B33B02-6D8C-45CF-ADB4-768F6E1B6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では、さらにレベルアップして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7F5BE2EF-4B0A-4196-8EFE-874D69831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508" y="2098085"/>
            <a:ext cx="5153025" cy="21621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FE381DD-7394-4923-B38C-11336A105164}"/>
                  </a:ext>
                </a:extLst>
              </p:cNvPr>
              <p:cNvSpPr txBox="1"/>
              <p:nvPr/>
            </p:nvSpPr>
            <p:spPr>
              <a:xfrm>
                <a:off x="7306811" y="2080470"/>
                <a:ext cx="3185487" cy="3036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キルヒホッフの電圧則より、</a:t>
                </a:r>
                <a:endParaRPr kumimoji="1" lang="en-US" altLang="ja-JP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𝐼𝑑𝑡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ja-JP" altLang="en-US" dirty="0"/>
                  <a:t>両辺を微分する。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𝑅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２階級微分方程式という</a:t>
                </a:r>
                <a:endParaRPr kumimoji="1" lang="en-US" altLang="ja-JP" dirty="0"/>
              </a:p>
              <a:p>
                <a:r>
                  <a:rPr kumimoji="1" lang="ja-JP" altLang="en-US" dirty="0"/>
                  <a:t>どうとくか？</a:t>
                </a: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FE381DD-7394-4923-B38C-11336A105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811" y="2080470"/>
                <a:ext cx="3185487" cy="3036665"/>
              </a:xfrm>
              <a:prstGeom prst="rect">
                <a:avLst/>
              </a:prstGeom>
              <a:blipFill>
                <a:blip r:embed="rId3"/>
                <a:stretch>
                  <a:fillRect l="-1724" t="-1004" r="-1149" b="-24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112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B33B02-6D8C-45CF-ADB4-768F6E1B6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では、さらにレベルアップして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7F5BE2EF-4B0A-4196-8EFE-874D69831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508" y="2098085"/>
            <a:ext cx="5153025" cy="21621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FE381DD-7394-4923-B38C-11336A105164}"/>
                  </a:ext>
                </a:extLst>
              </p:cNvPr>
              <p:cNvSpPr txBox="1"/>
              <p:nvPr/>
            </p:nvSpPr>
            <p:spPr>
              <a:xfrm>
                <a:off x="7306811" y="2080470"/>
                <a:ext cx="3185487" cy="3036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キルヒホッフの電圧則より、</a:t>
                </a:r>
                <a:endParaRPr kumimoji="1" lang="en-US" altLang="ja-JP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𝐼𝑑𝑡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ja-JP" altLang="en-US" dirty="0"/>
                  <a:t>両辺を微分する。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𝑅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２階級微分方程式という</a:t>
                </a:r>
                <a:endParaRPr kumimoji="1" lang="en-US" altLang="ja-JP" dirty="0"/>
              </a:p>
              <a:p>
                <a:r>
                  <a:rPr kumimoji="1" lang="ja-JP" altLang="en-US" dirty="0"/>
                  <a:t>どうとくか？</a:t>
                </a: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FE381DD-7394-4923-B38C-11336A105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811" y="2080470"/>
                <a:ext cx="3185487" cy="3036665"/>
              </a:xfrm>
              <a:prstGeom prst="rect">
                <a:avLst/>
              </a:prstGeom>
              <a:blipFill>
                <a:blip r:embed="rId3"/>
                <a:stretch>
                  <a:fillRect l="-1724" t="-1004" r="-1149" b="-24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E41FA60-6CF9-4972-B967-36D6FF0F4B2D}"/>
                  </a:ext>
                </a:extLst>
              </p:cNvPr>
              <p:cNvSpPr txBox="1"/>
              <p:nvPr/>
            </p:nvSpPr>
            <p:spPr>
              <a:xfrm>
                <a:off x="3433082" y="5527221"/>
                <a:ext cx="3633559" cy="431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𝑞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𝑑𝐼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𝑟𝐼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/>
                  <a:t>どう解くか？</a:t>
                </a: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E41FA60-6CF9-4972-B967-36D6FF0F4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082" y="5527221"/>
                <a:ext cx="3633559" cy="431849"/>
              </a:xfrm>
              <a:prstGeom prst="rect">
                <a:avLst/>
              </a:prstGeom>
              <a:blipFill>
                <a:blip r:embed="rId4"/>
                <a:stretch>
                  <a:fillRect r="-2852" b="-197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204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F6E35A-F012-4077-9E74-21B69C02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微分方程式の基礎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D7FF628-D73E-43A3-86CC-657D583CE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dirty="0"/>
                  <a:t>前提</a:t>
                </a:r>
                <a:r>
                  <a:rPr kumimoji="1" lang="en-US" altLang="ja-JP" dirty="0"/>
                  <a:t>1 </a:t>
                </a:r>
                <a:r>
                  <a:rPr kumimoji="1" lang="ja-JP" altLang="en-US" dirty="0"/>
                  <a:t>指数関数を微分すると、</a:t>
                </a:r>
                <a:r>
                  <a:rPr kumimoji="1" lang="ja-JP" altLang="en-US" dirty="0">
                    <a:solidFill>
                      <a:schemeClr val="accent1"/>
                    </a:solidFill>
                  </a:rPr>
                  <a:t>累乗倍</a:t>
                </a:r>
                <a:r>
                  <a:rPr kumimoji="1" lang="ja-JP" altLang="en-US" dirty="0"/>
                  <a:t>になる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sSup>
                      <m:sSup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kumimoji="1" lang="ja-JP" altLang="en-US" dirty="0"/>
                  <a:t> </a:t>
                </a:r>
                <a:endParaRPr kumimoji="1" lang="en-US" altLang="ja-JP" dirty="0"/>
              </a:p>
              <a:p>
                <a:pPr marL="0" indent="0" algn="ctr">
                  <a:buNone/>
                </a:pPr>
                <a:endParaRPr kumimoji="1" lang="en-US" altLang="ja-JP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𝑎𝑥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𝑎𝑥</m:t>
                          </m:r>
                        </m:sup>
                      </m:sSup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微分という計算が、掛け算、倍数計算になる！</a:t>
                </a:r>
                <a:endParaRPr kumimoji="1" lang="en-US" altLang="ja-JP" dirty="0"/>
              </a:p>
              <a:p>
                <a:pPr marL="0" indent="0" algn="ctr">
                  <a:buNone/>
                </a:pPr>
                <a:endParaRPr lang="en-US" altLang="ja-JP" dirty="0"/>
              </a:p>
              <a:p>
                <a:pPr marL="0" indent="0" algn="ctr">
                  <a:buNone/>
                </a:pP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D7FF628-D73E-43A3-86CC-657D583CE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153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15878D50-976A-422A-AA2F-22B3AA5E24D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15878D50-976A-422A-AA2F-22B3AA5E24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6B135E0-1558-4F49-AC5A-98FFC59ABE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に、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kumimoji="1" lang="ja-JP" altLang="en-US" dirty="0"/>
                  <a:t>を代入して、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𝑞𝑎𝐴</m:t>
                      </m:r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𝑟𝐴</m:t>
                      </m:r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𝑞𝑎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altLang="ja-JP" b="0" dirty="0"/>
              </a:p>
              <a:p>
                <a:pPr marL="0" indent="0">
                  <a:buNone/>
                </a:pPr>
                <a:r>
                  <a:rPr lang="ja-JP" altLang="en-US" dirty="0"/>
                  <a:t>これは、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に対する</m:t>
                    </m:r>
                  </m:oMath>
                </a14:m>
                <a:r>
                  <a:rPr lang="ja-JP" altLang="en-US" dirty="0"/>
                  <a:t>二次方程式である。</a:t>
                </a:r>
                <a:endParaRPr lang="en-US" altLang="ja-JP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6B135E0-1558-4F49-AC5A-98FFC59ABE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71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C7E5E0-730C-4E08-BE82-3841EC64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解は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つ生じる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4B00651-6115-4B09-BDFE-EC803B5602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:endParaRPr kumimoji="1" lang="en-US" altLang="ja-JP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𝑅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𝑑𝐼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altLang="ja-JP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ja-JP" altLang="en-US" dirty="0"/>
                  <a:t>の場合、解は、</a:t>
                </a:r>
                <a:endParaRPr lang="en-US" altLang="ja-JP" dirty="0"/>
              </a:p>
              <a:p>
                <a:pPr marL="0" indent="0" algn="ctr">
                  <a:buNone/>
                </a:pPr>
                <a:endParaRPr lang="en-US" altLang="ja-JP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𝑅𝐶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𝑅𝐶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𝐿𝐶</m:t>
                              </m:r>
                            </m:e>
                          </m:rad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𝐿𝐶</m:t>
                          </m:r>
                        </m:den>
                      </m:f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b="0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4B00651-6115-4B09-BDFE-EC803B5602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892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556977-CE41-4491-9571-7CFEC2E9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答えとしては、、、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571C7DB-F2D2-457C-A86E-A8E2A291D6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dirty="0"/>
                  <a:t>,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altLang="ja-JP" dirty="0"/>
              </a:p>
              <a:p>
                <a:pPr marL="0" indent="0" algn="ctr">
                  <a:buNone/>
                </a:pPr>
                <a:r>
                  <a:rPr kumimoji="1" lang="ja-JP" altLang="en-US" dirty="0"/>
                  <a:t>これは、足してもいい。</a:t>
                </a:r>
                <a:endParaRPr kumimoji="1" lang="en-US" altLang="ja-JP" dirty="0"/>
              </a:p>
              <a:p>
                <a:pPr marL="0" indent="0" algn="ctr">
                  <a:buNone/>
                </a:pPr>
                <a:endParaRPr lang="en-US" altLang="ja-JP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:pPr marL="0" indent="0" algn="ctr">
                  <a:buNone/>
                </a:pPr>
                <a:r>
                  <a:rPr lang="ja-JP" altLang="en-US" dirty="0"/>
                  <a:t>この後の細かい計算は省くが、この電流が振動する条件を求めてみよう。</a:t>
                </a:r>
                <a:endParaRPr lang="en-US" altLang="ja-JP" dirty="0"/>
              </a:p>
              <a:p>
                <a:pPr marL="0" indent="0" algn="ctr">
                  <a:buNone/>
                </a:pP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571C7DB-F2D2-457C-A86E-A8E2A291D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6" t="-2241" r="-9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731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6FF441-A727-47A1-AE01-D8E4DBBD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オイラーの公式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B8FAF38-90F6-4F2A-8520-3146146125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ja-JP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𝑗𝑠𝑖𝑛</m:t>
                      </m:r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>
                    <a:solidFill>
                      <a:schemeClr val="accent1"/>
                    </a:solidFill>
                  </a:rPr>
                  <a:t>指数</a:t>
                </a:r>
                <a:r>
                  <a:rPr lang="ja-JP" altLang="en-US" dirty="0">
                    <a:solidFill>
                      <a:schemeClr val="accent1"/>
                    </a:solidFill>
                  </a:rPr>
                  <a:t>が実数の時→振動しない指数関数</a:t>
                </a:r>
                <a:endParaRPr lang="en-US" altLang="ja-JP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kumimoji="1" lang="en-US" altLang="ja-JP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kumimoji="1" lang="ja-JP" altLang="en-US" dirty="0">
                    <a:solidFill>
                      <a:srgbClr val="C00000"/>
                    </a:solidFill>
                  </a:rPr>
                  <a:t>指数が複素数の時→振動する三角関数</a:t>
                </a:r>
                <a:endParaRPr kumimoji="1" lang="en-US" altLang="ja-JP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kumimoji="1" lang="ja-JP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B8FAF38-90F6-4F2A-8520-3146146125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>
            <a:extLst>
              <a:ext uri="{FF2B5EF4-FFF2-40B4-BE49-F238E27FC236}">
                <a16:creationId xmlns:a16="http://schemas.microsoft.com/office/drawing/2014/main" id="{A5E5F2FA-414E-435C-B435-43249D604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236" y="1575707"/>
            <a:ext cx="2925795" cy="261665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DCDC0F6-0772-4636-BC7A-EA01E2156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928" y="4309977"/>
            <a:ext cx="4244067" cy="210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87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C7E5E0-730C-4E08-BE82-3841EC64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解は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つ生じる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4B00651-6115-4B09-BDFE-EC803B5602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:endParaRPr kumimoji="1" lang="en-US" altLang="ja-JP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𝑅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𝑑𝐼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altLang="ja-JP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ja-JP" altLang="en-US" dirty="0"/>
                  <a:t>の場合、解は、</a:t>
                </a:r>
                <a:endParaRPr lang="en-US" altLang="ja-JP" dirty="0"/>
              </a:p>
              <a:p>
                <a:pPr marL="0" indent="0" algn="ctr">
                  <a:buNone/>
                </a:pPr>
                <a:endParaRPr lang="en-US" altLang="ja-JP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𝑅𝐶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𝑅𝐶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𝐿𝐶</m:t>
                              </m:r>
                            </m:e>
                          </m:rad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𝐿𝐶</m:t>
                          </m:r>
                        </m:den>
                      </m:f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b="0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4B00651-6115-4B09-BDFE-EC803B5602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952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C7E5E0-730C-4E08-BE82-3841EC64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解は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つ生じる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4B00651-6115-4B09-BDFE-EC803B5602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:endParaRPr kumimoji="1" lang="en-US" altLang="ja-JP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𝑅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𝑑𝐼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altLang="ja-JP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ja-JP" altLang="en-US" dirty="0"/>
                  <a:t>の場合、解は、</a:t>
                </a:r>
                <a:endParaRPr lang="en-US" altLang="ja-JP" dirty="0"/>
              </a:p>
              <a:p>
                <a:pPr marL="0" indent="0" algn="ctr">
                  <a:buNone/>
                </a:pPr>
                <a:endParaRPr lang="en-US" altLang="ja-JP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𝑅𝐶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𝑅𝐶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𝐿𝐶</m:t>
                              </m:r>
                            </m:e>
                          </m:rad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𝐿𝐶</m:t>
                          </m:r>
                        </m:den>
                      </m:f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𝑅𝐶</m:t>
                            </m:r>
                          </m:e>
                        </m:d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−4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𝐿𝐶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 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dirty="0"/>
                  <a:t>とき振動的になる→共鳴回路、発信回路の原理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4B00651-6115-4B09-BDFE-EC803B5602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2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47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98A766-106F-4676-AF9B-96941750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コンデンサの場合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E199F0-43D9-43FC-A09B-64B496310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コンデンサって電流を流すの？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以下の回路の場合、スイッチをオンにした場合、コンデンサ側に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電流が流れる（電荷が流れる）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直流の場合は充電されるまでの間電流が流れる</a:t>
            </a:r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EA314B-4791-4BFA-9DAF-8030A4434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1" y="4104594"/>
            <a:ext cx="2657475" cy="1343025"/>
          </a:xfrm>
          <a:prstGeom prst="rect">
            <a:avLst/>
          </a:prstGeom>
        </p:spPr>
      </p:pic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2AF37C13-CF3A-466B-A7F1-FB99A943AC27}"/>
              </a:ext>
            </a:extLst>
          </p:cNvPr>
          <p:cNvGraphicFramePr>
            <a:graphicFrameLocks/>
          </p:cNvGraphicFramePr>
          <p:nvPr/>
        </p:nvGraphicFramePr>
        <p:xfrm>
          <a:off x="3981450" y="3657600"/>
          <a:ext cx="365215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17FC63AF-DCE3-4797-96D2-C7C8E1D41098}"/>
              </a:ext>
            </a:extLst>
          </p:cNvPr>
          <p:cNvGraphicFramePr>
            <a:graphicFrameLocks/>
          </p:cNvGraphicFramePr>
          <p:nvPr/>
        </p:nvGraphicFramePr>
        <p:xfrm>
          <a:off x="7475764" y="3679825"/>
          <a:ext cx="3652158" cy="2461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5667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E1A84D-FFAE-43A8-9C19-63AEBD4C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実際の過渡現象について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22446B31-8B27-4F49-80F9-979084FDB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273" y="1421607"/>
            <a:ext cx="4648200" cy="1819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308D83E-C522-4985-B15C-C74733655B7A}"/>
                  </a:ext>
                </a:extLst>
              </p:cNvPr>
              <p:cNvSpPr txBox="1"/>
              <p:nvPr/>
            </p:nvSpPr>
            <p:spPr>
              <a:xfrm>
                <a:off x="1317790" y="3326243"/>
                <a:ext cx="623247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ja-JP" altLang="en-US" dirty="0"/>
                  <a:t>最初はドバーっと流れるがそれがだんだん少なくなっていき</a:t>
                </a:r>
                <a:endParaRPr kumimoji="1" lang="en-US" altLang="ja-JP" dirty="0"/>
              </a:p>
              <a:p>
                <a:r>
                  <a:rPr lang="ja-JP" altLang="en-US" dirty="0"/>
                  <a:t>コンデンサの電圧が電源側と等しくなる（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dirty="0"/>
                  <a:t>）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308D83E-C522-4985-B15C-C74733655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790" y="3326243"/>
                <a:ext cx="6232475" cy="553998"/>
              </a:xfrm>
              <a:prstGeom prst="rect">
                <a:avLst/>
              </a:prstGeom>
              <a:blipFill>
                <a:blip r:embed="rId3"/>
                <a:stretch>
                  <a:fillRect l="-2248" t="-14286" r="-1564" b="-252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BA505BF-1E55-42F0-92EE-9FDE4EAC000F}"/>
                  </a:ext>
                </a:extLst>
              </p:cNvPr>
              <p:cNvSpPr txBox="1"/>
              <p:nvPr/>
            </p:nvSpPr>
            <p:spPr>
              <a:xfrm>
                <a:off x="1208273" y="2066615"/>
                <a:ext cx="219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BA505BF-1E55-42F0-92EE-9FDE4EAC0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273" y="2066615"/>
                <a:ext cx="219034" cy="276999"/>
              </a:xfrm>
              <a:prstGeom prst="rect">
                <a:avLst/>
              </a:prstGeom>
              <a:blipFill>
                <a:blip r:embed="rId4"/>
                <a:stretch>
                  <a:fillRect l="-22222" r="-19444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ABF4C6EF-ACD0-41B8-9E28-D3AD8F3983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638495"/>
              </p:ext>
            </p:extLst>
          </p:nvPr>
        </p:nvGraphicFramePr>
        <p:xfrm>
          <a:off x="7222053" y="767443"/>
          <a:ext cx="365215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17C12F9F-7C9D-4548-A613-4AB567D9EF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4363044"/>
              </p:ext>
            </p:extLst>
          </p:nvPr>
        </p:nvGraphicFramePr>
        <p:xfrm>
          <a:off x="7345135" y="3628800"/>
          <a:ext cx="3652158" cy="2461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51150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E1A84D-FFAE-43A8-9C19-63AEBD4C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実際の過渡現象について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22446B31-8B27-4F49-80F9-979084FDB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273" y="1421607"/>
            <a:ext cx="4648200" cy="1819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308D83E-C522-4985-B15C-C74733655B7A}"/>
                  </a:ext>
                </a:extLst>
              </p:cNvPr>
              <p:cNvSpPr txBox="1"/>
              <p:nvPr/>
            </p:nvSpPr>
            <p:spPr>
              <a:xfrm>
                <a:off x="1317790" y="3326243"/>
                <a:ext cx="5548186" cy="14751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𝑅𝐼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𝑅𝐼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nary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両辺を</m:t>
                    </m:r>
                  </m:oMath>
                </a14:m>
                <a:r>
                  <a:rPr kumimoji="1" lang="ja-JP" altLang="en-US" dirty="0"/>
                  <a:t>微分して、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𝑅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lang="ja-JP" altLang="en-US" dirty="0"/>
                  <a:t>これをどう解けばよろしいか？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308D83E-C522-4985-B15C-C74733655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790" y="3326243"/>
                <a:ext cx="5548186" cy="1475147"/>
              </a:xfrm>
              <a:prstGeom prst="rect">
                <a:avLst/>
              </a:prstGeom>
              <a:blipFill>
                <a:blip r:embed="rId3"/>
                <a:stretch>
                  <a:fillRect l="-2527" t="-36777" r="-1978" b="-86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BA505BF-1E55-42F0-92EE-9FDE4EAC000F}"/>
                  </a:ext>
                </a:extLst>
              </p:cNvPr>
              <p:cNvSpPr txBox="1"/>
              <p:nvPr/>
            </p:nvSpPr>
            <p:spPr>
              <a:xfrm>
                <a:off x="1208273" y="2066615"/>
                <a:ext cx="219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BA505BF-1E55-42F0-92EE-9FDE4EAC0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273" y="2066615"/>
                <a:ext cx="219034" cy="276999"/>
              </a:xfrm>
              <a:prstGeom prst="rect">
                <a:avLst/>
              </a:prstGeom>
              <a:blipFill>
                <a:blip r:embed="rId4"/>
                <a:stretch>
                  <a:fillRect l="-22222" r="-19444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ABF4C6EF-ACD0-41B8-9E28-D3AD8F398318}"/>
              </a:ext>
            </a:extLst>
          </p:cNvPr>
          <p:cNvGraphicFramePr>
            <a:graphicFrameLocks/>
          </p:cNvGraphicFramePr>
          <p:nvPr/>
        </p:nvGraphicFramePr>
        <p:xfrm>
          <a:off x="7222053" y="767443"/>
          <a:ext cx="365215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17C12F9F-7C9D-4548-A613-4AB567D9EFB8}"/>
              </a:ext>
            </a:extLst>
          </p:cNvPr>
          <p:cNvGraphicFramePr>
            <a:graphicFrameLocks/>
          </p:cNvGraphicFramePr>
          <p:nvPr/>
        </p:nvGraphicFramePr>
        <p:xfrm>
          <a:off x="7345135" y="3628800"/>
          <a:ext cx="3652158" cy="2461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55872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F6E35A-F012-4077-9E74-21B69C02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微分方程式１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D7FF628-D73E-43A3-86CC-657D583CE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dirty="0"/>
                  <a:t>前提</a:t>
                </a:r>
                <a:r>
                  <a:rPr kumimoji="1" lang="en-US" altLang="ja-JP" dirty="0"/>
                  <a:t>1</a:t>
                </a:r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sSup>
                      <m:sSup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kumimoji="1" lang="ja-JP" altLang="en-US" dirty="0"/>
                  <a:t> </a:t>
                </a:r>
                <a:endParaRPr kumimoji="1" lang="en-US" altLang="ja-JP" dirty="0"/>
              </a:p>
              <a:p>
                <a:pPr marL="0" indent="0" algn="ctr">
                  <a:buNone/>
                </a:pPr>
                <a:endParaRPr kumimoji="1" lang="en-US" altLang="ja-JP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𝑎𝑥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𝑎𝑥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D7FF628-D73E-43A3-86CC-657D583CE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643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F6E35A-F012-4077-9E74-21B69C02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微分方程式の基礎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D7FF628-D73E-43A3-86CC-657D583CE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dirty="0"/>
                  <a:t>前提</a:t>
                </a:r>
                <a:r>
                  <a:rPr kumimoji="1" lang="en-US" altLang="ja-JP" dirty="0"/>
                  <a:t>1 </a:t>
                </a:r>
                <a:r>
                  <a:rPr kumimoji="1" lang="ja-JP" altLang="en-US" dirty="0"/>
                  <a:t>指数関数を微分すると、</a:t>
                </a:r>
                <a:r>
                  <a:rPr kumimoji="1" lang="ja-JP" altLang="en-US" dirty="0">
                    <a:solidFill>
                      <a:schemeClr val="accent1"/>
                    </a:solidFill>
                  </a:rPr>
                  <a:t>累乗倍</a:t>
                </a:r>
                <a:r>
                  <a:rPr kumimoji="1" lang="ja-JP" altLang="en-US" dirty="0"/>
                  <a:t>になる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sSup>
                      <m:sSup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kumimoji="1" lang="ja-JP" altLang="en-US" dirty="0"/>
                  <a:t> </a:t>
                </a:r>
                <a:endParaRPr kumimoji="1" lang="en-US" altLang="ja-JP" dirty="0"/>
              </a:p>
              <a:p>
                <a:pPr marL="0" indent="0" algn="ctr">
                  <a:buNone/>
                </a:pPr>
                <a:endParaRPr kumimoji="1" lang="en-US" altLang="ja-JP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𝑎𝑥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𝑎𝑥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D7FF628-D73E-43A3-86CC-657D583CE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57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F6E35A-F012-4077-9E74-21B69C02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微分方程式の基礎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D7FF628-D73E-43A3-86CC-657D583CE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dirty="0"/>
                  <a:t>前提</a:t>
                </a:r>
                <a:r>
                  <a:rPr kumimoji="1" lang="en-US" altLang="ja-JP" dirty="0"/>
                  <a:t>1 </a:t>
                </a:r>
                <a:r>
                  <a:rPr kumimoji="1" lang="ja-JP" altLang="en-US" dirty="0"/>
                  <a:t>指数関数を微分すると、</a:t>
                </a:r>
                <a:r>
                  <a:rPr kumimoji="1" lang="ja-JP" altLang="en-US" dirty="0">
                    <a:solidFill>
                      <a:schemeClr val="accent1"/>
                    </a:solidFill>
                  </a:rPr>
                  <a:t>累乗倍</a:t>
                </a:r>
                <a:r>
                  <a:rPr kumimoji="1" lang="ja-JP" altLang="en-US" dirty="0"/>
                  <a:t>になる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sSup>
                      <m:sSup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kumimoji="1" lang="ja-JP" altLang="en-US" dirty="0"/>
                  <a:t> </a:t>
                </a:r>
                <a:endParaRPr kumimoji="1" lang="en-US" altLang="ja-JP" dirty="0"/>
              </a:p>
              <a:p>
                <a:pPr marL="0" indent="0" algn="ctr">
                  <a:buNone/>
                </a:pPr>
                <a:endParaRPr kumimoji="1" lang="en-US" altLang="ja-JP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𝑎𝑥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𝑎𝑥</m:t>
                          </m:r>
                        </m:sup>
                      </m:sSup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微分という計算が、掛け算、倍数計算になる！</a:t>
                </a:r>
                <a:endParaRPr kumimoji="1" lang="en-US" altLang="ja-JP" dirty="0"/>
              </a:p>
              <a:p>
                <a:pPr marL="0" indent="0" algn="ctr">
                  <a:buNone/>
                </a:pPr>
                <a:endParaRPr lang="en-US" altLang="ja-JP" dirty="0"/>
              </a:p>
              <a:p>
                <a:pPr marL="0" indent="0" algn="ctr">
                  <a:buNone/>
                </a:pP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D7FF628-D73E-43A3-86CC-657D583CE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39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461917-305D-440F-BB16-A0D336B7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微分方程式の</a:t>
            </a:r>
            <a:r>
              <a:rPr kumimoji="1" lang="ja-JP" altLang="en-US" dirty="0">
                <a:solidFill>
                  <a:srgbClr val="FF0000"/>
                </a:solidFill>
              </a:rPr>
              <a:t>簡易的</a:t>
            </a:r>
            <a:r>
              <a:rPr kumimoji="1" lang="ja-JP" altLang="en-US" dirty="0"/>
              <a:t>な解き方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114AAB3-676E-4C61-944E-6D0FCCB2DB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𝑅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に、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定数</m:t>
                        </m:r>
                      </m:e>
                    </m:d>
                    <m:r>
                      <a:rPr lang="ja-JP" altLang="en-US" i="1">
                        <a:latin typeface="Cambria Math" panose="02040503050406030204" pitchFamily="18" charset="0"/>
                      </a:rPr>
                      <m:t>を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代入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する</m:t>
                    </m:r>
                  </m:oMath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𝑎𝐴</m:t>
                          </m:r>
                          <m:sSup>
                            <m:sSupPr>
                              <m:ctrlPr>
                                <a:rPr lang="en-US" altLang="ja-JP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sSup>
                        <m:sSupPr>
                          <m:ctrlPr>
                            <a:rPr lang="en-US" altLang="ja-JP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</m:oMath>
                  </m:oMathPara>
                </a14:m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𝑅𝑎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r>
                  <a:rPr lang="en-US" altLang="ja-JP" b="0" i="1" dirty="0">
                    <a:latin typeface="Cambria Math" panose="02040503050406030204" pitchFamily="18" charset="0"/>
                  </a:rPr>
                  <a:t>   </a:t>
                </a:r>
                <a:r>
                  <a:rPr lang="ja-JP" altLang="en-US" b="0" i="1" dirty="0">
                    <a:latin typeface="Cambria Math" panose="02040503050406030204" pitchFamily="18" charset="0"/>
                  </a:rPr>
                  <a:t>ただの１次方程式</a:t>
                </a:r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時定数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114AAB3-676E-4C61-944E-6D0FCCB2D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176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1080</Words>
  <Application>Microsoft Office PowerPoint</Application>
  <PresentationFormat>ワイド画面</PresentationFormat>
  <Paragraphs>209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3" baseType="lpstr">
      <vt:lpstr>游ゴシック</vt:lpstr>
      <vt:lpstr>游ゴシック Light</vt:lpstr>
      <vt:lpstr>Arial</vt:lpstr>
      <vt:lpstr>Cambria Math</vt:lpstr>
      <vt:lpstr>Office テーマ</vt:lpstr>
      <vt:lpstr>過渡現象</vt:lpstr>
      <vt:lpstr>パラメーターが安定するまで</vt:lpstr>
      <vt:lpstr>コンデンサの場合</vt:lpstr>
      <vt:lpstr>実際の過渡現象について</vt:lpstr>
      <vt:lpstr>実際の過渡現象について</vt:lpstr>
      <vt:lpstr>微分方程式１</vt:lpstr>
      <vt:lpstr>微分方程式の基礎</vt:lpstr>
      <vt:lpstr>微分方程式の基礎</vt:lpstr>
      <vt:lpstr>微分方程式の簡易的な解き方</vt:lpstr>
      <vt:lpstr>分かってない奴は？</vt:lpstr>
      <vt:lpstr>t=0のとき</vt:lpstr>
      <vt:lpstr>t=0のとき</vt:lpstr>
      <vt:lpstr>時定数の意味</vt:lpstr>
      <vt:lpstr>コイルの場合どうなるか？</vt:lpstr>
      <vt:lpstr>コイルの場合どうなるか？</vt:lpstr>
      <vt:lpstr>とりあえず、</vt:lpstr>
      <vt:lpstr>ではでは</vt:lpstr>
      <vt:lpstr>なんで、I_0  を求めたのか？</vt:lpstr>
      <vt:lpstr>t=0のときは</vt:lpstr>
      <vt:lpstr>では、さらにレベルアップして</vt:lpstr>
      <vt:lpstr>では、さらにレベルアップして</vt:lpstr>
      <vt:lpstr>微分方程式の基礎</vt:lpstr>
      <vt:lpstr>0=p (d^2 I)/(dt^2 )+q dI/dt+rI</vt:lpstr>
      <vt:lpstr>解は2つ生じる</vt:lpstr>
      <vt:lpstr>答えとしては、、、</vt:lpstr>
      <vt:lpstr>オイラーの公式</vt:lpstr>
      <vt:lpstr>解は2つ生じる</vt:lpstr>
      <vt:lpstr>解は2つ生じる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過渡現象</dc:title>
  <dc:creator>gxwwarai@yahoo.co.jp</dc:creator>
  <cp:lastModifiedBy>gxwwarai@yahoo.co.jp</cp:lastModifiedBy>
  <cp:revision>13</cp:revision>
  <dcterms:created xsi:type="dcterms:W3CDTF">2020-04-06T02:17:06Z</dcterms:created>
  <dcterms:modified xsi:type="dcterms:W3CDTF">2020-04-06T04:19:53Z</dcterms:modified>
</cp:coreProperties>
</file>