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9" autoAdjust="0"/>
    <p:restoredTop sz="94660"/>
  </p:normalViewPr>
  <p:slideViewPr>
    <p:cSldViewPr snapToGrid="0">
      <p:cViewPr>
        <p:scale>
          <a:sx n="125" d="100"/>
          <a:sy n="125" d="100"/>
        </p:scale>
        <p:origin x="31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1xbet.whoscore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bear/python-twi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apidapi.com/api-sports/api/api-football/detai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Report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BB8F06-B10E-5AD7-09EC-8437217E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How to evaluate</a:t>
            </a:r>
            <a:endParaRPr lang="ko-KR" altLang="en-US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8C447-CADC-A0FD-4273-2C562628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Comparison of the scores of each player in the </a:t>
            </a:r>
            <a:r>
              <a:rPr lang="en-US" altLang="ko-KR" sz="2200" dirty="0">
                <a:hlinkClick r:id="rId2"/>
              </a:rPr>
              <a:t>https://1xbet.whoscored.com/</a:t>
            </a:r>
            <a:r>
              <a:rPr lang="en-US" altLang="ko-KR" sz="2200" dirty="0"/>
              <a:t> and predictive scores in the </a:t>
            </a:r>
            <a:r>
              <a:rPr lang="en-US" altLang="ko-KR" sz="2200" dirty="0" err="1"/>
              <a:t>IRun</a:t>
            </a:r>
            <a:r>
              <a:rPr lang="en-US" altLang="ko-KR" sz="2200" dirty="0"/>
              <a:t> model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C86A0-19CB-CB03-31B4-FF98E1C24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9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2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153564-C58A-A9A7-80F9-1111524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Current progress</a:t>
            </a:r>
            <a:endParaRPr lang="ko-KR" altLang="en-US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FC102-D414-893D-680A-B7C7F2EB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Acquire Twitter API permission</a:t>
            </a:r>
          </a:p>
          <a:p>
            <a:endParaRPr lang="ko-KR" altLang="en-US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67FECF-3937-E9D9-A768-13D92E43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4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FDA7A-C69A-5969-F954-A91EE692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AF8F0-276A-CBA2-AA8D-5A906AE3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Crawling - 20172848 </a:t>
            </a:r>
            <a:r>
              <a:rPr lang="ko-KR" altLang="en-US" dirty="0" err="1"/>
              <a:t>정석우</a:t>
            </a:r>
            <a:endParaRPr lang="en-US" altLang="ko-KR" dirty="0"/>
          </a:p>
          <a:p>
            <a:r>
              <a:rPr lang="en-US" altLang="ko-KR" dirty="0"/>
              <a:t>VSM - 20170364 </a:t>
            </a:r>
            <a:r>
              <a:rPr lang="ko-KR" altLang="en-US" dirty="0"/>
              <a:t>한태균</a:t>
            </a:r>
            <a:endParaRPr lang="en-US" altLang="ko-KR" dirty="0"/>
          </a:p>
          <a:p>
            <a:r>
              <a:rPr lang="en-US" altLang="ko-KR" dirty="0"/>
              <a:t>Evaluation - 20172864 </a:t>
            </a:r>
            <a:r>
              <a:rPr lang="ko-KR" altLang="en-US" dirty="0"/>
              <a:t>서정현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Docs - together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34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B38B-6258-8B53-5B2E-8749055D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1B6E-EA6E-0EB0-0A27-0DD140A3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~1 weeks : Detailed Design, Set a goal</a:t>
            </a:r>
          </a:p>
          <a:p>
            <a:r>
              <a:rPr lang="en-US" altLang="ko-KR" dirty="0"/>
              <a:t>~2 weeks : Crawling Match, Player Data. VSM modules</a:t>
            </a:r>
          </a:p>
          <a:p>
            <a:r>
              <a:rPr lang="en-US" altLang="ko-KR" dirty="0"/>
              <a:t>~3 weeks : Crawling tweets. VSM modules.</a:t>
            </a:r>
          </a:p>
          <a:p>
            <a:r>
              <a:rPr lang="en-US" altLang="ko-KR" dirty="0"/>
              <a:t>~4 weeks : Data processing, Evaluation modules.</a:t>
            </a:r>
          </a:p>
          <a:p>
            <a:r>
              <a:rPr lang="en-US" altLang="ko-KR" dirty="0"/>
              <a:t>~5 weeks : Finishing development and modularization</a:t>
            </a:r>
          </a:p>
          <a:p>
            <a:r>
              <a:rPr lang="en-US" altLang="ko-KR" dirty="0"/>
              <a:t>~6 weeks : Bug fix.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3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week1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Main idea</a:t>
            </a:r>
          </a:p>
          <a:p>
            <a:r>
              <a:rPr lang="en-US" altLang="ko-KR" dirty="0"/>
              <a:t>-&gt; Environment</a:t>
            </a:r>
          </a:p>
          <a:p>
            <a:r>
              <a:rPr lang="en-US" altLang="ko-KR" dirty="0"/>
              <a:t>-&gt; How it works</a:t>
            </a:r>
          </a:p>
          <a:p>
            <a:r>
              <a:rPr lang="en-US" altLang="ko-KR" dirty="0"/>
              <a:t>-&gt; How to evaluate</a:t>
            </a:r>
          </a:p>
          <a:p>
            <a:r>
              <a:rPr lang="en-US" altLang="ko-KR" dirty="0"/>
              <a:t>-&gt; Current progress</a:t>
            </a:r>
          </a:p>
          <a:p>
            <a:r>
              <a:rPr lang="en-US" altLang="ko-KR" dirty="0"/>
              <a:t>-&gt; Role</a:t>
            </a:r>
          </a:p>
          <a:p>
            <a:r>
              <a:rPr lang="en-US" altLang="ko-KR" dirty="0"/>
              <a:t>-&gt; Future plans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Idea - </a:t>
            </a:r>
            <a:r>
              <a:rPr lang="en-US" altLang="ko-KR" dirty="0" err="1"/>
              <a:t>IRun</a:t>
            </a:r>
            <a:endParaRPr lang="ko-KR" altLang="en-US" dirty="0"/>
          </a:p>
        </p:txBody>
      </p:sp>
      <p:pic>
        <p:nvPicPr>
          <p:cNvPr id="1026" name="Picture 2" descr="네이버 댓글조작 의혹 '점입가경'…네이버 “수사의뢰” 이용자 “불매운동”">
            <a:extLst>
              <a:ext uri="{FF2B5EF4-FFF2-40B4-BE49-F238E27FC236}">
                <a16:creationId xmlns:a16="http://schemas.microsoft.com/office/drawing/2014/main" id="{3A9D821C-1F87-2129-B89E-9ACBC4FD2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2" y="2125984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68B37-48AC-3CA6-8F2B-C00632014F55}"/>
              </a:ext>
            </a:extLst>
          </p:cNvPr>
          <p:cNvSpPr txBox="1"/>
          <p:nvPr/>
        </p:nvSpPr>
        <p:spPr>
          <a:xfrm>
            <a:off x="721042" y="4061464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Sport player comments</a:t>
            </a:r>
          </a:p>
          <a:p>
            <a:r>
              <a:rPr lang="en-US" altLang="ko-KR" dirty="0"/>
              <a:t>(EPL)</a:t>
            </a:r>
            <a:endParaRPr lang="ko-KR" altLang="en-US" dirty="0"/>
          </a:p>
        </p:txBody>
      </p:sp>
      <p:pic>
        <p:nvPicPr>
          <p:cNvPr id="1032" name="Picture 8" descr="22,481 화살표 Png일러스트, 벡터, 상업적 이미지사이트 - 123RF">
            <a:extLst>
              <a:ext uri="{FF2B5EF4-FFF2-40B4-BE49-F238E27FC236}">
                <a16:creationId xmlns:a16="http://schemas.microsoft.com/office/drawing/2014/main" id="{7B686B47-E8F7-FF72-D84F-0E8BE4B9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58" y="2125984"/>
            <a:ext cx="3052762" cy="24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BF871-EC8E-7F07-562A-5F44912022C0}"/>
              </a:ext>
            </a:extLst>
          </p:cNvPr>
          <p:cNvSpPr txBox="1"/>
          <p:nvPr/>
        </p:nvSpPr>
        <p:spPr>
          <a:xfrm>
            <a:off x="5097780" y="2632952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IRun</a:t>
            </a:r>
            <a:r>
              <a:rPr lang="en-US" altLang="ko-KR" dirty="0"/>
              <a:t>-Machine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6463E-C7BD-D7E5-F606-A24BDB7E83E6}"/>
              </a:ext>
            </a:extLst>
          </p:cNvPr>
          <p:cNvSpPr txBox="1"/>
          <p:nvPr/>
        </p:nvSpPr>
        <p:spPr>
          <a:xfrm>
            <a:off x="1692592" y="1665212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85" y="2040259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67F4FA-7B7D-30CE-6E10-08A3C483A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7968" y="3261364"/>
            <a:ext cx="933450" cy="80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8850630" y="4061463"/>
            <a:ext cx="26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5B627-90A4-4765-68D0-3F31940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Goal!</a:t>
            </a:r>
            <a:endParaRPr lang="ko-KR" altLang="en-US" dirty="0"/>
          </a:p>
        </p:txBody>
      </p:sp>
      <p:pic>
        <p:nvPicPr>
          <p:cNvPr id="7174" name="Picture 6" descr="All Carlo Ancelotti posts on WhoScored.com Articles">
            <a:extLst>
              <a:ext uri="{FF2B5EF4-FFF2-40B4-BE49-F238E27FC236}">
                <a16:creationId xmlns:a16="http://schemas.microsoft.com/office/drawing/2014/main" id="{220D1E4C-31AF-6BAE-31C3-259666BE1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23" y="556999"/>
            <a:ext cx="2705910" cy="119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869487-2500-B0B2-0844-240578F0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5" y="1495271"/>
            <a:ext cx="137160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1F3922-EB8B-2E8C-F4D6-4D1755EEB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35" y="2395842"/>
            <a:ext cx="6049598" cy="3637817"/>
          </a:xfrm>
          <a:prstGeom prst="rect">
            <a:avLst/>
          </a:prstGeom>
        </p:spPr>
      </p:pic>
      <p:sp>
        <p:nvSpPr>
          <p:cNvPr id="42" name="Content Placeholder 2053">
            <a:extLst>
              <a:ext uri="{FF2B5EF4-FFF2-40B4-BE49-F238E27FC236}">
                <a16:creationId xmlns:a16="http://schemas.microsoft.com/office/drawing/2014/main" id="{55C6DCB0-892A-4EDD-A64D-E3D7AA5720FC}"/>
              </a:ext>
            </a:extLst>
          </p:cNvPr>
          <p:cNvSpPr txBox="1">
            <a:spLocks/>
          </p:cNvSpPr>
          <p:nvPr/>
        </p:nvSpPr>
        <p:spPr>
          <a:xfrm>
            <a:off x="355966" y="2149904"/>
            <a:ext cx="5560279" cy="32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There’re many rating sites exist through objective indicators.</a:t>
            </a:r>
          </a:p>
          <a:p>
            <a:endParaRPr lang="en-US" sz="2000" dirty="0"/>
          </a:p>
          <a:p>
            <a:r>
              <a:rPr lang="en-US" sz="2000" dirty="0"/>
              <a:t>But we can create a new rating standard through comments that it is subjective  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EB9D6A-6F07-03FE-22D0-BF5FF4B5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 dirty="0" err="1"/>
              <a:t>Envionment</a:t>
            </a:r>
            <a:endParaRPr lang="ko-KR" altLang="en-US" sz="4000" dirty="0"/>
          </a:p>
        </p:txBody>
      </p:sp>
      <p:grpSp>
        <p:nvGrpSpPr>
          <p:cNvPr id="2057" name="Group 1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9CECC48-5797-C073-30EB-06B07F63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Python 3 </a:t>
            </a:r>
          </a:p>
          <a:p>
            <a:r>
              <a:rPr lang="en-US" sz="2000" dirty="0"/>
              <a:t>Selenium</a:t>
            </a:r>
          </a:p>
          <a:p>
            <a:r>
              <a:rPr lang="en-US" sz="2000" dirty="0"/>
              <a:t>Twitter API - </a:t>
            </a:r>
            <a:r>
              <a:rPr lang="en-US" sz="2000" dirty="0" err="1"/>
              <a:t>tweepy</a:t>
            </a:r>
            <a:endParaRPr lang="en-US" sz="2000" dirty="0"/>
          </a:p>
          <a:p>
            <a:pPr marL="0" indent="0">
              <a:buNone/>
            </a:pPr>
            <a:r>
              <a:rPr lang="en-US" sz="1400" dirty="0"/>
              <a:t>     (</a:t>
            </a:r>
            <a:r>
              <a:rPr lang="en-US" sz="1400" dirty="0">
                <a:hlinkClick r:id="rId2"/>
              </a:rPr>
              <a:t>https://github.com/bear/python-twitter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ython 3 구매 - Microsoft Store ko-KR">
            <a:extLst>
              <a:ext uri="{FF2B5EF4-FFF2-40B4-BE49-F238E27FC236}">
                <a16:creationId xmlns:a16="http://schemas.microsoft.com/office/drawing/2014/main" id="{E1F38F9F-0786-5C99-491E-C9DFCEED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 bwMode="auto">
          <a:xfrm>
            <a:off x="8069612" y="3707894"/>
            <a:ext cx="242319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ython - Selenium으로 크롤링하기">
            <a:extLst>
              <a:ext uri="{FF2B5EF4-FFF2-40B4-BE49-F238E27FC236}">
                <a16:creationId xmlns:a16="http://schemas.microsoft.com/office/drawing/2014/main" id="{02E802CC-A753-D81F-FB40-3BC498F9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12" y="814572"/>
            <a:ext cx="3769488" cy="18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8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71068-9953-9A8C-40C5-F95CAFCB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kern="1200"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E7F93-A7A0-E00D-BDA0-8755A77E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750820"/>
            <a:ext cx="4282984" cy="279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800" kern="1200" dirty="0">
                <a:latin typeface="+mn-lt"/>
                <a:ea typeface="+mn-ea"/>
                <a:cs typeface="+mn-cs"/>
              </a:rPr>
              <a:t>Dataset?</a:t>
            </a:r>
          </a:p>
          <a:p>
            <a:pPr latinLnBrk="0">
              <a:buFontTx/>
              <a:buChar char="-"/>
            </a:pPr>
            <a:r>
              <a:rPr lang="en-US" altLang="ko-KR" sz="1800" dirty="0"/>
              <a:t>Collecting comment for each players via twitter @mension!            </a:t>
            </a:r>
          </a:p>
          <a:p>
            <a:pPr marL="0" indent="0" latinLnBrk="0">
              <a:buNone/>
            </a:pPr>
            <a:r>
              <a:rPr lang="en-US" altLang="ko-KR" sz="1800" kern="1200" dirty="0">
                <a:latin typeface="+mn-lt"/>
                <a:ea typeface="+mn-ea"/>
                <a:cs typeface="+mn-cs"/>
              </a:rPr>
              <a:t>    (e.g. @HKane)</a:t>
            </a:r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진화하는 트위터...'유해계정 차단하고 유료 서비스 도입' - 조선비즈">
            <a:extLst>
              <a:ext uri="{FF2B5EF4-FFF2-40B4-BE49-F238E27FC236}">
                <a16:creationId xmlns:a16="http://schemas.microsoft.com/office/drawing/2014/main" id="{6816D8CD-649E-E1A2-A2CB-1E442B5F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98625"/>
            <a:ext cx="5628018" cy="38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2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86F9C8-5A8A-5C31-1784-3A7F5C72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/>
              <a:t>How it works</a:t>
            </a:r>
            <a:endParaRPr lang="ko-KR" altLang="en-US" sz="360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184E6-9EB1-93B4-3A90-4B2948A9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3" y="2161286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altLang="ko-KR" sz="1800" dirty="0"/>
              <a:t>Football-API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 We can know each player’s league schedule and rating!!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We can join the Twitter comment data set with a date to collect which players received ratings and comments at that time.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hlinkClick r:id="rId2"/>
              </a:rPr>
              <a:t>https://rapidapi.com/api-sports/api/api-football/details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4ED00-BFEE-2A75-2B39-455E89A8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50" y="2260473"/>
            <a:ext cx="5628018" cy="3053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8D0A6C-4BC2-6EFB-BCD3-92A5EEBD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26162"/>
            <a:ext cx="5516968" cy="5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A8713-D9CD-B6DC-4B7D-D237EB65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 - 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7DD4C-EABC-5637-CFD6-C84C1DEA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Crawling the match schedule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Crawling list of players who played in the match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Check the player’s mentioned tweets(at that time).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Crawling the comments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Data processing and classification -&gt; make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500A-F148-E486-135C-2AB22F8F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45D4A-763D-D547-6EFC-1D298A21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documents?</a:t>
            </a:r>
          </a:p>
          <a:p>
            <a:pPr marL="0" indent="0">
              <a:buNone/>
            </a:pPr>
            <a:r>
              <a:rPr lang="en-US" altLang="ko-KR" dirty="0"/>
              <a:t>-&gt; Document by dividing sections</a:t>
            </a:r>
          </a:p>
          <a:p>
            <a:pPr marL="0" indent="0">
              <a:buNone/>
            </a:pPr>
            <a:r>
              <a:rPr lang="en-US" altLang="ko-KR" dirty="0"/>
              <a:t>     by rating -&gt;&gt; VSM</a:t>
            </a:r>
          </a:p>
          <a:p>
            <a:pPr marL="0" indent="0">
              <a:buNone/>
            </a:pPr>
            <a:r>
              <a:rPr lang="en-US" altLang="ko-KR" sz="2000" dirty="0"/>
              <a:t>(Interval can be subdivided into decimals)</a:t>
            </a:r>
            <a:endParaRPr lang="ko-KR" altLang="en-US" sz="2000" dirty="0"/>
          </a:p>
        </p:txBody>
      </p:sp>
      <p:pic>
        <p:nvPicPr>
          <p:cNvPr id="4098" name="Picture 2" descr="문서 - 무료 파일 및 폴더개 아이콘">
            <a:extLst>
              <a:ext uri="{FF2B5EF4-FFF2-40B4-BE49-F238E27FC236}">
                <a16:creationId xmlns:a16="http://schemas.microsoft.com/office/drawing/2014/main" id="{758CB7A9-2898-4783-5CAF-CFF6EBB4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문서 - 무료 파일 및 폴더개 아이콘">
            <a:extLst>
              <a:ext uri="{FF2B5EF4-FFF2-40B4-BE49-F238E27FC236}">
                <a16:creationId xmlns:a16="http://schemas.microsoft.com/office/drawing/2014/main" id="{B0635D17-4B44-0907-F17B-24F9A47D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59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문서 - 무료 파일 및 폴더개 아이콘">
            <a:extLst>
              <a:ext uri="{FF2B5EF4-FFF2-40B4-BE49-F238E27FC236}">
                <a16:creationId xmlns:a16="http://schemas.microsoft.com/office/drawing/2014/main" id="{65445C84-9078-BA67-FE75-D18E70ED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18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문서 - 무료 파일 및 폴더개 아이콘">
            <a:extLst>
              <a:ext uri="{FF2B5EF4-FFF2-40B4-BE49-F238E27FC236}">
                <a16:creationId xmlns:a16="http://schemas.microsoft.com/office/drawing/2014/main" id="{610F9BCA-73EF-A7CE-A15D-0100694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0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문서 - 무료 파일 및 폴더개 아이콘">
            <a:extLst>
              <a:ext uri="{FF2B5EF4-FFF2-40B4-BE49-F238E27FC236}">
                <a16:creationId xmlns:a16="http://schemas.microsoft.com/office/drawing/2014/main" id="{4CDA5759-6E92-1680-D1C7-B13F9666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2D47E-8431-4339-74FB-E67F47DFF5D2}"/>
              </a:ext>
            </a:extLst>
          </p:cNvPr>
          <p:cNvSpPr txBox="1"/>
          <p:nvPr/>
        </p:nvSpPr>
        <p:spPr>
          <a:xfrm>
            <a:off x="1367785" y="434860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78FE6-5FEA-D28B-0FB0-818686FBE9A0}"/>
              </a:ext>
            </a:extLst>
          </p:cNvPr>
          <p:cNvSpPr txBox="1"/>
          <p:nvPr/>
        </p:nvSpPr>
        <p:spPr>
          <a:xfrm>
            <a:off x="2861309" y="434860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7A356-3E19-41CA-482F-C8666C190701}"/>
              </a:ext>
            </a:extLst>
          </p:cNvPr>
          <p:cNvSpPr txBox="1"/>
          <p:nvPr/>
        </p:nvSpPr>
        <p:spPr>
          <a:xfrm>
            <a:off x="4339591" y="434395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2~3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9E44A8-0443-8ABE-F724-AD7468882354}"/>
              </a:ext>
            </a:extLst>
          </p:cNvPr>
          <p:cNvSpPr/>
          <p:nvPr/>
        </p:nvSpPr>
        <p:spPr>
          <a:xfrm>
            <a:off x="5930263" y="5303520"/>
            <a:ext cx="12573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4BC4E4-77C4-E86D-89DB-69B782AFFC47}"/>
              </a:ext>
            </a:extLst>
          </p:cNvPr>
          <p:cNvSpPr/>
          <p:nvPr/>
        </p:nvSpPr>
        <p:spPr>
          <a:xfrm>
            <a:off x="6364603" y="5303520"/>
            <a:ext cx="12573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A20034-ACDA-70AE-B172-A51A86719781}"/>
              </a:ext>
            </a:extLst>
          </p:cNvPr>
          <p:cNvSpPr/>
          <p:nvPr/>
        </p:nvSpPr>
        <p:spPr>
          <a:xfrm>
            <a:off x="6798943" y="5303520"/>
            <a:ext cx="12573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139F0-FFF4-F9DC-6EED-4E95AA7DD159}"/>
              </a:ext>
            </a:extLst>
          </p:cNvPr>
          <p:cNvSpPr txBox="1"/>
          <p:nvPr/>
        </p:nvSpPr>
        <p:spPr>
          <a:xfrm>
            <a:off x="8016241" y="434395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8~9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82782-0316-5C68-D049-E26718D5738F}"/>
              </a:ext>
            </a:extLst>
          </p:cNvPr>
          <p:cNvSpPr txBox="1"/>
          <p:nvPr/>
        </p:nvSpPr>
        <p:spPr>
          <a:xfrm>
            <a:off x="9715502" y="434395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9~10</a:t>
            </a:r>
            <a:endParaRPr lang="ko-KR" altLang="en-US" dirty="0"/>
          </a:p>
        </p:txBody>
      </p:sp>
      <p:pic>
        <p:nvPicPr>
          <p:cNvPr id="4106" name="Picture 10" descr="트윗하는 방법 - 트윗, 키보드 단축키, 소스란?">
            <a:extLst>
              <a:ext uri="{FF2B5EF4-FFF2-40B4-BE49-F238E27FC236}">
                <a16:creationId xmlns:a16="http://schemas.microsoft.com/office/drawing/2014/main" id="{4F17EF35-04B2-8DF3-C927-C13E44B2E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13" y="365125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9F6FA5-5DE6-E9FC-17A1-9C63F6F90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" r="40608" b="-1272"/>
          <a:stretch/>
        </p:blipFill>
        <p:spPr>
          <a:xfrm>
            <a:off x="9182100" y="888663"/>
            <a:ext cx="2889627" cy="461681"/>
          </a:xfrm>
          <a:prstGeom prst="rect">
            <a:avLst/>
          </a:prstGeom>
        </p:spPr>
      </p:pic>
      <p:pic>
        <p:nvPicPr>
          <p:cNvPr id="4108" name="Picture 12" descr="Db 아이콘 무료 다운로드 도구">
            <a:extLst>
              <a:ext uri="{FF2B5EF4-FFF2-40B4-BE49-F238E27FC236}">
                <a16:creationId xmlns:a16="http://schemas.microsoft.com/office/drawing/2014/main" id="{909B4EDB-B4E6-FADF-FB70-416338D0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38" y="2334018"/>
            <a:ext cx="1112523" cy="13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D2FD0FA-7654-299A-00BC-FC66C762B983}"/>
              </a:ext>
            </a:extLst>
          </p:cNvPr>
          <p:cNvCxnSpPr>
            <a:cxnSpLocks/>
            <a:stCxn id="4108" idx="2"/>
            <a:endCxn id="24" idx="0"/>
          </p:cNvCxnSpPr>
          <p:nvPr/>
        </p:nvCxnSpPr>
        <p:spPr>
          <a:xfrm rot="16200000" flipH="1">
            <a:off x="9301045" y="3567552"/>
            <a:ext cx="657462" cy="895352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3E7B141-18C7-89E3-BDDC-91F58188EFD5}"/>
              </a:ext>
            </a:extLst>
          </p:cNvPr>
          <p:cNvCxnSpPr>
            <a:stCxn id="4108" idx="2"/>
            <a:endCxn id="23" idx="0"/>
          </p:cNvCxnSpPr>
          <p:nvPr/>
        </p:nvCxnSpPr>
        <p:spPr>
          <a:xfrm rot="5400000">
            <a:off x="8451415" y="3613274"/>
            <a:ext cx="657462" cy="803909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C9A91DA8-CE67-6535-0BB3-9EE2B48B7F7A}"/>
              </a:ext>
            </a:extLst>
          </p:cNvPr>
          <p:cNvCxnSpPr>
            <a:stCxn id="27" idx="2"/>
            <a:endCxn id="4108" idx="0"/>
          </p:cNvCxnSpPr>
          <p:nvPr/>
        </p:nvCxnSpPr>
        <p:spPr>
          <a:xfrm rot="5400000">
            <a:off x="9412670" y="1119774"/>
            <a:ext cx="983674" cy="1444814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0C26A583-F7D0-D499-0434-34240B5FC752}"/>
              </a:ext>
            </a:extLst>
          </p:cNvPr>
          <p:cNvCxnSpPr>
            <a:cxnSpLocks/>
            <a:stCxn id="4106" idx="2"/>
            <a:endCxn id="4108" idx="1"/>
          </p:cNvCxnSpPr>
          <p:nvPr/>
        </p:nvCxnSpPr>
        <p:spPr>
          <a:xfrm rot="16200000" flipH="1">
            <a:off x="7761028" y="2145448"/>
            <a:ext cx="1136374" cy="593245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ABF28F4-CDFD-614C-9183-8C59E8A48EC0}"/>
              </a:ext>
            </a:extLst>
          </p:cNvPr>
          <p:cNvCxnSpPr>
            <a:stCxn id="4108" idx="2"/>
            <a:endCxn id="13" idx="0"/>
          </p:cNvCxnSpPr>
          <p:nvPr/>
        </p:nvCxnSpPr>
        <p:spPr>
          <a:xfrm rot="5400000">
            <a:off x="6613090" y="1774949"/>
            <a:ext cx="657462" cy="4480559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29F5DC84-B4CF-2FFE-80C5-944C97646CE3}"/>
              </a:ext>
            </a:extLst>
          </p:cNvPr>
          <p:cNvCxnSpPr>
            <a:stCxn id="4108" idx="2"/>
            <a:endCxn id="12" idx="0"/>
          </p:cNvCxnSpPr>
          <p:nvPr/>
        </p:nvCxnSpPr>
        <p:spPr>
          <a:xfrm rot="5400000">
            <a:off x="5871628" y="1038129"/>
            <a:ext cx="662104" cy="5958841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D36FB02-7AEE-7726-706E-D1B4D5AB0E57}"/>
              </a:ext>
            </a:extLst>
          </p:cNvPr>
          <p:cNvCxnSpPr>
            <a:stCxn id="4108" idx="2"/>
            <a:endCxn id="4" idx="0"/>
          </p:cNvCxnSpPr>
          <p:nvPr/>
        </p:nvCxnSpPr>
        <p:spPr>
          <a:xfrm rot="5400000">
            <a:off x="5124866" y="291367"/>
            <a:ext cx="662104" cy="7452365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349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메이플스토리</vt:lpstr>
      <vt:lpstr>Arial</vt:lpstr>
      <vt:lpstr>Office 테마</vt:lpstr>
      <vt:lpstr>NLP Report Team IRun</vt:lpstr>
      <vt:lpstr>Summary week1</vt:lpstr>
      <vt:lpstr>Main Idea - IRun</vt:lpstr>
      <vt:lpstr>Goal!</vt:lpstr>
      <vt:lpstr>Envionment</vt:lpstr>
      <vt:lpstr>How it works</vt:lpstr>
      <vt:lpstr>How it works</vt:lpstr>
      <vt:lpstr>How it works - Data Set</vt:lpstr>
      <vt:lpstr>How it works</vt:lpstr>
      <vt:lpstr>How to evaluate</vt:lpstr>
      <vt:lpstr>Current progress</vt:lpstr>
      <vt:lpstr>Role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Han TaeGyun</cp:lastModifiedBy>
  <cp:revision>46</cp:revision>
  <dcterms:created xsi:type="dcterms:W3CDTF">2022-05-08T03:44:19Z</dcterms:created>
  <dcterms:modified xsi:type="dcterms:W3CDTF">2022-05-08T12:25:29Z</dcterms:modified>
</cp:coreProperties>
</file>