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5" r:id="rId7"/>
    <p:sldId id="276" r:id="rId8"/>
    <p:sldId id="277" r:id="rId9"/>
    <p:sldId id="278" r:id="rId10"/>
    <p:sldId id="279" r:id="rId11"/>
    <p:sldId id="273" r:id="rId12"/>
    <p:sldId id="280" r:id="rId13"/>
    <p:sldId id="274" r:id="rId14"/>
    <p:sldId id="263" r:id="rId15"/>
    <p:sldId id="281" r:id="rId16"/>
    <p:sldId id="283" r:id="rId17"/>
    <p:sldId id="284" r:id="rId18"/>
    <p:sldId id="264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1xbet.whoscored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4</a:t>
            </a:r>
            <a:r>
              <a:rPr lang="en-US" altLang="ko-KR" sz="5400" baseline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week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Progress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are going to America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BF3A3C-AEB6-6DC9-2183-2EC2A81C7A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80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84E4DC-0E65-1004-BC26-FA84CDCF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291" y="633055"/>
            <a:ext cx="2325010" cy="24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2AF25-008B-B292-F8E6-35996B85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33765" cy="4710641"/>
          </a:xfrm>
        </p:spPr>
        <p:txBody>
          <a:bodyPr/>
          <a:lstStyle/>
          <a:p>
            <a:r>
              <a:rPr lang="en-US" altLang="ko-KR" dirty="0"/>
              <a:t>It’s the league season until October.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Maybe we can use K-league data</a:t>
            </a:r>
          </a:p>
          <a:p>
            <a:pPr marL="0" indent="0">
              <a:buNone/>
            </a:pPr>
            <a:r>
              <a:rPr lang="en-US" altLang="ko-KR" sz="2400" dirty="0"/>
              <a:t>  (But is there a comment in English?)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C2B986E-199B-C71B-6221-34FD10D4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97" y="3636036"/>
            <a:ext cx="2155094" cy="19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3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Last week data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/>
        </p:nvGraphicFramePr>
        <p:xfrm>
          <a:off x="1298574" y="2272983"/>
          <a:ext cx="9594852" cy="348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71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1321994235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Tweets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total words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Average # of words in a tweet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691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7596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10.9942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1479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18136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12.2623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12.5934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1022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11258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11.0156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8.0~8.5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6115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11.0578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8.5~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1606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15.745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4730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55831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11.8035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in this week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66868"/>
              </p:ext>
            </p:extLst>
          </p:nvPr>
        </p:nvGraphicFramePr>
        <p:xfrm>
          <a:off x="1298574" y="2272983"/>
          <a:ext cx="9594852" cy="307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71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1321994235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Tweets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of total words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Average # of words in a tweet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3299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20026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6.0703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3809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21582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5.6660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5.8749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2556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14409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5.6373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8534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5.6779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13838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80233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5.7980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95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Think about..</a:t>
            </a:r>
            <a:endParaRPr lang="ko-KR" alt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40507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Q) Why didn’t we narrow the gap between the scores?</a:t>
            </a:r>
          </a:p>
          <a:p>
            <a:pPr marL="0" indent="0">
              <a:buNone/>
            </a:pPr>
            <a:r>
              <a:rPr lang="en-US" altLang="ko-KR" sz="2200" dirty="0"/>
              <a:t>A) Actually, we tried! </a:t>
            </a:r>
          </a:p>
          <a:p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4BEB84C-D590-FB17-CFF0-7642270F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98" y="1371659"/>
            <a:ext cx="7067804" cy="42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BB8F06-B10E-5AD7-09EC-8437217E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  __Reminder__</a:t>
            </a:r>
            <a:br>
              <a:rPr lang="en-US" altLang="ko-KR" dirty="0"/>
            </a:br>
            <a:r>
              <a:rPr lang="en-US" altLang="ko-KR" dirty="0"/>
              <a:t>How to evaluate</a:t>
            </a:r>
            <a:endParaRPr lang="ko-KR" altLang="en-US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8C447-CADC-A0FD-4273-2C562628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Comparison of the scores of each player in the </a:t>
            </a:r>
            <a:r>
              <a:rPr lang="en-US" altLang="ko-KR" sz="2200" dirty="0">
                <a:hlinkClick r:id="rId2"/>
              </a:rPr>
              <a:t>https://1xbet.whoscored.com/</a:t>
            </a:r>
            <a:r>
              <a:rPr lang="en-US" altLang="ko-KR" sz="2200" dirty="0"/>
              <a:t> and predictive scores in the </a:t>
            </a:r>
            <a:r>
              <a:rPr lang="en-US" altLang="ko-KR" sz="2200" dirty="0" err="1"/>
              <a:t>IRun</a:t>
            </a:r>
            <a:r>
              <a:rPr lang="en-US" altLang="ko-KR" sz="2200" dirty="0"/>
              <a:t> model</a:t>
            </a:r>
          </a:p>
          <a:p>
            <a:endParaRPr lang="en-US" altLang="ko-KR" sz="2200" dirty="0"/>
          </a:p>
          <a:p>
            <a:r>
              <a:rPr lang="en-US" altLang="ko-KR" sz="2200" dirty="0"/>
              <a:t>Let’s dig it!</a:t>
            </a:r>
          </a:p>
          <a:p>
            <a:endParaRPr lang="en-US" altLang="ko-KR" sz="2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6C86A0-19CB-CB03-31B4-FF98E1C24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69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21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Match : Liverpool(0) vs Real Madrid(1)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Champions League Final Stage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76BDA-58B8-ECAD-2AFA-C3958C8E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729397"/>
            <a:ext cx="3492596" cy="3483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558D7-EB80-4874-EA29-8E01A1E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29397"/>
            <a:ext cx="3492596" cy="3483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18CD45-B82D-46EA-F104-EA9608B1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3043237"/>
            <a:ext cx="695325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Federico Valverde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[6.5 ~ 7.0]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[7.4]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Karim Benzema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[7.5~8.0]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[6.8]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6D03F4-B4A8-8663-57E8-7F6C601F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02" y="3071812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Sadio Mane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[6.5 ~ 7.0]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Mohamed Salah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[8.0~9.9]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AD1E7-BD01-4280-B968-5C932BE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819566"/>
            <a:ext cx="3243742" cy="326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64C4-D8E4-02F1-887F-DDDBDD1D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2" y="4778692"/>
            <a:ext cx="6381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0C7F5A-40AC-AC17-286B-BF7935C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4" y="2826845"/>
            <a:ext cx="3243743" cy="3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A7F5B-F000-DCD5-5690-13BDE14A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06" y="3187065"/>
            <a:ext cx="70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Alisson Becker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(GK)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 ~ 7.5]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Courtois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(GK)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[~6.0]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[9.3]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8A510-4A85-2CAD-5154-9B736530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2819566"/>
            <a:ext cx="3243743" cy="3252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7EB0AD-E4A9-A100-8EBE-135CE18A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41" y="4796790"/>
            <a:ext cx="685800" cy="723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281DE0-4469-C503-D340-B2BEFF5E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2457"/>
            <a:ext cx="3243743" cy="32392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0639AA-8D3F-0DDE-AC93-357B64041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410" y="3179445"/>
            <a:ext cx="723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0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B38B-6258-8B53-5B2E-8749055D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plans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61B6E-EA6E-0EB0-0A27-0DD140A3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~1 weeks : Detailed Design, Set a goal</a:t>
            </a:r>
          </a:p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~2 weeks : Crawling Match, Player Data. VSM modules</a:t>
            </a:r>
          </a:p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~3 weeks : Crawling tweets. VSM modules.</a:t>
            </a:r>
          </a:p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~4 weeks : Data processing, Evaluation modules. </a:t>
            </a:r>
          </a:p>
          <a:p>
            <a:r>
              <a:rPr lang="en-US" altLang="ko-KR" dirty="0"/>
              <a:t>~5 weeks : Finishing development and modularization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+ data processing + Get better results !</a:t>
            </a:r>
          </a:p>
          <a:p>
            <a:r>
              <a:rPr lang="en-US" altLang="ko-KR" dirty="0"/>
              <a:t>~6 weeks : Bug fix.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3527B-977C-F55C-3700-AC7C5274F6AB}"/>
              </a:ext>
            </a:extLst>
          </p:cNvPr>
          <p:cNvSpPr/>
          <p:nvPr/>
        </p:nvSpPr>
        <p:spPr>
          <a:xfrm rot="20669113">
            <a:off x="4179643" y="2179176"/>
            <a:ext cx="38327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63363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1. Crawl fixture data using </a:t>
            </a:r>
            <a:r>
              <a:rPr lang="en-US" altLang="ko-KR" sz="2400" dirty="0" err="1"/>
              <a:t>RapidAPI</a:t>
            </a:r>
            <a:r>
              <a:rPr lang="en-US" altLang="ko-KR" sz="2400" dirty="0"/>
              <a:t> Football-API</a:t>
            </a:r>
          </a:p>
          <a:p>
            <a:endParaRPr lang="en-US" altLang="ko-KR" sz="2400" dirty="0"/>
          </a:p>
          <a:p>
            <a:r>
              <a:rPr lang="en-US" altLang="ko-KR" sz="2400" dirty="0"/>
              <a:t>2. Crawl tweet data using tweeter API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‘Document’ data, divide based on the rating of the players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 Construct TF-IDF vector space model of documents</a:t>
            </a:r>
          </a:p>
          <a:p>
            <a:endParaRPr lang="en-US" altLang="ko-KR" sz="2400" dirty="0"/>
          </a:p>
          <a:p>
            <a:r>
              <a:rPr lang="en-US" altLang="ko-KR" sz="2400" dirty="0"/>
              <a:t>5. Construct similarity computation model using TF-IDF matrix and input query</a:t>
            </a:r>
          </a:p>
          <a:p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4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Evaluation is conducted by comparing the player ratings of other existing rating by matches (ex. whoscored.com)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It can be expected to present a new rating to evaluate the player from social media reactions</a:t>
            </a:r>
          </a:p>
          <a:p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3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week’s 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Finished making API crawler(tweeter API + Football API)</a:t>
            </a:r>
          </a:p>
          <a:p>
            <a:endParaRPr lang="en-US" altLang="ko-KR" sz="2400" dirty="0"/>
          </a:p>
          <a:p>
            <a:r>
              <a:rPr lang="en-US" altLang="ko-KR" sz="2400" dirty="0"/>
              <a:t>collected ~3000 (tweets) and make document</a:t>
            </a:r>
          </a:p>
          <a:p>
            <a:r>
              <a:rPr lang="en-US" altLang="ko-KR" sz="2400" dirty="0"/>
              <a:t>(0~6.5, 6.5~7.0, 7.0~7.5, 7.5~8.0, 8.0~8.5, 8.5~)</a:t>
            </a:r>
          </a:p>
          <a:p>
            <a:endParaRPr lang="en-US" altLang="ko-KR" sz="2400" dirty="0"/>
          </a:p>
          <a:p>
            <a:r>
              <a:rPr lang="en-US" altLang="ko-KR" sz="2400" dirty="0"/>
              <a:t>Constructed TF-IDF model (</a:t>
            </a:r>
            <a:r>
              <a:rPr lang="en-US" altLang="ko-KR" sz="2400" dirty="0" err="1"/>
              <a:t>lnc</a:t>
            </a:r>
            <a:r>
              <a:rPr lang="en-US" altLang="ko-KR" sz="2400" dirty="0"/>
              <a:t> method)</a:t>
            </a:r>
          </a:p>
          <a:p>
            <a:endParaRPr lang="en-US" altLang="ko-KR" sz="2400" dirty="0"/>
          </a:p>
          <a:p>
            <a:r>
              <a:rPr lang="en-US" altLang="ko-KR" sz="2400" dirty="0"/>
              <a:t>Data preprocessing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55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week’s progress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Refining stop word</a:t>
            </a:r>
          </a:p>
          <a:p>
            <a:endParaRPr lang="en-US" altLang="ko-KR" sz="2400" dirty="0"/>
          </a:p>
          <a:p>
            <a:r>
              <a:rPr lang="en-US" altLang="ko-KR" sz="2400" dirty="0"/>
              <a:t>Recollect data (EPL, Serie A, </a:t>
            </a:r>
            <a:r>
              <a:rPr lang="en-US" altLang="ko-KR" sz="2400" dirty="0" err="1"/>
              <a:t>LaLiga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Collect real Query (tweets) (test data (not training data))</a:t>
            </a:r>
          </a:p>
          <a:p>
            <a:endParaRPr lang="en-US" altLang="ko-KR" sz="2400" dirty="0"/>
          </a:p>
          <a:p>
            <a:r>
              <a:rPr lang="en-US" altLang="ko-KR" sz="2400" dirty="0"/>
              <a:t>VSM model Refactoring</a:t>
            </a:r>
          </a:p>
          <a:p>
            <a:endParaRPr lang="en-US" altLang="ko-KR" sz="2400" dirty="0"/>
          </a:p>
          <a:p>
            <a:r>
              <a:rPr lang="en-US" altLang="ko-KR" sz="2400" dirty="0"/>
              <a:t>Add Graph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3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Inappropriate Stop word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DB56EE-C688-274B-4442-16C336F4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Good, Great, Proud … &lt;- Words that are typically excluded when searching for information in IR.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But! Exceptional in our project.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77E999-7ADD-196A-73C2-44472D02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399" y="4368801"/>
            <a:ext cx="1222419" cy="1808162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4FCA623-CB24-0096-5E32-00AC774B49C9}"/>
              </a:ext>
            </a:extLst>
          </p:cNvPr>
          <p:cNvSpPr/>
          <p:nvPr/>
        </p:nvSpPr>
        <p:spPr>
          <a:xfrm>
            <a:off x="6642100" y="2984501"/>
            <a:ext cx="2514600" cy="1249364"/>
          </a:xfrm>
          <a:prstGeom prst="wedgeEllipseCallout">
            <a:avLst>
              <a:gd name="adj1" fmla="val 52355"/>
              <a:gd name="adj2" fmla="val 756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EF5B3-D715-89FC-9DA7-FEE147A38988}"/>
              </a:ext>
            </a:extLst>
          </p:cNvPr>
          <p:cNvSpPr txBox="1"/>
          <p:nvPr/>
        </p:nvSpPr>
        <p:spPr>
          <a:xfrm>
            <a:off x="6642100" y="34245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a good player!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6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Unfortunately..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DB56EE-C688-274B-4442-16C336F4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61BB77C-3745-28C5-B175-53C068CF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85" y="374126"/>
            <a:ext cx="5031595" cy="3647907"/>
          </a:xfrm>
          <a:prstGeom prst="rect">
            <a:avLst/>
          </a:prstGeom>
        </p:spPr>
      </p:pic>
      <p:grpSp>
        <p:nvGrpSpPr>
          <p:cNvPr id="29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34816FB-D509-1D75-0B0A-C4739326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015" y="2993890"/>
            <a:ext cx="1438275" cy="6286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93A82B-0038-2553-3F57-DD6256584F2B}"/>
              </a:ext>
            </a:extLst>
          </p:cNvPr>
          <p:cNvCxnSpPr>
            <a:stCxn id="7" idx="1"/>
          </p:cNvCxnSpPr>
          <p:nvPr/>
        </p:nvCxnSpPr>
        <p:spPr>
          <a:xfrm flipH="1">
            <a:off x="9443016" y="3308215"/>
            <a:ext cx="33799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BF3A3C-AEB6-6DC9-2183-2EC2A81C7A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80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Twitter allows free crawling up to tweets 1 weeks ago.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Therefore, the existing data could not be used(TT)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dataset was not good anyway, so we had to get a new one.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4BFFE1-090D-91E0-9BC9-89A60344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9" y="4594452"/>
            <a:ext cx="4981575" cy="1524000"/>
          </a:xfrm>
          <a:prstGeom prst="rect">
            <a:avLst/>
          </a:prstGeom>
        </p:spPr>
      </p:pic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9B00BA7A-6C0E-7FAF-F98A-787C17059C0D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8794246" y="3979914"/>
            <a:ext cx="572419" cy="656656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193D47-C8B2-C20A-7B6B-12755EB47442}"/>
              </a:ext>
            </a:extLst>
          </p:cNvPr>
          <p:cNvSpPr/>
          <p:nvPr/>
        </p:nvSpPr>
        <p:spPr>
          <a:xfrm>
            <a:off x="6128909" y="4415603"/>
            <a:ext cx="5420581" cy="1796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3EF1D4-B14E-3367-C584-74DDB737C000}"/>
              </a:ext>
            </a:extLst>
          </p:cNvPr>
          <p:cNvSpPr txBox="1"/>
          <p:nvPr/>
        </p:nvSpPr>
        <p:spPr>
          <a:xfrm>
            <a:off x="6145016" y="4076285"/>
            <a:ext cx="14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Storage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3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So,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DB56EE-C688-274B-4442-16C336F4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Change logic to allow data to accumulate</a:t>
            </a:r>
          </a:p>
          <a:p>
            <a:endParaRPr lang="en-US" altLang="ko-KR" sz="2000" dirty="0"/>
          </a:p>
          <a:p>
            <a:r>
              <a:rPr lang="en-US" altLang="ko-KR" sz="2000" dirty="0"/>
              <a:t>Facilitates data processing and testing.</a:t>
            </a:r>
          </a:p>
          <a:p>
            <a:endParaRPr lang="en-US" altLang="ko-KR" sz="2000" dirty="0"/>
          </a:p>
          <a:p>
            <a:r>
              <a:rPr lang="en-US" altLang="ko-KR" sz="2000" dirty="0"/>
              <a:t>Good!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BB77C-3745-28C5-B175-53C068CF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85" y="374126"/>
            <a:ext cx="5031595" cy="3647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4816FB-D509-1D75-0B0A-C4739326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015" y="2993890"/>
            <a:ext cx="1438275" cy="628650"/>
          </a:xfrm>
          <a:prstGeom prst="rect">
            <a:avLst/>
          </a:prstGeom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BF3A3C-AEB6-6DC9-2183-2EC2A81C7A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80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4BFFE1-090D-91E0-9BC9-89A603442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9" y="4594452"/>
            <a:ext cx="4981575" cy="1524000"/>
          </a:xfrm>
          <a:prstGeom prst="rect">
            <a:avLst/>
          </a:prstGeom>
        </p:spPr>
      </p:pic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9B00BA7A-6C0E-7FAF-F98A-787C17059C0D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8794246" y="3979914"/>
            <a:ext cx="572419" cy="656656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193D47-C8B2-C20A-7B6B-12755EB47442}"/>
              </a:ext>
            </a:extLst>
          </p:cNvPr>
          <p:cNvSpPr/>
          <p:nvPr/>
        </p:nvSpPr>
        <p:spPr>
          <a:xfrm>
            <a:off x="6128909" y="4415603"/>
            <a:ext cx="5420581" cy="1796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3EF1D4-B14E-3367-C584-74DDB737C000}"/>
              </a:ext>
            </a:extLst>
          </p:cNvPr>
          <p:cNvSpPr txBox="1"/>
          <p:nvPr/>
        </p:nvSpPr>
        <p:spPr>
          <a:xfrm>
            <a:off x="6145016" y="4076285"/>
            <a:ext cx="14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Storage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4884C40-671A-FBCF-A0F0-1D5C170BC4FA}"/>
              </a:ext>
            </a:extLst>
          </p:cNvPr>
          <p:cNvCxnSpPr>
            <a:endCxn id="35" idx="3"/>
          </p:cNvCxnSpPr>
          <p:nvPr/>
        </p:nvCxnSpPr>
        <p:spPr>
          <a:xfrm rot="16200000" flipH="1">
            <a:off x="10396603" y="4161011"/>
            <a:ext cx="1999199" cy="306576"/>
          </a:xfrm>
          <a:prstGeom prst="curvedConnector4">
            <a:avLst>
              <a:gd name="adj1" fmla="val 27534"/>
              <a:gd name="adj2" fmla="val 174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7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Other Bad news…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BF3A3C-AEB6-6DC9-2183-2EC2A81C7A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80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DDEE65-8A2C-86E5-BDAB-1445A469B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997" y="1931869"/>
            <a:ext cx="1769534" cy="176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C799E2-E356-B2C5-AA7F-9F11745E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76" y="1957349"/>
            <a:ext cx="1769533" cy="17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챔피언스 리그에 대한 이미지 검색결과">
            <a:extLst>
              <a:ext uri="{FF2B5EF4-FFF2-40B4-BE49-F238E27FC236}">
                <a16:creationId xmlns:a16="http://schemas.microsoft.com/office/drawing/2014/main" id="{4D034316-1C60-920F-7B3B-640B1B16B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85" y="321734"/>
            <a:ext cx="18573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8">
            <a:extLst>
              <a:ext uri="{FF2B5EF4-FFF2-40B4-BE49-F238E27FC236}">
                <a16:creationId xmlns:a16="http://schemas.microsoft.com/office/drawing/2014/main" id="{7CD69DD8-E606-0061-D553-DC58EE8C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31" y="4666648"/>
            <a:ext cx="2703054" cy="11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F34A8439-1B72-CE17-983D-D995C885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56" y="4337316"/>
            <a:ext cx="1597675" cy="21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BAF3202D-7766-2F82-1A8D-AA517C06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All the big football leagues in Europe have ended..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So, what data sets will be available in the future?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3718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723</Words>
  <Application>Microsoft Office PowerPoint</Application>
  <PresentationFormat>와이드스크린</PresentationFormat>
  <Paragraphs>247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</vt:lpstr>
      <vt:lpstr>나눔스퀘어 Bold</vt:lpstr>
      <vt:lpstr>메이플스토리</vt:lpstr>
      <vt:lpstr>Arial</vt:lpstr>
      <vt:lpstr>Calibri</vt:lpstr>
      <vt:lpstr>Office 테마</vt:lpstr>
      <vt:lpstr>NLP 4th week Progress Team IRun</vt:lpstr>
      <vt:lpstr>Project Overview</vt:lpstr>
      <vt:lpstr>Project Overview</vt:lpstr>
      <vt:lpstr>Last week’s progress</vt:lpstr>
      <vt:lpstr>this week’s progress overview</vt:lpstr>
      <vt:lpstr>Inappropriate Stop word</vt:lpstr>
      <vt:lpstr>Unfortunately..</vt:lpstr>
      <vt:lpstr> So,</vt:lpstr>
      <vt:lpstr>Other Bad news…</vt:lpstr>
      <vt:lpstr>We are going to America</vt:lpstr>
      <vt:lpstr>Last week data</vt:lpstr>
      <vt:lpstr>Data in this week</vt:lpstr>
      <vt:lpstr>Think about..</vt:lpstr>
      <vt:lpstr>   __Reminder__ How to evaluate</vt:lpstr>
      <vt:lpstr>Result</vt:lpstr>
      <vt:lpstr>Result</vt:lpstr>
      <vt:lpstr>Result</vt:lpstr>
      <vt:lpstr>Future plans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Han TaeGyun</cp:lastModifiedBy>
  <cp:revision>123</cp:revision>
  <dcterms:created xsi:type="dcterms:W3CDTF">2022-05-08T03:44:19Z</dcterms:created>
  <dcterms:modified xsi:type="dcterms:W3CDTF">2022-06-13T05:59:25Z</dcterms:modified>
</cp:coreProperties>
</file>