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7" r:id="rId9"/>
    <p:sldId id="262" r:id="rId10"/>
    <p:sldId id="263" r:id="rId11"/>
    <p:sldId id="265" r:id="rId12"/>
    <p:sldId id="266" r:id="rId13"/>
    <p:sldId id="264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69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5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E8295-02E3-C035-658A-BF066FFEA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6B5A2E-120E-EED5-1479-D0C313AAC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52873-8E0D-B72A-CFE3-36BA3258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EDF2D-B535-BB3E-0CBC-0EBD4564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FB5A6-4481-988F-1DF1-16F71CB5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85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BE82D-F5B9-A051-A380-EAB52E09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34B02-1726-554D-90D6-F1C6CC724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AEDB0-5F30-8C07-74DF-781D93C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B5891-646A-DFE9-9F5B-749CF1F2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C296E-6552-757A-D5A1-7C234742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77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E74969-5798-7C0E-E699-67942C675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B4B73D-D14B-9BC1-7E5A-3A4DABF70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E839D-5350-E5AF-167A-555EA18F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1B45C-9315-E6F1-F269-4E80B05D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AF463-F973-9B5B-5FC0-3BE771B3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9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A67A5-679A-DFD9-30A4-6CCE4F66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C8F6F-91DF-22D6-FC1D-E4112EE1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20925-C783-3B93-83D5-7DC64E98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0B372-AC5A-AF6F-9C79-1B59A13E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1498C-4455-9715-E24E-B4F2C0CE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29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82141-9792-D73A-E7E0-08645F71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2A75C6-4080-3F49-2A16-DD096727B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235C6-C734-458C-DAA7-9280BD7C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200FD-A8E4-70D5-8956-4DC78232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6F409-2997-54B9-6590-9CF7F6EC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17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DE518-D631-AAAA-1F66-3F3BA68F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CDF74-3689-AEB0-8C93-27545794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0226A0-EBA0-3D3D-F017-6497B1EED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78FFE5-9AB0-887B-E06C-06905388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7AA372-BB18-74FA-51A7-7963613A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BABACB-E387-CFC6-9A44-485A47B7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10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043AF-731A-9FCF-E54E-48F08673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54EA1-37CA-F65B-E4A8-F64048E80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7C20D6-C62F-6CB7-9D6A-73C2C0B47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6BEECF-D87E-FC46-08D2-24E956D1C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07B01A-0400-DA48-3632-15A771B6C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ED3B25-F669-61C9-0BD1-47A9EDAF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65D639-64B7-433D-069B-35B46AF1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ABA65B-33CB-524D-C3EC-50C44BB7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D8146-D20B-7349-9EDC-91FBBCAD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68F053-DE49-69FB-C819-9E421C80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183A5E-3BD8-DB4D-4FB5-3799AA4E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C9C9E9-7FB6-A4AD-F5B3-A18501CA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5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B20010-3B9F-0E1F-9C03-D3854D75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063EDD-152D-DC2F-DFB7-360DB2F2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25EEE3-CB6F-9E47-E362-75907FFB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9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F950-3E65-40CE-29AC-56CCC1C0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A8569-983C-2EA6-65A3-DE20425A1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44FAA3-3E21-796B-1428-711026804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74C029-96F5-DB33-7237-F8382095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3EE85B-BD76-6AE1-4E62-CA0F22C5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D3D46B-D225-40BC-3882-6199D717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2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20348-9AB6-B00A-81F1-43B06C67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F5CA4B-248B-4CE9-6456-60C5DFEC5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832A70-A579-3D7A-E2E4-6E6634D02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495CBD-56A7-F5C9-A5E3-45966919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7D6F2E-D86F-E794-92DB-3C31E8C8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5E9B7F-27E0-61A0-9B7B-ACD3EBC8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4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CCA98E-D14C-5B06-A8EC-5128AD7A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9B1EF3-5949-C675-C223-1A837231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00C1B-26B7-BFE4-0DA9-C6F45961A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30E30-8A3F-4C87-9FDC-8C9A3551B329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CCB69-E0F1-3E6E-BEAE-1743DC583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48405-06DD-7219-67E9-B305CD7D7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38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1xbet.whoscored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github.com/bear/python-twit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rapidapi.com/api-sports/api/api-football/detai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A0DB-910A-856B-F478-9D7C7DD40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NLP Report</a:t>
            </a:r>
            <a:b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</a:t>
            </a:r>
            <a:r>
              <a:rPr lang="en-US" altLang="ko-KR" sz="32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IRun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85E4FB-0A88-8ADF-AE4E-3036E300E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7748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20172864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서정현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20172848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정석우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20170364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한태균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88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BB8F06-B10E-5AD7-09EC-8437217E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ko-KR" sz="5400"/>
              <a:t>How to evaluate</a:t>
            </a:r>
            <a:endParaRPr lang="ko-KR" altLang="en-US" sz="5400"/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8C447-CADC-A0FD-4273-2C5626282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Comparison of the scores of each player in the </a:t>
            </a:r>
            <a:r>
              <a:rPr lang="en-US" altLang="ko-KR" sz="2200" dirty="0">
                <a:hlinkClick r:id="rId2"/>
              </a:rPr>
              <a:t>https://1xbet.whoscored.com/</a:t>
            </a:r>
            <a:r>
              <a:rPr lang="en-US" altLang="ko-KR" sz="2200" dirty="0"/>
              <a:t> and predictive scores in the </a:t>
            </a:r>
            <a:r>
              <a:rPr lang="en-US" altLang="ko-KR" sz="2200" dirty="0" err="1"/>
              <a:t>IRun</a:t>
            </a:r>
            <a:r>
              <a:rPr lang="en-US" altLang="ko-KR" sz="2200" dirty="0"/>
              <a:t> model</a:t>
            </a:r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36C86A0-19CB-CB03-31B4-FF98E1C246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69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121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C153564-C58A-A9A7-80F9-1111524E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altLang="ko-KR" sz="5400"/>
              <a:t>Current progress</a:t>
            </a:r>
            <a:endParaRPr lang="ko-KR" altLang="en-US" sz="5400"/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FC102-D414-893D-680A-B7C7F2EB0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altLang="ko-KR" sz="2200" dirty="0"/>
              <a:t>Acquire Twitter API permission</a:t>
            </a:r>
          </a:p>
          <a:p>
            <a:endParaRPr lang="ko-KR" altLang="en-US" sz="22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367FECF-3937-E9D9-A768-13D92E437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87329"/>
            <a:ext cx="6903720" cy="388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247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FDA7A-C69A-5969-F954-A91EE692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AF8F0-276A-CBA2-AA8D-5A906AE32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Crawling - 20172848 </a:t>
            </a:r>
            <a:r>
              <a:rPr lang="ko-KR" altLang="en-US" dirty="0" err="1"/>
              <a:t>정석우</a:t>
            </a:r>
            <a:endParaRPr lang="en-US" altLang="ko-KR" dirty="0"/>
          </a:p>
          <a:p>
            <a:r>
              <a:rPr lang="en-US" altLang="ko-KR" dirty="0"/>
              <a:t>VSM - 20170364 </a:t>
            </a:r>
            <a:r>
              <a:rPr lang="ko-KR" altLang="en-US" dirty="0"/>
              <a:t>한태균</a:t>
            </a:r>
            <a:endParaRPr lang="en-US" altLang="ko-KR" dirty="0"/>
          </a:p>
          <a:p>
            <a:r>
              <a:rPr lang="en-US" altLang="ko-KR" dirty="0"/>
              <a:t>Evaluation - 20172864 </a:t>
            </a:r>
            <a:r>
              <a:rPr lang="ko-KR" altLang="en-US" dirty="0"/>
              <a:t>서정현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Docs - together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344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2B38B-6258-8B53-5B2E-8749055D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plans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61B6E-EA6E-0EB0-0A27-0DD140A3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~1 weeks : Detailed Design, Set a goal</a:t>
            </a:r>
          </a:p>
          <a:p>
            <a:r>
              <a:rPr lang="en-US" altLang="ko-KR" dirty="0"/>
              <a:t>~2 weeks : Crawling Match, Player Data. VSM modules</a:t>
            </a:r>
          </a:p>
          <a:p>
            <a:r>
              <a:rPr lang="en-US" altLang="ko-KR" dirty="0"/>
              <a:t>~3 weeks : Crawling tweets. VSM modules.</a:t>
            </a:r>
          </a:p>
          <a:p>
            <a:r>
              <a:rPr lang="en-US" altLang="ko-KR" dirty="0"/>
              <a:t>~4 weeks : Data processing, Evaluation modules.</a:t>
            </a:r>
          </a:p>
          <a:p>
            <a:r>
              <a:rPr lang="en-US" altLang="ko-KR" dirty="0"/>
              <a:t>~5 weeks : Finishing development and modularization</a:t>
            </a:r>
          </a:p>
          <a:p>
            <a:r>
              <a:rPr lang="en-US" altLang="ko-KR" dirty="0"/>
              <a:t>~6 weeks : Bug fix.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637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38F13-DD8B-87A6-2378-775C4729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227" y="2150970"/>
            <a:ext cx="4887546" cy="2556059"/>
          </a:xfrm>
        </p:spPr>
        <p:txBody>
          <a:bodyPr>
            <a:normAutofit/>
          </a:bodyPr>
          <a:lstStyle/>
          <a:p>
            <a:r>
              <a:rPr lang="en-US" altLang="ko-KR" sz="7200" dirty="0"/>
              <a:t>Thank you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11727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48425-3622-D1AA-8668-9CA41F6A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week1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F58D2-E8ED-092F-2734-64E106FE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-&gt; Main idea</a:t>
            </a:r>
          </a:p>
          <a:p>
            <a:r>
              <a:rPr lang="en-US" altLang="ko-KR" dirty="0"/>
              <a:t>-&gt; Environment</a:t>
            </a:r>
          </a:p>
          <a:p>
            <a:r>
              <a:rPr lang="en-US" altLang="ko-KR" dirty="0"/>
              <a:t>-&gt; How it works</a:t>
            </a:r>
          </a:p>
          <a:p>
            <a:r>
              <a:rPr lang="en-US" altLang="ko-KR" dirty="0"/>
              <a:t>-&gt; How to evaluate</a:t>
            </a:r>
          </a:p>
          <a:p>
            <a:r>
              <a:rPr lang="en-US" altLang="ko-KR" dirty="0"/>
              <a:t>-&gt; Current progress</a:t>
            </a:r>
          </a:p>
          <a:p>
            <a:r>
              <a:rPr lang="en-US" altLang="ko-KR" dirty="0"/>
              <a:t>-&gt; Role</a:t>
            </a:r>
          </a:p>
          <a:p>
            <a:r>
              <a:rPr lang="en-US" altLang="ko-KR" dirty="0"/>
              <a:t>-&gt; Future plans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46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B4114-7C4F-4955-5F2E-427E0AAB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Idea - </a:t>
            </a:r>
            <a:r>
              <a:rPr lang="en-US" altLang="ko-KR" dirty="0" err="1"/>
              <a:t>IRun</a:t>
            </a:r>
            <a:endParaRPr lang="ko-KR" altLang="en-US" dirty="0"/>
          </a:p>
        </p:txBody>
      </p:sp>
      <p:pic>
        <p:nvPicPr>
          <p:cNvPr id="1026" name="Picture 2" descr="네이버 댓글조작 의혹 '점입가경'…네이버 “수사의뢰” 이용자 “불매운동”">
            <a:extLst>
              <a:ext uri="{FF2B5EF4-FFF2-40B4-BE49-F238E27FC236}">
                <a16:creationId xmlns:a16="http://schemas.microsoft.com/office/drawing/2014/main" id="{3A9D821C-1F87-2129-B89E-9ACBC4FD23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2" y="2125984"/>
            <a:ext cx="26003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268B37-48AC-3CA6-8F2B-C00632014F55}"/>
              </a:ext>
            </a:extLst>
          </p:cNvPr>
          <p:cNvSpPr txBox="1"/>
          <p:nvPr/>
        </p:nvSpPr>
        <p:spPr>
          <a:xfrm>
            <a:off x="721042" y="4061464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Sport player comments</a:t>
            </a:r>
          </a:p>
          <a:p>
            <a:r>
              <a:rPr lang="en-US" altLang="ko-KR" dirty="0"/>
              <a:t>(EPL)</a:t>
            </a:r>
            <a:endParaRPr lang="ko-KR" altLang="en-US" dirty="0"/>
          </a:p>
        </p:txBody>
      </p:sp>
      <p:pic>
        <p:nvPicPr>
          <p:cNvPr id="1032" name="Picture 8" descr="22,481 화살표 Png일러스트, 벡터, 상업적 이미지사이트 - 123RF">
            <a:extLst>
              <a:ext uri="{FF2B5EF4-FFF2-40B4-BE49-F238E27FC236}">
                <a16:creationId xmlns:a16="http://schemas.microsoft.com/office/drawing/2014/main" id="{7B686B47-E8F7-FF72-D84F-0E8BE4B9F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358" y="2125984"/>
            <a:ext cx="3052762" cy="24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7BF871-EC8E-7F07-562A-5F44912022C0}"/>
              </a:ext>
            </a:extLst>
          </p:cNvPr>
          <p:cNvSpPr txBox="1"/>
          <p:nvPr/>
        </p:nvSpPr>
        <p:spPr>
          <a:xfrm>
            <a:off x="5097780" y="2632952"/>
            <a:ext cx="18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IRun</a:t>
            </a:r>
            <a:r>
              <a:rPr lang="en-US" altLang="ko-KR" dirty="0"/>
              <a:t>-Machine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26463E-C7BD-D7E5-F606-A24BDB7E83E6}"/>
              </a:ext>
            </a:extLst>
          </p:cNvPr>
          <p:cNvSpPr txBox="1"/>
          <p:nvPr/>
        </p:nvSpPr>
        <p:spPr>
          <a:xfrm>
            <a:off x="1692592" y="1665212"/>
            <a:ext cx="131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query</a:t>
            </a:r>
            <a:endParaRPr lang="ko-KR" altLang="en-US" dirty="0"/>
          </a:p>
        </p:txBody>
      </p:sp>
      <p:pic>
        <p:nvPicPr>
          <p:cNvPr id="1034" name="Picture 10" descr="BBC의 외침 &quot;최고의 팀들, 왜 손흥민 안 데려가?&quot; - 노컷뉴스">
            <a:extLst>
              <a:ext uri="{FF2B5EF4-FFF2-40B4-BE49-F238E27FC236}">
                <a16:creationId xmlns:a16="http://schemas.microsoft.com/office/drawing/2014/main" id="{5E7F6CEB-155B-C4BD-5C22-D6335874E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985" y="2040259"/>
            <a:ext cx="24955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67F4FA-7B7D-30CE-6E10-08A3C483A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7968" y="3261364"/>
            <a:ext cx="933450" cy="800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0A4C31-9262-1B7A-9F6E-0B896B1BE875}"/>
              </a:ext>
            </a:extLst>
          </p:cNvPr>
          <p:cNvSpPr txBox="1"/>
          <p:nvPr/>
        </p:nvSpPr>
        <p:spPr>
          <a:xfrm>
            <a:off x="8850630" y="4061463"/>
            <a:ext cx="262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Predicted score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25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5B627-90A4-4765-68D0-3F31940C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Goal!</a:t>
            </a:r>
            <a:endParaRPr lang="ko-KR" altLang="en-US" dirty="0"/>
          </a:p>
        </p:txBody>
      </p:sp>
      <p:pic>
        <p:nvPicPr>
          <p:cNvPr id="7174" name="Picture 6" descr="All Carlo Ancelotti posts on WhoScored.com Articles">
            <a:extLst>
              <a:ext uri="{FF2B5EF4-FFF2-40B4-BE49-F238E27FC236}">
                <a16:creationId xmlns:a16="http://schemas.microsoft.com/office/drawing/2014/main" id="{220D1E4C-31AF-6BAE-31C3-259666BE1E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123" y="556999"/>
            <a:ext cx="2705910" cy="119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869487-2500-B0B2-0844-240578F0A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35" y="1495271"/>
            <a:ext cx="1371600" cy="514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1F3922-EB8B-2E8C-F4D6-4D1755EEB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435" y="2395842"/>
            <a:ext cx="6049598" cy="3637817"/>
          </a:xfrm>
          <a:prstGeom prst="rect">
            <a:avLst/>
          </a:prstGeom>
        </p:spPr>
      </p:pic>
      <p:sp>
        <p:nvSpPr>
          <p:cNvPr id="42" name="Content Placeholder 2053">
            <a:extLst>
              <a:ext uri="{FF2B5EF4-FFF2-40B4-BE49-F238E27FC236}">
                <a16:creationId xmlns:a16="http://schemas.microsoft.com/office/drawing/2014/main" id="{55C6DCB0-892A-4EDD-A64D-E3D7AA5720FC}"/>
              </a:ext>
            </a:extLst>
          </p:cNvPr>
          <p:cNvSpPr txBox="1">
            <a:spLocks/>
          </p:cNvSpPr>
          <p:nvPr/>
        </p:nvSpPr>
        <p:spPr>
          <a:xfrm>
            <a:off x="355966" y="2149904"/>
            <a:ext cx="5560279" cy="3212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There’re many rating sites exist through objective indicators.</a:t>
            </a:r>
          </a:p>
          <a:p>
            <a:endParaRPr lang="en-US" sz="2000" dirty="0"/>
          </a:p>
          <a:p>
            <a:r>
              <a:rPr lang="en-US" sz="2000" dirty="0"/>
              <a:t>But we can create a new rating standard through comments that it is subjective   data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789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138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6EB9D6A-6F07-03FE-22D0-BF5FF4B5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altLang="ko-KR" sz="4000" dirty="0"/>
              <a:t>Environment</a:t>
            </a:r>
            <a:endParaRPr lang="ko-KR" altLang="en-US" sz="4000" dirty="0"/>
          </a:p>
        </p:txBody>
      </p:sp>
      <p:grpSp>
        <p:nvGrpSpPr>
          <p:cNvPr id="2057" name="Group 14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E9CECC48-5797-C073-30EB-06B07F638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Python 3 </a:t>
            </a:r>
          </a:p>
          <a:p>
            <a:r>
              <a:rPr lang="en-US" sz="2000" dirty="0"/>
              <a:t>Selenium</a:t>
            </a:r>
          </a:p>
          <a:p>
            <a:r>
              <a:rPr lang="en-US" sz="2000" dirty="0"/>
              <a:t>Twitter API - </a:t>
            </a:r>
            <a:r>
              <a:rPr lang="en-US" sz="2000" dirty="0" err="1"/>
              <a:t>tweepy</a:t>
            </a:r>
            <a:endParaRPr lang="en-US" sz="2000" dirty="0"/>
          </a:p>
          <a:p>
            <a:pPr marL="0" indent="0">
              <a:buNone/>
            </a:pPr>
            <a:r>
              <a:rPr lang="en-US" sz="1400" dirty="0"/>
              <a:t>     (</a:t>
            </a:r>
            <a:r>
              <a:rPr lang="en-US" sz="1400" dirty="0">
                <a:hlinkClick r:id="rId2"/>
              </a:rPr>
              <a:t>https://github.com/bear/python-twitter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ython 3 구매 - Microsoft Store ko-KR">
            <a:extLst>
              <a:ext uri="{FF2B5EF4-FFF2-40B4-BE49-F238E27FC236}">
                <a16:creationId xmlns:a16="http://schemas.microsoft.com/office/drawing/2014/main" id="{E1F38F9F-0786-5C99-491E-C9DFCEEDD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6" b="2"/>
          <a:stretch/>
        </p:blipFill>
        <p:spPr bwMode="auto">
          <a:xfrm>
            <a:off x="8069612" y="3707894"/>
            <a:ext cx="242319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Python - Selenium으로 크롤링하기">
            <a:extLst>
              <a:ext uri="{FF2B5EF4-FFF2-40B4-BE49-F238E27FC236}">
                <a16:creationId xmlns:a16="http://schemas.microsoft.com/office/drawing/2014/main" id="{02E802CC-A753-D81F-FB40-3BC498F92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12" y="814572"/>
            <a:ext cx="3769488" cy="188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89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171068-9953-9A8C-40C5-F95CAFCB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600" kern="1200">
                <a:latin typeface="+mj-lt"/>
                <a:ea typeface="+mj-ea"/>
                <a:cs typeface="+mj-cs"/>
              </a:rPr>
              <a:t>How it works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E7F93-A7A0-E00D-BDA0-8755A77ED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750820"/>
            <a:ext cx="4282984" cy="2792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buNone/>
            </a:pPr>
            <a:r>
              <a:rPr lang="en-US" altLang="ko-KR" sz="1800" kern="1200" dirty="0">
                <a:latin typeface="+mn-lt"/>
                <a:ea typeface="+mn-ea"/>
                <a:cs typeface="+mn-cs"/>
              </a:rPr>
              <a:t>Dataset?</a:t>
            </a:r>
          </a:p>
          <a:p>
            <a:pPr latinLnBrk="0">
              <a:buFontTx/>
              <a:buChar char="-"/>
            </a:pPr>
            <a:r>
              <a:rPr lang="en-US" altLang="ko-KR" sz="1800" dirty="0"/>
              <a:t>Collecting comment for each players via twitter @mension!            </a:t>
            </a:r>
          </a:p>
          <a:p>
            <a:pPr marL="0" indent="0" latinLnBrk="0">
              <a:buNone/>
            </a:pPr>
            <a:r>
              <a:rPr lang="en-US" altLang="ko-KR" sz="1800" kern="1200" dirty="0">
                <a:latin typeface="+mn-lt"/>
                <a:ea typeface="+mn-ea"/>
                <a:cs typeface="+mn-cs"/>
              </a:rPr>
              <a:t>    (e.g. @HKane)</a:t>
            </a:r>
          </a:p>
          <a:p>
            <a:pPr marL="0" indent="0" latinLnBrk="0">
              <a:buNone/>
            </a:pPr>
            <a:endParaRPr lang="en-US" altLang="ko-KR" sz="1800" kern="1200" dirty="0">
              <a:latin typeface="+mn-lt"/>
              <a:ea typeface="+mn-ea"/>
              <a:cs typeface="+mn-cs"/>
            </a:endParaRPr>
          </a:p>
          <a:p>
            <a:pPr marL="0" indent="0" latinLnBrk="0">
              <a:buNone/>
            </a:pPr>
            <a:endParaRPr lang="en-US" altLang="ko-KR" sz="1800" dirty="0"/>
          </a:p>
          <a:p>
            <a:pPr marL="0" indent="0" latinLnBrk="0">
              <a:buNone/>
            </a:pPr>
            <a:endParaRPr lang="en-US" altLang="ko-KR" sz="1800" kern="1200" dirty="0">
              <a:latin typeface="+mn-lt"/>
              <a:ea typeface="+mn-ea"/>
              <a:cs typeface="+mn-cs"/>
            </a:endParaRPr>
          </a:p>
          <a:p>
            <a:pPr marL="0" indent="0" latinLnBrk="0">
              <a:buNone/>
            </a:pPr>
            <a:endParaRPr lang="en-US" altLang="ko-KR" sz="1800" dirty="0"/>
          </a:p>
          <a:p>
            <a:pPr marL="0" indent="0" latinLnBrk="0">
              <a:buNone/>
            </a:pPr>
            <a:endParaRPr lang="en-US" altLang="ko-KR" sz="1800" kern="1200" dirty="0">
              <a:latin typeface="+mn-lt"/>
              <a:ea typeface="+mn-ea"/>
              <a:cs typeface="+mn-cs"/>
            </a:endParaRPr>
          </a:p>
          <a:p>
            <a:pPr marL="0" indent="0" latinLnBrk="0">
              <a:buNone/>
            </a:pPr>
            <a:endParaRPr lang="en-US" altLang="ko-KR" sz="1800" dirty="0"/>
          </a:p>
          <a:p>
            <a:pPr marL="0" indent="0" latinLnBrk="0">
              <a:buNone/>
            </a:pPr>
            <a:endParaRPr lang="en-US" altLang="ko-KR" sz="1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진화하는 트위터...'유해계정 차단하고 유료 서비스 도입' - 조선비즈">
            <a:extLst>
              <a:ext uri="{FF2B5EF4-FFF2-40B4-BE49-F238E27FC236}">
                <a16:creationId xmlns:a16="http://schemas.microsoft.com/office/drawing/2014/main" id="{6816D8CD-649E-E1A2-A2CB-1E442B5F5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1398625"/>
            <a:ext cx="5628018" cy="382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12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86F9C8-5A8A-5C31-1784-3A7F5C72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altLang="ko-KR" sz="3600"/>
              <a:t>How it works</a:t>
            </a:r>
            <a:endParaRPr lang="ko-KR" altLang="en-US" sz="3600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184E6-9EB1-93B4-3A90-4B2948A9A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3" y="2161286"/>
            <a:ext cx="4282984" cy="3511943"/>
          </a:xfrm>
        </p:spPr>
        <p:txBody>
          <a:bodyPr anchor="ctr">
            <a:normAutofit lnSpcReduction="10000"/>
          </a:bodyPr>
          <a:lstStyle/>
          <a:p>
            <a:r>
              <a:rPr lang="en-US" altLang="ko-KR" sz="1800" dirty="0"/>
              <a:t>Football-API</a:t>
            </a:r>
          </a:p>
          <a:p>
            <a:r>
              <a:rPr lang="en-US" altLang="ko-KR" sz="1800" dirty="0">
                <a:sym typeface="Wingdings" panose="05000000000000000000" pitchFamily="2" charset="2"/>
              </a:rPr>
              <a:t> We can know each player’s league schedule and rating!!</a:t>
            </a: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en-US" altLang="ko-KR" sz="1800" dirty="0">
                <a:sym typeface="Wingdings" panose="05000000000000000000" pitchFamily="2" charset="2"/>
              </a:rPr>
              <a:t>We can join the Twitter comment data set with a date to collect which players received ratings and comments at that time.</a:t>
            </a: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en-US" altLang="ko-KR" sz="1800" dirty="0">
                <a:hlinkClick r:id="rId2"/>
              </a:rPr>
              <a:t>https://rapidapi.com/api-sports/api/api-football/details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B4ED00-BFEE-2A75-2B39-455E89A8C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950" y="2260473"/>
            <a:ext cx="5628018" cy="30531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8D0A6C-4BC2-6EFB-BCD3-92A5EEBDC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126162"/>
            <a:ext cx="5516968" cy="52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2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A8713-D9CD-B6DC-4B7D-D237EB65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it works - Data 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7DD4C-EABC-5637-CFD6-C84C1DEA6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Crawling the match schedule</a:t>
            </a:r>
          </a:p>
          <a:p>
            <a:pPr marL="514350" indent="-514350">
              <a:buAutoNum type="arabicPeriod"/>
            </a:pPr>
            <a:r>
              <a:rPr lang="en-US" altLang="ko-KR" dirty="0"/>
              <a:t>Crawling list of players who played in the match</a:t>
            </a:r>
          </a:p>
          <a:p>
            <a:pPr marL="514350" indent="-514350">
              <a:buAutoNum type="arabicPeriod"/>
            </a:pPr>
            <a:r>
              <a:rPr lang="en-US" altLang="ko-KR" dirty="0"/>
              <a:t>Check the player’s mentioned tweets(at that time).</a:t>
            </a:r>
          </a:p>
          <a:p>
            <a:pPr marL="514350" indent="-514350">
              <a:buAutoNum type="arabicPeriod"/>
            </a:pPr>
            <a:r>
              <a:rPr lang="en-US" altLang="ko-KR" dirty="0"/>
              <a:t>Crawling the comments</a:t>
            </a:r>
          </a:p>
          <a:p>
            <a:pPr marL="514350" indent="-514350">
              <a:buAutoNum type="arabicPeriod"/>
            </a:pPr>
            <a:r>
              <a:rPr lang="en-US" altLang="ko-KR" dirty="0"/>
              <a:t>Data processing and classification -&gt; make documents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96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1500A-F148-E486-135C-2AB22F8F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it works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345D4A-763D-D547-6EFC-1D298A21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is documents?</a:t>
            </a:r>
          </a:p>
          <a:p>
            <a:pPr marL="0" indent="0">
              <a:buNone/>
            </a:pPr>
            <a:r>
              <a:rPr lang="en-US" altLang="ko-KR" dirty="0"/>
              <a:t>-&gt; Document by dividing sections</a:t>
            </a:r>
          </a:p>
          <a:p>
            <a:pPr marL="0" indent="0">
              <a:buNone/>
            </a:pPr>
            <a:r>
              <a:rPr lang="en-US" altLang="ko-KR" dirty="0"/>
              <a:t>     by rating -&gt;&gt; VSM</a:t>
            </a:r>
          </a:p>
          <a:p>
            <a:pPr marL="0" indent="0">
              <a:buNone/>
            </a:pPr>
            <a:r>
              <a:rPr lang="en-US" altLang="ko-KR" sz="2000" dirty="0"/>
              <a:t>(Interval can be subdivided into decimals)</a:t>
            </a:r>
            <a:endParaRPr lang="ko-KR" altLang="en-US" sz="2000" dirty="0"/>
          </a:p>
        </p:txBody>
      </p:sp>
      <p:pic>
        <p:nvPicPr>
          <p:cNvPr id="4098" name="Picture 2" descr="문서 - 무료 파일 및 폴더개 아이콘">
            <a:extLst>
              <a:ext uri="{FF2B5EF4-FFF2-40B4-BE49-F238E27FC236}">
                <a16:creationId xmlns:a16="http://schemas.microsoft.com/office/drawing/2014/main" id="{758CB7A9-2898-4783-5CAF-CFF6EBB44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68204"/>
            <a:ext cx="1508759" cy="150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문서 - 무료 파일 및 폴더개 아이콘">
            <a:extLst>
              <a:ext uri="{FF2B5EF4-FFF2-40B4-BE49-F238E27FC236}">
                <a16:creationId xmlns:a16="http://schemas.microsoft.com/office/drawing/2014/main" id="{B0635D17-4B44-0907-F17B-24F9A47DA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59" y="4668204"/>
            <a:ext cx="1508759" cy="150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문서 - 무료 파일 및 폴더개 아이콘">
            <a:extLst>
              <a:ext uri="{FF2B5EF4-FFF2-40B4-BE49-F238E27FC236}">
                <a16:creationId xmlns:a16="http://schemas.microsoft.com/office/drawing/2014/main" id="{65445C84-9078-BA67-FE75-D18E70ED2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718" y="4668204"/>
            <a:ext cx="1508759" cy="150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문서 - 무료 파일 및 폴더개 아이콘">
            <a:extLst>
              <a:ext uri="{FF2B5EF4-FFF2-40B4-BE49-F238E27FC236}">
                <a16:creationId xmlns:a16="http://schemas.microsoft.com/office/drawing/2014/main" id="{610F9BCA-73EF-A7CE-A15D-01006943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460" y="4668204"/>
            <a:ext cx="1508759" cy="150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문서 - 무료 파일 및 폴더개 아이콘">
            <a:extLst>
              <a:ext uri="{FF2B5EF4-FFF2-40B4-BE49-F238E27FC236}">
                <a16:creationId xmlns:a16="http://schemas.microsoft.com/office/drawing/2014/main" id="{4CDA5759-6E92-1680-D1C7-B13F96665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100" y="4668204"/>
            <a:ext cx="1508759" cy="150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32D47E-8431-4339-74FB-E67F47DFF5D2}"/>
              </a:ext>
            </a:extLst>
          </p:cNvPr>
          <p:cNvSpPr txBox="1"/>
          <p:nvPr/>
        </p:nvSpPr>
        <p:spPr>
          <a:xfrm>
            <a:off x="1367785" y="4348601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0~1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C78FE6-5FEA-D28B-0FB0-818686FBE9A0}"/>
              </a:ext>
            </a:extLst>
          </p:cNvPr>
          <p:cNvSpPr txBox="1"/>
          <p:nvPr/>
        </p:nvSpPr>
        <p:spPr>
          <a:xfrm>
            <a:off x="2861309" y="4348601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1~2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F7A356-3E19-41CA-482F-C8666C190701}"/>
              </a:ext>
            </a:extLst>
          </p:cNvPr>
          <p:cNvSpPr txBox="1"/>
          <p:nvPr/>
        </p:nvSpPr>
        <p:spPr>
          <a:xfrm>
            <a:off x="4339591" y="434395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2~3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79E44A8-0443-8ABE-F724-AD7468882354}"/>
              </a:ext>
            </a:extLst>
          </p:cNvPr>
          <p:cNvSpPr/>
          <p:nvPr/>
        </p:nvSpPr>
        <p:spPr>
          <a:xfrm>
            <a:off x="5930263" y="5303520"/>
            <a:ext cx="12573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F4BC4E4-77C4-E86D-89DB-69B782AFFC47}"/>
              </a:ext>
            </a:extLst>
          </p:cNvPr>
          <p:cNvSpPr/>
          <p:nvPr/>
        </p:nvSpPr>
        <p:spPr>
          <a:xfrm>
            <a:off x="6364603" y="5303520"/>
            <a:ext cx="12573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7A20034-ACDA-70AE-B172-A51A86719781}"/>
              </a:ext>
            </a:extLst>
          </p:cNvPr>
          <p:cNvSpPr/>
          <p:nvPr/>
        </p:nvSpPr>
        <p:spPr>
          <a:xfrm>
            <a:off x="6798943" y="5303520"/>
            <a:ext cx="12573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D139F0-FFF4-F9DC-6EED-4E95AA7DD159}"/>
              </a:ext>
            </a:extLst>
          </p:cNvPr>
          <p:cNvSpPr txBox="1"/>
          <p:nvPr/>
        </p:nvSpPr>
        <p:spPr>
          <a:xfrm>
            <a:off x="8016241" y="434395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8~9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C82782-0316-5C68-D049-E26718D5738F}"/>
              </a:ext>
            </a:extLst>
          </p:cNvPr>
          <p:cNvSpPr txBox="1"/>
          <p:nvPr/>
        </p:nvSpPr>
        <p:spPr>
          <a:xfrm>
            <a:off x="9715502" y="434395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9~10</a:t>
            </a:r>
            <a:endParaRPr lang="ko-KR" altLang="en-US" dirty="0"/>
          </a:p>
        </p:txBody>
      </p:sp>
      <p:pic>
        <p:nvPicPr>
          <p:cNvPr id="4106" name="Picture 10" descr="트윗하는 방법 - 트윗, 키보드 단축키, 소스란?">
            <a:extLst>
              <a:ext uri="{FF2B5EF4-FFF2-40B4-BE49-F238E27FC236}">
                <a16:creationId xmlns:a16="http://schemas.microsoft.com/office/drawing/2014/main" id="{4F17EF35-04B2-8DF3-C927-C13E44B2E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213" y="365125"/>
            <a:ext cx="1508759" cy="150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F9F6FA5-5DE6-E9FC-17A1-9C63F6F905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72" r="40608" b="-1272"/>
          <a:stretch/>
        </p:blipFill>
        <p:spPr>
          <a:xfrm>
            <a:off x="9182100" y="888663"/>
            <a:ext cx="2889627" cy="461681"/>
          </a:xfrm>
          <a:prstGeom prst="rect">
            <a:avLst/>
          </a:prstGeom>
        </p:spPr>
      </p:pic>
      <p:pic>
        <p:nvPicPr>
          <p:cNvPr id="4108" name="Picture 12" descr="Db 아이콘 무료 다운로드 도구">
            <a:extLst>
              <a:ext uri="{FF2B5EF4-FFF2-40B4-BE49-F238E27FC236}">
                <a16:creationId xmlns:a16="http://schemas.microsoft.com/office/drawing/2014/main" id="{909B4EDB-B4E6-FADF-FB70-416338D05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838" y="2334018"/>
            <a:ext cx="1112523" cy="135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5D2FD0FA-7654-299A-00BC-FC66C762B983}"/>
              </a:ext>
            </a:extLst>
          </p:cNvPr>
          <p:cNvCxnSpPr>
            <a:cxnSpLocks/>
            <a:stCxn id="4108" idx="2"/>
            <a:endCxn id="24" idx="0"/>
          </p:cNvCxnSpPr>
          <p:nvPr/>
        </p:nvCxnSpPr>
        <p:spPr>
          <a:xfrm rot="16200000" flipH="1">
            <a:off x="9301045" y="3567552"/>
            <a:ext cx="657462" cy="895352"/>
          </a:xfrm>
          <a:prstGeom prst="curvedConnector3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93E7B141-18C7-89E3-BDDC-91F58188EFD5}"/>
              </a:ext>
            </a:extLst>
          </p:cNvPr>
          <p:cNvCxnSpPr>
            <a:stCxn id="4108" idx="2"/>
            <a:endCxn id="23" idx="0"/>
          </p:cNvCxnSpPr>
          <p:nvPr/>
        </p:nvCxnSpPr>
        <p:spPr>
          <a:xfrm rot="5400000">
            <a:off x="8451415" y="3613274"/>
            <a:ext cx="657462" cy="803909"/>
          </a:xfrm>
          <a:prstGeom prst="curvedConnector3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C9A91DA8-CE67-6535-0BB3-9EE2B48B7F7A}"/>
              </a:ext>
            </a:extLst>
          </p:cNvPr>
          <p:cNvCxnSpPr>
            <a:stCxn id="27" idx="2"/>
            <a:endCxn id="4108" idx="0"/>
          </p:cNvCxnSpPr>
          <p:nvPr/>
        </p:nvCxnSpPr>
        <p:spPr>
          <a:xfrm rot="5400000">
            <a:off x="9412670" y="1119774"/>
            <a:ext cx="983674" cy="1444814"/>
          </a:xfrm>
          <a:prstGeom prst="curvedConnector3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0C26A583-F7D0-D499-0434-34240B5FC752}"/>
              </a:ext>
            </a:extLst>
          </p:cNvPr>
          <p:cNvCxnSpPr>
            <a:cxnSpLocks/>
            <a:stCxn id="4106" idx="2"/>
            <a:endCxn id="4108" idx="1"/>
          </p:cNvCxnSpPr>
          <p:nvPr/>
        </p:nvCxnSpPr>
        <p:spPr>
          <a:xfrm rot="16200000" flipH="1">
            <a:off x="7761028" y="2145448"/>
            <a:ext cx="1136374" cy="593245"/>
          </a:xfrm>
          <a:prstGeom prst="curvedConnector2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DABF28F4-CDFD-614C-9183-8C59E8A48EC0}"/>
              </a:ext>
            </a:extLst>
          </p:cNvPr>
          <p:cNvCxnSpPr>
            <a:stCxn id="4108" idx="2"/>
            <a:endCxn id="13" idx="0"/>
          </p:cNvCxnSpPr>
          <p:nvPr/>
        </p:nvCxnSpPr>
        <p:spPr>
          <a:xfrm rot="5400000">
            <a:off x="6613090" y="1774949"/>
            <a:ext cx="657462" cy="4480559"/>
          </a:xfrm>
          <a:prstGeom prst="curvedConnector3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29F5DC84-B4CF-2FFE-80C5-944C97646CE3}"/>
              </a:ext>
            </a:extLst>
          </p:cNvPr>
          <p:cNvCxnSpPr>
            <a:stCxn id="4108" idx="2"/>
            <a:endCxn id="12" idx="0"/>
          </p:cNvCxnSpPr>
          <p:nvPr/>
        </p:nvCxnSpPr>
        <p:spPr>
          <a:xfrm rot="5400000">
            <a:off x="5871628" y="1038129"/>
            <a:ext cx="662104" cy="5958841"/>
          </a:xfrm>
          <a:prstGeom prst="curvedConnector3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1D36FB02-7AEE-7726-706E-D1B4D5AB0E57}"/>
              </a:ext>
            </a:extLst>
          </p:cNvPr>
          <p:cNvCxnSpPr>
            <a:stCxn id="4108" idx="2"/>
            <a:endCxn id="4" idx="0"/>
          </p:cNvCxnSpPr>
          <p:nvPr/>
        </p:nvCxnSpPr>
        <p:spPr>
          <a:xfrm rot="5400000">
            <a:off x="5124866" y="291367"/>
            <a:ext cx="662104" cy="7452365"/>
          </a:xfrm>
          <a:prstGeom prst="curvedConnector3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43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메이플스토리"/>
        <a:ea typeface="메이플스토리"/>
        <a:cs typeface=""/>
      </a:majorFont>
      <a:minorFont>
        <a:latin typeface="메이플스토리"/>
        <a:ea typeface="메이플스토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349</Words>
  <Application>Microsoft Office PowerPoint</Application>
  <PresentationFormat>와이드스크린</PresentationFormat>
  <Paragraphs>81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메이플스토리</vt:lpstr>
      <vt:lpstr>Arial</vt:lpstr>
      <vt:lpstr>Office 테마</vt:lpstr>
      <vt:lpstr>NLP Report Team IRun</vt:lpstr>
      <vt:lpstr>Summary week1</vt:lpstr>
      <vt:lpstr>Main Idea - IRun</vt:lpstr>
      <vt:lpstr>Goal!</vt:lpstr>
      <vt:lpstr>Environment</vt:lpstr>
      <vt:lpstr>How it works</vt:lpstr>
      <vt:lpstr>How it works</vt:lpstr>
      <vt:lpstr>How it works - Data Set</vt:lpstr>
      <vt:lpstr>How it works</vt:lpstr>
      <vt:lpstr>How to evaluate</vt:lpstr>
      <vt:lpstr>Current progress</vt:lpstr>
      <vt:lpstr>Role</vt:lpstr>
      <vt:lpstr>Future plans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TaeGyun</dc:creator>
  <cp:lastModifiedBy>Han TaeGyun</cp:lastModifiedBy>
  <cp:revision>47</cp:revision>
  <dcterms:created xsi:type="dcterms:W3CDTF">2022-05-08T03:44:19Z</dcterms:created>
  <dcterms:modified xsi:type="dcterms:W3CDTF">2022-05-09T01:56:03Z</dcterms:modified>
</cp:coreProperties>
</file>