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C625B-3B80-F54E-B7C7-DEE678D4CEBD}" v="1" dt="2024-11-25T08:00:51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8"/>
    <p:restoredTop sz="94640"/>
  </p:normalViewPr>
  <p:slideViewPr>
    <p:cSldViewPr snapToGrid="0">
      <p:cViewPr varScale="1">
        <p:scale>
          <a:sx n="82" d="100"/>
          <a:sy n="82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atxe Ainara Montoya Uriarte" userId="68aa3af8-6a1d-4368-9a7e-8ddf505350e9" providerId="ADAL" clId="{ADEC625B-3B80-F54E-B7C7-DEE678D4CEBD}"/>
    <pc:docChg chg="custSel addSld modSld sldOrd">
      <pc:chgData name="Iratxe Ainara Montoya Uriarte" userId="68aa3af8-6a1d-4368-9a7e-8ddf505350e9" providerId="ADAL" clId="{ADEC625B-3B80-F54E-B7C7-DEE678D4CEBD}" dt="2024-11-26T14:37:53.559" v="716" actId="20577"/>
      <pc:docMkLst>
        <pc:docMk/>
      </pc:docMkLst>
      <pc:sldChg chg="modSp mod">
        <pc:chgData name="Iratxe Ainara Montoya Uriarte" userId="68aa3af8-6a1d-4368-9a7e-8ddf505350e9" providerId="ADAL" clId="{ADEC625B-3B80-F54E-B7C7-DEE678D4CEBD}" dt="2024-11-26T14:34:28.601" v="704" actId="20577"/>
        <pc:sldMkLst>
          <pc:docMk/>
          <pc:sldMk cId="2593434652" sldId="258"/>
        </pc:sldMkLst>
        <pc:graphicFrameChg chg="modGraphic">
          <ac:chgData name="Iratxe Ainara Montoya Uriarte" userId="68aa3af8-6a1d-4368-9a7e-8ddf505350e9" providerId="ADAL" clId="{ADEC625B-3B80-F54E-B7C7-DEE678D4CEBD}" dt="2024-11-26T14:34:28.601" v="704" actId="20577"/>
          <ac:graphicFrameMkLst>
            <pc:docMk/>
            <pc:sldMk cId="2593434652" sldId="258"/>
            <ac:graphicFrameMk id="4" creationId="{5AC3716D-F7C2-0AF4-F71A-C18A26052A4A}"/>
          </ac:graphicFrameMkLst>
        </pc:graphicFrameChg>
      </pc:sldChg>
      <pc:sldChg chg="modSp mod">
        <pc:chgData name="Iratxe Ainara Montoya Uriarte" userId="68aa3af8-6a1d-4368-9a7e-8ddf505350e9" providerId="ADAL" clId="{ADEC625B-3B80-F54E-B7C7-DEE678D4CEBD}" dt="2024-11-26T14:37:53.559" v="716" actId="20577"/>
        <pc:sldMkLst>
          <pc:docMk/>
          <pc:sldMk cId="4102301665" sldId="262"/>
        </pc:sldMkLst>
        <pc:spChg chg="mod">
          <ac:chgData name="Iratxe Ainara Montoya Uriarte" userId="68aa3af8-6a1d-4368-9a7e-8ddf505350e9" providerId="ADAL" clId="{ADEC625B-3B80-F54E-B7C7-DEE678D4CEBD}" dt="2024-11-26T14:37:53.559" v="716" actId="20577"/>
          <ac:spMkLst>
            <pc:docMk/>
            <pc:sldMk cId="4102301665" sldId="262"/>
            <ac:spMk id="6" creationId="{6010B3F2-7913-03EF-5D0A-3068DE8C770A}"/>
          </ac:spMkLst>
        </pc:spChg>
      </pc:sldChg>
      <pc:sldChg chg="ord">
        <pc:chgData name="Iratxe Ainara Montoya Uriarte" userId="68aa3af8-6a1d-4368-9a7e-8ddf505350e9" providerId="ADAL" clId="{ADEC625B-3B80-F54E-B7C7-DEE678D4CEBD}" dt="2024-11-23T22:55:22.703" v="3" actId="20578"/>
        <pc:sldMkLst>
          <pc:docMk/>
          <pc:sldMk cId="1019198424" sldId="265"/>
        </pc:sldMkLst>
      </pc:sldChg>
      <pc:sldChg chg="modSp add mod ord">
        <pc:chgData name="Iratxe Ainara Montoya Uriarte" userId="68aa3af8-6a1d-4368-9a7e-8ddf505350e9" providerId="ADAL" clId="{ADEC625B-3B80-F54E-B7C7-DEE678D4CEBD}" dt="2024-11-23T22:58:49.439" v="488" actId="113"/>
        <pc:sldMkLst>
          <pc:docMk/>
          <pc:sldMk cId="2027810371" sldId="266"/>
        </pc:sldMkLst>
        <pc:spChg chg="mod">
          <ac:chgData name="Iratxe Ainara Montoya Uriarte" userId="68aa3af8-6a1d-4368-9a7e-8ddf505350e9" providerId="ADAL" clId="{ADEC625B-3B80-F54E-B7C7-DEE678D4CEBD}" dt="2024-11-23T22:55:41.135" v="18" actId="255"/>
          <ac:spMkLst>
            <pc:docMk/>
            <pc:sldMk cId="2027810371" sldId="266"/>
            <ac:spMk id="2" creationId="{E33C806D-E367-3630-37E1-75927B71032E}"/>
          </ac:spMkLst>
        </pc:spChg>
        <pc:spChg chg="mod">
          <ac:chgData name="Iratxe Ainara Montoya Uriarte" userId="68aa3af8-6a1d-4368-9a7e-8ddf505350e9" providerId="ADAL" clId="{ADEC625B-3B80-F54E-B7C7-DEE678D4CEBD}" dt="2024-11-23T22:58:49.439" v="488" actId="113"/>
          <ac:spMkLst>
            <pc:docMk/>
            <pc:sldMk cId="2027810371" sldId="266"/>
            <ac:spMk id="6" creationId="{31A3DB74-9B30-BB01-C339-B6DD5AC32D3D}"/>
          </ac:spMkLst>
        </pc:spChg>
      </pc:sldChg>
      <pc:sldChg chg="addSp delSp modSp add mod setBg">
        <pc:chgData name="Iratxe Ainara Montoya Uriarte" userId="68aa3af8-6a1d-4368-9a7e-8ddf505350e9" providerId="ADAL" clId="{ADEC625B-3B80-F54E-B7C7-DEE678D4CEBD}" dt="2024-11-25T08:01:40.958" v="667" actId="20577"/>
        <pc:sldMkLst>
          <pc:docMk/>
          <pc:sldMk cId="817324856" sldId="267"/>
        </pc:sldMkLst>
        <pc:spChg chg="del mod">
          <ac:chgData name="Iratxe Ainara Montoya Uriarte" userId="68aa3af8-6a1d-4368-9a7e-8ddf505350e9" providerId="ADAL" clId="{ADEC625B-3B80-F54E-B7C7-DEE678D4CEBD}" dt="2024-11-25T08:01:10.433" v="661" actId="478"/>
          <ac:spMkLst>
            <pc:docMk/>
            <pc:sldMk cId="817324856" sldId="267"/>
            <ac:spMk id="2" creationId="{65B165A9-8ADB-8097-127C-1B7E9554109A}"/>
          </ac:spMkLst>
        </pc:spChg>
        <pc:spChg chg="add del mod">
          <ac:chgData name="Iratxe Ainara Montoya Uriarte" userId="68aa3af8-6a1d-4368-9a7e-8ddf505350e9" providerId="ADAL" clId="{ADEC625B-3B80-F54E-B7C7-DEE678D4CEBD}" dt="2024-11-25T08:01:15.124" v="662" actId="478"/>
          <ac:spMkLst>
            <pc:docMk/>
            <pc:sldMk cId="817324856" sldId="267"/>
            <ac:spMk id="5" creationId="{9E3B8E89-35D3-5694-9C74-5EDABC9DBBC3}"/>
          </ac:spMkLst>
        </pc:spChg>
        <pc:spChg chg="mod ord">
          <ac:chgData name="Iratxe Ainara Montoya Uriarte" userId="68aa3af8-6a1d-4368-9a7e-8ddf505350e9" providerId="ADAL" clId="{ADEC625B-3B80-F54E-B7C7-DEE678D4CEBD}" dt="2024-11-25T08:01:40.958" v="667" actId="20577"/>
          <ac:spMkLst>
            <pc:docMk/>
            <pc:sldMk cId="817324856" sldId="267"/>
            <ac:spMk id="6" creationId="{A54895F1-1673-99B4-4CC3-91804D706D20}"/>
          </ac:spMkLst>
        </pc:spChg>
        <pc:spChg chg="del">
          <ac:chgData name="Iratxe Ainara Montoya Uriarte" userId="68aa3af8-6a1d-4368-9a7e-8ddf505350e9" providerId="ADAL" clId="{ADEC625B-3B80-F54E-B7C7-DEE678D4CEBD}" dt="2024-11-25T08:01:02.206" v="659" actId="26606"/>
          <ac:spMkLst>
            <pc:docMk/>
            <pc:sldMk cId="817324856" sldId="267"/>
            <ac:spMk id="16" creationId="{CBA541D5-913C-05C3-5EF8-D0BD5ED3F9B0}"/>
          </ac:spMkLst>
        </pc:spChg>
        <pc:spChg chg="del">
          <ac:chgData name="Iratxe Ainara Montoya Uriarte" userId="68aa3af8-6a1d-4368-9a7e-8ddf505350e9" providerId="ADAL" clId="{ADEC625B-3B80-F54E-B7C7-DEE678D4CEBD}" dt="2024-11-25T08:01:02.206" v="659" actId="26606"/>
          <ac:spMkLst>
            <pc:docMk/>
            <pc:sldMk cId="817324856" sldId="267"/>
            <ac:spMk id="18" creationId="{0F0BB3DC-C20F-7639-6D85-A7F292798D80}"/>
          </ac:spMkLst>
        </pc:spChg>
        <pc:spChg chg="del">
          <ac:chgData name="Iratxe Ainara Montoya Uriarte" userId="68aa3af8-6a1d-4368-9a7e-8ddf505350e9" providerId="ADAL" clId="{ADEC625B-3B80-F54E-B7C7-DEE678D4CEBD}" dt="2024-11-25T08:01:02.206" v="659" actId="26606"/>
          <ac:spMkLst>
            <pc:docMk/>
            <pc:sldMk cId="817324856" sldId="267"/>
            <ac:spMk id="20" creationId="{A77477D2-254C-C2DF-5A5C-5614A9181AC3}"/>
          </ac:spMkLst>
        </pc:spChg>
        <pc:spChg chg="add">
          <ac:chgData name="Iratxe Ainara Montoya Uriarte" userId="68aa3af8-6a1d-4368-9a7e-8ddf505350e9" providerId="ADAL" clId="{ADEC625B-3B80-F54E-B7C7-DEE678D4CEBD}" dt="2024-11-25T08:01:02.206" v="659" actId="26606"/>
          <ac:spMkLst>
            <pc:docMk/>
            <pc:sldMk cId="817324856" sldId="267"/>
            <ac:spMk id="25" creationId="{930BC020-BDBF-49EB-9898-BAB5BF559317}"/>
          </ac:spMkLst>
        </pc:spChg>
        <pc:spChg chg="add">
          <ac:chgData name="Iratxe Ainara Montoya Uriarte" userId="68aa3af8-6a1d-4368-9a7e-8ddf505350e9" providerId="ADAL" clId="{ADEC625B-3B80-F54E-B7C7-DEE678D4CEBD}" dt="2024-11-25T08:01:02.206" v="659" actId="26606"/>
          <ac:spMkLst>
            <pc:docMk/>
            <pc:sldMk cId="817324856" sldId="267"/>
            <ac:spMk id="27" creationId="{64950C64-5D81-40F1-9601-8BA0D63BAE74}"/>
          </ac:spMkLst>
        </pc:spChg>
        <pc:picChg chg="add mod">
          <ac:chgData name="Iratxe Ainara Montoya Uriarte" userId="68aa3af8-6a1d-4368-9a7e-8ddf505350e9" providerId="ADAL" clId="{ADEC625B-3B80-F54E-B7C7-DEE678D4CEBD}" dt="2024-11-25T08:01:02.206" v="659" actId="26606"/>
          <ac:picMkLst>
            <pc:docMk/>
            <pc:sldMk cId="817324856" sldId="267"/>
            <ac:picMk id="3" creationId="{C9F6B487-5F9B-C934-2E53-214CCCDCF0F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673A4-7544-B649-9E7F-F0C318AFA20F}" type="datetimeFigureOut">
              <a:rPr lang="es-ES" smtClean="0"/>
              <a:t>26/11/24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8CF81-D586-4E4F-8FAE-885504EAA1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75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8CF81-D586-4E4F-8FAE-885504EAA1D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67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E335E-A14F-D265-5DCE-458564D06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0C5C941-084C-FC11-171A-E6A235A4B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3D8D5E1-9780-992F-6E3F-D53A6F816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F5AFD8-7CAE-0B82-7613-03B071913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8CF81-D586-4E4F-8FAE-885504EAA1D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9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03E49-CFBA-F2BD-9A81-87EDEC18A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2775BDC-8C9E-E8E9-63B3-CF66647E83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BB3DE1E-34D2-28D5-ECD8-C483B600E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2A6CC7-ABFD-6AA9-6A91-61AFC2976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8CF81-D586-4E4F-8FAE-885504EAA1D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69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B8C1-49E0-A644-AB4D-8F48FF0D1B00}" type="datetimeFigureOut">
              <a:rPr lang="es-ES" smtClean="0"/>
              <a:t>26/11/24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995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B8C1-49E0-A644-AB4D-8F48FF0D1B00}" type="datetimeFigureOut">
              <a:rPr lang="es-ES" smtClean="0"/>
              <a:t>26/11/24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14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B8C1-49E0-A644-AB4D-8F48FF0D1B00}" type="datetimeFigureOut">
              <a:rPr lang="es-ES" smtClean="0"/>
              <a:t>26/11/24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00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B8C1-49E0-A644-AB4D-8F48FF0D1B00}" type="datetimeFigureOut">
              <a:rPr lang="es-ES" smtClean="0"/>
              <a:t>26/11/24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71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B8C1-49E0-A644-AB4D-8F48FF0D1B00}" type="datetimeFigureOut">
              <a:rPr lang="es-ES" smtClean="0"/>
              <a:t>26/11/24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447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B8C1-49E0-A644-AB4D-8F48FF0D1B00}" type="datetimeFigureOut">
              <a:rPr lang="es-ES" smtClean="0"/>
              <a:t>26/11/24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65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B8C1-49E0-A644-AB4D-8F48FF0D1B00}" type="datetimeFigureOut">
              <a:rPr lang="es-ES" smtClean="0"/>
              <a:t>26/11/24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1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B8C1-49E0-A644-AB4D-8F48FF0D1B00}" type="datetimeFigureOut">
              <a:rPr lang="es-ES" smtClean="0"/>
              <a:t>26/11/24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99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B8C1-49E0-A644-AB4D-8F48FF0D1B00}" type="datetimeFigureOut">
              <a:rPr lang="es-ES" smtClean="0"/>
              <a:t>26/11/24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81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B8C1-49E0-A644-AB4D-8F48FF0D1B00}" type="datetimeFigureOut">
              <a:rPr lang="es-ES" smtClean="0"/>
              <a:t>26/11/24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2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43BB8C1-49E0-A644-AB4D-8F48FF0D1B00}" type="datetimeFigureOut">
              <a:rPr lang="es-ES" smtClean="0"/>
              <a:t>26/11/24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77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3BB8C1-49E0-A644-AB4D-8F48FF0D1B00}" type="datetimeFigureOut">
              <a:rPr lang="es-ES" smtClean="0"/>
              <a:t>26/11/24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26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3E3D5-B553-6E0A-2727-0E62620AD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ERRORES VISTOS EN LOS EJERCICIOS Y ACLARACIONES</a:t>
            </a:r>
          </a:p>
        </p:txBody>
      </p:sp>
    </p:spTree>
    <p:extLst>
      <p:ext uri="{BB962C8B-B14F-4D97-AF65-F5344CB8AC3E}">
        <p14:creationId xmlns:p14="http://schemas.microsoft.com/office/powerpoint/2010/main" val="163092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05E4EB-80C7-BF36-AE51-F04E8CD1D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11AD0D-D8F4-2A16-39E0-4EE868B21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DF4494B-8E85-38E4-76A9-5EB72542B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2B79BC-216E-A45C-ADAE-8EA9BAFC4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3C806D-E367-3630-37E1-75927B71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A3DB74-9B30-BB01-C339-B6DD5AC32D3D}"/>
              </a:ext>
            </a:extLst>
          </p:cNvPr>
          <p:cNvSpPr txBox="1"/>
          <p:nvPr/>
        </p:nvSpPr>
        <p:spPr>
          <a:xfrm>
            <a:off x="5089354" y="438411"/>
            <a:ext cx="6935631" cy="6112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en la optimización conseguimos peores resultados que cuando hemos probado el modelo quieres decir que los valores que estamos dando a los hiperparámetros no son buenos.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s-ES_tradnl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Una buena idea puede ser incluir como valores de los hiperparámetros los que hemos probado (para no conseguir resultados peores)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s-ES_tradnl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s-ES_tradnl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Nota</a:t>
            </a:r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tanto </a:t>
            </a:r>
            <a:r>
              <a:rPr lang="es-ES_tradnl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GridSearchCV</a:t>
            </a:r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como </a:t>
            </a:r>
            <a:r>
              <a:rPr lang="es-ES_tradnl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RandomizedSearchCV</a:t>
            </a:r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usan validación cruzadas</a:t>
            </a:r>
          </a:p>
        </p:txBody>
      </p:sp>
    </p:spTree>
    <p:extLst>
      <p:ext uri="{BB962C8B-B14F-4D97-AF65-F5344CB8AC3E}">
        <p14:creationId xmlns:p14="http://schemas.microsoft.com/office/powerpoint/2010/main" val="202781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4A41D3-C898-8E54-4A6B-6A400352C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9F6B487-5F9B-C934-2E53-214CCCDC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18" y="1440742"/>
            <a:ext cx="7407964" cy="98155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54895F1-1673-99B4-4CC3-91804D706D20}"/>
              </a:ext>
            </a:extLst>
          </p:cNvPr>
          <p:cNvSpPr txBox="1"/>
          <p:nvPr/>
        </p:nvSpPr>
        <p:spPr>
          <a:xfrm>
            <a:off x="2238412" y="4846076"/>
            <a:ext cx="7715177" cy="1271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800" dirty="0">
                <a:solidFill>
                  <a:schemeClr val="bg1"/>
                </a:solidFill>
              </a:rPr>
              <a:t>Para </a:t>
            </a:r>
            <a:r>
              <a:rPr lang="en-US" sz="2800" dirty="0" err="1">
                <a:solidFill>
                  <a:schemeClr val="bg1"/>
                </a:solidFill>
              </a:rPr>
              <a:t>eliminar</a:t>
            </a:r>
            <a:r>
              <a:rPr lang="en-US" sz="2800" dirty="0">
                <a:solidFill>
                  <a:schemeClr val="bg1"/>
                </a:solidFill>
              </a:rPr>
              <a:t> las variables </a:t>
            </a:r>
            <a:r>
              <a:rPr lang="en-US" sz="2800" dirty="0" err="1">
                <a:solidFill>
                  <a:schemeClr val="bg1"/>
                </a:solidFill>
              </a:rPr>
              <a:t>menos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correlacionadas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vez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listar</a:t>
            </a:r>
            <a:r>
              <a:rPr lang="en-US" sz="2800" dirty="0">
                <a:solidFill>
                  <a:schemeClr val="bg1"/>
                </a:solidFill>
              </a:rPr>
              <a:t> las variables, se </a:t>
            </a:r>
            <a:r>
              <a:rPr lang="en-US" sz="2800" dirty="0" err="1">
                <a:solidFill>
                  <a:schemeClr val="bg1"/>
                </a:solidFill>
              </a:rPr>
              <a:t>puede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hacer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indicando</a:t>
            </a:r>
            <a:r>
              <a:rPr lang="en-US" sz="2800" dirty="0">
                <a:solidFill>
                  <a:schemeClr val="bg1"/>
                </a:solidFill>
              </a:rPr>
              <a:t> las que </a:t>
            </a:r>
            <a:r>
              <a:rPr lang="en-US" sz="2800" dirty="0" err="1">
                <a:solidFill>
                  <a:schemeClr val="bg1"/>
                </a:solidFill>
              </a:rPr>
              <a:t>su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correlación</a:t>
            </a:r>
            <a:r>
              <a:rPr lang="en-US" sz="2800" dirty="0">
                <a:solidFill>
                  <a:schemeClr val="bg1"/>
                </a:solidFill>
              </a:rPr>
              <a:t> sea </a:t>
            </a:r>
            <a:r>
              <a:rPr lang="en-US" sz="2800" dirty="0" err="1">
                <a:solidFill>
                  <a:schemeClr val="bg1"/>
                </a:solidFill>
              </a:rPr>
              <a:t>menor</a:t>
            </a:r>
            <a:r>
              <a:rPr lang="en-US" sz="2800" dirty="0">
                <a:solidFill>
                  <a:schemeClr val="bg1"/>
                </a:solidFill>
              </a:rPr>
              <a:t> que </a:t>
            </a:r>
            <a:r>
              <a:rPr lang="en-US" sz="2800">
                <a:solidFill>
                  <a:schemeClr val="bg1"/>
                </a:solidFill>
              </a:rPr>
              <a:t>un valor.</a:t>
            </a:r>
            <a:endParaRPr lang="en-US" sz="2800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2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D3196C-2F3E-5355-148D-DE7E79EA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ES" sz="3000">
                <a:solidFill>
                  <a:srgbClr val="FFFFFF"/>
                </a:solidFill>
              </a:rPr>
              <a:t>DIVIDIR LOS DATOS</a:t>
            </a:r>
            <a:endParaRPr lang="es-ES" sz="3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C98CE3-C1B1-55FE-462C-B5C07A8E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86" y="509285"/>
            <a:ext cx="6575072" cy="5972538"/>
          </a:xfrm>
        </p:spPr>
        <p:txBody>
          <a:bodyPr anchor="ctr">
            <a:normAutofit/>
          </a:bodyPr>
          <a:lstStyle/>
          <a:p>
            <a:r>
              <a:rPr lang="es-ES" sz="2400" dirty="0"/>
              <a:t>Siempre hay que usar </a:t>
            </a:r>
            <a:r>
              <a:rPr lang="es-ES" sz="2400" b="1" dirty="0" err="1"/>
              <a:t>train_test_split</a:t>
            </a:r>
            <a:r>
              <a:rPr lang="es-ES" sz="2400" b="1" dirty="0"/>
              <a:t> </a:t>
            </a:r>
            <a:r>
              <a:rPr lang="es-ES" sz="2400" dirty="0"/>
              <a:t>( a no ser que te indiquen que los datos </a:t>
            </a:r>
            <a:r>
              <a:rPr lang="es-ES" sz="2400" dirty="0" err="1"/>
              <a:t>esten</a:t>
            </a:r>
            <a:r>
              <a:rPr lang="es-ES" sz="2400" dirty="0"/>
              <a:t> preparados para hacerlo de otra forma)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Esto no se puede hacer:</a:t>
            </a:r>
          </a:p>
          <a:p>
            <a:endParaRPr lang="es-ES" sz="2400" dirty="0"/>
          </a:p>
          <a:p>
            <a:endParaRPr lang="es-ES" sz="2400" dirty="0"/>
          </a:p>
          <a:p>
            <a:pPr marL="277813" indent="-1588">
              <a:buNone/>
            </a:pPr>
            <a:r>
              <a:rPr lang="es-ES" sz="2400" dirty="0"/>
              <a:t>Si </a:t>
            </a:r>
            <a:r>
              <a:rPr lang="es-ES" sz="2400" dirty="0" err="1"/>
              <a:t>train_test_split</a:t>
            </a:r>
            <a:r>
              <a:rPr lang="es-ES" sz="2400" dirty="0"/>
              <a:t> selecciona diferentes índices para dividir X y y, las filas de </a:t>
            </a:r>
            <a:r>
              <a:rPr lang="es-ES" sz="2400" dirty="0" err="1"/>
              <a:t>X_train</a:t>
            </a:r>
            <a:r>
              <a:rPr lang="es-ES" sz="2400" dirty="0"/>
              <a:t> no coincidirán con las etiquetas de </a:t>
            </a:r>
            <a:r>
              <a:rPr lang="es-ES" sz="2400" dirty="0" err="1"/>
              <a:t>y_train</a:t>
            </a:r>
            <a:r>
              <a:rPr lang="es-ES" sz="2400" dirty="0"/>
              <a:t>, y lo mismo sucede para los datos de prueba (</a:t>
            </a:r>
            <a:r>
              <a:rPr lang="es-ES" sz="2400" dirty="0" err="1"/>
              <a:t>X_test</a:t>
            </a:r>
            <a:r>
              <a:rPr lang="es-ES" sz="2400" dirty="0"/>
              <a:t> y </a:t>
            </a:r>
            <a:r>
              <a:rPr lang="es-ES" sz="2400" dirty="0" err="1"/>
              <a:t>y_test</a:t>
            </a:r>
            <a:r>
              <a:rPr lang="es-ES" sz="2400" dirty="0"/>
              <a:t>). Esto genera conjuntos de datos que no están correctamente alineados, lo que invalida el modelo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227271-3CE0-6A8B-87E7-808ADD444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805" y="2773558"/>
            <a:ext cx="6737576" cy="51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7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81C377-C6C3-83FA-4B62-FA3E7180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057" y="5963410"/>
            <a:ext cx="8991600" cy="894590"/>
          </a:xfrm>
          <a:prstGeom prst="ellipse">
            <a:avLst/>
          </a:prstGeo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 dirty="0"/>
              <a:t>MÉTRICAS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AC3716D-F7C2-0AF4-F71A-C18A26052A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623605"/>
              </p:ext>
            </p:extLst>
          </p:nvPr>
        </p:nvGraphicFramePr>
        <p:xfrm>
          <a:off x="25052" y="50103"/>
          <a:ext cx="12129370" cy="60204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60379">
                  <a:extLst>
                    <a:ext uri="{9D8B030D-6E8A-4147-A177-3AD203B41FA5}">
                      <a16:colId xmlns:a16="http://schemas.microsoft.com/office/drawing/2014/main" val="951822476"/>
                    </a:ext>
                  </a:extLst>
                </a:gridCol>
                <a:gridCol w="6368991">
                  <a:extLst>
                    <a:ext uri="{9D8B030D-6E8A-4147-A177-3AD203B41FA5}">
                      <a16:colId xmlns:a16="http://schemas.microsoft.com/office/drawing/2014/main" val="945673136"/>
                    </a:ext>
                  </a:extLst>
                </a:gridCol>
              </a:tblGrid>
              <a:tr h="399135">
                <a:tc>
                  <a:txBody>
                    <a:bodyPr/>
                    <a:lstStyle/>
                    <a:p>
                      <a:pPr marL="136525" indent="0" algn="ctr">
                        <a:tabLst/>
                      </a:pPr>
                      <a:r>
                        <a:rPr lang="es-ES" sz="2000" dirty="0"/>
                        <a:t>REGRESIÓN</a:t>
                      </a:r>
                    </a:p>
                  </a:txBody>
                  <a:tcPr marL="21190" marR="21190" marT="10595" marB="105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CLASIFICACIÓN</a:t>
                      </a:r>
                    </a:p>
                  </a:txBody>
                  <a:tcPr marL="21190" marR="21190" marT="10595" marB="10595" anchor="ctr"/>
                </a:tc>
                <a:extLst>
                  <a:ext uri="{0D108BD9-81ED-4DB2-BD59-A6C34878D82A}">
                    <a16:rowId xmlns:a16="http://schemas.microsoft.com/office/drawing/2014/main" val="1356829155"/>
                  </a:ext>
                </a:extLst>
              </a:tr>
              <a:tr h="1123246">
                <a:tc>
                  <a:txBody>
                    <a:bodyPr/>
                    <a:lstStyle/>
                    <a:p>
                      <a:r>
                        <a:rPr lang="es-ES" sz="1400" b="1" dirty="0"/>
                        <a:t>Error absoluto medio</a:t>
                      </a:r>
                    </a:p>
                    <a:p>
                      <a:r>
                        <a:rPr lang="es-ES" sz="1400" b="1" dirty="0"/>
                        <a:t>(MAE - Mean Absolute Error):</a:t>
                      </a:r>
                      <a:endParaRPr lang="es-E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Promedio de las diferencias absolutas entre los valores reales y las predicciones.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Es fácil de interpretar en la misma escala que los datos.</a:t>
                      </a:r>
                    </a:p>
                  </a:txBody>
                  <a:tcPr marL="180000" marR="21190" marT="10595" marB="10595" anchor="ctr"/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Exactitud (</a:t>
                      </a:r>
                      <a:r>
                        <a:rPr lang="es-ES" sz="1400" b="1" dirty="0" err="1"/>
                        <a:t>Accuracy</a:t>
                      </a:r>
                      <a:r>
                        <a:rPr lang="es-ES" sz="1400" b="1" dirty="0"/>
                        <a:t>):</a:t>
                      </a:r>
                      <a:endParaRPr lang="es-E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Proporción de predicciones correctas.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Funciona bien cuando las clases están equilibradas.</a:t>
                      </a:r>
                    </a:p>
                  </a:txBody>
                  <a:tcPr marL="180000" marR="21190" marT="10595" marB="10595" anchor="ctr"/>
                </a:tc>
                <a:extLst>
                  <a:ext uri="{0D108BD9-81ED-4DB2-BD59-A6C34878D82A}">
                    <a16:rowId xmlns:a16="http://schemas.microsoft.com/office/drawing/2014/main" val="1425465697"/>
                  </a:ext>
                </a:extLst>
              </a:tr>
              <a:tr h="970300">
                <a:tc>
                  <a:txBody>
                    <a:bodyPr/>
                    <a:lstStyle/>
                    <a:p>
                      <a:r>
                        <a:rPr lang="es-ES" sz="1400" b="1" dirty="0"/>
                        <a:t>Error cuadrático medio </a:t>
                      </a:r>
                    </a:p>
                    <a:p>
                      <a:r>
                        <a:rPr lang="es-ES" sz="1400" b="1" dirty="0"/>
                        <a:t>(MSE - Mean </a:t>
                      </a:r>
                      <a:r>
                        <a:rPr lang="es-ES" sz="1400" b="1" dirty="0" err="1"/>
                        <a:t>Squared</a:t>
                      </a:r>
                      <a:r>
                        <a:rPr lang="es-ES" sz="1400" b="1" dirty="0"/>
                        <a:t> Error):</a:t>
                      </a:r>
                      <a:endParaRPr lang="es-E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Promedio de los errores al cuadrado.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Penaliza más los errores grandes que el MAE.</a:t>
                      </a:r>
                    </a:p>
                  </a:txBody>
                  <a:tcPr marL="180000" marR="21190" marT="10595" marB="10595" anchor="ctr"/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Precisión (</a:t>
                      </a:r>
                      <a:r>
                        <a:rPr lang="es-ES" sz="1400" b="1" dirty="0" err="1"/>
                        <a:t>Precision</a:t>
                      </a:r>
                      <a:r>
                        <a:rPr lang="es-ES" sz="1400" b="1" dirty="0"/>
                        <a:t>):</a:t>
                      </a:r>
                      <a:endParaRPr lang="es-E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Mide la proporción de predicciones positivas que son correctas.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Importante cuando los falsos positivos tienen un costo alto.</a:t>
                      </a:r>
                    </a:p>
                  </a:txBody>
                  <a:tcPr marL="180000" marR="21190" marT="10595" marB="10595" anchor="ctr"/>
                </a:tc>
                <a:extLst>
                  <a:ext uri="{0D108BD9-81ED-4DB2-BD59-A6C34878D82A}">
                    <a16:rowId xmlns:a16="http://schemas.microsoft.com/office/drawing/2014/main" val="847445319"/>
                  </a:ext>
                </a:extLst>
              </a:tr>
              <a:tr h="1039087">
                <a:tc>
                  <a:txBody>
                    <a:bodyPr/>
                    <a:lstStyle/>
                    <a:p>
                      <a:r>
                        <a:rPr lang="es-ES" sz="1400" b="1" dirty="0"/>
                        <a:t>Raíz del error cuadrático medio </a:t>
                      </a:r>
                    </a:p>
                    <a:p>
                      <a:r>
                        <a:rPr lang="es-ES" sz="1400" b="1" dirty="0"/>
                        <a:t>(RMSE - </a:t>
                      </a:r>
                      <a:r>
                        <a:rPr lang="es-ES" sz="1400" b="1" dirty="0" err="1"/>
                        <a:t>Root</a:t>
                      </a:r>
                      <a:r>
                        <a:rPr lang="es-ES" sz="1400" b="1" dirty="0"/>
                        <a:t> Mean </a:t>
                      </a:r>
                      <a:r>
                        <a:rPr lang="es-ES" sz="1400" b="1" dirty="0" err="1"/>
                        <a:t>Squared</a:t>
                      </a:r>
                      <a:r>
                        <a:rPr lang="es-ES" sz="1400" b="1" dirty="0"/>
                        <a:t> Error):</a:t>
                      </a:r>
                      <a:endParaRPr lang="es-E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Similar al MSE, pero en la misma escala que los valores reales.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Es útil para interpretar en unidades originales.</a:t>
                      </a:r>
                    </a:p>
                  </a:txBody>
                  <a:tcPr marL="180000" marR="21190" marT="10595" marB="10595" anchor="ctr"/>
                </a:tc>
                <a:tc>
                  <a:txBody>
                    <a:bodyPr/>
                    <a:lstStyle/>
                    <a:p>
                      <a:r>
                        <a:rPr lang="es-ES" sz="1400" b="1"/>
                        <a:t>Exhaustividad o sensibilidad (Recall/Sensitivity):</a:t>
                      </a:r>
                      <a:endParaRPr lang="es-ES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/>
                        <a:t>Mide la capacidad del modelo para detectar correctamente las instancias positivas.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/>
                        <a:t>Importante cuando los falsos negativos tienen un costo alto.</a:t>
                      </a:r>
                    </a:p>
                  </a:txBody>
                  <a:tcPr marL="180000" marR="21190" marT="10595" marB="10595" anchor="ctr"/>
                </a:tc>
                <a:extLst>
                  <a:ext uri="{0D108BD9-81ED-4DB2-BD59-A6C34878D82A}">
                    <a16:rowId xmlns:a16="http://schemas.microsoft.com/office/drawing/2014/main" val="2525037314"/>
                  </a:ext>
                </a:extLst>
              </a:tr>
              <a:tr h="682694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marL="21190" marR="21190" marT="10595" marB="10595" anchor="ctr"/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F1-Score:</a:t>
                      </a:r>
                      <a:endParaRPr lang="es-E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Media armónica entre precisión y exhaustividad.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Útil cuando las clases están desbalanceadas.</a:t>
                      </a:r>
                    </a:p>
                  </a:txBody>
                  <a:tcPr marL="180000" marR="21190" marT="10595" marB="10595" anchor="ctr"/>
                </a:tc>
                <a:extLst>
                  <a:ext uri="{0D108BD9-81ED-4DB2-BD59-A6C34878D82A}">
                    <a16:rowId xmlns:a16="http://schemas.microsoft.com/office/drawing/2014/main" val="1790707062"/>
                  </a:ext>
                </a:extLst>
              </a:tr>
              <a:tr h="90297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marL="21190" marR="21190" marT="10595" marB="10595" anchor="ctr"/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AUC-ROC (</a:t>
                      </a:r>
                      <a:r>
                        <a:rPr lang="es-ES" sz="1400" b="1" dirty="0" err="1"/>
                        <a:t>Area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Under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the</a:t>
                      </a:r>
                      <a:r>
                        <a:rPr lang="es-ES" sz="1400" b="1" dirty="0"/>
                        <a:t> ROC Curve):</a:t>
                      </a:r>
                      <a:endParaRPr lang="es-E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Representa la capacidad del modelo para separar las clases.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Un valor cercano a 1 indica un modelo excelente.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Se usa para evaluar modelos de clasificación binaria.</a:t>
                      </a:r>
                    </a:p>
                  </a:txBody>
                  <a:tcPr marL="180000" marR="21190" marT="10595" marB="10595" anchor="ctr"/>
                </a:tc>
                <a:extLst>
                  <a:ext uri="{0D108BD9-81ED-4DB2-BD59-A6C34878D82A}">
                    <a16:rowId xmlns:a16="http://schemas.microsoft.com/office/drawing/2014/main" val="3691259481"/>
                  </a:ext>
                </a:extLst>
              </a:tr>
              <a:tr h="90297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marL="21190" marR="21190" marT="10595" marB="10595" anchor="ctr"/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Matriz de confusión:</a:t>
                      </a:r>
                      <a:endParaRPr lang="es-E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Una tabla que muestra los verdaderos positivos, falsos positivos, verdaderos negativos y falsos negativos.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Es útil para entender los errores del modelo.</a:t>
                      </a:r>
                    </a:p>
                  </a:txBody>
                  <a:tcPr marL="180000" marR="21190" marT="10595" marB="10595" anchor="ctr"/>
                </a:tc>
                <a:extLst>
                  <a:ext uri="{0D108BD9-81ED-4DB2-BD59-A6C34878D82A}">
                    <a16:rowId xmlns:a16="http://schemas.microsoft.com/office/drawing/2014/main" val="302333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43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4B57E1-980D-774F-20E4-56D957DF1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27AD635-6EFB-CFB9-3221-887A3B21B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B2954A-A30A-E887-5509-A460807F5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71E3FF-A1EC-5FB8-F43B-DAE75258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312057"/>
            <a:ext cx="8991600" cy="894590"/>
          </a:xfrm>
          <a:prstGeom prst="ellipse">
            <a:avLst/>
          </a:prstGeo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 dirty="0"/>
              <a:t>MÉTRICAS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F0C4958-7E09-4B0B-A432-DB13F43C5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02" y="327116"/>
            <a:ext cx="11311002" cy="4333587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s-ES" sz="3800" b="1" dirty="0"/>
              <a:t>¿Cuándo usar cada métrica?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800" b="1" dirty="0"/>
              <a:t>Regresión:</a:t>
            </a:r>
            <a:r>
              <a:rPr lang="es-ES" sz="3800" dirty="0"/>
              <a:t> </a:t>
            </a:r>
          </a:p>
          <a:p>
            <a:pPr marL="622300" indent="-212725">
              <a:buFont typeface="Arial" panose="020B0604020202020204" pitchFamily="34" charset="0"/>
              <a:buChar char="•"/>
            </a:pPr>
            <a:r>
              <a:rPr lang="es-ES" sz="3800" dirty="0"/>
              <a:t>Usa MAE o RMSE si necesitas interpretar los errores en las mismas unidades. </a:t>
            </a:r>
          </a:p>
          <a:p>
            <a:pPr marL="622300" indent="-212725">
              <a:buFont typeface="Arial" panose="020B0604020202020204" pitchFamily="34" charset="0"/>
              <a:buChar char="•"/>
            </a:pPr>
            <a:r>
              <a:rPr lang="es-ES" sz="3800" dirty="0"/>
              <a:t>RMSE penaliza más los errores graves</a:t>
            </a:r>
          </a:p>
          <a:p>
            <a:pPr marL="622300" indent="-212725">
              <a:buFont typeface="Arial" panose="020B0604020202020204" pitchFamily="34" charset="0"/>
              <a:buChar char="•"/>
            </a:pPr>
            <a:r>
              <a:rPr lang="es-ES" sz="3800" dirty="0"/>
              <a:t>MSE es útil si deseas penalizar más los errores grandes. </a:t>
            </a:r>
          </a:p>
          <a:p>
            <a:pPr marL="622300" indent="-212725">
              <a:buFont typeface="Arial" panose="020B0604020202020204" pitchFamily="34" charset="0"/>
              <a:buChar char="•"/>
            </a:pPr>
            <a:endParaRPr lang="es-ES" sz="38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3800" b="1" dirty="0"/>
              <a:t>Clasificación:</a:t>
            </a:r>
            <a:r>
              <a:rPr lang="es-ES" sz="3800" dirty="0"/>
              <a:t> </a:t>
            </a:r>
          </a:p>
          <a:p>
            <a:pPr marL="622300" indent="-212725">
              <a:buFont typeface="Arial" panose="020B0604020202020204" pitchFamily="34" charset="0"/>
              <a:buChar char="•"/>
            </a:pPr>
            <a:r>
              <a:rPr lang="es-ES" sz="3800" dirty="0"/>
              <a:t>Usa precisión, sensibilidad y F1-Score si las clases están desbalanceadas. </a:t>
            </a:r>
          </a:p>
          <a:p>
            <a:pPr marL="622300" indent="-212725">
              <a:buFont typeface="Arial" panose="020B0604020202020204" pitchFamily="34" charset="0"/>
              <a:buChar char="•"/>
            </a:pPr>
            <a:r>
              <a:rPr lang="es-ES" sz="3800" dirty="0" err="1"/>
              <a:t>Accuracy</a:t>
            </a:r>
            <a:r>
              <a:rPr lang="es-ES" sz="3800" dirty="0"/>
              <a:t> es útil para clases balanceadas. </a:t>
            </a:r>
          </a:p>
          <a:p>
            <a:pPr marL="622300" indent="-212725">
              <a:buFont typeface="Arial" panose="020B0604020202020204" pitchFamily="34" charset="0"/>
              <a:buChar char="•"/>
            </a:pPr>
            <a:r>
              <a:rPr lang="es-ES" sz="3800" dirty="0"/>
              <a:t>AUC-ROC es ideal para evaluar modelos probabilísticos o clasificación binaria.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907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698AB-0A2C-638B-754C-57570D4D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6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VALIDACIÓN CRUZADA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67E1E8-8D17-C30B-708E-08AC6EC19A59}"/>
              </a:ext>
            </a:extLst>
          </p:cNvPr>
          <p:cNvSpPr txBox="1"/>
          <p:nvPr/>
        </p:nvSpPr>
        <p:spPr>
          <a:xfrm>
            <a:off x="5089354" y="438411"/>
            <a:ext cx="6935631" cy="6112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s-ES_tradnl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¿Qué es la validación cruzada?</a:t>
            </a:r>
            <a:endParaRPr lang="es-ES_tradnl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Técnica para evaluar el rendimiento de un modelo asegurando que este generalice bien a datos no vistos.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Consiste en dividir el </a:t>
            </a:r>
            <a:r>
              <a:rPr lang="es-ES_tradnl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en múltiples particiones (</a:t>
            </a:r>
            <a:r>
              <a:rPr lang="es-ES_tradnl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folds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y entrenar el modelo en diferentes combinaciones de entrenamiento/prueba.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s-ES_tradnl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¿Por qué usar validación cruzada?</a:t>
            </a:r>
            <a:endParaRPr lang="es-ES_tradnl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Ayuda a detectar el sobreajuste (</a:t>
            </a:r>
            <a:r>
              <a:rPr lang="es-ES_tradnl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overfitting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y el </a:t>
            </a:r>
            <a:r>
              <a:rPr lang="es-ES_tradnl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subajuste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s-ES_tradnl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underfitting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Proporciona métricas de evaluación más robustas que una simple división entrenamiento/prueba.</a:t>
            </a:r>
          </a:p>
        </p:txBody>
      </p:sp>
    </p:spTree>
    <p:extLst>
      <p:ext uri="{BB962C8B-B14F-4D97-AF65-F5344CB8AC3E}">
        <p14:creationId xmlns:p14="http://schemas.microsoft.com/office/powerpoint/2010/main" val="168095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BA2B31-E006-1658-A9C5-BAFCBD9BA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AE991-C4EB-2830-BBEE-5713C5D4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96" y="3376507"/>
            <a:ext cx="3881817" cy="2834737"/>
          </a:xfrm>
          <a:prstGeom prst="ellipse">
            <a:avLst/>
          </a:prstGeo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000" dirty="0"/>
              <a:t>VALIDACIÓN CRUZADA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IMPLEMENTACIÓN EN SCIKIT-LEARN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10B3F2-7913-03EF-5D0A-3068DE8C770A}"/>
              </a:ext>
            </a:extLst>
          </p:cNvPr>
          <p:cNvSpPr txBox="1"/>
          <p:nvPr/>
        </p:nvSpPr>
        <p:spPr>
          <a:xfrm>
            <a:off x="413359" y="353651"/>
            <a:ext cx="11636679" cy="2834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s-ES_tradnl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cross_val_score</a:t>
            </a:r>
            <a:endParaRPr lang="es-ES_tradnl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s-ES" sz="2400" dirty="0"/>
              <a:t>Entrena y genera predicciones para cada muestra utilizando validación cruzada.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s-ES_tradnl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Parámetros importantes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742950"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_tradnl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número de </a:t>
            </a:r>
            <a:r>
              <a:rPr lang="es-ES_tradnl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folds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 divisiones de los datos (por defecto 5).</a:t>
            </a:r>
          </a:p>
          <a:p>
            <a:pPr marL="742950"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_tradnl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scoring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métrica a usar (por ejemplo, '</a:t>
            </a:r>
            <a:r>
              <a:rPr lang="es-ES_tradnl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accuracy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 ‘f1', '</a:t>
            </a:r>
            <a:r>
              <a:rPr lang="es-ES_tradnl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roc_auc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’).</a:t>
            </a:r>
          </a:p>
          <a:p>
            <a:pPr marL="742950"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_tradnl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method</a:t>
            </a:r>
            <a:endParaRPr lang="es-ES_tradnl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60AE9A-9D2E-8F59-66AB-39D52B226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34" y="4263281"/>
            <a:ext cx="61849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0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6A12E4-FF1A-614F-9243-133CE8C23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23E41-33EE-F97A-08A5-BE9A7305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809" y="563671"/>
            <a:ext cx="3862192" cy="2050581"/>
          </a:xfrm>
          <a:prstGeom prst="ellipse">
            <a:avLst/>
          </a:prstGeo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000" dirty="0"/>
              <a:t>VALIDACIÓN CRUZADA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IMPLEMENTACIÓN EN SCIKIT-LEARN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8A5322-B9E3-7476-0775-312B815610B6}"/>
              </a:ext>
            </a:extLst>
          </p:cNvPr>
          <p:cNvSpPr txBox="1"/>
          <p:nvPr/>
        </p:nvSpPr>
        <p:spPr>
          <a:xfrm>
            <a:off x="175365" y="286428"/>
            <a:ext cx="10935222" cy="5696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buClr>
                <a:schemeClr val="accent2"/>
              </a:buClr>
            </a:pPr>
            <a:r>
              <a:rPr lang="es-ES_tradnl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cross_val_predict</a:t>
            </a:r>
            <a:r>
              <a:rPr lang="es-ES_tradnl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ntrena y genera predicciones para cada muestra utilizando validación cruzada.</a:t>
            </a:r>
          </a:p>
          <a:p>
            <a:pPr defTabSz="914400">
              <a:buClr>
                <a:schemeClr val="accent2"/>
              </a:buClr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Clr>
                <a:schemeClr val="accent2"/>
              </a:buClr>
            </a:pPr>
            <a:r>
              <a:rPr lang="es-ES_tradnl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Parámetros importantes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47675" lvl="1" indent="-223838" defTabSz="9144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_tradnl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número de </a:t>
            </a:r>
            <a:r>
              <a:rPr lang="es-ES_trad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folds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divisiones de los datos (por defecto 5).</a:t>
            </a:r>
          </a:p>
          <a:p>
            <a:pPr marL="447675" lvl="1" indent="-223838" defTabSz="9144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_tradnl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scoring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métrica a usar (por ejemplo, '</a:t>
            </a:r>
            <a:r>
              <a:rPr lang="es-ES_trad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‘f1', '</a:t>
            </a:r>
            <a:r>
              <a:rPr lang="es-ES_trad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roc_auc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’).</a:t>
            </a:r>
          </a:p>
          <a:p>
            <a:pPr marL="447675" lvl="1" indent="-223838" defTabSz="9144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_tradnl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s-ES_tradnl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permite controlar cómo se generan las predicciones en cada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fold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39800" lvl="1" indent="-342900"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' (por defecto):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30338" lvl="2" indent="-334963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Genera predicciones estándar del modelo.</a:t>
            </a:r>
          </a:p>
          <a:p>
            <a:pPr marL="1430338" lvl="2" indent="-334963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Devuelve las etiquetas (en clasificación) o valores predichos (en regresión).</a:t>
            </a:r>
          </a:p>
          <a:p>
            <a:pPr marL="939800" lvl="1" indent="-342900"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predict_proba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':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0650" lvl="3" indent="-336550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Devuelve las probabilidades de las clases predichas (en modelos de clasificación).</a:t>
            </a:r>
          </a:p>
          <a:p>
            <a:pPr marL="1390650" lvl="3" indent="-336550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Útil para calcular las curvas ROC o métricas basadas en probabilidades.</a:t>
            </a:r>
          </a:p>
          <a:p>
            <a:pPr marL="939800" lvl="1" indent="-342900"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decision_function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':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0650" lvl="3" indent="-336550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Devuelve puntuaciones de decisión del modelo (en modelos que la soportan).</a:t>
            </a:r>
          </a:p>
          <a:p>
            <a:pPr marL="1390650" lvl="3" indent="-336550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Útil para calcular las curvas ROC.</a:t>
            </a:r>
          </a:p>
          <a:p>
            <a:pPr marL="3943350" lvl="8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ES_tradnl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36DE62-64CF-1671-ABD4-3A1D485C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4597400"/>
            <a:ext cx="61849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4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629B91-EE1A-23E8-64E2-1AFACB48C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8B36F-DB1B-4206-3852-07BC7E2E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02" y="3632548"/>
            <a:ext cx="3862192" cy="2050581"/>
          </a:xfrm>
          <a:prstGeom prst="ellipse">
            <a:avLst/>
          </a:prstGeo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000" dirty="0"/>
              <a:t>VALIDACIÓN CRUZADA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IMPLEMENTACIÓN EN SCIKIT-LEARN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3E3ADC-461F-01C0-C616-571688F519DF}"/>
              </a:ext>
            </a:extLst>
          </p:cNvPr>
          <p:cNvSpPr txBox="1"/>
          <p:nvPr/>
        </p:nvSpPr>
        <p:spPr>
          <a:xfrm>
            <a:off x="313151" y="309809"/>
            <a:ext cx="11661731" cy="1692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Uso del Parámetro </a:t>
            </a:r>
            <a:r>
              <a:rPr lang="es-E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El parámetro 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es especialmente útil cuando trabajas con tareas como: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Evaluación probabilística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: Usar 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predict_proba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para obtener probabilidades.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Curvas ROC/AUC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: Usar 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decision_function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predict_proba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para calcular puntuaciones de decisión.</a:t>
            </a:r>
          </a:p>
          <a:p>
            <a:pPr marL="3943350" lvl="8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ES_tradnl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F4AC5E5-004F-AFB5-B669-2C7B4F3D2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610" y="2470795"/>
            <a:ext cx="76581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7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F9403E-836D-AED0-E907-8F572CDF3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51EE0D8-FFE1-25D0-C45E-3C659F60B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136" y="5917249"/>
            <a:ext cx="7729728" cy="7361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182880" tIns="182880" rIns="182880" bIns="18288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s-ES" sz="2800" b="1" i="0" u="none" strike="noStrike" cap="all" spc="200" normalizeH="0" dirty="0">
                <a:ln>
                  <a:noFill/>
                </a:ln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.predict y .</a:t>
            </a:r>
            <a:r>
              <a:rPr kumimoji="0" lang="en-US" altLang="es-ES" sz="2800" b="1" i="0" u="none" strike="noStrike" cap="all" spc="200" normalizeH="0" dirty="0" err="1">
                <a:ln>
                  <a:noFill/>
                </a:ln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predict_proba</a:t>
            </a:r>
            <a:endParaRPr kumimoji="0" lang="en-US" altLang="es-ES" sz="2800" b="1" i="0" u="none" strike="noStrike" cap="all" spc="200" normalizeH="0" dirty="0">
              <a:ln>
                <a:noFill/>
              </a:ln>
              <a:solidFill>
                <a:srgbClr val="262626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14189B-CC79-0CE5-A51D-6C55E2230042}"/>
              </a:ext>
            </a:extLst>
          </p:cNvPr>
          <p:cNvSpPr txBox="1"/>
          <p:nvPr/>
        </p:nvSpPr>
        <p:spPr>
          <a:xfrm>
            <a:off x="313151" y="309809"/>
            <a:ext cx="11661731" cy="1692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943350" lvl="8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ES_tradnl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B990CD4-D55C-9325-F0BD-53C82792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632" y="5496585"/>
            <a:ext cx="184731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ES" altLang="es-E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CE2A95D-BC32-102C-06FD-96EC1A67E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90049"/>
              </p:ext>
            </p:extLst>
          </p:nvPr>
        </p:nvGraphicFramePr>
        <p:xfrm>
          <a:off x="313151" y="350750"/>
          <a:ext cx="11298477" cy="483701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3331923">
                  <a:extLst>
                    <a:ext uri="{9D8B030D-6E8A-4147-A177-3AD203B41FA5}">
                      <a16:colId xmlns:a16="http://schemas.microsoft.com/office/drawing/2014/main" val="1630608420"/>
                    </a:ext>
                  </a:extLst>
                </a:gridCol>
                <a:gridCol w="4151587">
                  <a:extLst>
                    <a:ext uri="{9D8B030D-6E8A-4147-A177-3AD203B41FA5}">
                      <a16:colId xmlns:a16="http://schemas.microsoft.com/office/drawing/2014/main" val="2359401877"/>
                    </a:ext>
                  </a:extLst>
                </a:gridCol>
                <a:gridCol w="3814967">
                  <a:extLst>
                    <a:ext uri="{9D8B030D-6E8A-4147-A177-3AD203B41FA5}">
                      <a16:colId xmlns:a16="http://schemas.microsoft.com/office/drawing/2014/main" val="1240735484"/>
                    </a:ext>
                  </a:extLst>
                </a:gridCol>
              </a:tblGrid>
              <a:tr h="669465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70075" marR="70075" marT="35037" marB="35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.predict</a:t>
                      </a:r>
                    </a:p>
                  </a:txBody>
                  <a:tcPr marL="70075" marR="70075" marT="35037" marB="35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.predict_proba</a:t>
                      </a:r>
                    </a:p>
                  </a:txBody>
                  <a:tcPr marL="70075" marR="70075" marT="35037" marB="35037" anchor="ctr"/>
                </a:tc>
                <a:extLst>
                  <a:ext uri="{0D108BD9-81ED-4DB2-BD59-A6C34878D82A}">
                    <a16:rowId xmlns:a16="http://schemas.microsoft.com/office/drawing/2014/main" val="2172004581"/>
                  </a:ext>
                </a:extLst>
              </a:tr>
              <a:tr h="1165365">
                <a:tc>
                  <a:txBody>
                    <a:bodyPr/>
                    <a:lstStyle/>
                    <a:p>
                      <a:r>
                        <a:rPr lang="es-ES" sz="2400" b="1" dirty="0"/>
                        <a:t>Tipo de Salida</a:t>
                      </a:r>
                      <a:endParaRPr lang="es-ES" sz="2400" dirty="0"/>
                    </a:p>
                  </a:txBody>
                  <a:tcPr marL="70075" marR="70075" marT="35037" marB="35037" anchor="ctr"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Etiquetas de clase (0 o 1, etc.)</a:t>
                      </a:r>
                    </a:p>
                  </a:txBody>
                  <a:tcPr marL="70075" marR="70075" marT="35037" marB="35037" anchor="ctr"/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Probabilidades para cada clase (ej. [0.7, 0.3])</a:t>
                      </a:r>
                    </a:p>
                  </a:txBody>
                  <a:tcPr marL="70075" marR="70075" marT="35037" marB="35037" anchor="ctr"/>
                </a:tc>
                <a:extLst>
                  <a:ext uri="{0D108BD9-81ED-4DB2-BD59-A6C34878D82A}">
                    <a16:rowId xmlns:a16="http://schemas.microsoft.com/office/drawing/2014/main" val="672929789"/>
                  </a:ext>
                </a:extLst>
              </a:tr>
              <a:tr h="669465">
                <a:tc>
                  <a:txBody>
                    <a:bodyPr/>
                    <a:lstStyle/>
                    <a:p>
                      <a:r>
                        <a:rPr lang="es-ES" sz="2400" b="1"/>
                        <a:t>Problemas Aplicables</a:t>
                      </a:r>
                      <a:endParaRPr lang="es-ES" sz="2400"/>
                    </a:p>
                  </a:txBody>
                  <a:tcPr marL="70075" marR="70075" marT="35037" marB="35037" anchor="ctr"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Clasificación y Regresión</a:t>
                      </a:r>
                    </a:p>
                  </a:txBody>
                  <a:tcPr marL="70075" marR="70075" marT="35037" marB="35037" anchor="ctr"/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Solo Clasificación</a:t>
                      </a:r>
                    </a:p>
                  </a:txBody>
                  <a:tcPr marL="70075" marR="70075" marT="35037" marB="35037" anchor="ctr"/>
                </a:tc>
                <a:extLst>
                  <a:ext uri="{0D108BD9-81ED-4DB2-BD59-A6C34878D82A}">
                    <a16:rowId xmlns:a16="http://schemas.microsoft.com/office/drawing/2014/main" val="449145547"/>
                  </a:ext>
                </a:extLst>
              </a:tr>
              <a:tr h="1165365">
                <a:tc>
                  <a:txBody>
                    <a:bodyPr/>
                    <a:lstStyle/>
                    <a:p>
                      <a:r>
                        <a:rPr lang="es-ES" sz="2400" b="1"/>
                        <a:t>Nivel de Detalle</a:t>
                      </a:r>
                      <a:endParaRPr lang="es-ES" sz="2400"/>
                    </a:p>
                  </a:txBody>
                  <a:tcPr marL="70075" marR="70075" marT="35037" marB="35037" anchor="ctr"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Solo predice la clase final</a:t>
                      </a:r>
                    </a:p>
                  </a:txBody>
                  <a:tcPr marL="70075" marR="70075" marT="35037" marB="35037" anchor="ctr"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Ofrece una probabilidad detallada para cada clase</a:t>
                      </a:r>
                    </a:p>
                  </a:txBody>
                  <a:tcPr marL="70075" marR="70075" marT="35037" marB="35037" anchor="ctr"/>
                </a:tc>
                <a:extLst>
                  <a:ext uri="{0D108BD9-81ED-4DB2-BD59-A6C34878D82A}">
                    <a16:rowId xmlns:a16="http://schemas.microsoft.com/office/drawing/2014/main" val="93694264"/>
                  </a:ext>
                </a:extLst>
              </a:tr>
              <a:tr h="1165365">
                <a:tc>
                  <a:txBody>
                    <a:bodyPr/>
                    <a:lstStyle/>
                    <a:p>
                      <a:r>
                        <a:rPr lang="es-ES" sz="2400" b="1"/>
                        <a:t>Uso Típico</a:t>
                      </a:r>
                      <a:endParaRPr lang="es-ES" sz="2400"/>
                    </a:p>
                  </a:txBody>
                  <a:tcPr marL="70075" marR="70075" marT="35037" marB="35037" anchor="ctr"/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Predicciones finales para evaluación directa o pruebas</a:t>
                      </a:r>
                    </a:p>
                  </a:txBody>
                  <a:tcPr marL="70075" marR="70075" marT="35037" marB="35037" anchor="ctr"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Cálculo de métricas como AUC o para análisis más detallado</a:t>
                      </a:r>
                    </a:p>
                  </a:txBody>
                  <a:tcPr marL="70075" marR="70075" marT="35037" marB="35037" anchor="ctr"/>
                </a:tc>
                <a:extLst>
                  <a:ext uri="{0D108BD9-81ED-4DB2-BD59-A6C34878D82A}">
                    <a16:rowId xmlns:a16="http://schemas.microsoft.com/office/drawing/2014/main" val="2793617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198424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696</TotalTime>
  <Words>952</Words>
  <Application>Microsoft Macintosh PowerPoint</Application>
  <PresentationFormat>Panorámica</PresentationFormat>
  <Paragraphs>115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Gill Sans MT</vt:lpstr>
      <vt:lpstr>Paquete</vt:lpstr>
      <vt:lpstr>ERRORES VISTOS EN LOS EJERCICIOS Y ACLARACIONES</vt:lpstr>
      <vt:lpstr>DIVIDIR LOS DATOS</vt:lpstr>
      <vt:lpstr>MÉTRICAS</vt:lpstr>
      <vt:lpstr>MÉTRICAS</vt:lpstr>
      <vt:lpstr>VALIDACIÓN CRUZADA</vt:lpstr>
      <vt:lpstr>VALIDACIÓN CRUZADA  IMPLEMENTACIÓN EN SCIKIT-LEARN</vt:lpstr>
      <vt:lpstr>VALIDACIÓN CRUZADA  IMPLEMENTACIÓN EN SCIKIT-LEARN</vt:lpstr>
      <vt:lpstr>VALIDACIÓN CRUZADA  IMPLEMENTACIÓN EN SCIKIT-LEARN</vt:lpstr>
      <vt:lpstr>Presentación de PowerPoint</vt:lpstr>
      <vt:lpstr>OPTIMIZACIÓN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Ainara Montoya</dc:creator>
  <cp:lastModifiedBy>Ainara Montoya</cp:lastModifiedBy>
  <cp:revision>1</cp:revision>
  <dcterms:created xsi:type="dcterms:W3CDTF">2024-11-23T10:50:11Z</dcterms:created>
  <dcterms:modified xsi:type="dcterms:W3CDTF">2024-11-26T14:38:00Z</dcterms:modified>
</cp:coreProperties>
</file>