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80" r:id="rId4"/>
  </p:sldMasterIdLst>
  <p:notesMasterIdLst>
    <p:notesMasterId r:id="rId6"/>
  </p:notesMasterIdLst>
  <p:sldIdLst>
    <p:sldId id="328" r:id="rId5"/>
    <p:sldId id="263" r:id="rId7"/>
    <p:sldId id="316" r:id="rId8"/>
    <p:sldId id="282" r:id="rId9"/>
    <p:sldId id="278" r:id="rId10"/>
    <p:sldId id="329" r:id="rId11"/>
    <p:sldId id="288" r:id="rId12"/>
    <p:sldId id="348" r:id="rId13"/>
    <p:sldId id="349" r:id="rId14"/>
    <p:sldId id="330" r:id="rId15"/>
    <p:sldId id="354" r:id="rId16"/>
    <p:sldId id="353" r:id="rId17"/>
    <p:sldId id="302" r:id="rId18"/>
    <p:sldId id="331" r:id="rId19"/>
    <p:sldId id="350" r:id="rId20"/>
    <p:sldId id="351" r:id="rId21"/>
    <p:sldId id="3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D1A"/>
    <a:srgbClr val="F3F3F3"/>
    <a:srgbClr val="57B4D0"/>
    <a:srgbClr val="FFFFFF"/>
    <a:srgbClr val="E5E5E5"/>
    <a:srgbClr val="FBFBFB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4" y="408"/>
      </p:cViewPr>
      <p:guideLst>
        <p:guide orient="horz" pos="215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4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10.png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54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61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68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7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11.jpeg"/><Relationship Id="rId2" Type="http://schemas.openxmlformats.org/officeDocument/2006/relationships/tags" Target="../tags/tag186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96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04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17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10.png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32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39.xml"/><Relationship Id="rId15" Type="http://schemas.openxmlformats.org/officeDocument/2006/relationships/tags" Target="../tags/tag248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49.xml"/><Relationship Id="rId18" Type="http://schemas.openxmlformats.org/officeDocument/2006/relationships/tags" Target="../tags/tag259.xml"/><Relationship Id="rId17" Type="http://schemas.openxmlformats.org/officeDocument/2006/relationships/tags" Target="../tags/tag258.xml"/><Relationship Id="rId16" Type="http://schemas.openxmlformats.org/officeDocument/2006/relationships/tags" Target="../tags/tag257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10.png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60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10.png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0" Type="http://schemas.openxmlformats.org/officeDocument/2006/relationships/tags" Target="../tags/tag283.xml"/><Relationship Id="rId2" Type="http://schemas.openxmlformats.org/officeDocument/2006/relationships/tags" Target="../tags/tag271.xml"/><Relationship Id="rId19" Type="http://schemas.openxmlformats.org/officeDocument/2006/relationships/tags" Target="../tags/tag282.xml"/><Relationship Id="rId18" Type="http://schemas.openxmlformats.org/officeDocument/2006/relationships/tags" Target="../tags/tag281.xml"/><Relationship Id="rId17" Type="http://schemas.openxmlformats.org/officeDocument/2006/relationships/tags" Target="../tags/tag280.xml"/><Relationship Id="rId16" Type="http://schemas.openxmlformats.org/officeDocument/2006/relationships/tags" Target="../tags/tag279.xml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10.png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12.png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84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0"/>
            <a:ext cx="720090" cy="720847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4893011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6"/>
            </p:custDataLst>
          </p:nvPr>
        </p:nvSpPr>
        <p:spPr>
          <a:xfrm>
            <a:off x="3718560" y="441960"/>
            <a:ext cx="1008830" cy="4770119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50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7"/>
            </p:custDataLst>
          </p:nvPr>
        </p:nvSpPr>
        <p:spPr>
          <a:xfrm>
            <a:off x="3246119" y="441959"/>
            <a:ext cx="397257" cy="4770119"/>
          </a:xfrm>
        </p:spPr>
        <p:txBody>
          <a:bodyPr vert="eaVert" wrap="square" lIns="91440" tIns="45720" rIns="91440" bIns="4572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8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57103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4702174" y="2304098"/>
            <a:ext cx="4914265" cy="835660"/>
          </a:xfrm>
        </p:spPr>
        <p:txBody>
          <a:bodyPr vert="horz" wrap="square" lIns="91440" tIns="4680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4702174" y="3181351"/>
            <a:ext cx="4914265" cy="428624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0"/>
            <a:ext cx="720090" cy="7208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489301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6"/>
            </p:custDataLst>
          </p:nvPr>
        </p:nvSpPr>
        <p:spPr>
          <a:xfrm>
            <a:off x="3233738" y="594360"/>
            <a:ext cx="1304925" cy="4424680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153"/>
            <a:ext cx="720090" cy="7208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190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4" Type="http://schemas.openxmlformats.org/officeDocument/2006/relationships/tags" Target="../tags/tag298.xml"/><Relationship Id="rId23" Type="http://schemas.openxmlformats.org/officeDocument/2006/relationships/tags" Target="../tags/tag297.xml"/><Relationship Id="rId22" Type="http://schemas.openxmlformats.org/officeDocument/2006/relationships/tags" Target="../tags/tag296.xml"/><Relationship Id="rId21" Type="http://schemas.openxmlformats.org/officeDocument/2006/relationships/tags" Target="../tags/tag295.xml"/><Relationship Id="rId20" Type="http://schemas.openxmlformats.org/officeDocument/2006/relationships/tags" Target="../tags/tag294.xml"/><Relationship Id="rId2" Type="http://schemas.openxmlformats.org/officeDocument/2006/relationships/slideLayout" Target="../slideLayouts/slideLayout32.xml"/><Relationship Id="rId19" Type="http://schemas.openxmlformats.org/officeDocument/2006/relationships/tags" Target="../tags/tag293.xml"/><Relationship Id="rId18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uochen.blog.csdn.net/article/details/117711953" TargetMode="Externa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30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30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99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300.xml"/><Relationship Id="rId4" Type="http://schemas.openxmlformats.org/officeDocument/2006/relationships/image" Target="../media/image1.svg"/><Relationship Id="rId3" Type="http://schemas.openxmlformats.org/officeDocument/2006/relationships/image" Target="../media/image24.png"/><Relationship Id="rId2" Type="http://schemas.openxmlformats.org/officeDocument/2006/relationships/hyperlink" Target="https://github.com/ruochenPray/BigData" TargetMode="Externa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" y="0"/>
            <a:ext cx="12203414" cy="6858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55131" y="1946262"/>
            <a:ext cx="1473868" cy="147386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65312" y="2259958"/>
            <a:ext cx="2070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2021</a:t>
            </a:r>
            <a:endParaRPr lang="zh-CN" altLang="en-US" sz="4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28323" y="3420130"/>
            <a:ext cx="89154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rial" panose="020B0604020202020204"/>
              </a:rPr>
              <a:t>Hadoop</a:t>
            </a:r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rial" panose="020B0604020202020204"/>
              </a:rPr>
              <a:t>大数据</a:t>
            </a:r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rial" panose="020B0604020202020204"/>
              </a:rPr>
              <a:t>答辩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0010" y="4540148"/>
            <a:ext cx="3693695" cy="4571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 rot="10800000">
            <a:off x="5983704" y="4540148"/>
            <a:ext cx="3693695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29330" y="4839798"/>
            <a:ext cx="576102" cy="496066"/>
            <a:chOff x="2751138" y="4071938"/>
            <a:chExt cx="1558925" cy="1158875"/>
          </a:xfrm>
        </p:grpSpPr>
        <p:sp>
          <p:nvSpPr>
            <p:cNvPr id="36" name="Freeform 15"/>
            <p:cNvSpPr/>
            <p:nvPr/>
          </p:nvSpPr>
          <p:spPr bwMode="auto">
            <a:xfrm>
              <a:off x="3770313" y="4562475"/>
              <a:ext cx="539750" cy="477838"/>
            </a:xfrm>
            <a:custGeom>
              <a:avLst/>
              <a:gdLst>
                <a:gd name="T0" fmla="*/ 255 w 340"/>
                <a:gd name="T1" fmla="*/ 0 h 301"/>
                <a:gd name="T2" fmla="*/ 136 w 340"/>
                <a:gd name="T3" fmla="*/ 99 h 301"/>
                <a:gd name="T4" fmla="*/ 28 w 340"/>
                <a:gd name="T5" fmla="*/ 8 h 301"/>
                <a:gd name="T6" fmla="*/ 28 w 340"/>
                <a:gd name="T7" fmla="*/ 8 h 301"/>
                <a:gd name="T8" fmla="*/ 14 w 340"/>
                <a:gd name="T9" fmla="*/ 31 h 301"/>
                <a:gd name="T10" fmla="*/ 0 w 340"/>
                <a:gd name="T11" fmla="*/ 50 h 301"/>
                <a:gd name="T12" fmla="*/ 0 w 340"/>
                <a:gd name="T13" fmla="*/ 50 h 301"/>
                <a:gd name="T14" fmla="*/ 24 w 340"/>
                <a:gd name="T15" fmla="*/ 70 h 301"/>
                <a:gd name="T16" fmla="*/ 47 w 340"/>
                <a:gd name="T17" fmla="*/ 95 h 301"/>
                <a:gd name="T18" fmla="*/ 68 w 340"/>
                <a:gd name="T19" fmla="*/ 122 h 301"/>
                <a:gd name="T20" fmla="*/ 84 w 340"/>
                <a:gd name="T21" fmla="*/ 149 h 301"/>
                <a:gd name="T22" fmla="*/ 99 w 340"/>
                <a:gd name="T23" fmla="*/ 180 h 301"/>
                <a:gd name="T24" fmla="*/ 109 w 340"/>
                <a:gd name="T25" fmla="*/ 213 h 301"/>
                <a:gd name="T26" fmla="*/ 115 w 340"/>
                <a:gd name="T27" fmla="*/ 248 h 301"/>
                <a:gd name="T28" fmla="*/ 117 w 340"/>
                <a:gd name="T29" fmla="*/ 283 h 301"/>
                <a:gd name="T30" fmla="*/ 117 w 340"/>
                <a:gd name="T31" fmla="*/ 283 h 301"/>
                <a:gd name="T32" fmla="*/ 115 w 340"/>
                <a:gd name="T33" fmla="*/ 301 h 301"/>
                <a:gd name="T34" fmla="*/ 115 w 340"/>
                <a:gd name="T35" fmla="*/ 301 h 301"/>
                <a:gd name="T36" fmla="*/ 136 w 340"/>
                <a:gd name="T37" fmla="*/ 301 h 301"/>
                <a:gd name="T38" fmla="*/ 136 w 340"/>
                <a:gd name="T39" fmla="*/ 301 h 301"/>
                <a:gd name="T40" fmla="*/ 167 w 340"/>
                <a:gd name="T41" fmla="*/ 299 h 301"/>
                <a:gd name="T42" fmla="*/ 200 w 340"/>
                <a:gd name="T43" fmla="*/ 293 h 301"/>
                <a:gd name="T44" fmla="*/ 233 w 340"/>
                <a:gd name="T45" fmla="*/ 285 h 301"/>
                <a:gd name="T46" fmla="*/ 266 w 340"/>
                <a:gd name="T47" fmla="*/ 270 h 301"/>
                <a:gd name="T48" fmla="*/ 282 w 340"/>
                <a:gd name="T49" fmla="*/ 262 h 301"/>
                <a:gd name="T50" fmla="*/ 295 w 340"/>
                <a:gd name="T51" fmla="*/ 252 h 301"/>
                <a:gd name="T52" fmla="*/ 307 w 340"/>
                <a:gd name="T53" fmla="*/ 242 h 301"/>
                <a:gd name="T54" fmla="*/ 319 w 340"/>
                <a:gd name="T55" fmla="*/ 229 h 301"/>
                <a:gd name="T56" fmla="*/ 328 w 340"/>
                <a:gd name="T57" fmla="*/ 217 h 301"/>
                <a:gd name="T58" fmla="*/ 334 w 340"/>
                <a:gd name="T59" fmla="*/ 204 h 301"/>
                <a:gd name="T60" fmla="*/ 338 w 340"/>
                <a:gd name="T61" fmla="*/ 190 h 301"/>
                <a:gd name="T62" fmla="*/ 340 w 340"/>
                <a:gd name="T63" fmla="*/ 176 h 301"/>
                <a:gd name="T64" fmla="*/ 340 w 340"/>
                <a:gd name="T65" fmla="*/ 176 h 301"/>
                <a:gd name="T66" fmla="*/ 338 w 340"/>
                <a:gd name="T67" fmla="*/ 149 h 301"/>
                <a:gd name="T68" fmla="*/ 334 w 340"/>
                <a:gd name="T69" fmla="*/ 122 h 301"/>
                <a:gd name="T70" fmla="*/ 328 w 340"/>
                <a:gd name="T71" fmla="*/ 97 h 301"/>
                <a:gd name="T72" fmla="*/ 317 w 340"/>
                <a:gd name="T73" fmla="*/ 74 h 301"/>
                <a:gd name="T74" fmla="*/ 305 w 340"/>
                <a:gd name="T75" fmla="*/ 54 h 301"/>
                <a:gd name="T76" fmla="*/ 290 w 340"/>
                <a:gd name="T77" fmla="*/ 33 h 301"/>
                <a:gd name="T78" fmla="*/ 274 w 340"/>
                <a:gd name="T79" fmla="*/ 15 h 301"/>
                <a:gd name="T80" fmla="*/ 255 w 340"/>
                <a:gd name="T81" fmla="*/ 0 h 301"/>
                <a:gd name="T82" fmla="*/ 255 w 340"/>
                <a:gd name="T8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0" h="301">
                  <a:moveTo>
                    <a:pt x="255" y="0"/>
                  </a:moveTo>
                  <a:lnTo>
                    <a:pt x="136" y="99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3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4" y="70"/>
                  </a:lnTo>
                  <a:lnTo>
                    <a:pt x="47" y="95"/>
                  </a:lnTo>
                  <a:lnTo>
                    <a:pt x="68" y="122"/>
                  </a:lnTo>
                  <a:lnTo>
                    <a:pt x="84" y="149"/>
                  </a:lnTo>
                  <a:lnTo>
                    <a:pt x="99" y="180"/>
                  </a:lnTo>
                  <a:lnTo>
                    <a:pt x="109" y="213"/>
                  </a:lnTo>
                  <a:lnTo>
                    <a:pt x="115" y="248"/>
                  </a:lnTo>
                  <a:lnTo>
                    <a:pt x="117" y="283"/>
                  </a:lnTo>
                  <a:lnTo>
                    <a:pt x="117" y="283"/>
                  </a:lnTo>
                  <a:lnTo>
                    <a:pt x="115" y="301"/>
                  </a:lnTo>
                  <a:lnTo>
                    <a:pt x="115" y="301"/>
                  </a:lnTo>
                  <a:lnTo>
                    <a:pt x="136" y="301"/>
                  </a:lnTo>
                  <a:lnTo>
                    <a:pt x="136" y="301"/>
                  </a:lnTo>
                  <a:lnTo>
                    <a:pt x="167" y="299"/>
                  </a:lnTo>
                  <a:lnTo>
                    <a:pt x="200" y="293"/>
                  </a:lnTo>
                  <a:lnTo>
                    <a:pt x="233" y="285"/>
                  </a:lnTo>
                  <a:lnTo>
                    <a:pt x="266" y="270"/>
                  </a:lnTo>
                  <a:lnTo>
                    <a:pt x="282" y="262"/>
                  </a:lnTo>
                  <a:lnTo>
                    <a:pt x="295" y="252"/>
                  </a:lnTo>
                  <a:lnTo>
                    <a:pt x="307" y="242"/>
                  </a:lnTo>
                  <a:lnTo>
                    <a:pt x="319" y="229"/>
                  </a:lnTo>
                  <a:lnTo>
                    <a:pt x="328" y="217"/>
                  </a:lnTo>
                  <a:lnTo>
                    <a:pt x="334" y="204"/>
                  </a:lnTo>
                  <a:lnTo>
                    <a:pt x="338" y="190"/>
                  </a:lnTo>
                  <a:lnTo>
                    <a:pt x="340" y="176"/>
                  </a:lnTo>
                  <a:lnTo>
                    <a:pt x="340" y="176"/>
                  </a:lnTo>
                  <a:lnTo>
                    <a:pt x="338" y="149"/>
                  </a:lnTo>
                  <a:lnTo>
                    <a:pt x="334" y="122"/>
                  </a:lnTo>
                  <a:lnTo>
                    <a:pt x="328" y="97"/>
                  </a:lnTo>
                  <a:lnTo>
                    <a:pt x="317" y="74"/>
                  </a:lnTo>
                  <a:lnTo>
                    <a:pt x="305" y="54"/>
                  </a:lnTo>
                  <a:lnTo>
                    <a:pt x="290" y="33"/>
                  </a:lnTo>
                  <a:lnTo>
                    <a:pt x="274" y="15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773488" y="4071938"/>
              <a:ext cx="441325" cy="450850"/>
            </a:xfrm>
            <a:custGeom>
              <a:avLst/>
              <a:gdLst>
                <a:gd name="T0" fmla="*/ 49 w 278"/>
                <a:gd name="T1" fmla="*/ 225 h 284"/>
                <a:gd name="T2" fmla="*/ 49 w 278"/>
                <a:gd name="T3" fmla="*/ 225 h 284"/>
                <a:gd name="T4" fmla="*/ 49 w 278"/>
                <a:gd name="T5" fmla="*/ 239 h 284"/>
                <a:gd name="T6" fmla="*/ 47 w 278"/>
                <a:gd name="T7" fmla="*/ 255 h 284"/>
                <a:gd name="T8" fmla="*/ 47 w 278"/>
                <a:gd name="T9" fmla="*/ 255 h 284"/>
                <a:gd name="T10" fmla="*/ 66 w 278"/>
                <a:gd name="T11" fmla="*/ 268 h 284"/>
                <a:gd name="T12" fmla="*/ 88 w 278"/>
                <a:gd name="T13" fmla="*/ 276 h 284"/>
                <a:gd name="T14" fmla="*/ 111 w 278"/>
                <a:gd name="T15" fmla="*/ 282 h 284"/>
                <a:gd name="T16" fmla="*/ 134 w 278"/>
                <a:gd name="T17" fmla="*/ 284 h 284"/>
                <a:gd name="T18" fmla="*/ 134 w 278"/>
                <a:gd name="T19" fmla="*/ 284 h 284"/>
                <a:gd name="T20" fmla="*/ 148 w 278"/>
                <a:gd name="T21" fmla="*/ 284 h 284"/>
                <a:gd name="T22" fmla="*/ 163 w 278"/>
                <a:gd name="T23" fmla="*/ 282 h 284"/>
                <a:gd name="T24" fmla="*/ 177 w 278"/>
                <a:gd name="T25" fmla="*/ 278 h 284"/>
                <a:gd name="T26" fmla="*/ 189 w 278"/>
                <a:gd name="T27" fmla="*/ 274 h 284"/>
                <a:gd name="T28" fmla="*/ 202 w 278"/>
                <a:gd name="T29" fmla="*/ 268 h 284"/>
                <a:gd name="T30" fmla="*/ 214 w 278"/>
                <a:gd name="T31" fmla="*/ 260 h 284"/>
                <a:gd name="T32" fmla="*/ 224 w 278"/>
                <a:gd name="T33" fmla="*/ 251 h 284"/>
                <a:gd name="T34" fmla="*/ 235 w 278"/>
                <a:gd name="T35" fmla="*/ 243 h 284"/>
                <a:gd name="T36" fmla="*/ 245 w 278"/>
                <a:gd name="T37" fmla="*/ 233 h 284"/>
                <a:gd name="T38" fmla="*/ 253 w 278"/>
                <a:gd name="T39" fmla="*/ 222 h 284"/>
                <a:gd name="T40" fmla="*/ 260 w 278"/>
                <a:gd name="T41" fmla="*/ 210 h 284"/>
                <a:gd name="T42" fmla="*/ 266 w 278"/>
                <a:gd name="T43" fmla="*/ 198 h 284"/>
                <a:gd name="T44" fmla="*/ 272 w 278"/>
                <a:gd name="T45" fmla="*/ 185 h 284"/>
                <a:gd name="T46" fmla="*/ 274 w 278"/>
                <a:gd name="T47" fmla="*/ 171 h 284"/>
                <a:gd name="T48" fmla="*/ 276 w 278"/>
                <a:gd name="T49" fmla="*/ 156 h 284"/>
                <a:gd name="T50" fmla="*/ 278 w 278"/>
                <a:gd name="T51" fmla="*/ 142 h 284"/>
                <a:gd name="T52" fmla="*/ 278 w 278"/>
                <a:gd name="T53" fmla="*/ 142 h 284"/>
                <a:gd name="T54" fmla="*/ 276 w 278"/>
                <a:gd name="T55" fmla="*/ 128 h 284"/>
                <a:gd name="T56" fmla="*/ 274 w 278"/>
                <a:gd name="T57" fmla="*/ 113 h 284"/>
                <a:gd name="T58" fmla="*/ 272 w 278"/>
                <a:gd name="T59" fmla="*/ 99 h 284"/>
                <a:gd name="T60" fmla="*/ 266 w 278"/>
                <a:gd name="T61" fmla="*/ 86 h 284"/>
                <a:gd name="T62" fmla="*/ 260 w 278"/>
                <a:gd name="T63" fmla="*/ 74 h 284"/>
                <a:gd name="T64" fmla="*/ 253 w 278"/>
                <a:gd name="T65" fmla="*/ 62 h 284"/>
                <a:gd name="T66" fmla="*/ 245 w 278"/>
                <a:gd name="T67" fmla="*/ 51 h 284"/>
                <a:gd name="T68" fmla="*/ 235 w 278"/>
                <a:gd name="T69" fmla="*/ 41 h 284"/>
                <a:gd name="T70" fmla="*/ 224 w 278"/>
                <a:gd name="T71" fmla="*/ 31 h 284"/>
                <a:gd name="T72" fmla="*/ 214 w 278"/>
                <a:gd name="T73" fmla="*/ 22 h 284"/>
                <a:gd name="T74" fmla="*/ 202 w 278"/>
                <a:gd name="T75" fmla="*/ 16 h 284"/>
                <a:gd name="T76" fmla="*/ 189 w 278"/>
                <a:gd name="T77" fmla="*/ 10 h 284"/>
                <a:gd name="T78" fmla="*/ 177 w 278"/>
                <a:gd name="T79" fmla="*/ 6 h 284"/>
                <a:gd name="T80" fmla="*/ 163 w 278"/>
                <a:gd name="T81" fmla="*/ 2 h 284"/>
                <a:gd name="T82" fmla="*/ 148 w 278"/>
                <a:gd name="T83" fmla="*/ 0 h 284"/>
                <a:gd name="T84" fmla="*/ 134 w 278"/>
                <a:gd name="T85" fmla="*/ 0 h 284"/>
                <a:gd name="T86" fmla="*/ 134 w 278"/>
                <a:gd name="T87" fmla="*/ 0 h 284"/>
                <a:gd name="T88" fmla="*/ 111 w 278"/>
                <a:gd name="T89" fmla="*/ 0 h 284"/>
                <a:gd name="T90" fmla="*/ 90 w 278"/>
                <a:gd name="T91" fmla="*/ 6 h 284"/>
                <a:gd name="T92" fmla="*/ 70 w 278"/>
                <a:gd name="T93" fmla="*/ 14 h 284"/>
                <a:gd name="T94" fmla="*/ 51 w 278"/>
                <a:gd name="T95" fmla="*/ 24 h 284"/>
                <a:gd name="T96" fmla="*/ 35 w 278"/>
                <a:gd name="T97" fmla="*/ 39 h 284"/>
                <a:gd name="T98" fmla="*/ 20 w 278"/>
                <a:gd name="T99" fmla="*/ 55 h 284"/>
                <a:gd name="T100" fmla="*/ 10 w 278"/>
                <a:gd name="T101" fmla="*/ 72 h 284"/>
                <a:gd name="T102" fmla="*/ 0 w 278"/>
                <a:gd name="T103" fmla="*/ 92 h 284"/>
                <a:gd name="T104" fmla="*/ 0 w 278"/>
                <a:gd name="T105" fmla="*/ 92 h 284"/>
                <a:gd name="T106" fmla="*/ 12 w 278"/>
                <a:gd name="T107" fmla="*/ 107 h 284"/>
                <a:gd name="T108" fmla="*/ 20 w 278"/>
                <a:gd name="T109" fmla="*/ 121 h 284"/>
                <a:gd name="T110" fmla="*/ 28 w 278"/>
                <a:gd name="T111" fmla="*/ 136 h 284"/>
                <a:gd name="T112" fmla="*/ 37 w 278"/>
                <a:gd name="T113" fmla="*/ 152 h 284"/>
                <a:gd name="T114" fmla="*/ 43 w 278"/>
                <a:gd name="T115" fmla="*/ 169 h 284"/>
                <a:gd name="T116" fmla="*/ 47 w 278"/>
                <a:gd name="T117" fmla="*/ 187 h 284"/>
                <a:gd name="T118" fmla="*/ 49 w 278"/>
                <a:gd name="T119" fmla="*/ 206 h 284"/>
                <a:gd name="T120" fmla="*/ 49 w 278"/>
                <a:gd name="T121" fmla="*/ 225 h 284"/>
                <a:gd name="T122" fmla="*/ 49 w 278"/>
                <a:gd name="T123" fmla="*/ 22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" h="284">
                  <a:moveTo>
                    <a:pt x="49" y="225"/>
                  </a:moveTo>
                  <a:lnTo>
                    <a:pt x="49" y="225"/>
                  </a:lnTo>
                  <a:lnTo>
                    <a:pt x="49" y="239"/>
                  </a:lnTo>
                  <a:lnTo>
                    <a:pt x="47" y="255"/>
                  </a:lnTo>
                  <a:lnTo>
                    <a:pt x="47" y="255"/>
                  </a:lnTo>
                  <a:lnTo>
                    <a:pt x="66" y="268"/>
                  </a:lnTo>
                  <a:lnTo>
                    <a:pt x="88" y="276"/>
                  </a:lnTo>
                  <a:lnTo>
                    <a:pt x="111" y="282"/>
                  </a:lnTo>
                  <a:lnTo>
                    <a:pt x="134" y="284"/>
                  </a:lnTo>
                  <a:lnTo>
                    <a:pt x="134" y="284"/>
                  </a:lnTo>
                  <a:lnTo>
                    <a:pt x="148" y="284"/>
                  </a:lnTo>
                  <a:lnTo>
                    <a:pt x="163" y="282"/>
                  </a:lnTo>
                  <a:lnTo>
                    <a:pt x="177" y="278"/>
                  </a:lnTo>
                  <a:lnTo>
                    <a:pt x="189" y="274"/>
                  </a:lnTo>
                  <a:lnTo>
                    <a:pt x="202" y="268"/>
                  </a:lnTo>
                  <a:lnTo>
                    <a:pt x="214" y="260"/>
                  </a:lnTo>
                  <a:lnTo>
                    <a:pt x="224" y="251"/>
                  </a:lnTo>
                  <a:lnTo>
                    <a:pt x="235" y="243"/>
                  </a:lnTo>
                  <a:lnTo>
                    <a:pt x="245" y="233"/>
                  </a:lnTo>
                  <a:lnTo>
                    <a:pt x="253" y="222"/>
                  </a:lnTo>
                  <a:lnTo>
                    <a:pt x="260" y="210"/>
                  </a:lnTo>
                  <a:lnTo>
                    <a:pt x="266" y="198"/>
                  </a:lnTo>
                  <a:lnTo>
                    <a:pt x="272" y="185"/>
                  </a:lnTo>
                  <a:lnTo>
                    <a:pt x="274" y="171"/>
                  </a:lnTo>
                  <a:lnTo>
                    <a:pt x="276" y="156"/>
                  </a:lnTo>
                  <a:lnTo>
                    <a:pt x="278" y="142"/>
                  </a:lnTo>
                  <a:lnTo>
                    <a:pt x="278" y="142"/>
                  </a:lnTo>
                  <a:lnTo>
                    <a:pt x="276" y="128"/>
                  </a:lnTo>
                  <a:lnTo>
                    <a:pt x="274" y="113"/>
                  </a:lnTo>
                  <a:lnTo>
                    <a:pt x="272" y="99"/>
                  </a:lnTo>
                  <a:lnTo>
                    <a:pt x="266" y="86"/>
                  </a:lnTo>
                  <a:lnTo>
                    <a:pt x="260" y="74"/>
                  </a:lnTo>
                  <a:lnTo>
                    <a:pt x="253" y="62"/>
                  </a:lnTo>
                  <a:lnTo>
                    <a:pt x="245" y="51"/>
                  </a:lnTo>
                  <a:lnTo>
                    <a:pt x="235" y="41"/>
                  </a:lnTo>
                  <a:lnTo>
                    <a:pt x="224" y="31"/>
                  </a:lnTo>
                  <a:lnTo>
                    <a:pt x="214" y="22"/>
                  </a:lnTo>
                  <a:lnTo>
                    <a:pt x="202" y="16"/>
                  </a:lnTo>
                  <a:lnTo>
                    <a:pt x="189" y="10"/>
                  </a:lnTo>
                  <a:lnTo>
                    <a:pt x="177" y="6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11" y="0"/>
                  </a:lnTo>
                  <a:lnTo>
                    <a:pt x="90" y="6"/>
                  </a:lnTo>
                  <a:lnTo>
                    <a:pt x="70" y="14"/>
                  </a:lnTo>
                  <a:lnTo>
                    <a:pt x="51" y="24"/>
                  </a:lnTo>
                  <a:lnTo>
                    <a:pt x="35" y="39"/>
                  </a:lnTo>
                  <a:lnTo>
                    <a:pt x="20" y="55"/>
                  </a:lnTo>
                  <a:lnTo>
                    <a:pt x="10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2" y="107"/>
                  </a:lnTo>
                  <a:lnTo>
                    <a:pt x="20" y="121"/>
                  </a:lnTo>
                  <a:lnTo>
                    <a:pt x="28" y="136"/>
                  </a:lnTo>
                  <a:lnTo>
                    <a:pt x="37" y="152"/>
                  </a:lnTo>
                  <a:lnTo>
                    <a:pt x="43" y="169"/>
                  </a:lnTo>
                  <a:lnTo>
                    <a:pt x="47" y="187"/>
                  </a:lnTo>
                  <a:lnTo>
                    <a:pt x="49" y="206"/>
                  </a:lnTo>
                  <a:lnTo>
                    <a:pt x="49" y="225"/>
                  </a:lnTo>
                  <a:lnTo>
                    <a:pt x="49" y="22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2751138" y="4562475"/>
              <a:ext cx="542925" cy="477838"/>
            </a:xfrm>
            <a:custGeom>
              <a:avLst/>
              <a:gdLst>
                <a:gd name="T0" fmla="*/ 204 w 342"/>
                <a:gd name="T1" fmla="*/ 301 h 301"/>
                <a:gd name="T2" fmla="*/ 204 w 342"/>
                <a:gd name="T3" fmla="*/ 301 h 301"/>
                <a:gd name="T4" fmla="*/ 225 w 342"/>
                <a:gd name="T5" fmla="*/ 301 h 301"/>
                <a:gd name="T6" fmla="*/ 225 w 342"/>
                <a:gd name="T7" fmla="*/ 301 h 301"/>
                <a:gd name="T8" fmla="*/ 225 w 342"/>
                <a:gd name="T9" fmla="*/ 283 h 301"/>
                <a:gd name="T10" fmla="*/ 225 w 342"/>
                <a:gd name="T11" fmla="*/ 283 h 301"/>
                <a:gd name="T12" fmla="*/ 227 w 342"/>
                <a:gd name="T13" fmla="*/ 248 h 301"/>
                <a:gd name="T14" fmla="*/ 233 w 342"/>
                <a:gd name="T15" fmla="*/ 213 h 301"/>
                <a:gd name="T16" fmla="*/ 243 w 342"/>
                <a:gd name="T17" fmla="*/ 180 h 301"/>
                <a:gd name="T18" fmla="*/ 256 w 342"/>
                <a:gd name="T19" fmla="*/ 149 h 301"/>
                <a:gd name="T20" fmla="*/ 272 w 342"/>
                <a:gd name="T21" fmla="*/ 122 h 301"/>
                <a:gd name="T22" fmla="*/ 293 w 342"/>
                <a:gd name="T23" fmla="*/ 95 h 301"/>
                <a:gd name="T24" fmla="*/ 316 w 342"/>
                <a:gd name="T25" fmla="*/ 70 h 301"/>
                <a:gd name="T26" fmla="*/ 342 w 342"/>
                <a:gd name="T27" fmla="*/ 50 h 301"/>
                <a:gd name="T28" fmla="*/ 342 w 342"/>
                <a:gd name="T29" fmla="*/ 50 h 301"/>
                <a:gd name="T30" fmla="*/ 326 w 342"/>
                <a:gd name="T31" fmla="*/ 31 h 301"/>
                <a:gd name="T32" fmla="*/ 313 w 342"/>
                <a:gd name="T33" fmla="*/ 8 h 301"/>
                <a:gd name="T34" fmla="*/ 204 w 342"/>
                <a:gd name="T35" fmla="*/ 99 h 301"/>
                <a:gd name="T36" fmla="*/ 84 w 342"/>
                <a:gd name="T37" fmla="*/ 0 h 301"/>
                <a:gd name="T38" fmla="*/ 84 w 342"/>
                <a:gd name="T39" fmla="*/ 0 h 301"/>
                <a:gd name="T40" fmla="*/ 66 w 342"/>
                <a:gd name="T41" fmla="*/ 15 h 301"/>
                <a:gd name="T42" fmla="*/ 49 w 342"/>
                <a:gd name="T43" fmla="*/ 33 h 301"/>
                <a:gd name="T44" fmla="*/ 35 w 342"/>
                <a:gd name="T45" fmla="*/ 54 h 301"/>
                <a:gd name="T46" fmla="*/ 23 w 342"/>
                <a:gd name="T47" fmla="*/ 74 h 301"/>
                <a:gd name="T48" fmla="*/ 14 w 342"/>
                <a:gd name="T49" fmla="*/ 97 h 301"/>
                <a:gd name="T50" fmla="*/ 6 w 342"/>
                <a:gd name="T51" fmla="*/ 122 h 301"/>
                <a:gd name="T52" fmla="*/ 2 w 342"/>
                <a:gd name="T53" fmla="*/ 149 h 301"/>
                <a:gd name="T54" fmla="*/ 0 w 342"/>
                <a:gd name="T55" fmla="*/ 176 h 301"/>
                <a:gd name="T56" fmla="*/ 0 w 342"/>
                <a:gd name="T57" fmla="*/ 176 h 301"/>
                <a:gd name="T58" fmla="*/ 2 w 342"/>
                <a:gd name="T59" fmla="*/ 190 h 301"/>
                <a:gd name="T60" fmla="*/ 6 w 342"/>
                <a:gd name="T61" fmla="*/ 204 h 301"/>
                <a:gd name="T62" fmla="*/ 12 w 342"/>
                <a:gd name="T63" fmla="*/ 217 h 301"/>
                <a:gd name="T64" fmla="*/ 23 w 342"/>
                <a:gd name="T65" fmla="*/ 229 h 301"/>
                <a:gd name="T66" fmla="*/ 33 w 342"/>
                <a:gd name="T67" fmla="*/ 242 h 301"/>
                <a:gd name="T68" fmla="*/ 45 w 342"/>
                <a:gd name="T69" fmla="*/ 252 h 301"/>
                <a:gd name="T70" fmla="*/ 60 w 342"/>
                <a:gd name="T71" fmla="*/ 262 h 301"/>
                <a:gd name="T72" fmla="*/ 74 w 342"/>
                <a:gd name="T73" fmla="*/ 270 h 301"/>
                <a:gd name="T74" fmla="*/ 107 w 342"/>
                <a:gd name="T75" fmla="*/ 285 h 301"/>
                <a:gd name="T76" fmla="*/ 140 w 342"/>
                <a:gd name="T77" fmla="*/ 293 h 301"/>
                <a:gd name="T78" fmla="*/ 173 w 342"/>
                <a:gd name="T79" fmla="*/ 299 h 301"/>
                <a:gd name="T80" fmla="*/ 204 w 342"/>
                <a:gd name="T81" fmla="*/ 301 h 301"/>
                <a:gd name="T82" fmla="*/ 204 w 342"/>
                <a:gd name="T8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2" h="301">
                  <a:moveTo>
                    <a:pt x="204" y="301"/>
                  </a:moveTo>
                  <a:lnTo>
                    <a:pt x="204" y="301"/>
                  </a:lnTo>
                  <a:lnTo>
                    <a:pt x="225" y="301"/>
                  </a:lnTo>
                  <a:lnTo>
                    <a:pt x="225" y="301"/>
                  </a:lnTo>
                  <a:lnTo>
                    <a:pt x="225" y="283"/>
                  </a:lnTo>
                  <a:lnTo>
                    <a:pt x="225" y="283"/>
                  </a:lnTo>
                  <a:lnTo>
                    <a:pt x="227" y="248"/>
                  </a:lnTo>
                  <a:lnTo>
                    <a:pt x="233" y="213"/>
                  </a:lnTo>
                  <a:lnTo>
                    <a:pt x="243" y="180"/>
                  </a:lnTo>
                  <a:lnTo>
                    <a:pt x="256" y="149"/>
                  </a:lnTo>
                  <a:lnTo>
                    <a:pt x="272" y="122"/>
                  </a:lnTo>
                  <a:lnTo>
                    <a:pt x="293" y="95"/>
                  </a:lnTo>
                  <a:lnTo>
                    <a:pt x="316" y="70"/>
                  </a:lnTo>
                  <a:lnTo>
                    <a:pt x="342" y="50"/>
                  </a:lnTo>
                  <a:lnTo>
                    <a:pt x="342" y="50"/>
                  </a:lnTo>
                  <a:lnTo>
                    <a:pt x="326" y="31"/>
                  </a:lnTo>
                  <a:lnTo>
                    <a:pt x="313" y="8"/>
                  </a:lnTo>
                  <a:lnTo>
                    <a:pt x="204" y="9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6" y="15"/>
                  </a:lnTo>
                  <a:lnTo>
                    <a:pt x="49" y="33"/>
                  </a:lnTo>
                  <a:lnTo>
                    <a:pt x="35" y="54"/>
                  </a:lnTo>
                  <a:lnTo>
                    <a:pt x="23" y="74"/>
                  </a:lnTo>
                  <a:lnTo>
                    <a:pt x="14" y="97"/>
                  </a:lnTo>
                  <a:lnTo>
                    <a:pt x="6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90"/>
                  </a:lnTo>
                  <a:lnTo>
                    <a:pt x="6" y="204"/>
                  </a:lnTo>
                  <a:lnTo>
                    <a:pt x="12" y="217"/>
                  </a:lnTo>
                  <a:lnTo>
                    <a:pt x="23" y="229"/>
                  </a:lnTo>
                  <a:lnTo>
                    <a:pt x="33" y="242"/>
                  </a:lnTo>
                  <a:lnTo>
                    <a:pt x="45" y="252"/>
                  </a:lnTo>
                  <a:lnTo>
                    <a:pt x="60" y="262"/>
                  </a:lnTo>
                  <a:lnTo>
                    <a:pt x="74" y="270"/>
                  </a:lnTo>
                  <a:lnTo>
                    <a:pt x="107" y="285"/>
                  </a:lnTo>
                  <a:lnTo>
                    <a:pt x="140" y="293"/>
                  </a:lnTo>
                  <a:lnTo>
                    <a:pt x="173" y="299"/>
                  </a:lnTo>
                  <a:lnTo>
                    <a:pt x="204" y="301"/>
                  </a:lnTo>
                  <a:lnTo>
                    <a:pt x="204" y="30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2849563" y="4071938"/>
              <a:ext cx="438150" cy="450850"/>
            </a:xfrm>
            <a:custGeom>
              <a:avLst/>
              <a:gdLst>
                <a:gd name="T0" fmla="*/ 142 w 276"/>
                <a:gd name="T1" fmla="*/ 284 h 284"/>
                <a:gd name="T2" fmla="*/ 142 w 276"/>
                <a:gd name="T3" fmla="*/ 284 h 284"/>
                <a:gd name="T4" fmla="*/ 167 w 276"/>
                <a:gd name="T5" fmla="*/ 282 h 284"/>
                <a:gd name="T6" fmla="*/ 190 w 276"/>
                <a:gd name="T7" fmla="*/ 276 h 284"/>
                <a:gd name="T8" fmla="*/ 210 w 276"/>
                <a:gd name="T9" fmla="*/ 268 h 284"/>
                <a:gd name="T10" fmla="*/ 229 w 276"/>
                <a:gd name="T11" fmla="*/ 255 h 284"/>
                <a:gd name="T12" fmla="*/ 229 w 276"/>
                <a:gd name="T13" fmla="*/ 255 h 284"/>
                <a:gd name="T14" fmla="*/ 229 w 276"/>
                <a:gd name="T15" fmla="*/ 239 h 284"/>
                <a:gd name="T16" fmla="*/ 227 w 276"/>
                <a:gd name="T17" fmla="*/ 225 h 284"/>
                <a:gd name="T18" fmla="*/ 227 w 276"/>
                <a:gd name="T19" fmla="*/ 225 h 284"/>
                <a:gd name="T20" fmla="*/ 229 w 276"/>
                <a:gd name="T21" fmla="*/ 206 h 284"/>
                <a:gd name="T22" fmla="*/ 231 w 276"/>
                <a:gd name="T23" fmla="*/ 187 h 284"/>
                <a:gd name="T24" fmla="*/ 235 w 276"/>
                <a:gd name="T25" fmla="*/ 169 h 284"/>
                <a:gd name="T26" fmla="*/ 241 w 276"/>
                <a:gd name="T27" fmla="*/ 152 h 284"/>
                <a:gd name="T28" fmla="*/ 247 w 276"/>
                <a:gd name="T29" fmla="*/ 136 h 284"/>
                <a:gd name="T30" fmla="*/ 256 w 276"/>
                <a:gd name="T31" fmla="*/ 121 h 284"/>
                <a:gd name="T32" fmla="*/ 266 w 276"/>
                <a:gd name="T33" fmla="*/ 107 h 284"/>
                <a:gd name="T34" fmla="*/ 276 w 276"/>
                <a:gd name="T35" fmla="*/ 92 h 284"/>
                <a:gd name="T36" fmla="*/ 276 w 276"/>
                <a:gd name="T37" fmla="*/ 92 h 284"/>
                <a:gd name="T38" fmla="*/ 268 w 276"/>
                <a:gd name="T39" fmla="*/ 72 h 284"/>
                <a:gd name="T40" fmla="*/ 256 w 276"/>
                <a:gd name="T41" fmla="*/ 55 h 284"/>
                <a:gd name="T42" fmla="*/ 241 w 276"/>
                <a:gd name="T43" fmla="*/ 39 h 284"/>
                <a:gd name="T44" fmla="*/ 225 w 276"/>
                <a:gd name="T45" fmla="*/ 24 h 284"/>
                <a:gd name="T46" fmla="*/ 206 w 276"/>
                <a:gd name="T47" fmla="*/ 14 h 284"/>
                <a:gd name="T48" fmla="*/ 185 w 276"/>
                <a:gd name="T49" fmla="*/ 6 h 284"/>
                <a:gd name="T50" fmla="*/ 165 w 276"/>
                <a:gd name="T51" fmla="*/ 0 h 284"/>
                <a:gd name="T52" fmla="*/ 142 w 276"/>
                <a:gd name="T53" fmla="*/ 0 h 284"/>
                <a:gd name="T54" fmla="*/ 142 w 276"/>
                <a:gd name="T55" fmla="*/ 0 h 284"/>
                <a:gd name="T56" fmla="*/ 128 w 276"/>
                <a:gd name="T57" fmla="*/ 0 h 284"/>
                <a:gd name="T58" fmla="*/ 113 w 276"/>
                <a:gd name="T59" fmla="*/ 2 h 284"/>
                <a:gd name="T60" fmla="*/ 99 w 276"/>
                <a:gd name="T61" fmla="*/ 6 h 284"/>
                <a:gd name="T62" fmla="*/ 86 w 276"/>
                <a:gd name="T63" fmla="*/ 10 h 284"/>
                <a:gd name="T64" fmla="*/ 74 w 276"/>
                <a:gd name="T65" fmla="*/ 16 h 284"/>
                <a:gd name="T66" fmla="*/ 62 w 276"/>
                <a:gd name="T67" fmla="*/ 22 h 284"/>
                <a:gd name="T68" fmla="*/ 51 w 276"/>
                <a:gd name="T69" fmla="*/ 31 h 284"/>
                <a:gd name="T70" fmla="*/ 41 w 276"/>
                <a:gd name="T71" fmla="*/ 41 h 284"/>
                <a:gd name="T72" fmla="*/ 31 w 276"/>
                <a:gd name="T73" fmla="*/ 51 h 284"/>
                <a:gd name="T74" fmla="*/ 22 w 276"/>
                <a:gd name="T75" fmla="*/ 62 h 284"/>
                <a:gd name="T76" fmla="*/ 16 w 276"/>
                <a:gd name="T77" fmla="*/ 74 h 284"/>
                <a:gd name="T78" fmla="*/ 10 w 276"/>
                <a:gd name="T79" fmla="*/ 86 h 284"/>
                <a:gd name="T80" fmla="*/ 6 w 276"/>
                <a:gd name="T81" fmla="*/ 99 h 284"/>
                <a:gd name="T82" fmla="*/ 2 w 276"/>
                <a:gd name="T83" fmla="*/ 113 h 284"/>
                <a:gd name="T84" fmla="*/ 0 w 276"/>
                <a:gd name="T85" fmla="*/ 128 h 284"/>
                <a:gd name="T86" fmla="*/ 0 w 276"/>
                <a:gd name="T87" fmla="*/ 142 h 284"/>
                <a:gd name="T88" fmla="*/ 0 w 276"/>
                <a:gd name="T89" fmla="*/ 142 h 284"/>
                <a:gd name="T90" fmla="*/ 0 w 276"/>
                <a:gd name="T91" fmla="*/ 156 h 284"/>
                <a:gd name="T92" fmla="*/ 2 w 276"/>
                <a:gd name="T93" fmla="*/ 171 h 284"/>
                <a:gd name="T94" fmla="*/ 6 w 276"/>
                <a:gd name="T95" fmla="*/ 185 h 284"/>
                <a:gd name="T96" fmla="*/ 10 w 276"/>
                <a:gd name="T97" fmla="*/ 198 h 284"/>
                <a:gd name="T98" fmla="*/ 16 w 276"/>
                <a:gd name="T99" fmla="*/ 210 h 284"/>
                <a:gd name="T100" fmla="*/ 22 w 276"/>
                <a:gd name="T101" fmla="*/ 222 h 284"/>
                <a:gd name="T102" fmla="*/ 31 w 276"/>
                <a:gd name="T103" fmla="*/ 233 h 284"/>
                <a:gd name="T104" fmla="*/ 41 w 276"/>
                <a:gd name="T105" fmla="*/ 243 h 284"/>
                <a:gd name="T106" fmla="*/ 51 w 276"/>
                <a:gd name="T107" fmla="*/ 251 h 284"/>
                <a:gd name="T108" fmla="*/ 62 w 276"/>
                <a:gd name="T109" fmla="*/ 260 h 284"/>
                <a:gd name="T110" fmla="*/ 74 w 276"/>
                <a:gd name="T111" fmla="*/ 268 h 284"/>
                <a:gd name="T112" fmla="*/ 86 w 276"/>
                <a:gd name="T113" fmla="*/ 274 h 284"/>
                <a:gd name="T114" fmla="*/ 99 w 276"/>
                <a:gd name="T115" fmla="*/ 278 h 284"/>
                <a:gd name="T116" fmla="*/ 113 w 276"/>
                <a:gd name="T117" fmla="*/ 282 h 284"/>
                <a:gd name="T118" fmla="*/ 128 w 276"/>
                <a:gd name="T119" fmla="*/ 284 h 284"/>
                <a:gd name="T120" fmla="*/ 142 w 276"/>
                <a:gd name="T121" fmla="*/ 284 h 284"/>
                <a:gd name="T122" fmla="*/ 142 w 276"/>
                <a:gd name="T1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84">
                  <a:moveTo>
                    <a:pt x="142" y="284"/>
                  </a:moveTo>
                  <a:lnTo>
                    <a:pt x="142" y="284"/>
                  </a:lnTo>
                  <a:lnTo>
                    <a:pt x="167" y="282"/>
                  </a:lnTo>
                  <a:lnTo>
                    <a:pt x="190" y="276"/>
                  </a:lnTo>
                  <a:lnTo>
                    <a:pt x="210" y="268"/>
                  </a:lnTo>
                  <a:lnTo>
                    <a:pt x="229" y="255"/>
                  </a:lnTo>
                  <a:lnTo>
                    <a:pt x="229" y="255"/>
                  </a:lnTo>
                  <a:lnTo>
                    <a:pt x="229" y="239"/>
                  </a:lnTo>
                  <a:lnTo>
                    <a:pt x="227" y="225"/>
                  </a:lnTo>
                  <a:lnTo>
                    <a:pt x="227" y="225"/>
                  </a:lnTo>
                  <a:lnTo>
                    <a:pt x="229" y="206"/>
                  </a:lnTo>
                  <a:lnTo>
                    <a:pt x="231" y="187"/>
                  </a:lnTo>
                  <a:lnTo>
                    <a:pt x="235" y="169"/>
                  </a:lnTo>
                  <a:lnTo>
                    <a:pt x="241" y="152"/>
                  </a:lnTo>
                  <a:lnTo>
                    <a:pt x="247" y="136"/>
                  </a:lnTo>
                  <a:lnTo>
                    <a:pt x="256" y="121"/>
                  </a:lnTo>
                  <a:lnTo>
                    <a:pt x="266" y="107"/>
                  </a:lnTo>
                  <a:lnTo>
                    <a:pt x="276" y="92"/>
                  </a:lnTo>
                  <a:lnTo>
                    <a:pt x="276" y="92"/>
                  </a:lnTo>
                  <a:lnTo>
                    <a:pt x="268" y="72"/>
                  </a:lnTo>
                  <a:lnTo>
                    <a:pt x="256" y="55"/>
                  </a:lnTo>
                  <a:lnTo>
                    <a:pt x="241" y="39"/>
                  </a:lnTo>
                  <a:lnTo>
                    <a:pt x="225" y="24"/>
                  </a:lnTo>
                  <a:lnTo>
                    <a:pt x="206" y="14"/>
                  </a:lnTo>
                  <a:lnTo>
                    <a:pt x="185" y="6"/>
                  </a:lnTo>
                  <a:lnTo>
                    <a:pt x="165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6"/>
                  </a:lnTo>
                  <a:lnTo>
                    <a:pt x="62" y="22"/>
                  </a:lnTo>
                  <a:lnTo>
                    <a:pt x="51" y="31"/>
                  </a:lnTo>
                  <a:lnTo>
                    <a:pt x="41" y="41"/>
                  </a:lnTo>
                  <a:lnTo>
                    <a:pt x="31" y="51"/>
                  </a:lnTo>
                  <a:lnTo>
                    <a:pt x="22" y="62"/>
                  </a:lnTo>
                  <a:lnTo>
                    <a:pt x="16" y="74"/>
                  </a:lnTo>
                  <a:lnTo>
                    <a:pt x="10" y="86"/>
                  </a:lnTo>
                  <a:lnTo>
                    <a:pt x="6" y="99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56"/>
                  </a:lnTo>
                  <a:lnTo>
                    <a:pt x="2" y="171"/>
                  </a:lnTo>
                  <a:lnTo>
                    <a:pt x="6" y="185"/>
                  </a:lnTo>
                  <a:lnTo>
                    <a:pt x="10" y="198"/>
                  </a:lnTo>
                  <a:lnTo>
                    <a:pt x="16" y="210"/>
                  </a:lnTo>
                  <a:lnTo>
                    <a:pt x="22" y="222"/>
                  </a:lnTo>
                  <a:lnTo>
                    <a:pt x="31" y="233"/>
                  </a:lnTo>
                  <a:lnTo>
                    <a:pt x="41" y="243"/>
                  </a:lnTo>
                  <a:lnTo>
                    <a:pt x="51" y="251"/>
                  </a:lnTo>
                  <a:lnTo>
                    <a:pt x="62" y="260"/>
                  </a:lnTo>
                  <a:lnTo>
                    <a:pt x="74" y="268"/>
                  </a:lnTo>
                  <a:lnTo>
                    <a:pt x="86" y="274"/>
                  </a:lnTo>
                  <a:lnTo>
                    <a:pt x="99" y="278"/>
                  </a:lnTo>
                  <a:lnTo>
                    <a:pt x="113" y="282"/>
                  </a:lnTo>
                  <a:lnTo>
                    <a:pt x="128" y="284"/>
                  </a:lnTo>
                  <a:lnTo>
                    <a:pt x="142" y="284"/>
                  </a:lnTo>
                  <a:lnTo>
                    <a:pt x="142" y="284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3182938" y="4710113"/>
              <a:ext cx="698500" cy="520700"/>
            </a:xfrm>
            <a:custGeom>
              <a:avLst/>
              <a:gdLst>
                <a:gd name="T0" fmla="*/ 440 w 440"/>
                <a:gd name="T1" fmla="*/ 190 h 328"/>
                <a:gd name="T2" fmla="*/ 440 w 440"/>
                <a:gd name="T3" fmla="*/ 190 h 328"/>
                <a:gd name="T4" fmla="*/ 438 w 440"/>
                <a:gd name="T5" fmla="*/ 161 h 328"/>
                <a:gd name="T6" fmla="*/ 431 w 440"/>
                <a:gd name="T7" fmla="*/ 134 h 328"/>
                <a:gd name="T8" fmla="*/ 425 w 440"/>
                <a:gd name="T9" fmla="*/ 107 h 328"/>
                <a:gd name="T10" fmla="*/ 413 w 440"/>
                <a:gd name="T11" fmla="*/ 83 h 328"/>
                <a:gd name="T12" fmla="*/ 400 w 440"/>
                <a:gd name="T13" fmla="*/ 58 h 328"/>
                <a:gd name="T14" fmla="*/ 384 w 440"/>
                <a:gd name="T15" fmla="*/ 37 h 328"/>
                <a:gd name="T16" fmla="*/ 365 w 440"/>
                <a:gd name="T17" fmla="*/ 16 h 328"/>
                <a:gd name="T18" fmla="*/ 347 w 440"/>
                <a:gd name="T19" fmla="*/ 0 h 328"/>
                <a:gd name="T20" fmla="*/ 219 w 440"/>
                <a:gd name="T21" fmla="*/ 105 h 328"/>
                <a:gd name="T22" fmla="*/ 93 w 440"/>
                <a:gd name="T23" fmla="*/ 0 h 328"/>
                <a:gd name="T24" fmla="*/ 93 w 440"/>
                <a:gd name="T25" fmla="*/ 0 h 328"/>
                <a:gd name="T26" fmla="*/ 72 w 440"/>
                <a:gd name="T27" fmla="*/ 16 h 328"/>
                <a:gd name="T28" fmla="*/ 54 w 440"/>
                <a:gd name="T29" fmla="*/ 37 h 328"/>
                <a:gd name="T30" fmla="*/ 39 w 440"/>
                <a:gd name="T31" fmla="*/ 58 h 328"/>
                <a:gd name="T32" fmla="*/ 25 w 440"/>
                <a:gd name="T33" fmla="*/ 83 h 328"/>
                <a:gd name="T34" fmla="*/ 15 w 440"/>
                <a:gd name="T35" fmla="*/ 107 h 328"/>
                <a:gd name="T36" fmla="*/ 6 w 440"/>
                <a:gd name="T37" fmla="*/ 134 h 328"/>
                <a:gd name="T38" fmla="*/ 2 w 440"/>
                <a:gd name="T39" fmla="*/ 161 h 328"/>
                <a:gd name="T40" fmla="*/ 0 w 440"/>
                <a:gd name="T41" fmla="*/ 190 h 328"/>
                <a:gd name="T42" fmla="*/ 0 w 440"/>
                <a:gd name="T43" fmla="*/ 190 h 328"/>
                <a:gd name="T44" fmla="*/ 0 w 440"/>
                <a:gd name="T45" fmla="*/ 206 h 328"/>
                <a:gd name="T46" fmla="*/ 6 w 440"/>
                <a:gd name="T47" fmla="*/ 223 h 328"/>
                <a:gd name="T48" fmla="*/ 13 w 440"/>
                <a:gd name="T49" fmla="*/ 237 h 328"/>
                <a:gd name="T50" fmla="*/ 23 w 440"/>
                <a:gd name="T51" fmla="*/ 250 h 328"/>
                <a:gd name="T52" fmla="*/ 35 w 440"/>
                <a:gd name="T53" fmla="*/ 262 h 328"/>
                <a:gd name="T54" fmla="*/ 48 w 440"/>
                <a:gd name="T55" fmla="*/ 274 h 328"/>
                <a:gd name="T56" fmla="*/ 64 w 440"/>
                <a:gd name="T57" fmla="*/ 285 h 328"/>
                <a:gd name="T58" fmla="*/ 79 w 440"/>
                <a:gd name="T59" fmla="*/ 293 h 328"/>
                <a:gd name="T60" fmla="*/ 97 w 440"/>
                <a:gd name="T61" fmla="*/ 301 h 328"/>
                <a:gd name="T62" fmla="*/ 116 w 440"/>
                <a:gd name="T63" fmla="*/ 309 h 328"/>
                <a:gd name="T64" fmla="*/ 151 w 440"/>
                <a:gd name="T65" fmla="*/ 320 h 328"/>
                <a:gd name="T66" fmla="*/ 188 w 440"/>
                <a:gd name="T67" fmla="*/ 326 h 328"/>
                <a:gd name="T68" fmla="*/ 219 w 440"/>
                <a:gd name="T69" fmla="*/ 328 h 328"/>
                <a:gd name="T70" fmla="*/ 219 w 440"/>
                <a:gd name="T71" fmla="*/ 328 h 328"/>
                <a:gd name="T72" fmla="*/ 252 w 440"/>
                <a:gd name="T73" fmla="*/ 326 h 328"/>
                <a:gd name="T74" fmla="*/ 287 w 440"/>
                <a:gd name="T75" fmla="*/ 320 h 328"/>
                <a:gd name="T76" fmla="*/ 324 w 440"/>
                <a:gd name="T77" fmla="*/ 309 h 328"/>
                <a:gd name="T78" fmla="*/ 343 w 440"/>
                <a:gd name="T79" fmla="*/ 301 h 328"/>
                <a:gd name="T80" fmla="*/ 359 w 440"/>
                <a:gd name="T81" fmla="*/ 293 h 328"/>
                <a:gd name="T82" fmla="*/ 376 w 440"/>
                <a:gd name="T83" fmla="*/ 285 h 328"/>
                <a:gd name="T84" fmla="*/ 390 w 440"/>
                <a:gd name="T85" fmla="*/ 274 h 328"/>
                <a:gd name="T86" fmla="*/ 405 w 440"/>
                <a:gd name="T87" fmla="*/ 262 h 328"/>
                <a:gd name="T88" fmla="*/ 415 w 440"/>
                <a:gd name="T89" fmla="*/ 250 h 328"/>
                <a:gd name="T90" fmla="*/ 425 w 440"/>
                <a:gd name="T91" fmla="*/ 237 h 328"/>
                <a:gd name="T92" fmla="*/ 433 w 440"/>
                <a:gd name="T93" fmla="*/ 223 h 328"/>
                <a:gd name="T94" fmla="*/ 438 w 440"/>
                <a:gd name="T95" fmla="*/ 206 h 328"/>
                <a:gd name="T96" fmla="*/ 440 w 440"/>
                <a:gd name="T97" fmla="*/ 190 h 328"/>
                <a:gd name="T98" fmla="*/ 440 w 440"/>
                <a:gd name="T99" fmla="*/ 19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0" h="328">
                  <a:moveTo>
                    <a:pt x="440" y="190"/>
                  </a:moveTo>
                  <a:lnTo>
                    <a:pt x="440" y="190"/>
                  </a:lnTo>
                  <a:lnTo>
                    <a:pt x="438" y="161"/>
                  </a:lnTo>
                  <a:lnTo>
                    <a:pt x="431" y="134"/>
                  </a:lnTo>
                  <a:lnTo>
                    <a:pt x="425" y="107"/>
                  </a:lnTo>
                  <a:lnTo>
                    <a:pt x="413" y="83"/>
                  </a:lnTo>
                  <a:lnTo>
                    <a:pt x="400" y="58"/>
                  </a:lnTo>
                  <a:lnTo>
                    <a:pt x="384" y="37"/>
                  </a:lnTo>
                  <a:lnTo>
                    <a:pt x="365" y="16"/>
                  </a:lnTo>
                  <a:lnTo>
                    <a:pt x="347" y="0"/>
                  </a:lnTo>
                  <a:lnTo>
                    <a:pt x="219" y="105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2" y="16"/>
                  </a:lnTo>
                  <a:lnTo>
                    <a:pt x="54" y="37"/>
                  </a:lnTo>
                  <a:lnTo>
                    <a:pt x="39" y="58"/>
                  </a:lnTo>
                  <a:lnTo>
                    <a:pt x="25" y="83"/>
                  </a:lnTo>
                  <a:lnTo>
                    <a:pt x="15" y="107"/>
                  </a:lnTo>
                  <a:lnTo>
                    <a:pt x="6" y="134"/>
                  </a:lnTo>
                  <a:lnTo>
                    <a:pt x="2" y="161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206"/>
                  </a:lnTo>
                  <a:lnTo>
                    <a:pt x="6" y="223"/>
                  </a:lnTo>
                  <a:lnTo>
                    <a:pt x="13" y="237"/>
                  </a:lnTo>
                  <a:lnTo>
                    <a:pt x="23" y="250"/>
                  </a:lnTo>
                  <a:lnTo>
                    <a:pt x="35" y="262"/>
                  </a:lnTo>
                  <a:lnTo>
                    <a:pt x="48" y="274"/>
                  </a:lnTo>
                  <a:lnTo>
                    <a:pt x="64" y="285"/>
                  </a:lnTo>
                  <a:lnTo>
                    <a:pt x="79" y="293"/>
                  </a:lnTo>
                  <a:lnTo>
                    <a:pt x="97" y="301"/>
                  </a:lnTo>
                  <a:lnTo>
                    <a:pt x="116" y="309"/>
                  </a:lnTo>
                  <a:lnTo>
                    <a:pt x="151" y="320"/>
                  </a:lnTo>
                  <a:lnTo>
                    <a:pt x="188" y="326"/>
                  </a:lnTo>
                  <a:lnTo>
                    <a:pt x="219" y="328"/>
                  </a:lnTo>
                  <a:lnTo>
                    <a:pt x="219" y="328"/>
                  </a:lnTo>
                  <a:lnTo>
                    <a:pt x="252" y="326"/>
                  </a:lnTo>
                  <a:lnTo>
                    <a:pt x="287" y="320"/>
                  </a:lnTo>
                  <a:lnTo>
                    <a:pt x="324" y="309"/>
                  </a:lnTo>
                  <a:lnTo>
                    <a:pt x="343" y="301"/>
                  </a:lnTo>
                  <a:lnTo>
                    <a:pt x="359" y="293"/>
                  </a:lnTo>
                  <a:lnTo>
                    <a:pt x="376" y="285"/>
                  </a:lnTo>
                  <a:lnTo>
                    <a:pt x="390" y="274"/>
                  </a:lnTo>
                  <a:lnTo>
                    <a:pt x="405" y="262"/>
                  </a:lnTo>
                  <a:lnTo>
                    <a:pt x="415" y="250"/>
                  </a:lnTo>
                  <a:lnTo>
                    <a:pt x="425" y="237"/>
                  </a:lnTo>
                  <a:lnTo>
                    <a:pt x="433" y="223"/>
                  </a:lnTo>
                  <a:lnTo>
                    <a:pt x="438" y="206"/>
                  </a:lnTo>
                  <a:lnTo>
                    <a:pt x="440" y="190"/>
                  </a:lnTo>
                  <a:lnTo>
                    <a:pt x="440" y="190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3284538" y="4183063"/>
              <a:ext cx="492125" cy="487363"/>
            </a:xfrm>
            <a:custGeom>
              <a:avLst/>
              <a:gdLst>
                <a:gd name="T0" fmla="*/ 155 w 310"/>
                <a:gd name="T1" fmla="*/ 0 h 307"/>
                <a:gd name="T2" fmla="*/ 124 w 310"/>
                <a:gd name="T3" fmla="*/ 2 h 307"/>
                <a:gd name="T4" fmla="*/ 95 w 310"/>
                <a:gd name="T5" fmla="*/ 12 h 307"/>
                <a:gd name="T6" fmla="*/ 68 w 310"/>
                <a:gd name="T7" fmla="*/ 27 h 307"/>
                <a:gd name="T8" fmla="*/ 46 w 310"/>
                <a:gd name="T9" fmla="*/ 45 h 307"/>
                <a:gd name="T10" fmla="*/ 27 w 310"/>
                <a:gd name="T11" fmla="*/ 68 h 307"/>
                <a:gd name="T12" fmla="*/ 13 w 310"/>
                <a:gd name="T13" fmla="*/ 95 h 307"/>
                <a:gd name="T14" fmla="*/ 4 w 310"/>
                <a:gd name="T15" fmla="*/ 124 h 307"/>
                <a:gd name="T16" fmla="*/ 0 w 310"/>
                <a:gd name="T17" fmla="*/ 155 h 307"/>
                <a:gd name="T18" fmla="*/ 2 w 310"/>
                <a:gd name="T19" fmla="*/ 169 h 307"/>
                <a:gd name="T20" fmla="*/ 8 w 310"/>
                <a:gd name="T21" fmla="*/ 200 h 307"/>
                <a:gd name="T22" fmla="*/ 19 w 310"/>
                <a:gd name="T23" fmla="*/ 227 h 307"/>
                <a:gd name="T24" fmla="*/ 35 w 310"/>
                <a:gd name="T25" fmla="*/ 252 h 307"/>
                <a:gd name="T26" fmla="*/ 58 w 310"/>
                <a:gd name="T27" fmla="*/ 272 h 307"/>
                <a:gd name="T28" fmla="*/ 83 w 310"/>
                <a:gd name="T29" fmla="*/ 289 h 307"/>
                <a:gd name="T30" fmla="*/ 109 w 310"/>
                <a:gd name="T31" fmla="*/ 301 h 307"/>
                <a:gd name="T32" fmla="*/ 140 w 310"/>
                <a:gd name="T33" fmla="*/ 307 h 307"/>
                <a:gd name="T34" fmla="*/ 155 w 310"/>
                <a:gd name="T35" fmla="*/ 307 h 307"/>
                <a:gd name="T36" fmla="*/ 186 w 310"/>
                <a:gd name="T37" fmla="*/ 305 h 307"/>
                <a:gd name="T38" fmla="*/ 215 w 310"/>
                <a:gd name="T39" fmla="*/ 297 h 307"/>
                <a:gd name="T40" fmla="*/ 242 w 310"/>
                <a:gd name="T41" fmla="*/ 282 h 307"/>
                <a:gd name="T42" fmla="*/ 264 w 310"/>
                <a:gd name="T43" fmla="*/ 264 h 307"/>
                <a:gd name="T44" fmla="*/ 283 w 310"/>
                <a:gd name="T45" fmla="*/ 241 h 307"/>
                <a:gd name="T46" fmla="*/ 297 w 310"/>
                <a:gd name="T47" fmla="*/ 214 h 307"/>
                <a:gd name="T48" fmla="*/ 306 w 310"/>
                <a:gd name="T49" fmla="*/ 185 h 307"/>
                <a:gd name="T50" fmla="*/ 310 w 310"/>
                <a:gd name="T51" fmla="*/ 155 h 307"/>
                <a:gd name="T52" fmla="*/ 310 w 310"/>
                <a:gd name="T53" fmla="*/ 138 h 307"/>
                <a:gd name="T54" fmla="*/ 303 w 310"/>
                <a:gd name="T55" fmla="*/ 107 h 307"/>
                <a:gd name="T56" fmla="*/ 291 w 310"/>
                <a:gd name="T57" fmla="*/ 80 h 307"/>
                <a:gd name="T58" fmla="*/ 275 w 310"/>
                <a:gd name="T59" fmla="*/ 56 h 307"/>
                <a:gd name="T60" fmla="*/ 254 w 310"/>
                <a:gd name="T61" fmla="*/ 35 h 307"/>
                <a:gd name="T62" fmla="*/ 229 w 310"/>
                <a:gd name="T63" fmla="*/ 18 h 307"/>
                <a:gd name="T64" fmla="*/ 200 w 310"/>
                <a:gd name="T65" fmla="*/ 6 h 307"/>
                <a:gd name="T66" fmla="*/ 171 w 310"/>
                <a:gd name="T67" fmla="*/ 0 h 307"/>
                <a:gd name="T68" fmla="*/ 155 w 310"/>
                <a:gd name="T6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307">
                  <a:moveTo>
                    <a:pt x="155" y="0"/>
                  </a:moveTo>
                  <a:lnTo>
                    <a:pt x="155" y="0"/>
                  </a:lnTo>
                  <a:lnTo>
                    <a:pt x="140" y="0"/>
                  </a:lnTo>
                  <a:lnTo>
                    <a:pt x="124" y="2"/>
                  </a:lnTo>
                  <a:lnTo>
                    <a:pt x="109" y="6"/>
                  </a:lnTo>
                  <a:lnTo>
                    <a:pt x="95" y="12"/>
                  </a:lnTo>
                  <a:lnTo>
                    <a:pt x="83" y="18"/>
                  </a:lnTo>
                  <a:lnTo>
                    <a:pt x="68" y="27"/>
                  </a:lnTo>
                  <a:lnTo>
                    <a:pt x="58" y="35"/>
                  </a:lnTo>
                  <a:lnTo>
                    <a:pt x="46" y="45"/>
                  </a:lnTo>
                  <a:lnTo>
                    <a:pt x="35" y="56"/>
                  </a:lnTo>
                  <a:lnTo>
                    <a:pt x="27" y="68"/>
                  </a:lnTo>
                  <a:lnTo>
                    <a:pt x="19" y="80"/>
                  </a:lnTo>
                  <a:lnTo>
                    <a:pt x="13" y="95"/>
                  </a:lnTo>
                  <a:lnTo>
                    <a:pt x="8" y="107"/>
                  </a:lnTo>
                  <a:lnTo>
                    <a:pt x="4" y="124"/>
                  </a:lnTo>
                  <a:lnTo>
                    <a:pt x="2" y="13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" y="169"/>
                  </a:lnTo>
                  <a:lnTo>
                    <a:pt x="4" y="185"/>
                  </a:lnTo>
                  <a:lnTo>
                    <a:pt x="8" y="200"/>
                  </a:lnTo>
                  <a:lnTo>
                    <a:pt x="13" y="214"/>
                  </a:lnTo>
                  <a:lnTo>
                    <a:pt x="19" y="227"/>
                  </a:lnTo>
                  <a:lnTo>
                    <a:pt x="27" y="241"/>
                  </a:lnTo>
                  <a:lnTo>
                    <a:pt x="35" y="252"/>
                  </a:lnTo>
                  <a:lnTo>
                    <a:pt x="46" y="264"/>
                  </a:lnTo>
                  <a:lnTo>
                    <a:pt x="58" y="272"/>
                  </a:lnTo>
                  <a:lnTo>
                    <a:pt x="68" y="282"/>
                  </a:lnTo>
                  <a:lnTo>
                    <a:pt x="83" y="289"/>
                  </a:lnTo>
                  <a:lnTo>
                    <a:pt x="95" y="297"/>
                  </a:lnTo>
                  <a:lnTo>
                    <a:pt x="109" y="301"/>
                  </a:lnTo>
                  <a:lnTo>
                    <a:pt x="124" y="305"/>
                  </a:lnTo>
                  <a:lnTo>
                    <a:pt x="140" y="307"/>
                  </a:lnTo>
                  <a:lnTo>
                    <a:pt x="155" y="307"/>
                  </a:lnTo>
                  <a:lnTo>
                    <a:pt x="155" y="307"/>
                  </a:lnTo>
                  <a:lnTo>
                    <a:pt x="171" y="307"/>
                  </a:lnTo>
                  <a:lnTo>
                    <a:pt x="186" y="305"/>
                  </a:lnTo>
                  <a:lnTo>
                    <a:pt x="200" y="301"/>
                  </a:lnTo>
                  <a:lnTo>
                    <a:pt x="215" y="297"/>
                  </a:lnTo>
                  <a:lnTo>
                    <a:pt x="229" y="289"/>
                  </a:lnTo>
                  <a:lnTo>
                    <a:pt x="242" y="282"/>
                  </a:lnTo>
                  <a:lnTo>
                    <a:pt x="254" y="272"/>
                  </a:lnTo>
                  <a:lnTo>
                    <a:pt x="264" y="264"/>
                  </a:lnTo>
                  <a:lnTo>
                    <a:pt x="275" y="252"/>
                  </a:lnTo>
                  <a:lnTo>
                    <a:pt x="283" y="241"/>
                  </a:lnTo>
                  <a:lnTo>
                    <a:pt x="291" y="227"/>
                  </a:lnTo>
                  <a:lnTo>
                    <a:pt x="297" y="214"/>
                  </a:lnTo>
                  <a:lnTo>
                    <a:pt x="303" y="200"/>
                  </a:lnTo>
                  <a:lnTo>
                    <a:pt x="306" y="185"/>
                  </a:lnTo>
                  <a:lnTo>
                    <a:pt x="310" y="169"/>
                  </a:lnTo>
                  <a:lnTo>
                    <a:pt x="310" y="155"/>
                  </a:lnTo>
                  <a:lnTo>
                    <a:pt x="310" y="155"/>
                  </a:lnTo>
                  <a:lnTo>
                    <a:pt x="310" y="138"/>
                  </a:lnTo>
                  <a:lnTo>
                    <a:pt x="306" y="124"/>
                  </a:lnTo>
                  <a:lnTo>
                    <a:pt x="303" y="107"/>
                  </a:lnTo>
                  <a:lnTo>
                    <a:pt x="297" y="95"/>
                  </a:lnTo>
                  <a:lnTo>
                    <a:pt x="291" y="80"/>
                  </a:lnTo>
                  <a:lnTo>
                    <a:pt x="283" y="68"/>
                  </a:lnTo>
                  <a:lnTo>
                    <a:pt x="275" y="56"/>
                  </a:lnTo>
                  <a:lnTo>
                    <a:pt x="264" y="45"/>
                  </a:lnTo>
                  <a:lnTo>
                    <a:pt x="254" y="35"/>
                  </a:lnTo>
                  <a:lnTo>
                    <a:pt x="242" y="27"/>
                  </a:lnTo>
                  <a:lnTo>
                    <a:pt x="229" y="18"/>
                  </a:lnTo>
                  <a:lnTo>
                    <a:pt x="215" y="12"/>
                  </a:lnTo>
                  <a:lnTo>
                    <a:pt x="200" y="6"/>
                  </a:lnTo>
                  <a:lnTo>
                    <a:pt x="186" y="2"/>
                  </a:lnTo>
                  <a:lnTo>
                    <a:pt x="171" y="0"/>
                  </a:lnTo>
                  <a:lnTo>
                    <a:pt x="155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522707" y="4699893"/>
            <a:ext cx="65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@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3" name="文本框 42">
            <a:hlinkClick r:id="rId2" action="ppaction://hlinkfile"/>
          </p:cNvPr>
          <p:cNvSpPr txBox="1"/>
          <p:nvPr/>
        </p:nvSpPr>
        <p:spPr>
          <a:xfrm>
            <a:off x="7255055" y="4966435"/>
            <a:ext cx="267700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Hadoop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入门教程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99836" y="4895770"/>
            <a:ext cx="2693267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汇报人：王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锐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  <a:p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          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梁聪智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高云飞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  <a:p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          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鹿亚晨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冯祖铭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  <a:p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          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周霖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     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贺小剑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882" y="-1968"/>
            <a:ext cx="12217882" cy="6859968"/>
          </a:xfrm>
          <a:prstGeom prst="rect">
            <a:avLst/>
          </a:prstGeom>
        </p:spPr>
      </p:pic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057" y="759160"/>
            <a:ext cx="4502332" cy="53233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3</a:t>
            </a:r>
            <a:endParaRPr lang="en-US" altLang="zh-CN" sz="250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69570" y="3183955"/>
            <a:ext cx="437208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词频分析</a:t>
            </a:r>
            <a:endParaRPr lang="zh-CN" altLang="en-US" sz="40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58644" y="66146"/>
            <a:ext cx="130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3-1"/>
          <p:cNvPicPr/>
          <p:nvPr/>
        </p:nvPicPr>
        <p:blipFill>
          <a:blip r:embed="rId1"/>
          <a:stretch>
            <a:fillRect/>
          </a:stretch>
        </p:blipFill>
        <p:spPr>
          <a:xfrm>
            <a:off x="2322830" y="1097915"/>
            <a:ext cx="7200000" cy="57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7550" y="475615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</a:rPr>
              <a:t>MyMapper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58644" y="66146"/>
            <a:ext cx="130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3-2"/>
          <p:cNvPicPr/>
          <p:nvPr/>
        </p:nvPicPr>
        <p:blipFill>
          <a:blip r:embed="rId1"/>
          <a:stretch>
            <a:fillRect/>
          </a:stretch>
        </p:blipFill>
        <p:spPr>
          <a:xfrm>
            <a:off x="2338705" y="1097915"/>
            <a:ext cx="7200000" cy="576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2800" y="452120"/>
            <a:ext cx="149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main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95" y="0"/>
            <a:ext cx="7820116" cy="6858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58644" y="66146"/>
            <a:ext cx="1167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3-3"/>
          <p:cNvPicPr/>
          <p:nvPr/>
        </p:nvPicPr>
        <p:blipFill>
          <a:blip r:embed="rId2"/>
          <a:stretch>
            <a:fillRect/>
          </a:stretch>
        </p:blipFill>
        <p:spPr>
          <a:xfrm>
            <a:off x="6758940" y="377825"/>
            <a:ext cx="4680000" cy="6480000"/>
          </a:xfrm>
          <a:prstGeom prst="rect">
            <a:avLst/>
          </a:prstGeom>
        </p:spPr>
      </p:pic>
      <p:pic>
        <p:nvPicPr>
          <p:cNvPr id="3" name="图片 2" descr="QQ截图20210613124053"/>
          <p:cNvPicPr/>
          <p:nvPr/>
        </p:nvPicPr>
        <p:blipFill>
          <a:blip r:embed="rId3"/>
          <a:stretch>
            <a:fillRect/>
          </a:stretch>
        </p:blipFill>
        <p:spPr>
          <a:xfrm>
            <a:off x="848995" y="1828165"/>
            <a:ext cx="5400000" cy="468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9440" y="53340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分析结果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882" y="-1968"/>
            <a:ext cx="12217882" cy="6859968"/>
          </a:xfrm>
          <a:prstGeom prst="rect">
            <a:avLst/>
          </a:prstGeom>
        </p:spPr>
      </p:pic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057" y="759160"/>
            <a:ext cx="4502332" cy="53233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4</a:t>
            </a:r>
            <a:endParaRPr lang="en-US" altLang="zh-CN" sz="250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30530" y="3185225"/>
            <a:ext cx="437208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echarts</a:t>
            </a:r>
            <a:endParaRPr lang="en-US" altLang="zh-CN" sz="40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3" y="66146"/>
            <a:ext cx="123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 descr="4-1"/>
          <p:cNvPicPr/>
          <p:nvPr/>
        </p:nvPicPr>
        <p:blipFill>
          <a:blip r:embed="rId1"/>
          <a:stretch>
            <a:fillRect/>
          </a:stretch>
        </p:blipFill>
        <p:spPr>
          <a:xfrm>
            <a:off x="973455" y="1457960"/>
            <a:ext cx="4680000" cy="5400000"/>
          </a:xfrm>
          <a:prstGeom prst="rect">
            <a:avLst/>
          </a:prstGeom>
        </p:spPr>
      </p:pic>
      <p:pic>
        <p:nvPicPr>
          <p:cNvPr id="26" name="图片 25" descr="4-1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0" y="1457960"/>
            <a:ext cx="5400000" cy="316722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81200" y="492760"/>
            <a:ext cx="245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echarts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柱状图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8643" y="66146"/>
            <a:ext cx="123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4-2"/>
          <p:cNvPicPr/>
          <p:nvPr/>
        </p:nvPicPr>
        <p:blipFill>
          <a:blip r:embed="rId1"/>
          <a:stretch>
            <a:fillRect/>
          </a:stretch>
        </p:blipFill>
        <p:spPr>
          <a:xfrm>
            <a:off x="973455" y="1457960"/>
            <a:ext cx="4680000" cy="5400000"/>
          </a:xfrm>
          <a:prstGeom prst="rect">
            <a:avLst/>
          </a:prstGeom>
        </p:spPr>
      </p:pic>
      <p:pic>
        <p:nvPicPr>
          <p:cNvPr id="8" name="图片 7" descr="4-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457960"/>
            <a:ext cx="5400000" cy="3146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69440" y="450850"/>
            <a:ext cx="181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echarts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饼图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7173" y="31981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.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3845" y="31981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.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2428" y="31981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.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96433" y="2637414"/>
            <a:ext cx="61991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感谢您的聆听！</a:t>
            </a:r>
            <a:endParaRPr lang="zh-CN" altLang="en-US" sz="66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4753" y="5171203"/>
            <a:ext cx="6532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汇报时间：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2021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年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06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月      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汇报人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：王锐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梁聪智</a:t>
            </a:r>
            <a:endParaRPr lang="zh-CN" altLang="en-US" sz="2000" dirty="0" smtClean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  <a:p>
            <a:pPr algn="l"/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                               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贺小剑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冯祖铭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</a:t>
            </a:r>
            <a:endParaRPr lang="zh-CN" altLang="en-US" sz="2000" dirty="0" smtClean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  <a:p>
            <a:pPr algn="ctr"/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                               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鹿亚晨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高云飞</a:t>
            </a:r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</a:t>
            </a:r>
            <a:endParaRPr lang="en-US" altLang="zh-CN" sz="2000" dirty="0" smtClean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  <a:p>
            <a:pPr algn="ctr"/>
            <a:r>
              <a:rPr lang="en-US" altLang="zh-CN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                        </a:t>
            </a:r>
            <a:r>
              <a:rPr lang="zh-CN" altLang="en-US" sz="2000" dirty="0" smtClean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周霖</a:t>
            </a:r>
            <a:endParaRPr lang="zh-CN" altLang="en-US" sz="2000" dirty="0" smtClean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882" y="-63"/>
            <a:ext cx="12217882" cy="68599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0018" y="6937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目录</a:t>
            </a:r>
            <a:endParaRPr lang="zh-CN" altLang="en-US" sz="54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01</a:t>
            </a:r>
            <a:endParaRPr lang="zh-CN" altLang="en-US" sz="36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02</a:t>
            </a:r>
            <a:endParaRPr lang="zh-CN" altLang="en-US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03</a:t>
            </a:r>
            <a:endParaRPr lang="zh-CN" altLang="en-US" sz="36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04</a:t>
            </a:r>
            <a:endParaRPr lang="zh-CN" altLang="en-US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275591" y="2392562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Hadoop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简介</a:t>
            </a:r>
            <a:endParaRPr lang="zh-CN" altLang="en-US" sz="2800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33580" y="2352425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词频分析</a:t>
            </a:r>
            <a:endParaRPr lang="zh-CN" altLang="en-US" sz="2800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29486" y="5510181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HDFS</a:t>
            </a:r>
            <a:endParaRPr lang="en-US" altLang="zh-CN" sz="2800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100771" y="516750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echarts</a:t>
            </a:r>
            <a:endParaRPr lang="en-US" altLang="zh-CN" sz="2800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" y="-1968"/>
            <a:ext cx="12217882" cy="6859968"/>
          </a:xfrm>
          <a:prstGeom prst="rect">
            <a:avLst/>
          </a:prstGeom>
        </p:spPr>
      </p:pic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057" y="759160"/>
            <a:ext cx="4502332" cy="53233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1</a:t>
            </a:r>
            <a:endParaRPr lang="en-US" altLang="zh-CN" sz="250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29235" y="3114105"/>
            <a:ext cx="437208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Hadoop</a:t>
            </a:r>
            <a:r>
              <a:rPr lang="zh-CN" altLang="en-US" sz="40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简介</a:t>
            </a:r>
            <a:endParaRPr lang="zh-CN" altLang="en-US" sz="40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20113"/>
          <p:cNvSpPr>
            <a:spLocks noEditPoints="1"/>
          </p:cNvSpPr>
          <p:nvPr/>
        </p:nvSpPr>
        <p:spPr bwMode="auto">
          <a:xfrm>
            <a:off x="6167956" y="3261563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3" name="Freeform 20188"/>
          <p:cNvSpPr/>
          <p:nvPr/>
        </p:nvSpPr>
        <p:spPr bwMode="auto">
          <a:xfrm>
            <a:off x="5969007" y="3306664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4" name="Freeform 20191"/>
          <p:cNvSpPr/>
          <p:nvPr/>
        </p:nvSpPr>
        <p:spPr bwMode="auto">
          <a:xfrm>
            <a:off x="5969007" y="3326709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5" name="Freeform 20192"/>
          <p:cNvSpPr/>
          <p:nvPr/>
        </p:nvSpPr>
        <p:spPr bwMode="auto">
          <a:xfrm>
            <a:off x="5657804" y="3326709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6" name="Freeform 20199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7" name="Freeform 20200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8" name="Freeform 20204"/>
          <p:cNvSpPr>
            <a:spLocks noEditPoints="1"/>
          </p:cNvSpPr>
          <p:nvPr/>
        </p:nvSpPr>
        <p:spPr bwMode="auto">
          <a:xfrm>
            <a:off x="6196520" y="3633400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2" name="Freeform 20214"/>
          <p:cNvSpPr>
            <a:spLocks noEditPoints="1"/>
          </p:cNvSpPr>
          <p:nvPr/>
        </p:nvSpPr>
        <p:spPr bwMode="auto">
          <a:xfrm>
            <a:off x="5969007" y="3637911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4" name="Freeform 20216"/>
          <p:cNvSpPr>
            <a:spLocks noEditPoints="1"/>
          </p:cNvSpPr>
          <p:nvPr/>
        </p:nvSpPr>
        <p:spPr bwMode="auto">
          <a:xfrm>
            <a:off x="5854248" y="4245780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6" name="Freeform 20218"/>
          <p:cNvSpPr/>
          <p:nvPr/>
        </p:nvSpPr>
        <p:spPr bwMode="auto">
          <a:xfrm>
            <a:off x="6148913" y="3279101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7" name="Freeform 20223"/>
          <p:cNvSpPr/>
          <p:nvPr/>
        </p:nvSpPr>
        <p:spPr bwMode="auto">
          <a:xfrm>
            <a:off x="5486919" y="3065120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9" name="Freeform 20229"/>
          <p:cNvSpPr>
            <a:spLocks noEditPoints="1"/>
          </p:cNvSpPr>
          <p:nvPr/>
        </p:nvSpPr>
        <p:spPr bwMode="auto">
          <a:xfrm>
            <a:off x="5861264" y="3861916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0" name="Freeform 20230"/>
          <p:cNvSpPr>
            <a:spLocks noEditPoints="1"/>
          </p:cNvSpPr>
          <p:nvPr/>
        </p:nvSpPr>
        <p:spPr bwMode="auto">
          <a:xfrm>
            <a:off x="6383442" y="3274592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1" name="Freeform 20231"/>
          <p:cNvSpPr>
            <a:spLocks noEditPoints="1"/>
          </p:cNvSpPr>
          <p:nvPr/>
        </p:nvSpPr>
        <p:spPr bwMode="auto">
          <a:xfrm>
            <a:off x="6222085" y="3151525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2" name="Freeform 20259"/>
          <p:cNvSpPr/>
          <p:nvPr/>
        </p:nvSpPr>
        <p:spPr bwMode="auto">
          <a:xfrm>
            <a:off x="6150416" y="4177126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3" name="Freeform 20260"/>
          <p:cNvSpPr/>
          <p:nvPr/>
        </p:nvSpPr>
        <p:spPr bwMode="auto">
          <a:xfrm>
            <a:off x="5969007" y="3294637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4" name="Freeform 20262"/>
          <p:cNvSpPr/>
          <p:nvPr/>
        </p:nvSpPr>
        <p:spPr bwMode="auto">
          <a:xfrm>
            <a:off x="6351871" y="3232998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5" name="Freeform 20263"/>
          <p:cNvSpPr/>
          <p:nvPr/>
        </p:nvSpPr>
        <p:spPr bwMode="auto">
          <a:xfrm>
            <a:off x="6541298" y="3782737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6" name="Freeform 20294"/>
          <p:cNvSpPr/>
          <p:nvPr/>
        </p:nvSpPr>
        <p:spPr bwMode="auto">
          <a:xfrm>
            <a:off x="6234605" y="3575270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7" name="Freeform 20295"/>
          <p:cNvSpPr>
            <a:spLocks noEditPoints="1"/>
          </p:cNvSpPr>
          <p:nvPr/>
        </p:nvSpPr>
        <p:spPr bwMode="auto">
          <a:xfrm>
            <a:off x="6203536" y="3544700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8" name="Freeform 20296"/>
          <p:cNvSpPr/>
          <p:nvPr/>
        </p:nvSpPr>
        <p:spPr bwMode="auto">
          <a:xfrm>
            <a:off x="6480661" y="4407646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9" name="Freeform 20297"/>
          <p:cNvSpPr>
            <a:spLocks noEditPoints="1"/>
          </p:cNvSpPr>
          <p:nvPr/>
        </p:nvSpPr>
        <p:spPr bwMode="auto">
          <a:xfrm>
            <a:off x="6450092" y="4377076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0" name="Freeform 20298"/>
          <p:cNvSpPr/>
          <p:nvPr/>
        </p:nvSpPr>
        <p:spPr bwMode="auto">
          <a:xfrm>
            <a:off x="6158434" y="3271083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1" name="Freeform 20299"/>
          <p:cNvSpPr>
            <a:spLocks noEditPoints="1"/>
          </p:cNvSpPr>
          <p:nvPr/>
        </p:nvSpPr>
        <p:spPr bwMode="auto">
          <a:xfrm>
            <a:off x="6137387" y="3249535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4" name="Freeform 20541"/>
          <p:cNvSpPr/>
          <p:nvPr/>
        </p:nvSpPr>
        <p:spPr bwMode="auto">
          <a:xfrm>
            <a:off x="6133872" y="3089676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5" name="Freeform 20655"/>
          <p:cNvSpPr/>
          <p:nvPr/>
        </p:nvSpPr>
        <p:spPr bwMode="auto">
          <a:xfrm>
            <a:off x="5412753" y="3944393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6" name="Freeform 20683"/>
          <p:cNvSpPr/>
          <p:nvPr/>
        </p:nvSpPr>
        <p:spPr bwMode="auto">
          <a:xfrm>
            <a:off x="5751009" y="4053849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7" name="Freeform 20684"/>
          <p:cNvSpPr/>
          <p:nvPr/>
        </p:nvSpPr>
        <p:spPr bwMode="auto">
          <a:xfrm>
            <a:off x="5724950" y="3734128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8" name="Freeform 20720"/>
          <p:cNvSpPr/>
          <p:nvPr/>
        </p:nvSpPr>
        <p:spPr bwMode="auto">
          <a:xfrm>
            <a:off x="6333217" y="3827337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9" name="Freeform 20721"/>
          <p:cNvSpPr>
            <a:spLocks noEditPoints="1"/>
          </p:cNvSpPr>
          <p:nvPr/>
        </p:nvSpPr>
        <p:spPr bwMode="auto">
          <a:xfrm>
            <a:off x="6305655" y="3799273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70" name="直接连接符 169"/>
          <p:cNvCxnSpPr>
            <a:stCxn id="168" idx="1"/>
            <a:endCxn id="159" idx="20"/>
          </p:cNvCxnSpPr>
          <p:nvPr/>
        </p:nvCxnSpPr>
        <p:spPr>
          <a:xfrm>
            <a:off x="6348562" y="3875000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3" idx="8"/>
            <a:endCxn id="167" idx="3"/>
          </p:cNvCxnSpPr>
          <p:nvPr/>
        </p:nvCxnSpPr>
        <p:spPr>
          <a:xfrm flipH="1">
            <a:off x="5788913" y="3350085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4" idx="3"/>
            <a:endCxn id="169" idx="2"/>
          </p:cNvCxnSpPr>
          <p:nvPr/>
        </p:nvCxnSpPr>
        <p:spPr>
          <a:xfrm>
            <a:off x="6168128" y="3181091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9" idx="0"/>
            <a:endCxn id="166" idx="0"/>
          </p:cNvCxnSpPr>
          <p:nvPr/>
        </p:nvCxnSpPr>
        <p:spPr>
          <a:xfrm flipH="1">
            <a:off x="5820895" y="3896198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41182" y="4603480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84" name="直接连接符 183"/>
          <p:cNvCxnSpPr>
            <a:stCxn id="154" idx="7"/>
          </p:cNvCxnSpPr>
          <p:nvPr/>
        </p:nvCxnSpPr>
        <p:spPr>
          <a:xfrm flipH="1">
            <a:off x="5965925" y="3281736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0217"/>
          <p:cNvSpPr>
            <a:spLocks noEditPoints="1"/>
          </p:cNvSpPr>
          <p:nvPr/>
        </p:nvSpPr>
        <p:spPr bwMode="auto">
          <a:xfrm>
            <a:off x="5974766" y="3960950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2" name="Freeform 20306"/>
          <p:cNvSpPr/>
          <p:nvPr/>
        </p:nvSpPr>
        <p:spPr bwMode="auto">
          <a:xfrm>
            <a:off x="5947705" y="3957442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3" name="Freeform 20307"/>
          <p:cNvSpPr>
            <a:spLocks noEditPoints="1"/>
          </p:cNvSpPr>
          <p:nvPr/>
        </p:nvSpPr>
        <p:spPr bwMode="auto">
          <a:xfrm>
            <a:off x="5929665" y="3939402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517" name="直接连接符 516"/>
          <p:cNvCxnSpPr>
            <a:stCxn id="165" idx="2"/>
            <a:endCxn id="159" idx="22"/>
          </p:cNvCxnSpPr>
          <p:nvPr/>
        </p:nvCxnSpPr>
        <p:spPr>
          <a:xfrm>
            <a:off x="6137387" y="4367346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" y="2120456"/>
            <a:ext cx="5157793" cy="4186704"/>
          </a:xfrm>
          <a:prstGeom prst="rect">
            <a:avLst/>
          </a:prstGeom>
        </p:spPr>
      </p:pic>
      <p:pic>
        <p:nvPicPr>
          <p:cNvPr id="121" name="图片占位符 1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4" y="2403261"/>
            <a:ext cx="4467628" cy="2513040"/>
          </a:xfrm>
          <a:prstGeom prst="rect">
            <a:avLst/>
          </a:prstGeom>
          <a:effectLst>
            <a:innerShdw blurRad="63500" dist="254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</p:pic>
      <p:sp>
        <p:nvSpPr>
          <p:cNvPr id="96" name="椭圆 95"/>
          <p:cNvSpPr/>
          <p:nvPr/>
        </p:nvSpPr>
        <p:spPr>
          <a:xfrm>
            <a:off x="7334862" y="24344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7334862" y="47526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8" name="椭圆 337"/>
          <p:cNvSpPr/>
          <p:nvPr/>
        </p:nvSpPr>
        <p:spPr>
          <a:xfrm>
            <a:off x="7334862" y="35935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8644" y="66146"/>
            <a:ext cx="1167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4"/>
          <p:cNvGrpSpPr/>
          <p:nvPr/>
        </p:nvGrpSpPr>
        <p:grpSpPr>
          <a:xfrm>
            <a:off x="7928568" y="3621048"/>
            <a:ext cx="2244938" cy="675185"/>
            <a:chOff x="8479612" y="2464939"/>
            <a:chExt cx="2806700" cy="900247"/>
          </a:xfrm>
        </p:grpSpPr>
        <p:sp>
          <p:nvSpPr>
            <p:cNvPr id="61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sym typeface="Arial" panose="020B0604020202020204"/>
                </a:rPr>
                <a:t>开发和运行处理大规模数据的软件平台</a:t>
              </a:r>
              <a:endPara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endParaRPr>
            </a:p>
          </p:txBody>
        </p:sp>
        <p:sp>
          <p:nvSpPr>
            <p:cNvPr id="64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66" name="TextBox 28"/>
          <p:cNvSpPr txBox="1"/>
          <p:nvPr/>
        </p:nvSpPr>
        <p:spPr>
          <a:xfrm>
            <a:off x="7947660" y="4752340"/>
            <a:ext cx="2244725" cy="207645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对大型数据集进行分布式处理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69" name="TextBox 28"/>
          <p:cNvSpPr txBox="1"/>
          <p:nvPr/>
        </p:nvSpPr>
        <p:spPr>
          <a:xfrm>
            <a:off x="7947660" y="2434590"/>
            <a:ext cx="2244725" cy="207645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rPr>
              <a:t>用 Java 语言实现开源软件框架</a:t>
            </a:r>
            <a:endParaRPr lang="zh-CN" altLang="en-US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adoop生态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496570"/>
            <a:ext cx="5567680" cy="3976370"/>
          </a:xfrm>
          <a:prstGeom prst="rect">
            <a:avLst/>
          </a:prstGeom>
        </p:spPr>
      </p:pic>
      <p:sp>
        <p:nvSpPr>
          <p:cNvPr id="774" name="Freeform 1058"/>
          <p:cNvSpPr/>
          <p:nvPr/>
        </p:nvSpPr>
        <p:spPr bwMode="auto">
          <a:xfrm>
            <a:off x="921815" y="4931622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5" name="Line 1059"/>
          <p:cNvSpPr>
            <a:spLocks noChangeShapeType="1"/>
          </p:cNvSpPr>
          <p:nvPr/>
        </p:nvSpPr>
        <p:spPr bwMode="auto">
          <a:xfrm flipH="1">
            <a:off x="921815" y="4931622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6" name="Freeform 1060"/>
          <p:cNvSpPr/>
          <p:nvPr/>
        </p:nvSpPr>
        <p:spPr bwMode="auto">
          <a:xfrm>
            <a:off x="921815" y="6723635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7" name="Line 1061"/>
          <p:cNvSpPr>
            <a:spLocks noChangeShapeType="1"/>
          </p:cNvSpPr>
          <p:nvPr/>
        </p:nvSpPr>
        <p:spPr bwMode="auto">
          <a:xfrm flipH="1">
            <a:off x="921815" y="6723635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8" name="Freeform 1062"/>
          <p:cNvSpPr/>
          <p:nvPr/>
        </p:nvSpPr>
        <p:spPr bwMode="auto">
          <a:xfrm>
            <a:off x="963734" y="6710910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9" name="Line 1063"/>
          <p:cNvSpPr>
            <a:spLocks noChangeShapeType="1"/>
          </p:cNvSpPr>
          <p:nvPr/>
        </p:nvSpPr>
        <p:spPr bwMode="auto">
          <a:xfrm flipH="1">
            <a:off x="963734" y="6710910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0" name="Freeform 1064"/>
          <p:cNvSpPr/>
          <p:nvPr/>
        </p:nvSpPr>
        <p:spPr bwMode="auto">
          <a:xfrm>
            <a:off x="2659185" y="6201152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1" name="Line 1065"/>
          <p:cNvSpPr>
            <a:spLocks noChangeShapeType="1"/>
          </p:cNvSpPr>
          <p:nvPr/>
        </p:nvSpPr>
        <p:spPr bwMode="auto">
          <a:xfrm flipV="1">
            <a:off x="2659185" y="6201152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2" name="Freeform 1066"/>
          <p:cNvSpPr/>
          <p:nvPr/>
        </p:nvSpPr>
        <p:spPr bwMode="auto">
          <a:xfrm>
            <a:off x="3387518" y="6201152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3" name="Line 1067"/>
          <p:cNvSpPr>
            <a:spLocks noChangeShapeType="1"/>
          </p:cNvSpPr>
          <p:nvPr/>
        </p:nvSpPr>
        <p:spPr bwMode="auto">
          <a:xfrm>
            <a:off x="3387518" y="620115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4" name="Freeform 1068"/>
          <p:cNvSpPr/>
          <p:nvPr/>
        </p:nvSpPr>
        <p:spPr bwMode="auto">
          <a:xfrm>
            <a:off x="1710780" y="6723635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5" name="Line 1069"/>
          <p:cNvSpPr>
            <a:spLocks noChangeShapeType="1"/>
          </p:cNvSpPr>
          <p:nvPr/>
        </p:nvSpPr>
        <p:spPr bwMode="auto">
          <a:xfrm flipH="1">
            <a:off x="1710780" y="6723635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6" name="Freeform 1070"/>
          <p:cNvSpPr/>
          <p:nvPr/>
        </p:nvSpPr>
        <p:spPr bwMode="auto">
          <a:xfrm>
            <a:off x="2365008" y="4931622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7" name="Line 1071"/>
          <p:cNvSpPr>
            <a:spLocks noChangeShapeType="1"/>
          </p:cNvSpPr>
          <p:nvPr/>
        </p:nvSpPr>
        <p:spPr bwMode="auto">
          <a:xfrm>
            <a:off x="2365008" y="4931622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8" name="Freeform 1072"/>
          <p:cNvSpPr/>
          <p:nvPr/>
        </p:nvSpPr>
        <p:spPr bwMode="auto">
          <a:xfrm>
            <a:off x="2659185" y="4813352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9" name="Line 1073"/>
          <p:cNvSpPr>
            <a:spLocks noChangeShapeType="1"/>
          </p:cNvSpPr>
          <p:nvPr/>
        </p:nvSpPr>
        <p:spPr bwMode="auto">
          <a:xfrm flipH="1">
            <a:off x="2659185" y="4813352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0" name="Freeform 1074"/>
          <p:cNvSpPr/>
          <p:nvPr/>
        </p:nvSpPr>
        <p:spPr bwMode="auto">
          <a:xfrm>
            <a:off x="3387518" y="5611300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1" name="Line 1075"/>
          <p:cNvSpPr>
            <a:spLocks noChangeShapeType="1"/>
          </p:cNvSpPr>
          <p:nvPr/>
        </p:nvSpPr>
        <p:spPr bwMode="auto">
          <a:xfrm flipV="1">
            <a:off x="3387518" y="5611300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2" name="Freeform 1076"/>
          <p:cNvSpPr/>
          <p:nvPr/>
        </p:nvSpPr>
        <p:spPr bwMode="auto">
          <a:xfrm>
            <a:off x="4850921" y="5639744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3" name="Line 1077"/>
          <p:cNvSpPr>
            <a:spLocks noChangeShapeType="1"/>
          </p:cNvSpPr>
          <p:nvPr/>
        </p:nvSpPr>
        <p:spPr bwMode="auto">
          <a:xfrm flipH="1">
            <a:off x="4850921" y="5639744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4" name="Freeform 1078"/>
          <p:cNvSpPr/>
          <p:nvPr/>
        </p:nvSpPr>
        <p:spPr bwMode="auto">
          <a:xfrm>
            <a:off x="4709446" y="6470628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5" name="Line 1079"/>
          <p:cNvSpPr>
            <a:spLocks noChangeShapeType="1"/>
          </p:cNvSpPr>
          <p:nvPr/>
        </p:nvSpPr>
        <p:spPr bwMode="auto">
          <a:xfrm flipH="1">
            <a:off x="4709446" y="6470628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6" name="Freeform 1080"/>
          <p:cNvSpPr/>
          <p:nvPr/>
        </p:nvSpPr>
        <p:spPr bwMode="auto">
          <a:xfrm>
            <a:off x="3478092" y="7323967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7" name="Line 1081"/>
          <p:cNvSpPr>
            <a:spLocks noChangeShapeType="1"/>
          </p:cNvSpPr>
          <p:nvPr/>
        </p:nvSpPr>
        <p:spPr bwMode="auto">
          <a:xfrm flipH="1">
            <a:off x="3478092" y="7323967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8" name="Freeform 1082"/>
          <p:cNvSpPr/>
          <p:nvPr/>
        </p:nvSpPr>
        <p:spPr bwMode="auto">
          <a:xfrm>
            <a:off x="3387518" y="6201152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9" name="Line 1083"/>
          <p:cNvSpPr>
            <a:spLocks noChangeShapeType="1"/>
          </p:cNvSpPr>
          <p:nvPr/>
        </p:nvSpPr>
        <p:spPr bwMode="auto">
          <a:xfrm flipH="1" flipV="1">
            <a:off x="3387518" y="6201152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0" name="Freeform 1084"/>
          <p:cNvSpPr/>
          <p:nvPr/>
        </p:nvSpPr>
        <p:spPr bwMode="auto">
          <a:xfrm>
            <a:off x="3478092" y="6470628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1" name="Line 1085"/>
          <p:cNvSpPr>
            <a:spLocks noChangeShapeType="1"/>
          </p:cNvSpPr>
          <p:nvPr/>
        </p:nvSpPr>
        <p:spPr bwMode="auto">
          <a:xfrm flipH="1">
            <a:off x="3478092" y="6470628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2" name="Freeform 1086"/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3" name="Line 1087"/>
          <p:cNvSpPr>
            <a:spLocks noChangeShapeType="1"/>
          </p:cNvSpPr>
          <p:nvPr/>
        </p:nvSpPr>
        <p:spPr bwMode="auto">
          <a:xfrm>
            <a:off x="3478092" y="7486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4" name="Freeform 1088"/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5" name="Line 1089"/>
          <p:cNvSpPr>
            <a:spLocks noChangeShapeType="1"/>
          </p:cNvSpPr>
          <p:nvPr/>
        </p:nvSpPr>
        <p:spPr bwMode="auto">
          <a:xfrm flipV="1">
            <a:off x="4457936" y="7308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6" name="Freeform 1090"/>
          <p:cNvSpPr/>
          <p:nvPr/>
        </p:nvSpPr>
        <p:spPr bwMode="auto">
          <a:xfrm>
            <a:off x="4831459" y="5639744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7" name="Line 1091"/>
          <p:cNvSpPr>
            <a:spLocks noChangeShapeType="1"/>
          </p:cNvSpPr>
          <p:nvPr/>
        </p:nvSpPr>
        <p:spPr bwMode="auto">
          <a:xfrm flipH="1">
            <a:off x="4831459" y="5639744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8" name="Freeform 1092"/>
          <p:cNvSpPr/>
          <p:nvPr/>
        </p:nvSpPr>
        <p:spPr bwMode="auto">
          <a:xfrm>
            <a:off x="3823171" y="4813352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9" name="Line 1093"/>
          <p:cNvSpPr>
            <a:spLocks noChangeShapeType="1"/>
          </p:cNvSpPr>
          <p:nvPr/>
        </p:nvSpPr>
        <p:spPr bwMode="auto">
          <a:xfrm>
            <a:off x="3823171" y="4813352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0" name="Freeform 1094"/>
          <p:cNvSpPr/>
          <p:nvPr/>
        </p:nvSpPr>
        <p:spPr bwMode="auto">
          <a:xfrm>
            <a:off x="4850921" y="6470628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1" name="Line 1095"/>
          <p:cNvSpPr>
            <a:spLocks noChangeShapeType="1"/>
          </p:cNvSpPr>
          <p:nvPr/>
        </p:nvSpPr>
        <p:spPr bwMode="auto">
          <a:xfrm>
            <a:off x="4850921" y="6470628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2" name="Freeform 1096"/>
          <p:cNvSpPr/>
          <p:nvPr/>
        </p:nvSpPr>
        <p:spPr bwMode="auto">
          <a:xfrm>
            <a:off x="1424088" y="5186876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3" name="Line 1097"/>
          <p:cNvSpPr>
            <a:spLocks noChangeShapeType="1"/>
          </p:cNvSpPr>
          <p:nvPr/>
        </p:nvSpPr>
        <p:spPr bwMode="auto">
          <a:xfrm>
            <a:off x="1424088" y="5186876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4" name="Freeform 1098"/>
          <p:cNvSpPr/>
          <p:nvPr/>
        </p:nvSpPr>
        <p:spPr bwMode="auto">
          <a:xfrm>
            <a:off x="3387518" y="5987068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5" name="Line 1099"/>
          <p:cNvSpPr>
            <a:spLocks noChangeShapeType="1"/>
          </p:cNvSpPr>
          <p:nvPr/>
        </p:nvSpPr>
        <p:spPr bwMode="auto">
          <a:xfrm flipH="1">
            <a:off x="3387518" y="5987068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6" name="Freeform 1100"/>
          <p:cNvSpPr/>
          <p:nvPr/>
        </p:nvSpPr>
        <p:spPr bwMode="auto">
          <a:xfrm>
            <a:off x="2938392" y="6201152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7" name="Line 1101"/>
          <p:cNvSpPr>
            <a:spLocks noChangeShapeType="1"/>
          </p:cNvSpPr>
          <p:nvPr/>
        </p:nvSpPr>
        <p:spPr bwMode="auto">
          <a:xfrm flipH="1">
            <a:off x="2938392" y="6201152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8" name="Freeform 1102"/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9" name="Line 1103"/>
          <p:cNvSpPr>
            <a:spLocks noChangeShapeType="1"/>
          </p:cNvSpPr>
          <p:nvPr/>
        </p:nvSpPr>
        <p:spPr bwMode="auto">
          <a:xfrm flipV="1">
            <a:off x="4233373" y="6473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0" name="Freeform 1104"/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1" name="Line 1105"/>
          <p:cNvSpPr>
            <a:spLocks noChangeShapeType="1"/>
          </p:cNvSpPr>
          <p:nvPr/>
        </p:nvSpPr>
        <p:spPr bwMode="auto">
          <a:xfrm flipH="1">
            <a:off x="4228133" y="7969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2" name="Freeform 1106"/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3" name="Line 1107"/>
          <p:cNvSpPr>
            <a:spLocks noChangeShapeType="1"/>
          </p:cNvSpPr>
          <p:nvPr/>
        </p:nvSpPr>
        <p:spPr bwMode="auto">
          <a:xfrm>
            <a:off x="5567277" y="7308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4" name="Freeform 1108"/>
          <p:cNvSpPr/>
          <p:nvPr/>
        </p:nvSpPr>
        <p:spPr bwMode="auto">
          <a:xfrm>
            <a:off x="5567277" y="6695191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5" name="Line 1109"/>
          <p:cNvSpPr>
            <a:spLocks noChangeShapeType="1"/>
          </p:cNvSpPr>
          <p:nvPr/>
        </p:nvSpPr>
        <p:spPr bwMode="auto">
          <a:xfrm flipH="1">
            <a:off x="5567277" y="6695191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6" name="Freeform 1110"/>
          <p:cNvSpPr/>
          <p:nvPr/>
        </p:nvSpPr>
        <p:spPr bwMode="auto">
          <a:xfrm>
            <a:off x="4913050" y="6722138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7" name="Line 1111"/>
          <p:cNvSpPr>
            <a:spLocks noChangeShapeType="1"/>
          </p:cNvSpPr>
          <p:nvPr/>
        </p:nvSpPr>
        <p:spPr bwMode="auto">
          <a:xfrm flipH="1">
            <a:off x="4913050" y="6722138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8" name="Freeform 1112"/>
          <p:cNvSpPr/>
          <p:nvPr/>
        </p:nvSpPr>
        <p:spPr bwMode="auto">
          <a:xfrm>
            <a:off x="4988653" y="5367274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9" name="Line 1113"/>
          <p:cNvSpPr>
            <a:spLocks noChangeShapeType="1"/>
          </p:cNvSpPr>
          <p:nvPr/>
        </p:nvSpPr>
        <p:spPr bwMode="auto">
          <a:xfrm>
            <a:off x="4988653" y="5367274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0" name="Freeform 1114"/>
          <p:cNvSpPr/>
          <p:nvPr/>
        </p:nvSpPr>
        <p:spPr bwMode="auto">
          <a:xfrm>
            <a:off x="3823171" y="4590286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1" name="Line 1115"/>
          <p:cNvSpPr>
            <a:spLocks noChangeShapeType="1"/>
          </p:cNvSpPr>
          <p:nvPr/>
        </p:nvSpPr>
        <p:spPr bwMode="auto">
          <a:xfrm flipH="1">
            <a:off x="3823171" y="4590286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2" name="Oval 1116"/>
          <p:cNvSpPr>
            <a:spLocks noChangeArrowheads="1"/>
          </p:cNvSpPr>
          <p:nvPr/>
        </p:nvSpPr>
        <p:spPr bwMode="auto">
          <a:xfrm>
            <a:off x="2323089" y="4888955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3" name="Oval 1117"/>
          <p:cNvSpPr>
            <a:spLocks noChangeArrowheads="1"/>
          </p:cNvSpPr>
          <p:nvPr/>
        </p:nvSpPr>
        <p:spPr bwMode="auto">
          <a:xfrm>
            <a:off x="1526639" y="6671986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4" name="Oval 1118"/>
          <p:cNvSpPr>
            <a:spLocks noChangeArrowheads="1"/>
          </p:cNvSpPr>
          <p:nvPr/>
        </p:nvSpPr>
        <p:spPr bwMode="auto">
          <a:xfrm>
            <a:off x="2745268" y="5441380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5" name="Oval 1119"/>
          <p:cNvSpPr>
            <a:spLocks noChangeArrowheads="1"/>
          </p:cNvSpPr>
          <p:nvPr/>
        </p:nvSpPr>
        <p:spPr bwMode="auto">
          <a:xfrm>
            <a:off x="1386661" y="5149448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6" name="Oval 1120"/>
          <p:cNvSpPr>
            <a:spLocks noChangeArrowheads="1"/>
          </p:cNvSpPr>
          <p:nvPr/>
        </p:nvSpPr>
        <p:spPr bwMode="auto">
          <a:xfrm>
            <a:off x="6267914" y="6657763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7" name="Oval 1121"/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8" name="Oval 1122"/>
          <p:cNvSpPr>
            <a:spLocks noChangeArrowheads="1"/>
          </p:cNvSpPr>
          <p:nvPr/>
        </p:nvSpPr>
        <p:spPr bwMode="auto">
          <a:xfrm>
            <a:off x="2900965" y="7189229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39" name="Oval 1123"/>
          <p:cNvSpPr>
            <a:spLocks noChangeArrowheads="1"/>
          </p:cNvSpPr>
          <p:nvPr/>
        </p:nvSpPr>
        <p:spPr bwMode="auto">
          <a:xfrm>
            <a:off x="3400243" y="5949641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0" name="Oval 1124"/>
          <p:cNvSpPr>
            <a:spLocks noChangeArrowheads="1"/>
          </p:cNvSpPr>
          <p:nvPr/>
        </p:nvSpPr>
        <p:spPr bwMode="auto">
          <a:xfrm>
            <a:off x="4928770" y="5342573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1" name="Oval 1125"/>
          <p:cNvSpPr>
            <a:spLocks noChangeArrowheads="1"/>
          </p:cNvSpPr>
          <p:nvPr/>
        </p:nvSpPr>
        <p:spPr bwMode="auto">
          <a:xfrm>
            <a:off x="4875623" y="6700431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2" name="Oval 1126"/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3" name="Oval 1127"/>
          <p:cNvSpPr>
            <a:spLocks noChangeArrowheads="1"/>
          </p:cNvSpPr>
          <p:nvPr/>
        </p:nvSpPr>
        <p:spPr bwMode="auto">
          <a:xfrm>
            <a:off x="4063453" y="455285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4" name="Oval 1128"/>
          <p:cNvSpPr>
            <a:spLocks noChangeArrowheads="1"/>
          </p:cNvSpPr>
          <p:nvPr/>
        </p:nvSpPr>
        <p:spPr bwMode="auto">
          <a:xfrm>
            <a:off x="1677096" y="7453465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5" name="Oval 1129"/>
          <p:cNvSpPr>
            <a:spLocks noChangeArrowheads="1"/>
          </p:cNvSpPr>
          <p:nvPr/>
        </p:nvSpPr>
        <p:spPr bwMode="auto">
          <a:xfrm>
            <a:off x="2602296" y="6666746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6" name="Oval 1130"/>
          <p:cNvSpPr>
            <a:spLocks noChangeArrowheads="1"/>
          </p:cNvSpPr>
          <p:nvPr/>
        </p:nvSpPr>
        <p:spPr bwMode="auto">
          <a:xfrm>
            <a:off x="4960209" y="5547674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7" name="Oval 1131"/>
          <p:cNvSpPr>
            <a:spLocks noChangeArrowheads="1"/>
          </p:cNvSpPr>
          <p:nvPr/>
        </p:nvSpPr>
        <p:spPr bwMode="auto">
          <a:xfrm>
            <a:off x="4657797" y="7263335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8" name="Oval 1132"/>
          <p:cNvSpPr>
            <a:spLocks noChangeArrowheads="1"/>
          </p:cNvSpPr>
          <p:nvPr/>
        </p:nvSpPr>
        <p:spPr bwMode="auto">
          <a:xfrm>
            <a:off x="3785743" y="4775925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49" name="Oval 1133"/>
          <p:cNvSpPr>
            <a:spLocks noChangeArrowheads="1"/>
          </p:cNvSpPr>
          <p:nvPr/>
        </p:nvSpPr>
        <p:spPr bwMode="auto">
          <a:xfrm>
            <a:off x="3445905" y="7454962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0" name="Oval 1134"/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1" name="Oval 1135"/>
          <p:cNvSpPr>
            <a:spLocks noChangeArrowheads="1"/>
          </p:cNvSpPr>
          <p:nvPr/>
        </p:nvSpPr>
        <p:spPr bwMode="auto">
          <a:xfrm>
            <a:off x="5541079" y="7281300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2" name="Oval 1136"/>
          <p:cNvSpPr>
            <a:spLocks noChangeArrowheads="1"/>
          </p:cNvSpPr>
          <p:nvPr/>
        </p:nvSpPr>
        <p:spPr bwMode="auto">
          <a:xfrm>
            <a:off x="4803014" y="6420475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3" name="Oval 1137"/>
          <p:cNvSpPr>
            <a:spLocks noChangeArrowheads="1"/>
          </p:cNvSpPr>
          <p:nvPr/>
        </p:nvSpPr>
        <p:spPr bwMode="auto">
          <a:xfrm>
            <a:off x="3329132" y="6141268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4" name="Oval 1138"/>
          <p:cNvSpPr>
            <a:spLocks noChangeArrowheads="1"/>
          </p:cNvSpPr>
          <p:nvPr/>
        </p:nvSpPr>
        <p:spPr bwMode="auto">
          <a:xfrm>
            <a:off x="6361482" y="5583604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5" name="Oval 1139"/>
          <p:cNvSpPr>
            <a:spLocks noChangeArrowheads="1"/>
          </p:cNvSpPr>
          <p:nvPr/>
        </p:nvSpPr>
        <p:spPr bwMode="auto">
          <a:xfrm>
            <a:off x="845464" y="6960924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6" name="Freeform 1140"/>
          <p:cNvSpPr/>
          <p:nvPr/>
        </p:nvSpPr>
        <p:spPr bwMode="auto">
          <a:xfrm>
            <a:off x="10416343" y="5594083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7" name="Line 1141"/>
          <p:cNvSpPr>
            <a:spLocks noChangeShapeType="1"/>
          </p:cNvSpPr>
          <p:nvPr/>
        </p:nvSpPr>
        <p:spPr bwMode="auto">
          <a:xfrm flipV="1">
            <a:off x="10416343" y="5594083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8" name="Freeform 1142"/>
          <p:cNvSpPr/>
          <p:nvPr/>
        </p:nvSpPr>
        <p:spPr bwMode="auto">
          <a:xfrm>
            <a:off x="10121417" y="5594083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9" name="Line 1143"/>
          <p:cNvSpPr>
            <a:spLocks noChangeShapeType="1"/>
          </p:cNvSpPr>
          <p:nvPr/>
        </p:nvSpPr>
        <p:spPr bwMode="auto">
          <a:xfrm flipV="1">
            <a:off x="10121417" y="5594083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0" name="Freeform 1144"/>
          <p:cNvSpPr/>
          <p:nvPr/>
        </p:nvSpPr>
        <p:spPr bwMode="auto">
          <a:xfrm>
            <a:off x="11216536" y="5604563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1" name="Line 1145"/>
          <p:cNvSpPr>
            <a:spLocks noChangeShapeType="1"/>
          </p:cNvSpPr>
          <p:nvPr/>
        </p:nvSpPr>
        <p:spPr bwMode="auto">
          <a:xfrm flipV="1">
            <a:off x="11216536" y="5604563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2" name="Freeform 1146"/>
          <p:cNvSpPr/>
          <p:nvPr/>
        </p:nvSpPr>
        <p:spPr bwMode="auto">
          <a:xfrm>
            <a:off x="9392335" y="5906974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3" name="Line 1147"/>
          <p:cNvSpPr>
            <a:spLocks noChangeShapeType="1"/>
          </p:cNvSpPr>
          <p:nvPr/>
        </p:nvSpPr>
        <p:spPr bwMode="auto">
          <a:xfrm flipH="1">
            <a:off x="9392335" y="5906974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4" name="Freeform 1148"/>
          <p:cNvSpPr/>
          <p:nvPr/>
        </p:nvSpPr>
        <p:spPr bwMode="auto">
          <a:xfrm>
            <a:off x="9301762" y="5144208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5" name="Line 1149"/>
          <p:cNvSpPr>
            <a:spLocks noChangeShapeType="1"/>
          </p:cNvSpPr>
          <p:nvPr/>
        </p:nvSpPr>
        <p:spPr bwMode="auto">
          <a:xfrm flipH="1" flipV="1">
            <a:off x="9301762" y="5144208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6" name="Freeform 1150"/>
          <p:cNvSpPr/>
          <p:nvPr/>
        </p:nvSpPr>
        <p:spPr bwMode="auto">
          <a:xfrm>
            <a:off x="10121417" y="5145705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7" name="Line 1151"/>
          <p:cNvSpPr>
            <a:spLocks noChangeShapeType="1"/>
          </p:cNvSpPr>
          <p:nvPr/>
        </p:nvSpPr>
        <p:spPr bwMode="auto">
          <a:xfrm flipV="1">
            <a:off x="10121417" y="5145705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8" name="Freeform 1152"/>
          <p:cNvSpPr/>
          <p:nvPr/>
        </p:nvSpPr>
        <p:spPr bwMode="auto">
          <a:xfrm>
            <a:off x="10121417" y="5906974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9" name="Line 1153"/>
          <p:cNvSpPr>
            <a:spLocks noChangeShapeType="1"/>
          </p:cNvSpPr>
          <p:nvPr/>
        </p:nvSpPr>
        <p:spPr bwMode="auto">
          <a:xfrm flipH="1" flipV="1">
            <a:off x="10121417" y="5906974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0" name="Freeform 1154"/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1" name="Line 1155"/>
          <p:cNvSpPr>
            <a:spLocks noChangeShapeType="1"/>
          </p:cNvSpPr>
          <p:nvPr/>
        </p:nvSpPr>
        <p:spPr bwMode="auto">
          <a:xfrm flipV="1">
            <a:off x="8957432" y="5906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2" name="Freeform 1156"/>
          <p:cNvSpPr/>
          <p:nvPr/>
        </p:nvSpPr>
        <p:spPr bwMode="auto">
          <a:xfrm>
            <a:off x="7711855" y="6429458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3" name="Line 1157"/>
          <p:cNvSpPr>
            <a:spLocks noChangeShapeType="1"/>
          </p:cNvSpPr>
          <p:nvPr/>
        </p:nvSpPr>
        <p:spPr bwMode="auto">
          <a:xfrm flipH="1">
            <a:off x="7711855" y="6429458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4" name="Freeform 1158"/>
          <p:cNvSpPr/>
          <p:nvPr/>
        </p:nvSpPr>
        <p:spPr bwMode="auto">
          <a:xfrm>
            <a:off x="7745539" y="6160730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5" name="Line 1159"/>
          <p:cNvSpPr>
            <a:spLocks noChangeShapeType="1"/>
          </p:cNvSpPr>
          <p:nvPr/>
        </p:nvSpPr>
        <p:spPr bwMode="auto">
          <a:xfrm flipV="1">
            <a:off x="7745539" y="6160730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6" name="Freeform 1160"/>
          <p:cNvSpPr/>
          <p:nvPr/>
        </p:nvSpPr>
        <p:spPr bwMode="auto">
          <a:xfrm>
            <a:off x="7928933" y="5307391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7" name="Line 1161"/>
          <p:cNvSpPr>
            <a:spLocks noChangeShapeType="1"/>
          </p:cNvSpPr>
          <p:nvPr/>
        </p:nvSpPr>
        <p:spPr bwMode="auto">
          <a:xfrm flipV="1">
            <a:off x="7928933" y="5307391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8" name="Freeform 1162"/>
          <p:cNvSpPr/>
          <p:nvPr/>
        </p:nvSpPr>
        <p:spPr bwMode="auto">
          <a:xfrm>
            <a:off x="8070407" y="5144208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9" name="Line 1163"/>
          <p:cNvSpPr>
            <a:spLocks noChangeShapeType="1"/>
          </p:cNvSpPr>
          <p:nvPr/>
        </p:nvSpPr>
        <p:spPr bwMode="auto">
          <a:xfrm flipV="1">
            <a:off x="8070407" y="5144208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0" name="Freeform 1164"/>
          <p:cNvSpPr/>
          <p:nvPr/>
        </p:nvSpPr>
        <p:spPr bwMode="auto">
          <a:xfrm>
            <a:off x="8070407" y="5307391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1" name="Line 1165"/>
          <p:cNvSpPr>
            <a:spLocks noChangeShapeType="1"/>
          </p:cNvSpPr>
          <p:nvPr/>
        </p:nvSpPr>
        <p:spPr bwMode="auto">
          <a:xfrm>
            <a:off x="8070407" y="5307391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2" name="Freeform 1166"/>
          <p:cNvSpPr/>
          <p:nvPr/>
        </p:nvSpPr>
        <p:spPr bwMode="auto">
          <a:xfrm>
            <a:off x="7928933" y="5144208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3" name="Line 1167"/>
          <p:cNvSpPr>
            <a:spLocks noChangeShapeType="1"/>
          </p:cNvSpPr>
          <p:nvPr/>
        </p:nvSpPr>
        <p:spPr bwMode="auto">
          <a:xfrm flipV="1">
            <a:off x="7928933" y="5144208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4" name="Freeform 1168"/>
          <p:cNvSpPr/>
          <p:nvPr/>
        </p:nvSpPr>
        <p:spPr bwMode="auto">
          <a:xfrm>
            <a:off x="8321918" y="4660649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5" name="Line 1169"/>
          <p:cNvSpPr>
            <a:spLocks noChangeShapeType="1"/>
          </p:cNvSpPr>
          <p:nvPr/>
        </p:nvSpPr>
        <p:spPr bwMode="auto">
          <a:xfrm flipH="1" flipV="1">
            <a:off x="8321918" y="4660649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6" name="Freeform 1170"/>
          <p:cNvSpPr/>
          <p:nvPr/>
        </p:nvSpPr>
        <p:spPr bwMode="auto">
          <a:xfrm>
            <a:off x="7212576" y="4660649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7" name="Line 1171"/>
          <p:cNvSpPr>
            <a:spLocks noChangeShapeType="1"/>
          </p:cNvSpPr>
          <p:nvPr/>
        </p:nvSpPr>
        <p:spPr bwMode="auto">
          <a:xfrm flipH="1">
            <a:off x="7212576" y="4660649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8" name="Freeform 1172"/>
          <p:cNvSpPr/>
          <p:nvPr/>
        </p:nvSpPr>
        <p:spPr bwMode="auto">
          <a:xfrm>
            <a:off x="6361482" y="6189175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89" name="Line 1173"/>
          <p:cNvSpPr>
            <a:spLocks noChangeShapeType="1"/>
          </p:cNvSpPr>
          <p:nvPr/>
        </p:nvSpPr>
        <p:spPr bwMode="auto">
          <a:xfrm flipV="1">
            <a:off x="6361482" y="6189175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0" name="Freeform 1174"/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1" name="Line 1175"/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2" name="Freeform 1176"/>
          <p:cNvSpPr/>
          <p:nvPr/>
        </p:nvSpPr>
        <p:spPr bwMode="auto">
          <a:xfrm>
            <a:off x="7212576" y="5323111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3" name="Line 1177"/>
          <p:cNvSpPr>
            <a:spLocks noChangeShapeType="1"/>
          </p:cNvSpPr>
          <p:nvPr/>
        </p:nvSpPr>
        <p:spPr bwMode="auto">
          <a:xfrm flipH="1" flipV="1">
            <a:off x="7212576" y="5323111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4" name="Freeform 1178"/>
          <p:cNvSpPr/>
          <p:nvPr/>
        </p:nvSpPr>
        <p:spPr bwMode="auto">
          <a:xfrm>
            <a:off x="9997159" y="7151802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5" name="Line 1179"/>
          <p:cNvSpPr>
            <a:spLocks noChangeShapeType="1"/>
          </p:cNvSpPr>
          <p:nvPr/>
        </p:nvSpPr>
        <p:spPr bwMode="auto">
          <a:xfrm flipH="1" flipV="1">
            <a:off x="9997159" y="7151802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6" name="Freeform 1180"/>
          <p:cNvSpPr/>
          <p:nvPr/>
        </p:nvSpPr>
        <p:spPr bwMode="auto">
          <a:xfrm>
            <a:off x="9342931" y="6429458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7" name="Line 1181"/>
          <p:cNvSpPr>
            <a:spLocks noChangeShapeType="1"/>
          </p:cNvSpPr>
          <p:nvPr/>
        </p:nvSpPr>
        <p:spPr bwMode="auto">
          <a:xfrm flipV="1">
            <a:off x="9342931" y="6429458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8" name="Freeform 1182"/>
          <p:cNvSpPr/>
          <p:nvPr/>
        </p:nvSpPr>
        <p:spPr bwMode="auto">
          <a:xfrm>
            <a:off x="9392335" y="5404702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99" name="Line 1183"/>
          <p:cNvSpPr>
            <a:spLocks noChangeShapeType="1"/>
          </p:cNvSpPr>
          <p:nvPr/>
        </p:nvSpPr>
        <p:spPr bwMode="auto">
          <a:xfrm flipV="1">
            <a:off x="9392335" y="5404702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0" name="Freeform 1184"/>
          <p:cNvSpPr/>
          <p:nvPr/>
        </p:nvSpPr>
        <p:spPr bwMode="auto">
          <a:xfrm>
            <a:off x="7976840" y="4552859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1" name="Line 1185"/>
          <p:cNvSpPr>
            <a:spLocks noChangeShapeType="1"/>
          </p:cNvSpPr>
          <p:nvPr/>
        </p:nvSpPr>
        <p:spPr bwMode="auto">
          <a:xfrm flipH="1">
            <a:off x="7976840" y="4552859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2" name="Freeform 1186"/>
          <p:cNvSpPr/>
          <p:nvPr/>
        </p:nvSpPr>
        <p:spPr bwMode="auto">
          <a:xfrm>
            <a:off x="8321918" y="4590286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3" name="Line 1187"/>
          <p:cNvSpPr>
            <a:spLocks noChangeShapeType="1"/>
          </p:cNvSpPr>
          <p:nvPr/>
        </p:nvSpPr>
        <p:spPr bwMode="auto">
          <a:xfrm flipV="1">
            <a:off x="8321918" y="4590286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4" name="Freeform 1188"/>
          <p:cNvSpPr/>
          <p:nvPr/>
        </p:nvSpPr>
        <p:spPr bwMode="auto">
          <a:xfrm>
            <a:off x="6967054" y="4735504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5" name="Line 1189"/>
          <p:cNvSpPr>
            <a:spLocks noChangeShapeType="1"/>
          </p:cNvSpPr>
          <p:nvPr/>
        </p:nvSpPr>
        <p:spPr bwMode="auto">
          <a:xfrm flipH="1" flipV="1">
            <a:off x="6967054" y="4735504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6" name="Freeform 1190"/>
          <p:cNvSpPr/>
          <p:nvPr/>
        </p:nvSpPr>
        <p:spPr bwMode="auto">
          <a:xfrm>
            <a:off x="6475261" y="5323111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7" name="Line 1191"/>
          <p:cNvSpPr>
            <a:spLocks noChangeShapeType="1"/>
          </p:cNvSpPr>
          <p:nvPr/>
        </p:nvSpPr>
        <p:spPr bwMode="auto">
          <a:xfrm flipV="1">
            <a:off x="6475261" y="5323111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8" name="Freeform 1192"/>
          <p:cNvSpPr/>
          <p:nvPr/>
        </p:nvSpPr>
        <p:spPr bwMode="auto">
          <a:xfrm>
            <a:off x="6455799" y="5893501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09" name="Line 1193"/>
          <p:cNvSpPr>
            <a:spLocks noChangeShapeType="1"/>
          </p:cNvSpPr>
          <p:nvPr/>
        </p:nvSpPr>
        <p:spPr bwMode="auto">
          <a:xfrm flipV="1">
            <a:off x="6455799" y="5893501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0" name="Freeform 1194"/>
          <p:cNvSpPr/>
          <p:nvPr/>
        </p:nvSpPr>
        <p:spPr bwMode="auto">
          <a:xfrm>
            <a:off x="7745539" y="6993111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1" name="Line 1195"/>
          <p:cNvSpPr>
            <a:spLocks noChangeShapeType="1"/>
          </p:cNvSpPr>
          <p:nvPr/>
        </p:nvSpPr>
        <p:spPr bwMode="auto">
          <a:xfrm flipH="1" flipV="1">
            <a:off x="7745539" y="6993111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2" name="Freeform 1196"/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3" name="Line 1197"/>
          <p:cNvSpPr>
            <a:spLocks noChangeShapeType="1"/>
          </p:cNvSpPr>
          <p:nvPr/>
        </p:nvSpPr>
        <p:spPr bwMode="auto">
          <a:xfrm flipV="1">
            <a:off x="8681219" y="7818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4" name="Oval 1198"/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5" name="Oval 1199"/>
          <p:cNvSpPr>
            <a:spLocks noChangeArrowheads="1"/>
          </p:cNvSpPr>
          <p:nvPr/>
        </p:nvSpPr>
        <p:spPr bwMode="auto">
          <a:xfrm>
            <a:off x="11179109" y="5882272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6" name="Oval 1200"/>
          <p:cNvSpPr>
            <a:spLocks noChangeArrowheads="1"/>
          </p:cNvSpPr>
          <p:nvPr/>
        </p:nvSpPr>
        <p:spPr bwMode="auto">
          <a:xfrm>
            <a:off x="9960480" y="7115124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7" name="Oval 1201"/>
          <p:cNvSpPr>
            <a:spLocks noChangeArrowheads="1"/>
          </p:cNvSpPr>
          <p:nvPr/>
        </p:nvSpPr>
        <p:spPr bwMode="auto">
          <a:xfrm>
            <a:off x="11319087" y="7407056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8" name="Oval 1202"/>
          <p:cNvSpPr>
            <a:spLocks noChangeArrowheads="1"/>
          </p:cNvSpPr>
          <p:nvPr/>
        </p:nvSpPr>
        <p:spPr bwMode="auto">
          <a:xfrm>
            <a:off x="6437834" y="5898740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19" name="Oval 1203"/>
          <p:cNvSpPr>
            <a:spLocks noChangeArrowheads="1"/>
          </p:cNvSpPr>
          <p:nvPr/>
        </p:nvSpPr>
        <p:spPr bwMode="auto">
          <a:xfrm>
            <a:off x="6910165" y="4665889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0" name="Oval 1204"/>
          <p:cNvSpPr>
            <a:spLocks noChangeArrowheads="1"/>
          </p:cNvSpPr>
          <p:nvPr/>
        </p:nvSpPr>
        <p:spPr bwMode="auto">
          <a:xfrm>
            <a:off x="9804783" y="5367274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1" name="Oval 1205"/>
          <p:cNvSpPr>
            <a:spLocks noChangeArrowheads="1"/>
          </p:cNvSpPr>
          <p:nvPr/>
        </p:nvSpPr>
        <p:spPr bwMode="auto">
          <a:xfrm>
            <a:off x="9305504" y="6606862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2" name="Oval 1206"/>
          <p:cNvSpPr>
            <a:spLocks noChangeArrowheads="1"/>
          </p:cNvSpPr>
          <p:nvPr/>
        </p:nvSpPr>
        <p:spPr bwMode="auto">
          <a:xfrm>
            <a:off x="7776978" y="7212434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3" name="Oval 1207"/>
          <p:cNvSpPr>
            <a:spLocks noChangeArrowheads="1"/>
          </p:cNvSpPr>
          <p:nvPr/>
        </p:nvSpPr>
        <p:spPr bwMode="auto">
          <a:xfrm>
            <a:off x="7830125" y="585607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4" name="Oval 1208"/>
          <p:cNvSpPr>
            <a:spLocks noChangeArrowheads="1"/>
          </p:cNvSpPr>
          <p:nvPr/>
        </p:nvSpPr>
        <p:spPr bwMode="auto">
          <a:xfrm>
            <a:off x="8509803" y="4552859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5" name="Oval 1209"/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6" name="Oval 1210"/>
          <p:cNvSpPr>
            <a:spLocks noChangeArrowheads="1"/>
          </p:cNvSpPr>
          <p:nvPr/>
        </p:nvSpPr>
        <p:spPr bwMode="auto">
          <a:xfrm>
            <a:off x="11037634" y="5114267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7" name="Oval 1211"/>
          <p:cNvSpPr>
            <a:spLocks noChangeArrowheads="1"/>
          </p:cNvSpPr>
          <p:nvPr/>
        </p:nvSpPr>
        <p:spPr bwMode="auto">
          <a:xfrm>
            <a:off x="10063030" y="5848588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8" name="Oval 1212"/>
          <p:cNvSpPr>
            <a:spLocks noChangeArrowheads="1"/>
          </p:cNvSpPr>
          <p:nvPr/>
        </p:nvSpPr>
        <p:spPr bwMode="auto">
          <a:xfrm>
            <a:off x="7649726" y="6913017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29" name="Oval 1213"/>
          <p:cNvSpPr>
            <a:spLocks noChangeArrowheads="1"/>
          </p:cNvSpPr>
          <p:nvPr/>
        </p:nvSpPr>
        <p:spPr bwMode="auto">
          <a:xfrm>
            <a:off x="8044208" y="5287929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0" name="Oval 1214"/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1" name="Oval 1215"/>
          <p:cNvSpPr>
            <a:spLocks noChangeArrowheads="1"/>
          </p:cNvSpPr>
          <p:nvPr/>
        </p:nvSpPr>
        <p:spPr bwMode="auto">
          <a:xfrm>
            <a:off x="9268077" y="5110524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2" name="Oval 1216"/>
          <p:cNvSpPr>
            <a:spLocks noChangeArrowheads="1"/>
          </p:cNvSpPr>
          <p:nvPr/>
        </p:nvSpPr>
        <p:spPr bwMode="auto">
          <a:xfrm>
            <a:off x="8250806" y="4590286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3" name="Oval 1217"/>
          <p:cNvSpPr>
            <a:spLocks noChangeArrowheads="1"/>
          </p:cNvSpPr>
          <p:nvPr/>
        </p:nvSpPr>
        <p:spPr bwMode="auto">
          <a:xfrm>
            <a:off x="7187875" y="5298408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4" name="Oval 1218"/>
          <p:cNvSpPr>
            <a:spLocks noChangeArrowheads="1"/>
          </p:cNvSpPr>
          <p:nvPr/>
        </p:nvSpPr>
        <p:spPr bwMode="auto">
          <a:xfrm>
            <a:off x="7867552" y="6102344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5" name="Oval 1219"/>
          <p:cNvSpPr>
            <a:spLocks noChangeArrowheads="1"/>
          </p:cNvSpPr>
          <p:nvPr/>
        </p:nvSpPr>
        <p:spPr bwMode="auto">
          <a:xfrm>
            <a:off x="9332452" y="6369574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6" name="Oval 1220"/>
          <p:cNvSpPr>
            <a:spLocks noChangeArrowheads="1"/>
          </p:cNvSpPr>
          <p:nvPr/>
        </p:nvSpPr>
        <p:spPr bwMode="auto">
          <a:xfrm>
            <a:off x="6306838" y="6936222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37" name="Oval 1221"/>
          <p:cNvSpPr>
            <a:spLocks noChangeArrowheads="1"/>
          </p:cNvSpPr>
          <p:nvPr/>
        </p:nvSpPr>
        <p:spPr bwMode="auto">
          <a:xfrm>
            <a:off x="11782435" y="5516235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Freeform 7"/>
          <p:cNvSpPr/>
          <p:nvPr/>
        </p:nvSpPr>
        <p:spPr bwMode="auto">
          <a:xfrm>
            <a:off x="4950069" y="5034770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0" name="Freeform 7"/>
          <p:cNvSpPr/>
          <p:nvPr/>
        </p:nvSpPr>
        <p:spPr bwMode="auto">
          <a:xfrm>
            <a:off x="5567362" y="3474874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6153149" y="1890503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1" name="文本框 670"/>
          <p:cNvSpPr txBox="1"/>
          <p:nvPr/>
        </p:nvSpPr>
        <p:spPr>
          <a:xfrm>
            <a:off x="258643" y="66146"/>
            <a:ext cx="1202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4"/>
          <p:cNvGrpSpPr/>
          <p:nvPr/>
        </p:nvGrpSpPr>
        <p:grpSpPr>
          <a:xfrm>
            <a:off x="7904430" y="2043475"/>
            <a:ext cx="2244938" cy="675185"/>
            <a:chOff x="8479612" y="2464939"/>
            <a:chExt cx="2806700" cy="900247"/>
          </a:xfrm>
        </p:grpSpPr>
        <p:sp>
          <p:nvSpPr>
            <p:cNvPr id="953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HDFS(</a:t>
              </a:r>
              <a:r>
                <a:rPr lang="zh-CN" altLang="en-US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分布式文件系统</a:t>
              </a:r>
              <a:r>
                <a:rPr lang="en-US" altLang="zh-CN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)</a:t>
              </a:r>
              <a:endPara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endParaRPr>
            </a:p>
          </p:txBody>
        </p:sp>
        <p:sp>
          <p:nvSpPr>
            <p:cNvPr id="954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sym typeface="Arial" panose="020B0604020202020204"/>
                </a:rPr>
                <a:t>解决海量数据存储</a:t>
              </a:r>
              <a:endPara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endParaRPr>
            </a:p>
          </p:txBody>
        </p:sp>
      </p:grpSp>
      <p:grpSp>
        <p:nvGrpSpPr>
          <p:cNvPr id="955" name="Group 4"/>
          <p:cNvGrpSpPr/>
          <p:nvPr/>
        </p:nvGrpSpPr>
        <p:grpSpPr>
          <a:xfrm>
            <a:off x="7819617" y="5156042"/>
            <a:ext cx="2248113" cy="645340"/>
            <a:chOff x="8093777" y="2486106"/>
            <a:chExt cx="2810669" cy="860453"/>
          </a:xfrm>
        </p:grpSpPr>
        <p:sp>
          <p:nvSpPr>
            <p:cNvPr id="956" name="TextBox 28"/>
            <p:cNvSpPr txBox="1"/>
            <p:nvPr/>
          </p:nvSpPr>
          <p:spPr>
            <a:xfrm>
              <a:off x="8093777" y="2486106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YARN</a:t>
              </a:r>
              <a:r>
                <a:rPr lang="zh-CN" altLang="en-US" b="1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（作业调度和集群资源管理的框架）</a:t>
              </a:r>
              <a:endParaRPr lang="zh-CN" altLang="en-US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endParaRPr>
            </a:p>
          </p:txBody>
        </p:sp>
        <p:sp>
          <p:nvSpPr>
            <p:cNvPr id="957" name="Rectangle 29"/>
            <p:cNvSpPr/>
            <p:nvPr/>
          </p:nvSpPr>
          <p:spPr>
            <a:xfrm>
              <a:off x="8097746" y="2723311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dirty="0" smtClean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sym typeface="Arial" panose="020B0604020202020204"/>
                </a:rPr>
                <a:t>解决资源任务调度</a:t>
              </a:r>
              <a:endParaRPr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endParaRPr>
            </a:p>
          </p:txBody>
        </p:sp>
      </p:grpSp>
      <p:grpSp>
        <p:nvGrpSpPr>
          <p:cNvPr id="958" name="Group 4"/>
          <p:cNvGrpSpPr/>
          <p:nvPr/>
        </p:nvGrpSpPr>
        <p:grpSpPr>
          <a:xfrm>
            <a:off x="7851168" y="3781685"/>
            <a:ext cx="2244938" cy="675185"/>
            <a:chOff x="8479612" y="2464939"/>
            <a:chExt cx="2806700" cy="900247"/>
          </a:xfrm>
        </p:grpSpPr>
        <p:sp>
          <p:nvSpPr>
            <p:cNvPr id="959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Arial" panose="020B0604020202020204"/>
                </a:rPr>
                <a:t>MAPREDUCE（分布式运算编程框架）</a:t>
              </a:r>
              <a:endPara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/>
              </a:endParaRPr>
            </a:p>
          </p:txBody>
        </p:sp>
        <p:sp>
          <p:nvSpPr>
            <p:cNvPr id="960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dirty="0" smtClean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sym typeface="Arial" panose="020B0604020202020204"/>
                </a:rPr>
                <a:t>解决海量数据计算</a:t>
              </a:r>
              <a:endParaRPr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endParaRPr>
            </a:p>
          </p:txBody>
        </p:sp>
      </p:grp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70015" y="2200910"/>
            <a:ext cx="223200" cy="3600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83910" y="3785235"/>
            <a:ext cx="223200" cy="3600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66690" y="5346065"/>
            <a:ext cx="2232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882" y="-1968"/>
            <a:ext cx="12217882" cy="6859968"/>
          </a:xfrm>
          <a:prstGeom prst="rect">
            <a:avLst/>
          </a:prstGeom>
        </p:spPr>
      </p:pic>
      <p:sp>
        <p:nvSpPr>
          <p:cNvPr id="250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057" y="759160"/>
            <a:ext cx="4502332" cy="53233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2</a:t>
            </a:r>
            <a:endParaRPr lang="en-US" altLang="zh-CN" sz="25000" dirty="0"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40995" y="3196020"/>
            <a:ext cx="437208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/>
              </a:rPr>
              <a:t>HDFS</a:t>
            </a:r>
            <a:endParaRPr lang="en-US" altLang="zh-CN" sz="4000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05905" y="342085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120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2" name="Freeform 20173"/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9" name="Freeform 20181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0" name="Freeform 20182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2" name="Freeform 20184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3" name="Freeform 20185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6" name="Freeform 20188"/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9" name="Freeform 20191"/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0" name="Freeform 20192"/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1" name="Freeform 20193"/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6" name="Freeform 20199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7" name="Freeform 20200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0" name="Freeform 20205"/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3" name="Freeform 20208"/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4" name="Freeform 20209"/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6" name="Freeform 20213"/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7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8" name="Freeform 20215"/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0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1" name="Freeform 20218"/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2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3" name="Freeform 20223"/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4" name="Freeform 20224"/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5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6" name="Freeform 20226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7" name="Freeform 20227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8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2" name="Freeform 20252"/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3" name="Freeform 20253"/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4" name="Freeform 20254"/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5" name="Freeform 20256"/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6" name="Freeform 20257"/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7" name="Freeform 20258"/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8" name="Freeform 20259"/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9" name="Freeform 20260"/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0" name="Freeform 20262"/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1" name="Freeform 20263"/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4" name="Freeform 20294"/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6" name="Freeform 20296"/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8" name="Freeform 20298"/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0" name="Freeform 20306"/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2" name="Freeform 20308"/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4" name="Freeform 20310"/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6" name="Freeform 20313"/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8" name="Freeform 20315"/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0" name="Freeform 20317"/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2" name="Freeform 20423"/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3" name="Freeform 20541"/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4" name="Freeform 20648"/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6" name="Freeform 20655"/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8" name="Freeform 20676"/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9" name="Freeform 20677"/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0" name="Freeform 20679"/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1" name="Freeform 20680"/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2" name="Freeform 20681"/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3" name="Freeform 20683"/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4" name="Freeform 20684"/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5" name="Freeform 20709"/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6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7" name="Freeform 20716"/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8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9" name="Freeform 20718"/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0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1" name="Freeform 20720"/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2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3" name="Freeform 20722"/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4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5" name="Freeform 20724"/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227" name="直接连接符 226"/>
            <p:cNvCxnSpPr>
              <a:stCxn id="163" idx="2"/>
              <a:endCxn id="20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80" idx="2"/>
              <a:endCxn id="20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20292"/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12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4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5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3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4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6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0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2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3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4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5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6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7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8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0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1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2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3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4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5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6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7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9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0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1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2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3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4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5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6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7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8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9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0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1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2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3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4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5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6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7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9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0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1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2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3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5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6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7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8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9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0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1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2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3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4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7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5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44" name="椭圆 343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258644" y="66146"/>
            <a:ext cx="178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226" name="直接连接符 22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弦形 228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0" name="弦形 229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4305" y="1379220"/>
            <a:ext cx="24485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路径遍历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fs -ls [路径]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455" y="1888490"/>
            <a:ext cx="45573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查看文件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fs -cat [文件路径]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eg：hadoop fs -cat /hadoopruochen/test/ruochen.txt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6210" y="2268855"/>
            <a:ext cx="48666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新建文件夹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fs -mkdir -p [路径]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-p：递归新建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eg：hadoop fs -mkdir -p /hadoopruochen/test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15" y="3136900"/>
            <a:ext cx="45110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传文件到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</a:t>
            </a:r>
            <a:endParaRPr lang="en-US" altLang="zh-CN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fs -put [文件路径] [hadoop路径]</a:t>
            </a:r>
            <a:endParaRPr lang="en-US" altLang="zh-CN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eg：hadoop fs -put ruochen.txt /hadoopruochen/test</a:t>
            </a:r>
            <a:endParaRPr lang="en-US" altLang="zh-CN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8430" y="3576955"/>
            <a:ext cx="54444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下载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文件到本地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fs -get [hadoop文件路径] [本地路径]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eg：hadoop fs -get /hadoopruochen/test/ruochen.txt haha.txt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240" y="4437380"/>
            <a:ext cx="4993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移动文件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hadoop fs -mv [源路径] [目的路径]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eg：hadoop fs -mv/hadoopruochen/test/ruochen.txt /user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4625" y="4667885"/>
            <a:ext cx="48666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删除文件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hadoop fs -rm [-r] [文件]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eg：hadoop fs -rm /hadoopruochen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eg：hadoop fs -rm -r /hadoopruochen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2915" y="538480"/>
            <a:ext cx="2529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Hadoop Shell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命令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258644" y="66146"/>
            <a:ext cx="178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158240" y="695960"/>
            <a:ext cx="375920" cy="386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 descr="2-1"/>
          <p:cNvPicPr/>
          <p:nvPr/>
        </p:nvPicPr>
        <p:blipFill>
          <a:blip r:embed="rId1"/>
          <a:stretch>
            <a:fillRect/>
          </a:stretch>
        </p:blipFill>
        <p:spPr>
          <a:xfrm>
            <a:off x="2310765" y="1082040"/>
            <a:ext cx="7200000" cy="576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6640" y="36068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HDFS API</a:t>
            </a:r>
            <a:endParaRPr lang="en-US" altLang="zh-CN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258644" y="66146"/>
            <a:ext cx="178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Arial" panose="020B0604020202020204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Arial" panose="020B0604020202020204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158240" y="695960"/>
            <a:ext cx="375920" cy="386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2-2"/>
          <p:cNvPicPr/>
          <p:nvPr/>
        </p:nvPicPr>
        <p:blipFill>
          <a:blip r:embed="rId1"/>
          <a:stretch>
            <a:fillRect/>
          </a:stretch>
        </p:blipFill>
        <p:spPr>
          <a:xfrm>
            <a:off x="2255520" y="1082040"/>
            <a:ext cx="7200000" cy="576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6640" y="36068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HDFS API</a:t>
            </a:r>
            <a:endParaRPr lang="en-US" altLang="zh-CN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8" name="图片 7" descr="32303038313137363b32303131373338313bc8abc7f2">
            <a:hlinkClick r:id="rId2" tooltip="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9440" y="5781040"/>
            <a:ext cx="91440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9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3、17、19、20、21、22、23、26、31、34、35、36、37、38、39、40"/>
</p:tagLst>
</file>

<file path=ppt/tags/tag299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30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30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5">
      <a:dk1>
        <a:sysClr val="windowText" lastClr="000000"/>
      </a:dk1>
      <a:lt1>
        <a:sysClr val="window" lastClr="FFFFFF"/>
      </a:lt1>
      <a:dk2>
        <a:srgbClr val="EEF2F7"/>
      </a:dk2>
      <a:lt2>
        <a:srgbClr val="FFFFFF"/>
      </a:lt2>
      <a:accent1>
        <a:srgbClr val="5374B9"/>
      </a:accent1>
      <a:accent2>
        <a:srgbClr val="5A82A5"/>
      </a:accent2>
      <a:accent3>
        <a:srgbClr val="609090"/>
      </a:accent3>
      <a:accent4>
        <a:srgbClr val="679D7C"/>
      </a:accent4>
      <a:accent5>
        <a:srgbClr val="6DAB67"/>
      </a:accent5>
      <a:accent6>
        <a:srgbClr val="74B95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1125</Words>
  <Application>WPS 演示</Application>
  <PresentationFormat>宽屏</PresentationFormat>
  <Paragraphs>151</Paragraphs>
  <Slides>17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66" baseType="lpstr">
      <vt:lpstr>Arial</vt:lpstr>
      <vt:lpstr>宋体</vt:lpstr>
      <vt:lpstr>Wingdings</vt:lpstr>
      <vt:lpstr>Lato Regular</vt:lpstr>
      <vt:lpstr>Segoe Print</vt:lpstr>
      <vt:lpstr>Lato Hairline</vt:lpstr>
      <vt:lpstr>Lato Light</vt:lpstr>
      <vt:lpstr>Arial</vt:lpstr>
      <vt:lpstr>微软雅黑</vt:lpstr>
      <vt:lpstr>阿里巴巴普惠体 R</vt:lpstr>
      <vt:lpstr>Aharoni</vt:lpstr>
      <vt:lpstr>Yu Gothic UI Semibold</vt:lpstr>
      <vt:lpstr>LiHei Pro</vt:lpstr>
      <vt:lpstr>阿里巴巴普惠体 R</vt:lpstr>
      <vt:lpstr>Arial Unicode MS</vt:lpstr>
      <vt:lpstr>华文细黑</vt:lpstr>
      <vt:lpstr>Calibri</vt:lpstr>
      <vt:lpstr>等线 Light</vt:lpstr>
      <vt:lpstr>华文仿宋</vt:lpstr>
      <vt:lpstr>仿宋</vt:lpstr>
      <vt:lpstr>方正姚体</vt:lpstr>
      <vt:lpstr>华文楷体</vt:lpstr>
      <vt:lpstr>华文宋体</vt:lpstr>
      <vt:lpstr>Agency FB</vt:lpstr>
      <vt:lpstr>Bodoni MT Condensed</vt:lpstr>
      <vt:lpstr>Cambria Math</vt:lpstr>
      <vt:lpstr>Candara</vt:lpstr>
      <vt:lpstr>Century</vt:lpstr>
      <vt:lpstr>Chiller</vt:lpstr>
      <vt:lpstr>Eras Demi ITC</vt:lpstr>
      <vt:lpstr>Eras Bold ITC</vt:lpstr>
      <vt:lpstr>Eras Light ITC</vt:lpstr>
      <vt:lpstr>Felix Titling</vt:lpstr>
      <vt:lpstr>Franklin Gothic Demi</vt:lpstr>
      <vt:lpstr>Gabriola</vt:lpstr>
      <vt:lpstr>French Script MT</vt:lpstr>
      <vt:lpstr>Freestyle Script</vt:lpstr>
      <vt:lpstr>华文隶书</vt:lpstr>
      <vt:lpstr>华文琥珀</vt:lpstr>
      <vt:lpstr>等线</vt:lpstr>
      <vt:lpstr>方正舒体</vt:lpstr>
      <vt:lpstr>黑体</vt:lpstr>
      <vt:lpstr>华文彩云</vt:lpstr>
      <vt:lpstr>汉仪旗黑-85S</vt:lpstr>
      <vt:lpstr>幼圆</vt:lpstr>
      <vt:lpstr>汉仪乐喵体W</vt:lpstr>
      <vt:lpstr>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梁聪智</dc:creator>
  <cp:keywords>1820544班第一组大数据答辩</cp:keywords>
  <dc:subject>大数据答辩</dc:subject>
  <cp:lastModifiedBy>裂帛</cp:lastModifiedBy>
  <cp:revision>364</cp:revision>
  <dcterms:created xsi:type="dcterms:W3CDTF">2016-09-12T01:03:00Z</dcterms:created>
  <dcterms:modified xsi:type="dcterms:W3CDTF">2021-06-13T05:08:20Z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A8DD231C254D4DCE844E13AD5A1C458B</vt:lpwstr>
  </property>
</Properties>
</file>