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2.xml" ContentType="application/vnd.openxmlformats-officedocument.presentationml.slide+xml"/>
  <Override PartName="/ppt/slides/slide13.xml" ContentType="application/vnd.openxmlformats-officedocument.presentationml.slide+xml"/>
  <Override PartName="/ppt/presentation.xml" ContentType="application/vnd.openxmlformats-officedocument.presentationml.presentation.main+xml"/>
  <Override PartName="/ppt/slides/slide1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docProps/core.xml" ContentType="application/vnd.openxmlformats-package.core-properties+xml"/>
  <Override PartName="/docProps/custom.xml" ContentType="application/vnd.openxmlformats-officedocument.custom-properties+xml"/>
  <Override PartName="/customXml/itemProps3.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1" r:id="rId4"/>
  </p:sldMasterIdLst>
  <p:notesMasterIdLst>
    <p:notesMasterId r:id="rId18"/>
  </p:notesMasterIdLst>
  <p:handoutMasterIdLst>
    <p:handoutMasterId r:id="rId19"/>
  </p:handoutMasterIdLst>
  <p:sldIdLst>
    <p:sldId id="256" r:id="rId5"/>
    <p:sldId id="268" r:id="rId6"/>
    <p:sldId id="270" r:id="rId7"/>
    <p:sldId id="269" r:id="rId8"/>
    <p:sldId id="271" r:id="rId9"/>
    <p:sldId id="272" r:id="rId10"/>
    <p:sldId id="273" r:id="rId11"/>
    <p:sldId id="274" r:id="rId12"/>
    <p:sldId id="275" r:id="rId13"/>
    <p:sldId id="276" r:id="rId14"/>
    <p:sldId id="278" r:id="rId15"/>
    <p:sldId id="279" r:id="rId16"/>
    <p:sldId id="262" r:id="rId17"/>
  </p:sldIdLst>
  <p:sldSz cx="9144000" cy="6858000" type="screen4x3"/>
  <p:notesSz cx="6858000" cy="9180513"/>
  <p:defaultTextStyle>
    <a:defPPr>
      <a:defRPr lang="en-US"/>
    </a:defPPr>
    <a:lvl1pPr algn="l" rtl="0" fontAlgn="base">
      <a:spcBef>
        <a:spcPct val="0"/>
      </a:spcBef>
      <a:spcAft>
        <a:spcPct val="0"/>
      </a:spcAft>
      <a:defRPr sz="1200" kern="1200">
        <a:solidFill>
          <a:schemeClr val="tx1"/>
        </a:solidFill>
        <a:latin typeface="Tahoma" pitchFamily="34" charset="0"/>
        <a:ea typeface="MS PGothic" pitchFamily="34" charset="-128"/>
        <a:cs typeface="+mn-cs"/>
      </a:defRPr>
    </a:lvl1pPr>
    <a:lvl2pPr marL="457200" algn="l" rtl="0" fontAlgn="base">
      <a:spcBef>
        <a:spcPct val="0"/>
      </a:spcBef>
      <a:spcAft>
        <a:spcPct val="0"/>
      </a:spcAft>
      <a:defRPr sz="1200" kern="1200">
        <a:solidFill>
          <a:schemeClr val="tx1"/>
        </a:solidFill>
        <a:latin typeface="Tahoma" pitchFamily="34" charset="0"/>
        <a:ea typeface="MS PGothic" pitchFamily="34" charset="-128"/>
        <a:cs typeface="+mn-cs"/>
      </a:defRPr>
    </a:lvl2pPr>
    <a:lvl3pPr marL="914400" algn="l" rtl="0" fontAlgn="base">
      <a:spcBef>
        <a:spcPct val="0"/>
      </a:spcBef>
      <a:spcAft>
        <a:spcPct val="0"/>
      </a:spcAft>
      <a:defRPr sz="1200" kern="1200">
        <a:solidFill>
          <a:schemeClr val="tx1"/>
        </a:solidFill>
        <a:latin typeface="Tahoma" pitchFamily="34" charset="0"/>
        <a:ea typeface="MS PGothic" pitchFamily="34" charset="-128"/>
        <a:cs typeface="+mn-cs"/>
      </a:defRPr>
    </a:lvl3pPr>
    <a:lvl4pPr marL="1371600" algn="l" rtl="0" fontAlgn="base">
      <a:spcBef>
        <a:spcPct val="0"/>
      </a:spcBef>
      <a:spcAft>
        <a:spcPct val="0"/>
      </a:spcAft>
      <a:defRPr sz="1200" kern="1200">
        <a:solidFill>
          <a:schemeClr val="tx1"/>
        </a:solidFill>
        <a:latin typeface="Tahoma" pitchFamily="34" charset="0"/>
        <a:ea typeface="MS PGothic" pitchFamily="34" charset="-128"/>
        <a:cs typeface="+mn-cs"/>
      </a:defRPr>
    </a:lvl4pPr>
    <a:lvl5pPr marL="1828800" algn="l" rtl="0" fontAlgn="base">
      <a:spcBef>
        <a:spcPct val="0"/>
      </a:spcBef>
      <a:spcAft>
        <a:spcPct val="0"/>
      </a:spcAft>
      <a:defRPr sz="1200" kern="1200">
        <a:solidFill>
          <a:schemeClr val="tx1"/>
        </a:solidFill>
        <a:latin typeface="Tahoma" pitchFamily="34" charset="0"/>
        <a:ea typeface="MS PGothic" pitchFamily="34" charset="-128"/>
        <a:cs typeface="+mn-cs"/>
      </a:defRPr>
    </a:lvl5pPr>
    <a:lvl6pPr marL="2286000" algn="l" defTabSz="914400" rtl="0" eaLnBrk="1" latinLnBrk="0" hangingPunct="1">
      <a:defRPr sz="1200" kern="1200">
        <a:solidFill>
          <a:schemeClr val="tx1"/>
        </a:solidFill>
        <a:latin typeface="Tahoma" pitchFamily="34" charset="0"/>
        <a:ea typeface="MS PGothic" pitchFamily="34" charset="-128"/>
        <a:cs typeface="+mn-cs"/>
      </a:defRPr>
    </a:lvl6pPr>
    <a:lvl7pPr marL="2743200" algn="l" defTabSz="914400" rtl="0" eaLnBrk="1" latinLnBrk="0" hangingPunct="1">
      <a:defRPr sz="1200" kern="1200">
        <a:solidFill>
          <a:schemeClr val="tx1"/>
        </a:solidFill>
        <a:latin typeface="Tahoma" pitchFamily="34" charset="0"/>
        <a:ea typeface="MS PGothic" pitchFamily="34" charset="-128"/>
        <a:cs typeface="+mn-cs"/>
      </a:defRPr>
    </a:lvl7pPr>
    <a:lvl8pPr marL="3200400" algn="l" defTabSz="914400" rtl="0" eaLnBrk="1" latinLnBrk="0" hangingPunct="1">
      <a:defRPr sz="1200" kern="1200">
        <a:solidFill>
          <a:schemeClr val="tx1"/>
        </a:solidFill>
        <a:latin typeface="Tahoma" pitchFamily="34" charset="0"/>
        <a:ea typeface="MS PGothic" pitchFamily="34" charset="-128"/>
        <a:cs typeface="+mn-cs"/>
      </a:defRPr>
    </a:lvl8pPr>
    <a:lvl9pPr marL="3657600" algn="l" defTabSz="914400" rtl="0" eaLnBrk="1" latinLnBrk="0" hangingPunct="1">
      <a:defRPr sz="1200" kern="1200">
        <a:solidFill>
          <a:schemeClr val="tx1"/>
        </a:solidFill>
        <a:latin typeface="Tahoma"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CEEC"/>
    <a:srgbClr val="292377"/>
    <a:srgbClr val="24207A"/>
    <a:srgbClr val="0066CC"/>
    <a:srgbClr val="003399"/>
    <a:srgbClr val="000099"/>
    <a:srgbClr val="0033CC"/>
    <a:srgbClr val="00206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72" y="-2118"/>
      </p:cViewPr>
      <p:guideLst>
        <p:guide orient="horz" pos="2160"/>
        <p:guide pos="288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ustomXml" Target="../customXml/item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9059" name="Rectangle 3075"/>
          <p:cNvSpPr>
            <a:spLocks noGrp="1" noChangeArrowheads="1"/>
          </p:cNvSpPr>
          <p:nvPr>
            <p:ph type="dt" sz="quarter" idx="1"/>
          </p:nvPr>
        </p:nvSpPr>
        <p:spPr bwMode="auto">
          <a:xfrm>
            <a:off x="3884613" y="0"/>
            <a:ext cx="2987675" cy="452438"/>
          </a:xfrm>
          <a:prstGeom prst="rect">
            <a:avLst/>
          </a:prstGeom>
          <a:noFill/>
          <a:ln w="9525">
            <a:noFill/>
            <a:miter lim="800000"/>
            <a:headEnd/>
            <a:tailEnd/>
          </a:ln>
          <a:effectLst/>
        </p:spPr>
        <p:txBody>
          <a:bodyPr vert="horz" wrap="square" lIns="90077" tIns="45039" rIns="90077" bIns="45039" numCol="1" anchor="t" anchorCtr="0" compatLnSpc="1">
            <a:prstTxWarp prst="textNoShape">
              <a:avLst/>
            </a:prstTxWarp>
          </a:bodyPr>
          <a:lstStyle>
            <a:lvl1pPr algn="r" defTabSz="900113" eaLnBrk="0" hangingPunct="0">
              <a:spcBef>
                <a:spcPct val="20000"/>
              </a:spcBef>
              <a:buClr>
                <a:srgbClr val="EDB22C"/>
              </a:buClr>
              <a:buFont typeface="Tahoma" pitchFamily="34" charset="0"/>
              <a:buNone/>
              <a:defRPr>
                <a:latin typeface="Lucida Sans Unicode" pitchFamily="34" charset="0"/>
                <a:ea typeface="+mn-ea"/>
              </a:defRPr>
            </a:lvl1pPr>
          </a:lstStyle>
          <a:p>
            <a:pPr>
              <a:defRPr/>
            </a:pPr>
            <a:endParaRPr lang="en-US"/>
          </a:p>
        </p:txBody>
      </p:sp>
      <p:sp>
        <p:nvSpPr>
          <p:cNvPr id="429061" name="Rectangle 3077"/>
          <p:cNvSpPr>
            <a:spLocks noGrp="1" noChangeArrowheads="1"/>
          </p:cNvSpPr>
          <p:nvPr>
            <p:ph type="sldNum" sz="quarter" idx="3"/>
          </p:nvPr>
        </p:nvSpPr>
        <p:spPr bwMode="auto">
          <a:xfrm>
            <a:off x="3884613" y="8742363"/>
            <a:ext cx="2987675" cy="452437"/>
          </a:xfrm>
          <a:prstGeom prst="rect">
            <a:avLst/>
          </a:prstGeom>
          <a:noFill/>
          <a:ln w="9525">
            <a:noFill/>
            <a:miter lim="800000"/>
            <a:headEnd/>
            <a:tailEnd/>
          </a:ln>
          <a:effectLst/>
        </p:spPr>
        <p:txBody>
          <a:bodyPr vert="horz" wrap="square" lIns="90077" tIns="45039" rIns="90077" bIns="45039" numCol="1" anchor="b" anchorCtr="0" compatLnSpc="1">
            <a:prstTxWarp prst="textNoShape">
              <a:avLst/>
            </a:prstTxWarp>
          </a:bodyPr>
          <a:lstStyle>
            <a:lvl1pPr algn="r" defTabSz="900113" eaLnBrk="0" hangingPunct="0">
              <a:spcBef>
                <a:spcPct val="20000"/>
              </a:spcBef>
              <a:buClr>
                <a:srgbClr val="EDB22C"/>
              </a:buClr>
              <a:buFont typeface="Tahoma" pitchFamily="34" charset="0"/>
              <a:buNone/>
              <a:defRPr>
                <a:latin typeface="Lucida Sans Unicode" pitchFamily="34" charset="0"/>
              </a:defRPr>
            </a:lvl1pPr>
          </a:lstStyle>
          <a:p>
            <a:fld id="{91CA16A7-8967-4AD7-AD6D-35DB84C314A5}"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27" tIns="45813" rIns="91627" bIns="45813" numCol="1" anchor="t" anchorCtr="0" compatLnSpc="1">
            <a:prstTxWarp prst="textNoShape">
              <a:avLst/>
            </a:prstTxWarp>
          </a:bodyPr>
          <a:lstStyle>
            <a:lvl1pPr defTabSz="915988" eaLnBrk="0" hangingPunct="0">
              <a:defRPr>
                <a:latin typeface="Times New Roman" pitchFamily="18" charset="0"/>
                <a:ea typeface="+mn-ea"/>
              </a:defRPr>
            </a:lvl1pPr>
          </a:lstStyle>
          <a:p>
            <a:pPr>
              <a:defRPr/>
            </a:pPr>
            <a:endParaRPr lang="en-US"/>
          </a:p>
        </p:txBody>
      </p:sp>
      <p:sp>
        <p:nvSpPr>
          <p:cNvPr id="3075"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627" tIns="45813" rIns="91627" bIns="45813" numCol="1" anchor="t" anchorCtr="0" compatLnSpc="1">
            <a:prstTxWarp prst="textNoShape">
              <a:avLst/>
            </a:prstTxWarp>
          </a:bodyPr>
          <a:lstStyle>
            <a:lvl1pPr algn="r" defTabSz="915988" eaLnBrk="0" hangingPunct="0">
              <a:defRPr>
                <a:latin typeface="Times New Roman" pitchFamily="18" charset="0"/>
                <a:ea typeface="+mn-ea"/>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35063" y="688975"/>
            <a:ext cx="4589462" cy="34417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60863"/>
            <a:ext cx="5029200" cy="4130675"/>
          </a:xfrm>
          <a:prstGeom prst="rect">
            <a:avLst/>
          </a:prstGeom>
          <a:noFill/>
          <a:ln w="9525">
            <a:noFill/>
            <a:miter lim="800000"/>
            <a:headEnd/>
            <a:tailEnd/>
          </a:ln>
          <a:effectLst/>
        </p:spPr>
        <p:txBody>
          <a:bodyPr vert="horz" wrap="square" lIns="91627" tIns="45813" rIns="91627" bIns="4581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721725"/>
            <a:ext cx="2971800" cy="458788"/>
          </a:xfrm>
          <a:prstGeom prst="rect">
            <a:avLst/>
          </a:prstGeom>
          <a:noFill/>
          <a:ln w="9525">
            <a:noFill/>
            <a:miter lim="800000"/>
            <a:headEnd/>
            <a:tailEnd/>
          </a:ln>
          <a:effectLst/>
        </p:spPr>
        <p:txBody>
          <a:bodyPr vert="horz" wrap="square" lIns="91627" tIns="45813" rIns="91627" bIns="45813" numCol="1" anchor="b" anchorCtr="0" compatLnSpc="1">
            <a:prstTxWarp prst="textNoShape">
              <a:avLst/>
            </a:prstTxWarp>
          </a:bodyPr>
          <a:lstStyle>
            <a:lvl1pPr defTabSz="915988" eaLnBrk="0" hangingPunct="0">
              <a:defRPr>
                <a:latin typeface="Times New Roman" pitchFamily="18" charset="0"/>
                <a:ea typeface="+mn-ea"/>
              </a:defRPr>
            </a:lvl1pPr>
          </a:lstStyle>
          <a:p>
            <a:pPr>
              <a:defRPr/>
            </a:pPr>
            <a:endParaRPr lang="en-US"/>
          </a:p>
        </p:txBody>
      </p:sp>
      <p:sp>
        <p:nvSpPr>
          <p:cNvPr id="3079" name="Rectangle 7"/>
          <p:cNvSpPr>
            <a:spLocks noGrp="1" noChangeArrowheads="1"/>
          </p:cNvSpPr>
          <p:nvPr>
            <p:ph type="sldNum" sz="quarter" idx="5"/>
          </p:nvPr>
        </p:nvSpPr>
        <p:spPr bwMode="auto">
          <a:xfrm>
            <a:off x="3886200" y="8721725"/>
            <a:ext cx="2971800" cy="458788"/>
          </a:xfrm>
          <a:prstGeom prst="rect">
            <a:avLst/>
          </a:prstGeom>
          <a:noFill/>
          <a:ln w="9525">
            <a:noFill/>
            <a:miter lim="800000"/>
            <a:headEnd/>
            <a:tailEnd/>
          </a:ln>
          <a:effectLst/>
        </p:spPr>
        <p:txBody>
          <a:bodyPr vert="horz" wrap="square" lIns="91627" tIns="45813" rIns="91627" bIns="45813" numCol="1" anchor="b" anchorCtr="0" compatLnSpc="1">
            <a:prstTxWarp prst="textNoShape">
              <a:avLst/>
            </a:prstTxWarp>
          </a:bodyPr>
          <a:lstStyle>
            <a:lvl1pPr algn="r" defTabSz="915988" eaLnBrk="0" hangingPunct="0">
              <a:defRPr>
                <a:latin typeface="Times New Roman" pitchFamily="18" charset="0"/>
              </a:defRPr>
            </a:lvl1pPr>
          </a:lstStyle>
          <a:p>
            <a:fld id="{EC979A93-AC82-47E8-BCFA-16677A1FE441}"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TMTOWTDI: There’s More Than One Way To Do It (massive</a:t>
            </a:r>
            <a:r>
              <a:rPr lang="en-US" baseline="0" dirty="0" smtClean="0"/>
              <a:t> understatement for Perl)</a:t>
            </a:r>
          </a:p>
        </p:txBody>
      </p:sp>
      <p:sp>
        <p:nvSpPr>
          <p:cNvPr id="4" name="Slide Number Placeholder 3"/>
          <p:cNvSpPr>
            <a:spLocks noGrp="1"/>
          </p:cNvSpPr>
          <p:nvPr>
            <p:ph type="sldNum" sz="quarter" idx="10"/>
          </p:nvPr>
        </p:nvSpPr>
        <p:spPr/>
        <p:txBody>
          <a:bodyPr/>
          <a:lstStyle/>
          <a:p>
            <a:fld id="{EC979A93-AC82-47E8-BCFA-16677A1FE441}"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Double quotes do</a:t>
            </a:r>
            <a:r>
              <a:rPr lang="en-US" baseline="0" dirty="0" smtClean="0"/>
              <a:t> “variable interpolation” which means that any variable names included in the string will be translated to the value of the variable at run time.</a:t>
            </a:r>
            <a:endParaRPr lang="en-US" dirty="0"/>
          </a:p>
        </p:txBody>
      </p:sp>
      <p:sp>
        <p:nvSpPr>
          <p:cNvPr id="4" name="Slide Number Placeholder 3"/>
          <p:cNvSpPr>
            <a:spLocks noGrp="1"/>
          </p:cNvSpPr>
          <p:nvPr>
            <p:ph type="sldNum" sz="quarter" idx="10"/>
          </p:nvPr>
        </p:nvSpPr>
        <p:spPr/>
        <p:txBody>
          <a:bodyPr/>
          <a:lstStyle/>
          <a:p>
            <a:fld id="{EC979A93-AC82-47E8-BCFA-16677A1FE441}"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$_ and @_ are special “default variables” used</a:t>
            </a:r>
            <a:r>
              <a:rPr lang="en-US" baseline="0" dirty="0" smtClean="0"/>
              <a:t> extensively in </a:t>
            </a:r>
            <a:r>
              <a:rPr lang="en-US" baseline="0" dirty="0" err="1" smtClean="0"/>
              <a:t>perl</a:t>
            </a:r>
            <a:r>
              <a:rPr lang="en-US" baseline="0" dirty="0" smtClean="0"/>
              <a:t> when no variable is explicitly specified.</a:t>
            </a:r>
            <a:endParaRPr lang="en-US" dirty="0"/>
          </a:p>
        </p:txBody>
      </p:sp>
      <p:sp>
        <p:nvSpPr>
          <p:cNvPr id="4" name="Slide Number Placeholder 3"/>
          <p:cNvSpPr>
            <a:spLocks noGrp="1"/>
          </p:cNvSpPr>
          <p:nvPr>
            <p:ph type="sldNum" sz="quarter" idx="10"/>
          </p:nvPr>
        </p:nvSpPr>
        <p:spPr/>
        <p:txBody>
          <a:bodyPr/>
          <a:lstStyle/>
          <a:p>
            <a:fld id="{EC979A93-AC82-47E8-BCFA-16677A1FE441}"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Function return</a:t>
            </a:r>
            <a:r>
              <a:rPr lang="en-US" baseline="0" dirty="0" smtClean="0"/>
              <a:t> may be scalar or list. Assignment to function return will “do the right thing” (fill as many values as possible starting from the first value returned, and populate the rest with undefined).</a:t>
            </a:r>
            <a:endParaRPr lang="en-US" dirty="0"/>
          </a:p>
        </p:txBody>
      </p:sp>
      <p:sp>
        <p:nvSpPr>
          <p:cNvPr id="4" name="Slide Number Placeholder 3"/>
          <p:cNvSpPr>
            <a:spLocks noGrp="1"/>
          </p:cNvSpPr>
          <p:nvPr>
            <p:ph type="sldNum" sz="quarter" idx="10"/>
          </p:nvPr>
        </p:nvSpPr>
        <p:spPr/>
        <p:txBody>
          <a:bodyPr/>
          <a:lstStyle/>
          <a:p>
            <a:fld id="{EC979A93-AC82-47E8-BCFA-16677A1FE441}"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Scripts may also be executed</a:t>
            </a:r>
            <a:r>
              <a:rPr lang="en-US" baseline="0" dirty="0" smtClean="0"/>
              <a:t> from a command prompt or from </a:t>
            </a:r>
            <a:r>
              <a:rPr lang="en-US" baseline="0" dirty="0" err="1" smtClean="0"/>
              <a:t>SCiTE</a:t>
            </a:r>
            <a:r>
              <a:rPr lang="en-US" baseline="0" dirty="0" smtClean="0"/>
              <a:t> debugger window.</a:t>
            </a:r>
            <a:endParaRPr lang="en-US" dirty="0"/>
          </a:p>
        </p:txBody>
      </p:sp>
      <p:sp>
        <p:nvSpPr>
          <p:cNvPr id="4" name="Slide Number Placeholder 3"/>
          <p:cNvSpPr>
            <a:spLocks noGrp="1"/>
          </p:cNvSpPr>
          <p:nvPr>
            <p:ph type="sldNum" sz="quarter" idx="10"/>
          </p:nvPr>
        </p:nvSpPr>
        <p:spPr/>
        <p:txBody>
          <a:bodyPr/>
          <a:lstStyle/>
          <a:p>
            <a:fld id="{EC979A93-AC82-47E8-BCFA-16677A1FE441}"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979A93-AC82-47E8-BCFA-16677A1FE441}"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nfidential Title Page">
    <p:spTree>
      <p:nvGrpSpPr>
        <p:cNvPr id="1" name=""/>
        <p:cNvGrpSpPr/>
        <p:nvPr/>
      </p:nvGrpSpPr>
      <p:grpSpPr>
        <a:xfrm>
          <a:off x="0" y="0"/>
          <a:ext cx="0" cy="0"/>
          <a:chOff x="0" y="0"/>
          <a:chExt cx="0" cy="0"/>
        </a:xfrm>
      </p:grpSpPr>
      <p:sp>
        <p:nvSpPr>
          <p:cNvPr id="5" name="Rectangle 4"/>
          <p:cNvSpPr>
            <a:spLocks noChangeArrowheads="1"/>
          </p:cNvSpPr>
          <p:nvPr/>
        </p:nvSpPr>
        <p:spPr bwMode="auto">
          <a:xfrm>
            <a:off x="2049516" y="6056313"/>
            <a:ext cx="7094483" cy="801687"/>
          </a:xfrm>
          <a:prstGeom prst="rect">
            <a:avLst/>
          </a:prstGeom>
          <a:solidFill>
            <a:srgbClr val="C1CEEC"/>
          </a:solidFill>
          <a:ln>
            <a:noFill/>
            <a:headEnd/>
            <a:tailEnd/>
          </a:ln>
          <a:effectLst>
            <a:innerShdw blurRad="63500" dist="50800" dir="10800000">
              <a:prstClr val="black">
                <a:alpha val="50000"/>
              </a:prstClr>
            </a:innerShdw>
          </a:effectLst>
        </p:spPr>
        <p:style>
          <a:lnRef idx="1">
            <a:schemeClr val="dk1"/>
          </a:lnRef>
          <a:fillRef idx="3">
            <a:schemeClr val="dk1"/>
          </a:fillRef>
          <a:effectRef idx="2">
            <a:schemeClr val="dk1"/>
          </a:effectRef>
          <a:fontRef idx="minor">
            <a:schemeClr val="lt1"/>
          </a:fontRef>
        </p:style>
        <p:txBody>
          <a:bodyPr wrap="none" lIns="92075" tIns="46038" rIns="92075" bIns="46038" anchor="ctr"/>
          <a:lstStyle/>
          <a:p>
            <a:pPr eaLnBrk="0" hangingPunct="0">
              <a:defRPr/>
            </a:pPr>
            <a:endParaRPr lang="en-US"/>
          </a:p>
        </p:txBody>
      </p:sp>
      <p:sp>
        <p:nvSpPr>
          <p:cNvPr id="6" name="Rectangle 5"/>
          <p:cNvSpPr>
            <a:spLocks noChangeArrowheads="1"/>
          </p:cNvSpPr>
          <p:nvPr/>
        </p:nvSpPr>
        <p:spPr bwMode="auto">
          <a:xfrm>
            <a:off x="0" y="6056313"/>
            <a:ext cx="2060575" cy="801687"/>
          </a:xfrm>
          <a:prstGeom prst="rect">
            <a:avLst/>
          </a:prstGeom>
          <a:gradFill rotWithShape="1">
            <a:gsLst>
              <a:gs pos="0">
                <a:srgbClr val="24207A"/>
              </a:gs>
              <a:gs pos="50999">
                <a:srgbClr val="292377"/>
              </a:gs>
              <a:gs pos="100000">
                <a:srgbClr val="0066CC"/>
              </a:gs>
            </a:gsLst>
            <a:lin ang="2700000" scaled="1"/>
          </a:gradFill>
          <a:ln w="9525">
            <a:noFill/>
            <a:miter lim="800000"/>
            <a:headEnd/>
            <a:tailEnd/>
          </a:ln>
          <a:effectLst>
            <a:outerShdw dist="23000" dir="5400000" rotWithShape="0">
              <a:srgbClr val="808080">
                <a:alpha val="34999"/>
              </a:srgbClr>
            </a:outerShdw>
          </a:effectLst>
        </p:spPr>
        <p:txBody>
          <a:bodyPr wrap="none" lIns="92075" tIns="46038" rIns="92075" bIns="46038" anchor="ctr"/>
          <a:lstStyle/>
          <a:p>
            <a:pPr eaLnBrk="0" hangingPunct="0">
              <a:defRPr/>
            </a:pPr>
            <a:endParaRPr lang="en-US">
              <a:solidFill>
                <a:schemeClr val="lt1"/>
              </a:solidFill>
              <a:latin typeface="+mn-lt"/>
              <a:ea typeface="+mn-ea"/>
            </a:endParaRPr>
          </a:p>
        </p:txBody>
      </p:sp>
      <p:pic>
        <p:nvPicPr>
          <p:cNvPr id="7" name="Picture 5" descr="White Micron color logo [Converted]"/>
          <p:cNvPicPr>
            <a:picLocks noChangeAspect="1" noChangeArrowheads="1"/>
          </p:cNvPicPr>
          <p:nvPr/>
        </p:nvPicPr>
        <p:blipFill>
          <a:blip r:embed="rId2" cstate="print"/>
          <a:srcRect/>
          <a:stretch>
            <a:fillRect/>
          </a:stretch>
        </p:blipFill>
        <p:spPr bwMode="auto">
          <a:xfrm>
            <a:off x="266700" y="6292850"/>
            <a:ext cx="1384300" cy="373063"/>
          </a:xfrm>
          <a:prstGeom prst="rect">
            <a:avLst/>
          </a:prstGeom>
          <a:noFill/>
          <a:ln w="9525">
            <a:noFill/>
            <a:miter lim="800000"/>
            <a:headEnd/>
            <a:tailEnd/>
          </a:ln>
        </p:spPr>
      </p:pic>
      <p:sp>
        <p:nvSpPr>
          <p:cNvPr id="8" name="Text Box 7"/>
          <p:cNvSpPr txBox="1">
            <a:spLocks noChangeArrowheads="1"/>
          </p:cNvSpPr>
          <p:nvPr/>
        </p:nvSpPr>
        <p:spPr bwMode="auto">
          <a:xfrm>
            <a:off x="2706688" y="6175375"/>
            <a:ext cx="6318250" cy="368300"/>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600">
                <a:solidFill>
                  <a:srgbClr val="002060"/>
                </a:solidFill>
                <a:cs typeface="Tahoma" pitchFamily="34" charset="0"/>
              </a:rPr>
              <a:t>©2013 Micron Technology, Inc. All rights reserved. Products are warranted only to meet Micron</a:t>
            </a:r>
            <a:r>
              <a:rPr lang="en-US" altLang="en-US" sz="600">
                <a:solidFill>
                  <a:srgbClr val="002060"/>
                </a:solidFill>
                <a:cs typeface="Tahoma" pitchFamily="34" charset="0"/>
              </a:rPr>
              <a:t>’</a:t>
            </a:r>
            <a:r>
              <a:rPr lang="en-US" sz="600">
                <a:solidFill>
                  <a:srgbClr val="002060"/>
                </a:solidFill>
                <a:cs typeface="Tahoma" pitchFamily="34" charset="0"/>
              </a:rPr>
              <a:t>s production data sheet specifications. Information, products, and/or specifications are subject to change without notice. All information is provided on an </a:t>
            </a:r>
            <a:r>
              <a:rPr lang="en-US" altLang="en-US" sz="600">
                <a:solidFill>
                  <a:srgbClr val="002060"/>
                </a:solidFill>
                <a:cs typeface="Tahoma" pitchFamily="34" charset="0"/>
              </a:rPr>
              <a:t>“</a:t>
            </a:r>
            <a:r>
              <a:rPr lang="en-US" sz="600">
                <a:solidFill>
                  <a:srgbClr val="002060"/>
                </a:solidFill>
                <a:cs typeface="Tahoma" pitchFamily="34" charset="0"/>
              </a:rPr>
              <a:t>AS IS</a:t>
            </a:r>
            <a:r>
              <a:rPr lang="en-US" altLang="en-US" sz="600">
                <a:solidFill>
                  <a:srgbClr val="002060"/>
                </a:solidFill>
                <a:cs typeface="Tahoma" pitchFamily="34" charset="0"/>
              </a:rPr>
              <a:t>”</a:t>
            </a:r>
            <a:r>
              <a:rPr lang="en-US" sz="600">
                <a:solidFill>
                  <a:srgbClr val="002060"/>
                </a:solidFill>
                <a:cs typeface="Tahoma" pitchFamily="34" charset="0"/>
              </a:rPr>
              <a:t> basis without warranties of any kind. Dates are estimates only. Drawings are not to scale. Micron and the Micron logo are trademarks of Micron Technology, Inc. All other trademarks are the property of their respective owners.</a:t>
            </a:r>
          </a:p>
        </p:txBody>
      </p:sp>
      <p:sp>
        <p:nvSpPr>
          <p:cNvPr id="9" name="Rectangle 9"/>
          <p:cNvSpPr txBox="1">
            <a:spLocks noChangeArrowheads="1"/>
          </p:cNvSpPr>
          <p:nvPr/>
        </p:nvSpPr>
        <p:spPr>
          <a:xfrm>
            <a:off x="8535988" y="6554788"/>
            <a:ext cx="501650" cy="249237"/>
          </a:xfrm>
          <a:prstGeom prst="rect">
            <a:avLst/>
          </a:prstGeom>
        </p:spPr>
        <p:txBody>
          <a:bodyPr/>
          <a:lstStyle/>
          <a:p>
            <a:pPr algn="ctr" eaLnBrk="0" hangingPunct="0"/>
            <a:fld id="{98B27B49-D964-4042-9309-65057B66CB6C}" type="slidenum">
              <a:rPr lang="en-US" sz="800" b="1">
                <a:solidFill>
                  <a:srgbClr val="002060"/>
                </a:solidFill>
              </a:rPr>
              <a:pPr algn="ctr" eaLnBrk="0" hangingPunct="0"/>
              <a:t>‹#›</a:t>
            </a:fld>
            <a:endParaRPr lang="en-US" sz="800" b="1">
              <a:solidFill>
                <a:srgbClr val="002060"/>
              </a:solidFill>
            </a:endParaRPr>
          </a:p>
        </p:txBody>
      </p:sp>
      <p:sp>
        <p:nvSpPr>
          <p:cNvPr id="10" name="Text Box 8"/>
          <p:cNvSpPr txBox="1">
            <a:spLocks noChangeArrowheads="1"/>
          </p:cNvSpPr>
          <p:nvPr/>
        </p:nvSpPr>
        <p:spPr bwMode="auto">
          <a:xfrm>
            <a:off x="5568950" y="6553200"/>
            <a:ext cx="3087688" cy="217488"/>
          </a:xfrm>
          <a:prstGeom prst="rect">
            <a:avLst/>
          </a:prstGeom>
          <a:noFill/>
          <a:ln w="9525">
            <a:noFill/>
            <a:miter lim="800000"/>
            <a:headEnd/>
            <a:tailEnd/>
          </a:ln>
        </p:spPr>
        <p:txBody>
          <a:bodyPr lIns="92075" tIns="46038" rIns="92075" bIns="46038">
            <a:spAutoFit/>
          </a:bodyPr>
          <a:lstStyle/>
          <a:p>
            <a:pPr algn="r" eaLnBrk="0" hangingPunct="0"/>
            <a:r>
              <a:rPr lang="en-US" sz="800">
                <a:solidFill>
                  <a:srgbClr val="002060"/>
                </a:solidFill>
              </a:rPr>
              <a:t>Micron Confidential      </a:t>
            </a:r>
            <a:r>
              <a:rPr lang="en-US" sz="800">
                <a:solidFill>
                  <a:srgbClr val="3075FF"/>
                </a:solidFill>
              </a:rPr>
              <a:t>|</a:t>
            </a:r>
            <a:r>
              <a:rPr lang="en-US" sz="800">
                <a:solidFill>
                  <a:srgbClr val="002060"/>
                </a:solidFill>
              </a:rPr>
              <a:t>     </a:t>
            </a:r>
            <a:r>
              <a:rPr lang="en-US" sz="800">
                <a:solidFill>
                  <a:srgbClr val="002060"/>
                </a:solidFill>
                <a:cs typeface="Tahoma" pitchFamily="34" charset="0"/>
              </a:rPr>
              <a:t>©2013 Micron Technology, Inc.     </a:t>
            </a:r>
            <a:r>
              <a:rPr lang="en-US" sz="800">
                <a:solidFill>
                  <a:srgbClr val="3075FF"/>
                </a:solidFill>
                <a:cs typeface="Tahoma" pitchFamily="34" charset="0"/>
              </a:rPr>
              <a:t>|</a:t>
            </a:r>
          </a:p>
        </p:txBody>
      </p:sp>
      <p:sp>
        <p:nvSpPr>
          <p:cNvPr id="4" name="Subtitle 3"/>
          <p:cNvSpPr>
            <a:spLocks noGrp="1" noChangeArrowheads="1"/>
          </p:cNvSpPr>
          <p:nvPr>
            <p:ph type="subTitle" idx="1"/>
          </p:nvPr>
        </p:nvSpPr>
        <p:spPr>
          <a:xfrm>
            <a:off x="0" y="3500438"/>
            <a:ext cx="9143999" cy="1752600"/>
          </a:xfrm>
          <a:prstGeom prst="rect">
            <a:avLst/>
          </a:prstGeom>
        </p:spPr>
        <p:txBody>
          <a:bodyPr/>
          <a:lstStyle>
            <a:lvl1pPr marL="0" indent="0" algn="ctr">
              <a:buFontTx/>
              <a:buNone/>
              <a:defRPr sz="3200">
                <a:solidFill>
                  <a:schemeClr val="tx1">
                    <a:lumMod val="75000"/>
                    <a:lumOff val="25000"/>
                  </a:schemeClr>
                </a:solidFill>
              </a:defRPr>
            </a:lvl1pPr>
          </a:lstStyle>
          <a:p>
            <a:r>
              <a:rPr lang="en-US" smtClean="0"/>
              <a:t>Click to edit Master subtitle style</a:t>
            </a:r>
            <a:endParaRPr lang="en-US" dirty="0"/>
          </a:p>
        </p:txBody>
      </p:sp>
      <p:sp>
        <p:nvSpPr>
          <p:cNvPr id="22" name="Rectangle 2"/>
          <p:cNvSpPr>
            <a:spLocks noGrp="1" noChangeArrowheads="1"/>
          </p:cNvSpPr>
          <p:nvPr>
            <p:ph type="ctrTitle"/>
          </p:nvPr>
        </p:nvSpPr>
        <p:spPr>
          <a:xfrm>
            <a:off x="0" y="2008188"/>
            <a:ext cx="9144000" cy="1298575"/>
          </a:xfrm>
          <a:prstGeom prst="rect">
            <a:avLst/>
          </a:prstGeom>
        </p:spPr>
        <p:txBody>
          <a:bodyPr anchor="b"/>
          <a:lstStyle>
            <a:lvl1pPr algn="ctr">
              <a:defRPr sz="4400"/>
            </a:lvl1pPr>
          </a:lstStyle>
          <a:p>
            <a:r>
              <a:rPr lang="en-US" smtClean="0"/>
              <a:t>Click to edit Master title style</a:t>
            </a:r>
            <a:endParaRPr lang="en-US" dirty="0"/>
          </a:p>
        </p:txBody>
      </p:sp>
      <p:sp>
        <p:nvSpPr>
          <p:cNvPr id="11" name="Date Placeholder 9"/>
          <p:cNvSpPr>
            <a:spLocks noGrp="1"/>
          </p:cNvSpPr>
          <p:nvPr>
            <p:ph type="dt" sz="half" idx="10"/>
          </p:nvPr>
        </p:nvSpPr>
        <p:spPr>
          <a:xfrm>
            <a:off x="2700338" y="6607175"/>
            <a:ext cx="1871662" cy="109538"/>
          </a:xfrm>
          <a:prstGeom prst="rect">
            <a:avLst/>
          </a:prstGeom>
        </p:spPr>
        <p:txBody>
          <a:bodyPr vert="horz" wrap="square" lIns="91440" tIns="45720" rIns="91440" bIns="45720" numCol="1" anchor="ctr" anchorCtr="0" compatLnSpc="1">
            <a:prstTxWarp prst="textNoShape">
              <a:avLst/>
            </a:prstTxWarp>
          </a:bodyPr>
          <a:lstStyle>
            <a:lvl1pPr eaLnBrk="0" hangingPunct="0">
              <a:defRPr sz="800">
                <a:solidFill>
                  <a:srgbClr val="002060"/>
                </a:solidFill>
              </a:defRPr>
            </a:lvl1pPr>
          </a:lstStyle>
          <a:p>
            <a:fld id="{7BCBD95A-AE99-4F29-9B43-EA22BD8FEDE5}" type="datetime4">
              <a:rPr lang="en-US"/>
              <a:pPr/>
              <a:t>October 8, 2013</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Non-Confidential BLANK Page">
    <p:spTree>
      <p:nvGrpSpPr>
        <p:cNvPr id="1" name=""/>
        <p:cNvGrpSpPr/>
        <p:nvPr/>
      </p:nvGrpSpPr>
      <p:grpSpPr>
        <a:xfrm>
          <a:off x="0" y="0"/>
          <a:ext cx="0" cy="0"/>
          <a:chOff x="0" y="0"/>
          <a:chExt cx="0" cy="0"/>
        </a:xfrm>
      </p:grpSpPr>
      <p:sp>
        <p:nvSpPr>
          <p:cNvPr id="2" name="Rectangle 4"/>
          <p:cNvSpPr>
            <a:spLocks noChangeArrowheads="1"/>
          </p:cNvSpPr>
          <p:nvPr/>
        </p:nvSpPr>
        <p:spPr bwMode="auto">
          <a:xfrm>
            <a:off x="2405063" y="6465888"/>
            <a:ext cx="6738937" cy="392112"/>
          </a:xfrm>
          <a:prstGeom prst="rect">
            <a:avLst/>
          </a:prstGeom>
          <a:solidFill>
            <a:srgbClr val="C1CEEC"/>
          </a:solidFill>
          <a:ln w="9525">
            <a:noFill/>
            <a:miter lim="800000"/>
            <a:headEnd/>
            <a:tailEnd/>
          </a:ln>
          <a:effectLst>
            <a:innerShdw blurRad="63500" dist="50800" dir="10800000">
              <a:prstClr val="black">
                <a:alpha val="50000"/>
              </a:prstClr>
            </a:innerShdw>
          </a:effectLst>
        </p:spPr>
        <p:txBody>
          <a:bodyPr wrap="none" lIns="92075" tIns="46038" rIns="92075" bIns="46038" anchor="ctr"/>
          <a:lstStyle/>
          <a:p>
            <a:pPr eaLnBrk="0" hangingPunct="0">
              <a:defRPr/>
            </a:pPr>
            <a:endParaRPr lang="en-US">
              <a:ea typeface="+mn-ea"/>
            </a:endParaRPr>
          </a:p>
        </p:txBody>
      </p:sp>
      <p:sp>
        <p:nvSpPr>
          <p:cNvPr id="3" name="Rectangle 4"/>
          <p:cNvSpPr>
            <a:spLocks noChangeArrowheads="1"/>
          </p:cNvSpPr>
          <p:nvPr/>
        </p:nvSpPr>
        <p:spPr bwMode="auto">
          <a:xfrm>
            <a:off x="0" y="6465888"/>
            <a:ext cx="2405063" cy="392112"/>
          </a:xfrm>
          <a:prstGeom prst="rect">
            <a:avLst/>
          </a:prstGeom>
          <a:gradFill rotWithShape="1">
            <a:gsLst>
              <a:gs pos="0">
                <a:srgbClr val="24207A"/>
              </a:gs>
              <a:gs pos="50999">
                <a:srgbClr val="292377"/>
              </a:gs>
              <a:gs pos="100000">
                <a:srgbClr val="0066CC"/>
              </a:gs>
            </a:gsLst>
            <a:lin ang="2700000" scaled="1"/>
          </a:gradFill>
          <a:ln w="9525">
            <a:noFill/>
            <a:miter lim="800000"/>
            <a:headEnd/>
            <a:tailEnd/>
          </a:ln>
        </p:spPr>
        <p:txBody>
          <a:bodyPr wrap="none" lIns="92075" tIns="46038" rIns="92075" bIns="46038" anchor="ctr"/>
          <a:lstStyle/>
          <a:p>
            <a:pPr eaLnBrk="0" hangingPunct="0"/>
            <a:endParaRPr lang="en-US"/>
          </a:p>
        </p:txBody>
      </p:sp>
      <p:pic>
        <p:nvPicPr>
          <p:cNvPr id="4" name="Picture 6" descr="White Micron color logo [Converted]"/>
          <p:cNvPicPr>
            <a:picLocks noChangeAspect="1" noChangeArrowheads="1"/>
          </p:cNvPicPr>
          <p:nvPr/>
        </p:nvPicPr>
        <p:blipFill>
          <a:blip r:embed="rId2" cstate="print"/>
          <a:srcRect/>
          <a:stretch>
            <a:fillRect/>
          </a:stretch>
        </p:blipFill>
        <p:spPr bwMode="auto">
          <a:xfrm>
            <a:off x="696913" y="6532563"/>
            <a:ext cx="911225" cy="244475"/>
          </a:xfrm>
          <a:prstGeom prst="rect">
            <a:avLst/>
          </a:prstGeom>
          <a:noFill/>
          <a:ln w="9525">
            <a:noFill/>
            <a:miter lim="800000"/>
            <a:headEnd/>
            <a:tailEnd/>
          </a:ln>
        </p:spPr>
      </p:pic>
      <p:sp>
        <p:nvSpPr>
          <p:cNvPr id="5" name="Rectangle 9"/>
          <p:cNvSpPr txBox="1">
            <a:spLocks noChangeArrowheads="1"/>
          </p:cNvSpPr>
          <p:nvPr/>
        </p:nvSpPr>
        <p:spPr>
          <a:xfrm>
            <a:off x="8535988" y="6557963"/>
            <a:ext cx="501650" cy="249237"/>
          </a:xfrm>
          <a:prstGeom prst="rect">
            <a:avLst/>
          </a:prstGeom>
        </p:spPr>
        <p:txBody>
          <a:bodyPr/>
          <a:lstStyle/>
          <a:p>
            <a:pPr algn="ctr" eaLnBrk="0" hangingPunct="0"/>
            <a:fld id="{5C78D9D4-EC7D-4AC8-883B-CD29B69EF06F}" type="slidenum">
              <a:rPr lang="en-US" sz="800" b="1"/>
              <a:pPr algn="ctr" eaLnBrk="0" hangingPunct="0"/>
              <a:t>‹#›</a:t>
            </a:fld>
            <a:endParaRPr lang="en-US" sz="800" b="1"/>
          </a:p>
        </p:txBody>
      </p:sp>
      <p:sp>
        <p:nvSpPr>
          <p:cNvPr id="6" name="Text Box 8"/>
          <p:cNvSpPr txBox="1">
            <a:spLocks noChangeArrowheads="1"/>
          </p:cNvSpPr>
          <p:nvPr/>
        </p:nvSpPr>
        <p:spPr bwMode="auto">
          <a:xfrm>
            <a:off x="5568950" y="6553200"/>
            <a:ext cx="3087688" cy="217488"/>
          </a:xfrm>
          <a:prstGeom prst="rect">
            <a:avLst/>
          </a:prstGeom>
          <a:noFill/>
          <a:ln w="9525">
            <a:noFill/>
            <a:miter lim="800000"/>
            <a:headEnd/>
            <a:tailEnd/>
          </a:ln>
        </p:spPr>
        <p:txBody>
          <a:bodyPr lIns="92075" tIns="46038" rIns="92075" bIns="46038">
            <a:spAutoFit/>
          </a:bodyPr>
          <a:lstStyle/>
          <a:p>
            <a:pPr algn="r" eaLnBrk="0" hangingPunct="0"/>
            <a:r>
              <a:rPr lang="en-US" sz="800">
                <a:solidFill>
                  <a:srgbClr val="002060"/>
                </a:solidFill>
                <a:cs typeface="Tahoma" pitchFamily="34" charset="0"/>
              </a:rPr>
              <a:t>©2013 Micron Technology, Inc.     </a:t>
            </a:r>
            <a:r>
              <a:rPr lang="en-US" sz="800">
                <a:solidFill>
                  <a:srgbClr val="3075FF"/>
                </a:solidFill>
                <a:cs typeface="Tahoma" pitchFamily="34" charset="0"/>
              </a:rPr>
              <a:t>|</a:t>
            </a:r>
          </a:p>
        </p:txBody>
      </p:sp>
      <p:sp>
        <p:nvSpPr>
          <p:cNvPr id="7" name="Date Placeholder 9"/>
          <p:cNvSpPr>
            <a:spLocks noGrp="1"/>
          </p:cNvSpPr>
          <p:nvPr>
            <p:ph type="dt" sz="half" idx="10"/>
          </p:nvPr>
        </p:nvSpPr>
        <p:spPr>
          <a:xfrm>
            <a:off x="2700338" y="6607175"/>
            <a:ext cx="1871662" cy="109538"/>
          </a:xfrm>
          <a:prstGeom prst="rect">
            <a:avLst/>
          </a:prstGeom>
        </p:spPr>
        <p:txBody>
          <a:bodyPr vert="horz" wrap="square" lIns="91440" tIns="45720" rIns="91440" bIns="45720" numCol="1" anchor="ctr" anchorCtr="0" compatLnSpc="1">
            <a:prstTxWarp prst="textNoShape">
              <a:avLst/>
            </a:prstTxWarp>
          </a:bodyPr>
          <a:lstStyle>
            <a:lvl1pPr eaLnBrk="0" hangingPunct="0">
              <a:defRPr sz="800">
                <a:solidFill>
                  <a:srgbClr val="002060"/>
                </a:solidFill>
              </a:defRPr>
            </a:lvl1pPr>
          </a:lstStyle>
          <a:p>
            <a:fld id="{C39BC2A1-0AC3-4507-8D7B-1A5BDF8D57FA}" type="datetime4">
              <a:rPr lang="en-US"/>
              <a:pPr/>
              <a:t>October 8, 2013</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Non-Confidential Transition Page">
    <p:spTree>
      <p:nvGrpSpPr>
        <p:cNvPr id="1" name=""/>
        <p:cNvGrpSpPr/>
        <p:nvPr/>
      </p:nvGrpSpPr>
      <p:grpSpPr>
        <a:xfrm>
          <a:off x="0" y="0"/>
          <a:ext cx="0" cy="0"/>
          <a:chOff x="0" y="0"/>
          <a:chExt cx="0" cy="0"/>
        </a:xfrm>
      </p:grpSpPr>
      <p:sp>
        <p:nvSpPr>
          <p:cNvPr id="4" name="Rectangle 4"/>
          <p:cNvSpPr>
            <a:spLocks noChangeArrowheads="1"/>
          </p:cNvSpPr>
          <p:nvPr/>
        </p:nvSpPr>
        <p:spPr bwMode="auto">
          <a:xfrm>
            <a:off x="2405063" y="6465888"/>
            <a:ext cx="6738937" cy="392112"/>
          </a:xfrm>
          <a:prstGeom prst="rect">
            <a:avLst/>
          </a:prstGeom>
          <a:solidFill>
            <a:srgbClr val="C1CEEC"/>
          </a:solidFill>
          <a:ln w="9525">
            <a:noFill/>
            <a:miter lim="800000"/>
            <a:headEnd/>
            <a:tailEnd/>
          </a:ln>
          <a:effectLst>
            <a:innerShdw blurRad="63500" dist="50800" dir="10800000">
              <a:prstClr val="black">
                <a:alpha val="50000"/>
              </a:prstClr>
            </a:innerShdw>
          </a:effectLst>
        </p:spPr>
        <p:txBody>
          <a:bodyPr wrap="none" lIns="92075" tIns="46038" rIns="92075" bIns="46038" anchor="ctr"/>
          <a:lstStyle/>
          <a:p>
            <a:pPr eaLnBrk="0" hangingPunct="0">
              <a:defRPr/>
            </a:pPr>
            <a:endParaRPr lang="en-US">
              <a:ea typeface="+mn-ea"/>
            </a:endParaRPr>
          </a:p>
        </p:txBody>
      </p:sp>
      <p:sp>
        <p:nvSpPr>
          <p:cNvPr id="5" name="Rectangle 4"/>
          <p:cNvSpPr>
            <a:spLocks noChangeArrowheads="1"/>
          </p:cNvSpPr>
          <p:nvPr/>
        </p:nvSpPr>
        <p:spPr bwMode="auto">
          <a:xfrm>
            <a:off x="0" y="6465888"/>
            <a:ext cx="2405063" cy="392112"/>
          </a:xfrm>
          <a:prstGeom prst="rect">
            <a:avLst/>
          </a:prstGeom>
          <a:gradFill rotWithShape="1">
            <a:gsLst>
              <a:gs pos="0">
                <a:srgbClr val="24207A"/>
              </a:gs>
              <a:gs pos="50999">
                <a:srgbClr val="292377"/>
              </a:gs>
              <a:gs pos="100000">
                <a:srgbClr val="0066CC"/>
              </a:gs>
            </a:gsLst>
            <a:lin ang="2700000" scaled="1"/>
          </a:gradFill>
          <a:ln w="9525">
            <a:noFill/>
            <a:miter lim="800000"/>
            <a:headEnd/>
            <a:tailEnd/>
          </a:ln>
        </p:spPr>
        <p:txBody>
          <a:bodyPr wrap="none" lIns="92075" tIns="46038" rIns="92075" bIns="46038" anchor="ctr"/>
          <a:lstStyle/>
          <a:p>
            <a:pPr eaLnBrk="0" hangingPunct="0"/>
            <a:endParaRPr lang="en-US"/>
          </a:p>
        </p:txBody>
      </p:sp>
      <p:pic>
        <p:nvPicPr>
          <p:cNvPr id="6" name="Picture 6" descr="White Micron color logo [Converted]"/>
          <p:cNvPicPr>
            <a:picLocks noChangeAspect="1" noChangeArrowheads="1"/>
          </p:cNvPicPr>
          <p:nvPr/>
        </p:nvPicPr>
        <p:blipFill>
          <a:blip r:embed="rId2" cstate="print"/>
          <a:srcRect/>
          <a:stretch>
            <a:fillRect/>
          </a:stretch>
        </p:blipFill>
        <p:spPr bwMode="auto">
          <a:xfrm>
            <a:off x="696913" y="6532563"/>
            <a:ext cx="911225" cy="244475"/>
          </a:xfrm>
          <a:prstGeom prst="rect">
            <a:avLst/>
          </a:prstGeom>
          <a:noFill/>
          <a:ln w="9525">
            <a:noFill/>
            <a:miter lim="800000"/>
            <a:headEnd/>
            <a:tailEnd/>
          </a:ln>
        </p:spPr>
      </p:pic>
      <p:sp>
        <p:nvSpPr>
          <p:cNvPr id="7" name="Rectangle 9"/>
          <p:cNvSpPr txBox="1">
            <a:spLocks noChangeArrowheads="1"/>
          </p:cNvSpPr>
          <p:nvPr/>
        </p:nvSpPr>
        <p:spPr>
          <a:xfrm>
            <a:off x="8535988" y="6557963"/>
            <a:ext cx="501650" cy="249237"/>
          </a:xfrm>
          <a:prstGeom prst="rect">
            <a:avLst/>
          </a:prstGeom>
        </p:spPr>
        <p:txBody>
          <a:bodyPr/>
          <a:lstStyle/>
          <a:p>
            <a:pPr algn="ctr" eaLnBrk="0" hangingPunct="0"/>
            <a:fld id="{03E5F702-BED7-4387-95E4-01B450EA4EBF}" type="slidenum">
              <a:rPr lang="en-US" sz="800" b="1"/>
              <a:pPr algn="ctr" eaLnBrk="0" hangingPunct="0"/>
              <a:t>‹#›</a:t>
            </a:fld>
            <a:endParaRPr lang="en-US" sz="800" b="1"/>
          </a:p>
        </p:txBody>
      </p:sp>
      <p:sp>
        <p:nvSpPr>
          <p:cNvPr id="8" name="Text Box 8"/>
          <p:cNvSpPr txBox="1">
            <a:spLocks noChangeArrowheads="1"/>
          </p:cNvSpPr>
          <p:nvPr/>
        </p:nvSpPr>
        <p:spPr bwMode="auto">
          <a:xfrm>
            <a:off x="5568950" y="6553200"/>
            <a:ext cx="3087688" cy="217488"/>
          </a:xfrm>
          <a:prstGeom prst="rect">
            <a:avLst/>
          </a:prstGeom>
          <a:noFill/>
          <a:ln w="9525">
            <a:noFill/>
            <a:miter lim="800000"/>
            <a:headEnd/>
            <a:tailEnd/>
          </a:ln>
        </p:spPr>
        <p:txBody>
          <a:bodyPr lIns="92075" tIns="46038" rIns="92075" bIns="46038">
            <a:spAutoFit/>
          </a:bodyPr>
          <a:lstStyle/>
          <a:p>
            <a:pPr algn="r" eaLnBrk="0" hangingPunct="0"/>
            <a:r>
              <a:rPr lang="en-US" sz="800">
                <a:solidFill>
                  <a:srgbClr val="002060"/>
                </a:solidFill>
                <a:cs typeface="Tahoma" pitchFamily="34" charset="0"/>
              </a:rPr>
              <a:t>©2013 Micron Technology, Inc.     </a:t>
            </a:r>
            <a:r>
              <a:rPr lang="en-US" sz="800">
                <a:solidFill>
                  <a:srgbClr val="3075FF"/>
                </a:solidFill>
                <a:cs typeface="Tahoma" pitchFamily="34" charset="0"/>
              </a:rPr>
              <a:t>|</a:t>
            </a:r>
          </a:p>
        </p:txBody>
      </p:sp>
      <p:sp>
        <p:nvSpPr>
          <p:cNvPr id="678914" name="Rectangle 2"/>
          <p:cNvSpPr>
            <a:spLocks noGrp="1" noChangeArrowheads="1"/>
          </p:cNvSpPr>
          <p:nvPr>
            <p:ph type="ctrTitle"/>
          </p:nvPr>
        </p:nvSpPr>
        <p:spPr>
          <a:xfrm>
            <a:off x="0" y="2008188"/>
            <a:ext cx="9144000" cy="1298575"/>
          </a:xfrm>
          <a:prstGeom prst="rect">
            <a:avLst/>
          </a:prstGeom>
        </p:spPr>
        <p:txBody>
          <a:bodyPr anchor="b"/>
          <a:lstStyle>
            <a:lvl1pPr algn="ctr">
              <a:defRPr sz="4400"/>
            </a:lvl1pPr>
          </a:lstStyle>
          <a:p>
            <a:r>
              <a:rPr lang="en-US" smtClean="0"/>
              <a:t>Click to edit Master title style</a:t>
            </a:r>
            <a:endParaRPr lang="en-US" dirty="0"/>
          </a:p>
        </p:txBody>
      </p:sp>
      <p:sp>
        <p:nvSpPr>
          <p:cNvPr id="678915" name="Rectangle 3"/>
          <p:cNvSpPr>
            <a:spLocks noGrp="1" noChangeArrowheads="1"/>
          </p:cNvSpPr>
          <p:nvPr>
            <p:ph type="subTitle" idx="1"/>
          </p:nvPr>
        </p:nvSpPr>
        <p:spPr>
          <a:xfrm>
            <a:off x="0" y="3500438"/>
            <a:ext cx="9144000" cy="1752600"/>
          </a:xfrm>
          <a:prstGeom prst="rect">
            <a:avLst/>
          </a:prstGeom>
        </p:spPr>
        <p:txBody>
          <a:bodyPr/>
          <a:lstStyle>
            <a:lvl1pPr marL="0" indent="0" algn="ctr">
              <a:buFontTx/>
              <a:buNone/>
              <a:defRPr sz="3200">
                <a:solidFill>
                  <a:schemeClr val="tx1">
                    <a:lumMod val="75000"/>
                    <a:lumOff val="25000"/>
                  </a:schemeClr>
                </a:solidFill>
              </a:defRPr>
            </a:lvl1pPr>
          </a:lstStyle>
          <a:p>
            <a:r>
              <a:rPr lang="en-US" smtClean="0"/>
              <a:t>Click to edit Master subtitle style</a:t>
            </a:r>
            <a:endParaRPr lang="en-US" dirty="0"/>
          </a:p>
        </p:txBody>
      </p:sp>
      <p:sp>
        <p:nvSpPr>
          <p:cNvPr id="9" name="Date Placeholder 9"/>
          <p:cNvSpPr>
            <a:spLocks noGrp="1"/>
          </p:cNvSpPr>
          <p:nvPr>
            <p:ph type="dt" sz="half" idx="10"/>
          </p:nvPr>
        </p:nvSpPr>
        <p:spPr>
          <a:xfrm>
            <a:off x="2700338" y="6607175"/>
            <a:ext cx="1871662" cy="109538"/>
          </a:xfrm>
          <a:prstGeom prst="rect">
            <a:avLst/>
          </a:prstGeom>
        </p:spPr>
        <p:txBody>
          <a:bodyPr vert="horz" wrap="square" lIns="91440" tIns="45720" rIns="91440" bIns="45720" numCol="1" anchor="ctr" anchorCtr="0" compatLnSpc="1">
            <a:prstTxWarp prst="textNoShape">
              <a:avLst/>
            </a:prstTxWarp>
          </a:bodyPr>
          <a:lstStyle>
            <a:lvl1pPr eaLnBrk="0" hangingPunct="0">
              <a:defRPr sz="800">
                <a:solidFill>
                  <a:srgbClr val="002060"/>
                </a:solidFill>
              </a:defRPr>
            </a:lvl1pPr>
          </a:lstStyle>
          <a:p>
            <a:fld id="{613285FA-35EF-4CCD-A3ED-D5BD538453F2}" type="datetime4">
              <a:rPr lang="en-US"/>
              <a:pPr/>
              <a:t>October 8, 2013</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Micron End Page">
    <p:spTree>
      <p:nvGrpSpPr>
        <p:cNvPr id="1" name=""/>
        <p:cNvGrpSpPr/>
        <p:nvPr/>
      </p:nvGrpSpPr>
      <p:grpSpPr>
        <a:xfrm>
          <a:off x="0" y="0"/>
          <a:ext cx="0" cy="0"/>
          <a:chOff x="0" y="0"/>
          <a:chExt cx="0" cy="0"/>
        </a:xfrm>
      </p:grpSpPr>
      <p:pic>
        <p:nvPicPr>
          <p:cNvPr id="2" name="Picture 4" descr="Focused on Memory logo MASTER.png"/>
          <p:cNvPicPr>
            <a:picLocks noChangeAspect="1"/>
          </p:cNvPicPr>
          <p:nvPr/>
        </p:nvPicPr>
        <p:blipFill>
          <a:blip r:embed="rId2" cstate="print"/>
          <a:srcRect/>
          <a:stretch>
            <a:fillRect/>
          </a:stretch>
        </p:blipFill>
        <p:spPr bwMode="auto">
          <a:xfrm>
            <a:off x="1612900" y="2319338"/>
            <a:ext cx="5741988" cy="1765300"/>
          </a:xfrm>
          <a:prstGeom prst="rect">
            <a:avLst/>
          </a:prstGeom>
          <a:noFill/>
          <a:ln w="9525">
            <a:noFill/>
            <a:miter lim="800000"/>
            <a:headEnd/>
            <a:tailEnd/>
          </a:ln>
        </p:spPr>
      </p:pic>
      <p:sp>
        <p:nvSpPr>
          <p:cNvPr id="3" name="Rectangle 2"/>
          <p:cNvSpPr>
            <a:spLocks noChangeArrowheads="1"/>
          </p:cNvSpPr>
          <p:nvPr/>
        </p:nvSpPr>
        <p:spPr bwMode="auto">
          <a:xfrm>
            <a:off x="2405063" y="6465888"/>
            <a:ext cx="6738937" cy="392112"/>
          </a:xfrm>
          <a:prstGeom prst="rect">
            <a:avLst/>
          </a:prstGeom>
          <a:solidFill>
            <a:srgbClr val="C1CEEC"/>
          </a:solidFill>
          <a:ln w="9525">
            <a:noFill/>
            <a:miter lim="800000"/>
            <a:headEnd/>
            <a:tailEnd/>
          </a:ln>
          <a:effectLst>
            <a:innerShdw blurRad="63500" dist="50800" dir="10800000">
              <a:prstClr val="black">
                <a:alpha val="50000"/>
              </a:prstClr>
            </a:innerShdw>
          </a:effectLst>
        </p:spPr>
        <p:txBody>
          <a:bodyPr wrap="none" lIns="92075" tIns="46038" rIns="92075" bIns="46038" anchor="ctr"/>
          <a:lstStyle/>
          <a:p>
            <a:pPr eaLnBrk="0" hangingPunct="0">
              <a:defRPr/>
            </a:pPr>
            <a:endParaRPr lang="en-US">
              <a:ea typeface="+mn-ea"/>
            </a:endParaRPr>
          </a:p>
        </p:txBody>
      </p:sp>
      <p:sp>
        <p:nvSpPr>
          <p:cNvPr id="4" name="Rectangle 5"/>
          <p:cNvSpPr>
            <a:spLocks noChangeArrowheads="1"/>
          </p:cNvSpPr>
          <p:nvPr/>
        </p:nvSpPr>
        <p:spPr bwMode="auto">
          <a:xfrm>
            <a:off x="0" y="6465888"/>
            <a:ext cx="2405063" cy="392112"/>
          </a:xfrm>
          <a:prstGeom prst="rect">
            <a:avLst/>
          </a:prstGeom>
          <a:gradFill rotWithShape="1">
            <a:gsLst>
              <a:gs pos="0">
                <a:srgbClr val="24207A"/>
              </a:gs>
              <a:gs pos="50999">
                <a:srgbClr val="292377"/>
              </a:gs>
              <a:gs pos="100000">
                <a:srgbClr val="0066CC"/>
              </a:gs>
            </a:gsLst>
            <a:lin ang="2700000" scaled="1"/>
          </a:gradFill>
          <a:ln w="9525">
            <a:noFill/>
            <a:miter lim="800000"/>
            <a:headEnd/>
            <a:tailEnd/>
          </a:ln>
        </p:spPr>
        <p:txBody>
          <a:bodyPr wrap="none" lIns="92075" tIns="46038" rIns="92075" bIns="46038" anchor="ctr"/>
          <a:lstStyle/>
          <a:p>
            <a:pPr eaLnBrk="0" hangingPunct="0"/>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fidential Title &amp; Text Page">
    <p:spTree>
      <p:nvGrpSpPr>
        <p:cNvPr id="1" name=""/>
        <p:cNvGrpSpPr/>
        <p:nvPr/>
      </p:nvGrpSpPr>
      <p:grpSpPr>
        <a:xfrm>
          <a:off x="0" y="0"/>
          <a:ext cx="0" cy="0"/>
          <a:chOff x="0" y="0"/>
          <a:chExt cx="0" cy="0"/>
        </a:xfrm>
      </p:grpSpPr>
      <p:sp>
        <p:nvSpPr>
          <p:cNvPr id="4" name="Rectangle 4"/>
          <p:cNvSpPr>
            <a:spLocks noChangeArrowheads="1"/>
          </p:cNvSpPr>
          <p:nvPr/>
        </p:nvSpPr>
        <p:spPr bwMode="auto">
          <a:xfrm>
            <a:off x="2405063" y="6465888"/>
            <a:ext cx="6738937" cy="392112"/>
          </a:xfrm>
          <a:prstGeom prst="rect">
            <a:avLst/>
          </a:prstGeom>
          <a:solidFill>
            <a:srgbClr val="C1CEEC"/>
          </a:solidFill>
          <a:ln w="9525">
            <a:noFill/>
            <a:miter lim="800000"/>
            <a:headEnd/>
            <a:tailEnd/>
          </a:ln>
          <a:effectLst>
            <a:innerShdw blurRad="63500" dist="50800" dir="10800000">
              <a:prstClr val="black">
                <a:alpha val="50000"/>
              </a:prstClr>
            </a:innerShdw>
          </a:effectLst>
        </p:spPr>
        <p:txBody>
          <a:bodyPr wrap="none" lIns="92075" tIns="46038" rIns="92075" bIns="46038" anchor="ctr"/>
          <a:lstStyle/>
          <a:p>
            <a:pPr eaLnBrk="0" hangingPunct="0">
              <a:defRPr/>
            </a:pPr>
            <a:endParaRPr lang="en-US">
              <a:ea typeface="+mn-ea"/>
            </a:endParaRPr>
          </a:p>
        </p:txBody>
      </p:sp>
      <p:sp>
        <p:nvSpPr>
          <p:cNvPr id="5" name="Rectangle 4"/>
          <p:cNvSpPr>
            <a:spLocks noChangeArrowheads="1"/>
          </p:cNvSpPr>
          <p:nvPr/>
        </p:nvSpPr>
        <p:spPr bwMode="auto">
          <a:xfrm>
            <a:off x="0" y="6465888"/>
            <a:ext cx="2405063" cy="392112"/>
          </a:xfrm>
          <a:prstGeom prst="rect">
            <a:avLst/>
          </a:prstGeom>
          <a:gradFill rotWithShape="1">
            <a:gsLst>
              <a:gs pos="0">
                <a:srgbClr val="24207A"/>
              </a:gs>
              <a:gs pos="50999">
                <a:srgbClr val="292377"/>
              </a:gs>
              <a:gs pos="100000">
                <a:srgbClr val="0066CC"/>
              </a:gs>
            </a:gsLst>
            <a:lin ang="2700000" scaled="1"/>
          </a:gradFill>
          <a:ln w="9525">
            <a:noFill/>
            <a:miter lim="800000"/>
            <a:headEnd/>
            <a:tailEnd/>
          </a:ln>
        </p:spPr>
        <p:txBody>
          <a:bodyPr wrap="none" lIns="92075" tIns="46038" rIns="92075" bIns="46038" anchor="ctr"/>
          <a:lstStyle/>
          <a:p>
            <a:pPr eaLnBrk="0" hangingPunct="0"/>
            <a:endParaRPr lang="en-US"/>
          </a:p>
        </p:txBody>
      </p:sp>
      <p:pic>
        <p:nvPicPr>
          <p:cNvPr id="6" name="Picture 6" descr="White Micron color logo [Converted]"/>
          <p:cNvPicPr>
            <a:picLocks noChangeAspect="1" noChangeArrowheads="1"/>
          </p:cNvPicPr>
          <p:nvPr/>
        </p:nvPicPr>
        <p:blipFill>
          <a:blip r:embed="rId2" cstate="print"/>
          <a:srcRect/>
          <a:stretch>
            <a:fillRect/>
          </a:stretch>
        </p:blipFill>
        <p:spPr bwMode="auto">
          <a:xfrm>
            <a:off x="696913" y="6532563"/>
            <a:ext cx="911225" cy="244475"/>
          </a:xfrm>
          <a:prstGeom prst="rect">
            <a:avLst/>
          </a:prstGeom>
          <a:noFill/>
          <a:ln w="9525">
            <a:noFill/>
            <a:miter lim="800000"/>
            <a:headEnd/>
            <a:tailEnd/>
          </a:ln>
        </p:spPr>
      </p:pic>
      <p:sp>
        <p:nvSpPr>
          <p:cNvPr id="8" name="Rectangle 9"/>
          <p:cNvSpPr txBox="1">
            <a:spLocks noChangeArrowheads="1"/>
          </p:cNvSpPr>
          <p:nvPr/>
        </p:nvSpPr>
        <p:spPr>
          <a:xfrm>
            <a:off x="8535988" y="6557963"/>
            <a:ext cx="501650" cy="249237"/>
          </a:xfrm>
          <a:prstGeom prst="rect">
            <a:avLst/>
          </a:prstGeom>
        </p:spPr>
        <p:txBody>
          <a:bodyPr/>
          <a:lstStyle/>
          <a:p>
            <a:pPr algn="ctr" eaLnBrk="0" hangingPunct="0"/>
            <a:fld id="{2090242D-D8E9-4714-9B46-2D5BD6586CD1}" type="slidenum">
              <a:rPr lang="en-US" sz="800" b="1"/>
              <a:pPr algn="ctr" eaLnBrk="0" hangingPunct="0"/>
              <a:t>‹#›</a:t>
            </a:fld>
            <a:endParaRPr lang="en-US" sz="800" b="1"/>
          </a:p>
        </p:txBody>
      </p:sp>
      <p:sp>
        <p:nvSpPr>
          <p:cNvPr id="9" name="Text Box 8"/>
          <p:cNvSpPr txBox="1">
            <a:spLocks noChangeArrowheads="1"/>
          </p:cNvSpPr>
          <p:nvPr/>
        </p:nvSpPr>
        <p:spPr bwMode="auto">
          <a:xfrm>
            <a:off x="5568950" y="6553200"/>
            <a:ext cx="3087688" cy="217488"/>
          </a:xfrm>
          <a:prstGeom prst="rect">
            <a:avLst/>
          </a:prstGeom>
          <a:noFill/>
          <a:ln w="9525">
            <a:noFill/>
            <a:miter lim="800000"/>
            <a:headEnd/>
            <a:tailEnd/>
          </a:ln>
        </p:spPr>
        <p:txBody>
          <a:bodyPr lIns="92075" tIns="46038" rIns="92075" bIns="46038">
            <a:spAutoFit/>
          </a:bodyPr>
          <a:lstStyle/>
          <a:p>
            <a:pPr algn="r" eaLnBrk="0" hangingPunct="0"/>
            <a:r>
              <a:rPr lang="en-US" sz="800">
                <a:solidFill>
                  <a:srgbClr val="002060"/>
                </a:solidFill>
              </a:rPr>
              <a:t>Micron Confidential      </a:t>
            </a:r>
            <a:r>
              <a:rPr lang="en-US" sz="800">
                <a:solidFill>
                  <a:srgbClr val="3075FF"/>
                </a:solidFill>
              </a:rPr>
              <a:t>|</a:t>
            </a:r>
            <a:r>
              <a:rPr lang="en-US" sz="800">
                <a:solidFill>
                  <a:srgbClr val="002060"/>
                </a:solidFill>
              </a:rPr>
              <a:t>     </a:t>
            </a:r>
            <a:r>
              <a:rPr lang="en-US" sz="800">
                <a:solidFill>
                  <a:srgbClr val="002060"/>
                </a:solidFill>
                <a:cs typeface="Tahoma" pitchFamily="34" charset="0"/>
              </a:rPr>
              <a:t>©2013 Micron Technology, Inc.     </a:t>
            </a:r>
            <a:r>
              <a:rPr lang="en-US" sz="800">
                <a:solidFill>
                  <a:srgbClr val="3075FF"/>
                </a:solidFill>
                <a:cs typeface="Tahoma" pitchFamily="34" charset="0"/>
              </a:rPr>
              <a:t>|</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265113" y="1236663"/>
            <a:ext cx="8437562" cy="48371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1"/>
          </p:nvPr>
        </p:nvSpPr>
        <p:spPr>
          <a:xfrm>
            <a:off x="2700338" y="6607175"/>
            <a:ext cx="1871662" cy="109538"/>
          </a:xfrm>
          <a:prstGeom prst="rect">
            <a:avLst/>
          </a:prstGeom>
        </p:spPr>
        <p:txBody>
          <a:bodyPr vert="horz" wrap="square" lIns="91440" tIns="45720" rIns="91440" bIns="45720" numCol="1" anchor="ctr" anchorCtr="0" compatLnSpc="1">
            <a:prstTxWarp prst="textNoShape">
              <a:avLst/>
            </a:prstTxWarp>
          </a:bodyPr>
          <a:lstStyle>
            <a:lvl1pPr eaLnBrk="0" hangingPunct="0">
              <a:defRPr sz="800">
                <a:solidFill>
                  <a:srgbClr val="002060"/>
                </a:solidFill>
              </a:defRPr>
            </a:lvl1pPr>
          </a:lstStyle>
          <a:p>
            <a:fld id="{C3DFBF86-822B-45E5-B926-EF67A7B1C7DA}" type="datetime4">
              <a:rPr lang="en-US"/>
              <a:pPr/>
              <a:t>October 8, 2013</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Confidential Header Title Only">
    <p:spTree>
      <p:nvGrpSpPr>
        <p:cNvPr id="1" name=""/>
        <p:cNvGrpSpPr/>
        <p:nvPr/>
      </p:nvGrpSpPr>
      <p:grpSpPr>
        <a:xfrm>
          <a:off x="0" y="0"/>
          <a:ext cx="0" cy="0"/>
          <a:chOff x="0" y="0"/>
          <a:chExt cx="0" cy="0"/>
        </a:xfrm>
      </p:grpSpPr>
      <p:sp>
        <p:nvSpPr>
          <p:cNvPr id="3" name="Rectangle 4"/>
          <p:cNvSpPr>
            <a:spLocks noChangeArrowheads="1"/>
          </p:cNvSpPr>
          <p:nvPr/>
        </p:nvSpPr>
        <p:spPr bwMode="auto">
          <a:xfrm>
            <a:off x="2405063" y="6465888"/>
            <a:ext cx="6738937" cy="392112"/>
          </a:xfrm>
          <a:prstGeom prst="rect">
            <a:avLst/>
          </a:prstGeom>
          <a:solidFill>
            <a:srgbClr val="C1CEEC"/>
          </a:solidFill>
          <a:ln w="9525">
            <a:noFill/>
            <a:miter lim="800000"/>
            <a:headEnd/>
            <a:tailEnd/>
          </a:ln>
          <a:effectLst>
            <a:innerShdw blurRad="63500" dist="50800" dir="10800000">
              <a:prstClr val="black">
                <a:alpha val="50000"/>
              </a:prstClr>
            </a:innerShdw>
          </a:effectLst>
        </p:spPr>
        <p:txBody>
          <a:bodyPr wrap="none" lIns="92075" tIns="46038" rIns="92075" bIns="46038" anchor="ctr"/>
          <a:lstStyle/>
          <a:p>
            <a:pPr eaLnBrk="0" hangingPunct="0">
              <a:defRPr/>
            </a:pPr>
            <a:endParaRPr lang="en-US">
              <a:ea typeface="+mn-ea"/>
            </a:endParaRPr>
          </a:p>
        </p:txBody>
      </p:sp>
      <p:sp>
        <p:nvSpPr>
          <p:cNvPr id="4" name="Rectangle 4"/>
          <p:cNvSpPr>
            <a:spLocks noChangeArrowheads="1"/>
          </p:cNvSpPr>
          <p:nvPr/>
        </p:nvSpPr>
        <p:spPr bwMode="auto">
          <a:xfrm>
            <a:off x="0" y="6465888"/>
            <a:ext cx="2405063" cy="392112"/>
          </a:xfrm>
          <a:prstGeom prst="rect">
            <a:avLst/>
          </a:prstGeom>
          <a:gradFill rotWithShape="1">
            <a:gsLst>
              <a:gs pos="0">
                <a:srgbClr val="24207A"/>
              </a:gs>
              <a:gs pos="50999">
                <a:srgbClr val="292377"/>
              </a:gs>
              <a:gs pos="100000">
                <a:srgbClr val="0066CC"/>
              </a:gs>
            </a:gsLst>
            <a:lin ang="2700000" scaled="1"/>
          </a:gradFill>
          <a:ln w="9525">
            <a:noFill/>
            <a:miter lim="800000"/>
            <a:headEnd/>
            <a:tailEnd/>
          </a:ln>
        </p:spPr>
        <p:txBody>
          <a:bodyPr wrap="none" lIns="92075" tIns="46038" rIns="92075" bIns="46038" anchor="ctr"/>
          <a:lstStyle/>
          <a:p>
            <a:pPr eaLnBrk="0" hangingPunct="0"/>
            <a:endParaRPr lang="en-US"/>
          </a:p>
        </p:txBody>
      </p:sp>
      <p:pic>
        <p:nvPicPr>
          <p:cNvPr id="5" name="Picture 6" descr="White Micron color logo [Converted]"/>
          <p:cNvPicPr>
            <a:picLocks noChangeAspect="1" noChangeArrowheads="1"/>
          </p:cNvPicPr>
          <p:nvPr/>
        </p:nvPicPr>
        <p:blipFill>
          <a:blip r:embed="rId2" cstate="print"/>
          <a:srcRect/>
          <a:stretch>
            <a:fillRect/>
          </a:stretch>
        </p:blipFill>
        <p:spPr bwMode="auto">
          <a:xfrm>
            <a:off x="696913" y="6532563"/>
            <a:ext cx="911225" cy="244475"/>
          </a:xfrm>
          <a:prstGeom prst="rect">
            <a:avLst/>
          </a:prstGeom>
          <a:noFill/>
          <a:ln w="9525">
            <a:noFill/>
            <a:miter lim="800000"/>
            <a:headEnd/>
            <a:tailEnd/>
          </a:ln>
        </p:spPr>
      </p:pic>
      <p:sp>
        <p:nvSpPr>
          <p:cNvPr id="6" name="Rectangle 9"/>
          <p:cNvSpPr txBox="1">
            <a:spLocks noChangeArrowheads="1"/>
          </p:cNvSpPr>
          <p:nvPr/>
        </p:nvSpPr>
        <p:spPr>
          <a:xfrm>
            <a:off x="8535988" y="6557963"/>
            <a:ext cx="501650" cy="249237"/>
          </a:xfrm>
          <a:prstGeom prst="rect">
            <a:avLst/>
          </a:prstGeom>
        </p:spPr>
        <p:txBody>
          <a:bodyPr/>
          <a:lstStyle/>
          <a:p>
            <a:pPr algn="ctr" eaLnBrk="0" hangingPunct="0"/>
            <a:fld id="{E762DC35-7674-4DDD-8A13-6E9A4BC1F89E}" type="slidenum">
              <a:rPr lang="en-US" sz="800" b="1"/>
              <a:pPr algn="ctr" eaLnBrk="0" hangingPunct="0"/>
              <a:t>‹#›</a:t>
            </a:fld>
            <a:endParaRPr lang="en-US" sz="800" b="1"/>
          </a:p>
        </p:txBody>
      </p:sp>
      <p:sp>
        <p:nvSpPr>
          <p:cNvPr id="7" name="Text Box 8"/>
          <p:cNvSpPr txBox="1">
            <a:spLocks noChangeArrowheads="1"/>
          </p:cNvSpPr>
          <p:nvPr/>
        </p:nvSpPr>
        <p:spPr bwMode="auto">
          <a:xfrm>
            <a:off x="5568950" y="6553200"/>
            <a:ext cx="3087688" cy="217488"/>
          </a:xfrm>
          <a:prstGeom prst="rect">
            <a:avLst/>
          </a:prstGeom>
          <a:noFill/>
          <a:ln w="9525">
            <a:noFill/>
            <a:miter lim="800000"/>
            <a:headEnd/>
            <a:tailEnd/>
          </a:ln>
        </p:spPr>
        <p:txBody>
          <a:bodyPr lIns="92075" tIns="46038" rIns="92075" bIns="46038">
            <a:spAutoFit/>
          </a:bodyPr>
          <a:lstStyle/>
          <a:p>
            <a:pPr algn="r" eaLnBrk="0" hangingPunct="0"/>
            <a:r>
              <a:rPr lang="en-US" sz="800">
                <a:solidFill>
                  <a:srgbClr val="002060"/>
                </a:solidFill>
              </a:rPr>
              <a:t>Micron Confidential      </a:t>
            </a:r>
            <a:r>
              <a:rPr lang="en-US" sz="800">
                <a:solidFill>
                  <a:srgbClr val="3075FF"/>
                </a:solidFill>
              </a:rPr>
              <a:t>|</a:t>
            </a:r>
            <a:r>
              <a:rPr lang="en-US" sz="800">
                <a:solidFill>
                  <a:srgbClr val="002060"/>
                </a:solidFill>
              </a:rPr>
              <a:t>     </a:t>
            </a:r>
            <a:r>
              <a:rPr lang="en-US" sz="800">
                <a:solidFill>
                  <a:srgbClr val="002060"/>
                </a:solidFill>
                <a:cs typeface="Tahoma" pitchFamily="34" charset="0"/>
              </a:rPr>
              <a:t>©2013 Micron Technology, Inc.     </a:t>
            </a:r>
            <a:r>
              <a:rPr lang="en-US" sz="800">
                <a:solidFill>
                  <a:srgbClr val="3075FF"/>
                </a:solidFill>
                <a:cs typeface="Tahoma" pitchFamily="34" charset="0"/>
              </a:rPr>
              <a:t>|</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Date Placeholder 9"/>
          <p:cNvSpPr>
            <a:spLocks noGrp="1"/>
          </p:cNvSpPr>
          <p:nvPr>
            <p:ph type="dt" sz="half" idx="10"/>
          </p:nvPr>
        </p:nvSpPr>
        <p:spPr>
          <a:xfrm>
            <a:off x="2700338" y="6607175"/>
            <a:ext cx="1871662" cy="109538"/>
          </a:xfrm>
          <a:prstGeom prst="rect">
            <a:avLst/>
          </a:prstGeom>
        </p:spPr>
        <p:txBody>
          <a:bodyPr vert="horz" wrap="square" lIns="91440" tIns="45720" rIns="91440" bIns="45720" numCol="1" anchor="ctr" anchorCtr="0" compatLnSpc="1">
            <a:prstTxWarp prst="textNoShape">
              <a:avLst/>
            </a:prstTxWarp>
          </a:bodyPr>
          <a:lstStyle>
            <a:lvl1pPr eaLnBrk="0" hangingPunct="0">
              <a:defRPr sz="800">
                <a:solidFill>
                  <a:srgbClr val="002060"/>
                </a:solidFill>
              </a:defRPr>
            </a:lvl1pPr>
          </a:lstStyle>
          <a:p>
            <a:fld id="{6EF71D65-BDF4-4D36-AE7B-C3B2AE5F7A53}" type="datetime4">
              <a:rPr lang="en-US"/>
              <a:pPr/>
              <a:t>October 8, 2013</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Confidential BLANK Page">
    <p:spTree>
      <p:nvGrpSpPr>
        <p:cNvPr id="1" name=""/>
        <p:cNvGrpSpPr/>
        <p:nvPr/>
      </p:nvGrpSpPr>
      <p:grpSpPr>
        <a:xfrm>
          <a:off x="0" y="0"/>
          <a:ext cx="0" cy="0"/>
          <a:chOff x="0" y="0"/>
          <a:chExt cx="0" cy="0"/>
        </a:xfrm>
      </p:grpSpPr>
      <p:sp>
        <p:nvSpPr>
          <p:cNvPr id="2" name="Rectangle 4"/>
          <p:cNvSpPr>
            <a:spLocks noChangeArrowheads="1"/>
          </p:cNvSpPr>
          <p:nvPr/>
        </p:nvSpPr>
        <p:spPr bwMode="auto">
          <a:xfrm>
            <a:off x="2405063" y="6465888"/>
            <a:ext cx="6738937" cy="392112"/>
          </a:xfrm>
          <a:prstGeom prst="rect">
            <a:avLst/>
          </a:prstGeom>
          <a:solidFill>
            <a:srgbClr val="C1CEEC"/>
          </a:solidFill>
          <a:ln w="9525">
            <a:noFill/>
            <a:miter lim="800000"/>
            <a:headEnd/>
            <a:tailEnd/>
          </a:ln>
          <a:effectLst>
            <a:innerShdw blurRad="63500" dist="50800" dir="10800000">
              <a:prstClr val="black">
                <a:alpha val="50000"/>
              </a:prstClr>
            </a:innerShdw>
          </a:effectLst>
        </p:spPr>
        <p:txBody>
          <a:bodyPr wrap="none" lIns="92075" tIns="46038" rIns="92075" bIns="46038" anchor="ctr"/>
          <a:lstStyle/>
          <a:p>
            <a:pPr eaLnBrk="0" hangingPunct="0">
              <a:defRPr/>
            </a:pPr>
            <a:endParaRPr lang="en-US">
              <a:ea typeface="+mn-ea"/>
            </a:endParaRPr>
          </a:p>
        </p:txBody>
      </p:sp>
      <p:sp>
        <p:nvSpPr>
          <p:cNvPr id="3" name="Rectangle 4"/>
          <p:cNvSpPr>
            <a:spLocks noChangeArrowheads="1"/>
          </p:cNvSpPr>
          <p:nvPr/>
        </p:nvSpPr>
        <p:spPr bwMode="auto">
          <a:xfrm>
            <a:off x="0" y="6465888"/>
            <a:ext cx="2405063" cy="392112"/>
          </a:xfrm>
          <a:prstGeom prst="rect">
            <a:avLst/>
          </a:prstGeom>
          <a:gradFill rotWithShape="1">
            <a:gsLst>
              <a:gs pos="0">
                <a:srgbClr val="24207A"/>
              </a:gs>
              <a:gs pos="50999">
                <a:srgbClr val="292377"/>
              </a:gs>
              <a:gs pos="100000">
                <a:srgbClr val="0066CC"/>
              </a:gs>
            </a:gsLst>
            <a:lin ang="2700000" scaled="1"/>
          </a:gradFill>
          <a:ln w="9525">
            <a:noFill/>
            <a:miter lim="800000"/>
            <a:headEnd/>
            <a:tailEnd/>
          </a:ln>
        </p:spPr>
        <p:txBody>
          <a:bodyPr wrap="none" lIns="92075" tIns="46038" rIns="92075" bIns="46038" anchor="ctr"/>
          <a:lstStyle/>
          <a:p>
            <a:pPr eaLnBrk="0" hangingPunct="0"/>
            <a:endParaRPr lang="en-US"/>
          </a:p>
        </p:txBody>
      </p:sp>
      <p:pic>
        <p:nvPicPr>
          <p:cNvPr id="4" name="Picture 6" descr="White Micron color logo [Converted]"/>
          <p:cNvPicPr>
            <a:picLocks noChangeAspect="1" noChangeArrowheads="1"/>
          </p:cNvPicPr>
          <p:nvPr/>
        </p:nvPicPr>
        <p:blipFill>
          <a:blip r:embed="rId2" cstate="print"/>
          <a:srcRect/>
          <a:stretch>
            <a:fillRect/>
          </a:stretch>
        </p:blipFill>
        <p:spPr bwMode="auto">
          <a:xfrm>
            <a:off x="696913" y="6532563"/>
            <a:ext cx="911225" cy="244475"/>
          </a:xfrm>
          <a:prstGeom prst="rect">
            <a:avLst/>
          </a:prstGeom>
          <a:noFill/>
          <a:ln w="9525">
            <a:noFill/>
            <a:miter lim="800000"/>
            <a:headEnd/>
            <a:tailEnd/>
          </a:ln>
        </p:spPr>
      </p:pic>
      <p:sp>
        <p:nvSpPr>
          <p:cNvPr id="5" name="Rectangle 9"/>
          <p:cNvSpPr txBox="1">
            <a:spLocks noChangeArrowheads="1"/>
          </p:cNvSpPr>
          <p:nvPr/>
        </p:nvSpPr>
        <p:spPr>
          <a:xfrm>
            <a:off x="8535988" y="6557963"/>
            <a:ext cx="501650" cy="249237"/>
          </a:xfrm>
          <a:prstGeom prst="rect">
            <a:avLst/>
          </a:prstGeom>
        </p:spPr>
        <p:txBody>
          <a:bodyPr/>
          <a:lstStyle/>
          <a:p>
            <a:pPr algn="ctr" eaLnBrk="0" hangingPunct="0"/>
            <a:fld id="{EEF27A73-20C4-4E26-B8DB-31C217429A64}" type="slidenum">
              <a:rPr lang="en-US" sz="800" b="1"/>
              <a:pPr algn="ctr" eaLnBrk="0" hangingPunct="0"/>
              <a:t>‹#›</a:t>
            </a:fld>
            <a:endParaRPr lang="en-US" sz="800" b="1"/>
          </a:p>
        </p:txBody>
      </p:sp>
      <p:sp>
        <p:nvSpPr>
          <p:cNvPr id="6" name="Text Box 8"/>
          <p:cNvSpPr txBox="1">
            <a:spLocks noChangeArrowheads="1"/>
          </p:cNvSpPr>
          <p:nvPr/>
        </p:nvSpPr>
        <p:spPr bwMode="auto">
          <a:xfrm>
            <a:off x="5568950" y="6553200"/>
            <a:ext cx="3087688" cy="217488"/>
          </a:xfrm>
          <a:prstGeom prst="rect">
            <a:avLst/>
          </a:prstGeom>
          <a:noFill/>
          <a:ln w="9525">
            <a:noFill/>
            <a:miter lim="800000"/>
            <a:headEnd/>
            <a:tailEnd/>
          </a:ln>
        </p:spPr>
        <p:txBody>
          <a:bodyPr lIns="92075" tIns="46038" rIns="92075" bIns="46038">
            <a:spAutoFit/>
          </a:bodyPr>
          <a:lstStyle/>
          <a:p>
            <a:pPr algn="r" eaLnBrk="0" hangingPunct="0"/>
            <a:r>
              <a:rPr lang="en-US" sz="800">
                <a:solidFill>
                  <a:srgbClr val="002060"/>
                </a:solidFill>
              </a:rPr>
              <a:t>Micron Confidential      </a:t>
            </a:r>
            <a:r>
              <a:rPr lang="en-US" sz="800">
                <a:solidFill>
                  <a:srgbClr val="3075FF"/>
                </a:solidFill>
              </a:rPr>
              <a:t>|</a:t>
            </a:r>
            <a:r>
              <a:rPr lang="en-US" sz="800">
                <a:solidFill>
                  <a:srgbClr val="002060"/>
                </a:solidFill>
              </a:rPr>
              <a:t>     </a:t>
            </a:r>
            <a:r>
              <a:rPr lang="en-US" sz="800">
                <a:solidFill>
                  <a:srgbClr val="002060"/>
                </a:solidFill>
                <a:cs typeface="Tahoma" pitchFamily="34" charset="0"/>
              </a:rPr>
              <a:t>©2013 Micron Technology, Inc.     </a:t>
            </a:r>
            <a:r>
              <a:rPr lang="en-US" sz="800">
                <a:solidFill>
                  <a:srgbClr val="3075FF"/>
                </a:solidFill>
                <a:cs typeface="Tahoma" pitchFamily="34" charset="0"/>
              </a:rPr>
              <a:t>|</a:t>
            </a:r>
          </a:p>
        </p:txBody>
      </p:sp>
      <p:sp>
        <p:nvSpPr>
          <p:cNvPr id="7" name="Date Placeholder 9"/>
          <p:cNvSpPr>
            <a:spLocks noGrp="1"/>
          </p:cNvSpPr>
          <p:nvPr>
            <p:ph type="dt" sz="half" idx="10"/>
          </p:nvPr>
        </p:nvSpPr>
        <p:spPr>
          <a:xfrm>
            <a:off x="2700338" y="6607175"/>
            <a:ext cx="1871662" cy="109538"/>
          </a:xfrm>
          <a:prstGeom prst="rect">
            <a:avLst/>
          </a:prstGeom>
        </p:spPr>
        <p:txBody>
          <a:bodyPr vert="horz" wrap="square" lIns="91440" tIns="45720" rIns="91440" bIns="45720" numCol="1" anchor="ctr" anchorCtr="0" compatLnSpc="1">
            <a:prstTxWarp prst="textNoShape">
              <a:avLst/>
            </a:prstTxWarp>
          </a:bodyPr>
          <a:lstStyle>
            <a:lvl1pPr eaLnBrk="0" hangingPunct="0">
              <a:defRPr sz="800">
                <a:solidFill>
                  <a:srgbClr val="002060"/>
                </a:solidFill>
              </a:defRPr>
            </a:lvl1pPr>
          </a:lstStyle>
          <a:p>
            <a:fld id="{922D208E-87AC-4C04-A001-27E7754A0FEF}" type="datetime4">
              <a:rPr lang="en-US"/>
              <a:pPr/>
              <a:t>October 8, 2013</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Confidential Transition Page">
    <p:spTree>
      <p:nvGrpSpPr>
        <p:cNvPr id="1" name=""/>
        <p:cNvGrpSpPr/>
        <p:nvPr/>
      </p:nvGrpSpPr>
      <p:grpSpPr>
        <a:xfrm>
          <a:off x="0" y="0"/>
          <a:ext cx="0" cy="0"/>
          <a:chOff x="0" y="0"/>
          <a:chExt cx="0" cy="0"/>
        </a:xfrm>
      </p:grpSpPr>
      <p:sp>
        <p:nvSpPr>
          <p:cNvPr id="4" name="Rectangle 4"/>
          <p:cNvSpPr>
            <a:spLocks noChangeArrowheads="1"/>
          </p:cNvSpPr>
          <p:nvPr/>
        </p:nvSpPr>
        <p:spPr bwMode="auto">
          <a:xfrm>
            <a:off x="2405063" y="6465888"/>
            <a:ext cx="6738937" cy="392112"/>
          </a:xfrm>
          <a:prstGeom prst="rect">
            <a:avLst/>
          </a:prstGeom>
          <a:solidFill>
            <a:srgbClr val="C1CEEC"/>
          </a:solidFill>
          <a:ln w="9525">
            <a:noFill/>
            <a:miter lim="800000"/>
            <a:headEnd/>
            <a:tailEnd/>
          </a:ln>
          <a:effectLst>
            <a:innerShdw blurRad="63500" dist="50800" dir="10800000">
              <a:prstClr val="black">
                <a:alpha val="50000"/>
              </a:prstClr>
            </a:innerShdw>
          </a:effectLst>
        </p:spPr>
        <p:txBody>
          <a:bodyPr wrap="none" lIns="92075" tIns="46038" rIns="92075" bIns="46038" anchor="ctr"/>
          <a:lstStyle/>
          <a:p>
            <a:pPr eaLnBrk="0" hangingPunct="0">
              <a:defRPr/>
            </a:pPr>
            <a:endParaRPr lang="en-US">
              <a:ea typeface="+mn-ea"/>
            </a:endParaRPr>
          </a:p>
        </p:txBody>
      </p:sp>
      <p:sp>
        <p:nvSpPr>
          <p:cNvPr id="5" name="Rectangle 4"/>
          <p:cNvSpPr>
            <a:spLocks noChangeArrowheads="1"/>
          </p:cNvSpPr>
          <p:nvPr/>
        </p:nvSpPr>
        <p:spPr bwMode="auto">
          <a:xfrm>
            <a:off x="0" y="6465888"/>
            <a:ext cx="2405063" cy="392112"/>
          </a:xfrm>
          <a:prstGeom prst="rect">
            <a:avLst/>
          </a:prstGeom>
          <a:gradFill rotWithShape="1">
            <a:gsLst>
              <a:gs pos="0">
                <a:srgbClr val="24207A"/>
              </a:gs>
              <a:gs pos="50999">
                <a:srgbClr val="292377"/>
              </a:gs>
              <a:gs pos="100000">
                <a:srgbClr val="0066CC"/>
              </a:gs>
            </a:gsLst>
            <a:lin ang="2700000" scaled="1"/>
          </a:gradFill>
          <a:ln w="9525">
            <a:noFill/>
            <a:miter lim="800000"/>
            <a:headEnd/>
            <a:tailEnd/>
          </a:ln>
        </p:spPr>
        <p:txBody>
          <a:bodyPr wrap="none" lIns="92075" tIns="46038" rIns="92075" bIns="46038" anchor="ctr"/>
          <a:lstStyle/>
          <a:p>
            <a:pPr eaLnBrk="0" hangingPunct="0"/>
            <a:endParaRPr lang="en-US"/>
          </a:p>
        </p:txBody>
      </p:sp>
      <p:pic>
        <p:nvPicPr>
          <p:cNvPr id="6" name="Picture 6" descr="White Micron color logo [Converted]"/>
          <p:cNvPicPr>
            <a:picLocks noChangeAspect="1" noChangeArrowheads="1"/>
          </p:cNvPicPr>
          <p:nvPr/>
        </p:nvPicPr>
        <p:blipFill>
          <a:blip r:embed="rId2" cstate="print"/>
          <a:srcRect/>
          <a:stretch>
            <a:fillRect/>
          </a:stretch>
        </p:blipFill>
        <p:spPr bwMode="auto">
          <a:xfrm>
            <a:off x="696913" y="6532563"/>
            <a:ext cx="911225" cy="244475"/>
          </a:xfrm>
          <a:prstGeom prst="rect">
            <a:avLst/>
          </a:prstGeom>
          <a:noFill/>
          <a:ln w="9525">
            <a:noFill/>
            <a:miter lim="800000"/>
            <a:headEnd/>
            <a:tailEnd/>
          </a:ln>
        </p:spPr>
      </p:pic>
      <p:sp>
        <p:nvSpPr>
          <p:cNvPr id="7" name="Rectangle 9"/>
          <p:cNvSpPr txBox="1">
            <a:spLocks noChangeArrowheads="1"/>
          </p:cNvSpPr>
          <p:nvPr/>
        </p:nvSpPr>
        <p:spPr>
          <a:xfrm>
            <a:off x="8535988" y="6557963"/>
            <a:ext cx="501650" cy="249237"/>
          </a:xfrm>
          <a:prstGeom prst="rect">
            <a:avLst/>
          </a:prstGeom>
        </p:spPr>
        <p:txBody>
          <a:bodyPr/>
          <a:lstStyle/>
          <a:p>
            <a:pPr algn="ctr" eaLnBrk="0" hangingPunct="0"/>
            <a:fld id="{1D13AF94-E53A-4E90-AA19-0F7197B1091F}" type="slidenum">
              <a:rPr lang="en-US" sz="800" b="1"/>
              <a:pPr algn="ctr" eaLnBrk="0" hangingPunct="0"/>
              <a:t>‹#›</a:t>
            </a:fld>
            <a:endParaRPr lang="en-US" sz="800" b="1"/>
          </a:p>
        </p:txBody>
      </p:sp>
      <p:sp>
        <p:nvSpPr>
          <p:cNvPr id="8" name="Text Box 8"/>
          <p:cNvSpPr txBox="1">
            <a:spLocks noChangeArrowheads="1"/>
          </p:cNvSpPr>
          <p:nvPr/>
        </p:nvSpPr>
        <p:spPr bwMode="auto">
          <a:xfrm>
            <a:off x="5568950" y="6553200"/>
            <a:ext cx="3087688" cy="217488"/>
          </a:xfrm>
          <a:prstGeom prst="rect">
            <a:avLst/>
          </a:prstGeom>
          <a:noFill/>
          <a:ln w="9525">
            <a:noFill/>
            <a:miter lim="800000"/>
            <a:headEnd/>
            <a:tailEnd/>
          </a:ln>
        </p:spPr>
        <p:txBody>
          <a:bodyPr lIns="92075" tIns="46038" rIns="92075" bIns="46038">
            <a:spAutoFit/>
          </a:bodyPr>
          <a:lstStyle/>
          <a:p>
            <a:pPr algn="r" eaLnBrk="0" hangingPunct="0"/>
            <a:r>
              <a:rPr lang="en-US" sz="800">
                <a:solidFill>
                  <a:srgbClr val="002060"/>
                </a:solidFill>
              </a:rPr>
              <a:t>Micron Confidential      </a:t>
            </a:r>
            <a:r>
              <a:rPr lang="en-US" sz="800">
                <a:solidFill>
                  <a:srgbClr val="3075FF"/>
                </a:solidFill>
              </a:rPr>
              <a:t>|</a:t>
            </a:r>
            <a:r>
              <a:rPr lang="en-US" sz="800">
                <a:solidFill>
                  <a:srgbClr val="002060"/>
                </a:solidFill>
              </a:rPr>
              <a:t>     </a:t>
            </a:r>
            <a:r>
              <a:rPr lang="en-US" sz="800">
                <a:solidFill>
                  <a:srgbClr val="002060"/>
                </a:solidFill>
                <a:cs typeface="Tahoma" pitchFamily="34" charset="0"/>
              </a:rPr>
              <a:t>©2013 Micron Technology, Inc.     </a:t>
            </a:r>
            <a:r>
              <a:rPr lang="en-US" sz="800">
                <a:solidFill>
                  <a:srgbClr val="3075FF"/>
                </a:solidFill>
                <a:cs typeface="Tahoma" pitchFamily="34" charset="0"/>
              </a:rPr>
              <a:t>|</a:t>
            </a:r>
          </a:p>
        </p:txBody>
      </p:sp>
      <p:sp>
        <p:nvSpPr>
          <p:cNvPr id="678914" name="Rectangle 2"/>
          <p:cNvSpPr>
            <a:spLocks noGrp="1" noChangeArrowheads="1"/>
          </p:cNvSpPr>
          <p:nvPr>
            <p:ph type="ctrTitle"/>
          </p:nvPr>
        </p:nvSpPr>
        <p:spPr>
          <a:xfrm>
            <a:off x="0" y="2008188"/>
            <a:ext cx="9144000" cy="1298575"/>
          </a:xfrm>
          <a:prstGeom prst="rect">
            <a:avLst/>
          </a:prstGeom>
        </p:spPr>
        <p:txBody>
          <a:bodyPr anchor="b"/>
          <a:lstStyle>
            <a:lvl1pPr algn="ctr">
              <a:defRPr sz="4400"/>
            </a:lvl1pPr>
          </a:lstStyle>
          <a:p>
            <a:r>
              <a:rPr lang="en-US" smtClean="0"/>
              <a:t>Click to edit Master title style</a:t>
            </a:r>
            <a:endParaRPr lang="en-US" dirty="0"/>
          </a:p>
        </p:txBody>
      </p:sp>
      <p:sp>
        <p:nvSpPr>
          <p:cNvPr id="678915" name="Rectangle 3"/>
          <p:cNvSpPr>
            <a:spLocks noGrp="1" noChangeArrowheads="1"/>
          </p:cNvSpPr>
          <p:nvPr>
            <p:ph type="subTitle" idx="1"/>
          </p:nvPr>
        </p:nvSpPr>
        <p:spPr>
          <a:xfrm>
            <a:off x="0" y="3500438"/>
            <a:ext cx="9144000" cy="1752600"/>
          </a:xfrm>
          <a:prstGeom prst="rect">
            <a:avLst/>
          </a:prstGeom>
        </p:spPr>
        <p:txBody>
          <a:bodyPr/>
          <a:lstStyle>
            <a:lvl1pPr marL="0" indent="0" algn="ctr">
              <a:buFontTx/>
              <a:buNone/>
              <a:defRPr sz="3200">
                <a:solidFill>
                  <a:schemeClr val="tx1">
                    <a:lumMod val="75000"/>
                    <a:lumOff val="25000"/>
                  </a:schemeClr>
                </a:solidFill>
              </a:defRPr>
            </a:lvl1pPr>
          </a:lstStyle>
          <a:p>
            <a:r>
              <a:rPr lang="en-US" smtClean="0"/>
              <a:t>Click to edit Master subtitle style</a:t>
            </a:r>
            <a:endParaRPr lang="en-US" dirty="0"/>
          </a:p>
        </p:txBody>
      </p:sp>
      <p:sp>
        <p:nvSpPr>
          <p:cNvPr id="9" name="Date Placeholder 9"/>
          <p:cNvSpPr>
            <a:spLocks noGrp="1"/>
          </p:cNvSpPr>
          <p:nvPr>
            <p:ph type="dt" sz="half" idx="10"/>
          </p:nvPr>
        </p:nvSpPr>
        <p:spPr>
          <a:xfrm>
            <a:off x="2700338" y="6607175"/>
            <a:ext cx="1871662" cy="109538"/>
          </a:xfrm>
          <a:prstGeom prst="rect">
            <a:avLst/>
          </a:prstGeom>
        </p:spPr>
        <p:txBody>
          <a:bodyPr vert="horz" wrap="square" lIns="91440" tIns="45720" rIns="91440" bIns="45720" numCol="1" anchor="ctr" anchorCtr="0" compatLnSpc="1">
            <a:prstTxWarp prst="textNoShape">
              <a:avLst/>
            </a:prstTxWarp>
          </a:bodyPr>
          <a:lstStyle>
            <a:lvl1pPr eaLnBrk="0" hangingPunct="0">
              <a:defRPr sz="800">
                <a:solidFill>
                  <a:srgbClr val="002060"/>
                </a:solidFill>
              </a:defRPr>
            </a:lvl1pPr>
          </a:lstStyle>
          <a:p>
            <a:fld id="{26446419-673E-45E5-B301-F8E7C39C730E}" type="datetime4">
              <a:rPr lang="en-US"/>
              <a:pPr/>
              <a:t>October 8, 2013</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icron End Page">
    <p:spTree>
      <p:nvGrpSpPr>
        <p:cNvPr id="1" name=""/>
        <p:cNvGrpSpPr/>
        <p:nvPr/>
      </p:nvGrpSpPr>
      <p:grpSpPr>
        <a:xfrm>
          <a:off x="0" y="0"/>
          <a:ext cx="0" cy="0"/>
          <a:chOff x="0" y="0"/>
          <a:chExt cx="0" cy="0"/>
        </a:xfrm>
      </p:grpSpPr>
      <p:pic>
        <p:nvPicPr>
          <p:cNvPr id="2" name="Picture 4" descr="Focused on Memory logo MASTER.png"/>
          <p:cNvPicPr>
            <a:picLocks noChangeAspect="1"/>
          </p:cNvPicPr>
          <p:nvPr/>
        </p:nvPicPr>
        <p:blipFill>
          <a:blip r:embed="rId2" cstate="print"/>
          <a:srcRect/>
          <a:stretch>
            <a:fillRect/>
          </a:stretch>
        </p:blipFill>
        <p:spPr bwMode="auto">
          <a:xfrm>
            <a:off x="1612900" y="2319338"/>
            <a:ext cx="5741988" cy="1765300"/>
          </a:xfrm>
          <a:prstGeom prst="rect">
            <a:avLst/>
          </a:prstGeom>
          <a:noFill/>
          <a:ln w="9525">
            <a:noFill/>
            <a:miter lim="800000"/>
            <a:headEnd/>
            <a:tailEnd/>
          </a:ln>
        </p:spPr>
      </p:pic>
      <p:sp>
        <p:nvSpPr>
          <p:cNvPr id="3" name="Rectangle 2"/>
          <p:cNvSpPr>
            <a:spLocks noChangeArrowheads="1"/>
          </p:cNvSpPr>
          <p:nvPr/>
        </p:nvSpPr>
        <p:spPr bwMode="auto">
          <a:xfrm>
            <a:off x="2405063" y="6465888"/>
            <a:ext cx="6738937" cy="392112"/>
          </a:xfrm>
          <a:prstGeom prst="rect">
            <a:avLst/>
          </a:prstGeom>
          <a:solidFill>
            <a:srgbClr val="C1CEEC"/>
          </a:solidFill>
          <a:ln w="9525">
            <a:noFill/>
            <a:miter lim="800000"/>
            <a:headEnd/>
            <a:tailEnd/>
          </a:ln>
          <a:effectLst>
            <a:innerShdw blurRad="63500" dist="50800" dir="10800000">
              <a:prstClr val="black">
                <a:alpha val="50000"/>
              </a:prstClr>
            </a:innerShdw>
          </a:effectLst>
        </p:spPr>
        <p:txBody>
          <a:bodyPr wrap="none" lIns="92075" tIns="46038" rIns="92075" bIns="46038" anchor="ctr"/>
          <a:lstStyle/>
          <a:p>
            <a:pPr eaLnBrk="0" hangingPunct="0">
              <a:defRPr/>
            </a:pPr>
            <a:endParaRPr lang="en-US">
              <a:ea typeface="+mn-ea"/>
            </a:endParaRPr>
          </a:p>
        </p:txBody>
      </p:sp>
      <p:sp>
        <p:nvSpPr>
          <p:cNvPr id="4" name="Rectangle 5"/>
          <p:cNvSpPr>
            <a:spLocks noChangeArrowheads="1"/>
          </p:cNvSpPr>
          <p:nvPr/>
        </p:nvSpPr>
        <p:spPr bwMode="auto">
          <a:xfrm>
            <a:off x="0" y="6465888"/>
            <a:ext cx="2405063" cy="392112"/>
          </a:xfrm>
          <a:prstGeom prst="rect">
            <a:avLst/>
          </a:prstGeom>
          <a:gradFill rotWithShape="1">
            <a:gsLst>
              <a:gs pos="0">
                <a:srgbClr val="24207A"/>
              </a:gs>
              <a:gs pos="50999">
                <a:srgbClr val="292377"/>
              </a:gs>
              <a:gs pos="100000">
                <a:srgbClr val="0066CC"/>
              </a:gs>
            </a:gsLst>
            <a:lin ang="2700000" scaled="1"/>
          </a:gradFill>
          <a:ln w="9525">
            <a:noFill/>
            <a:miter lim="800000"/>
            <a:headEnd/>
            <a:tailEnd/>
          </a:ln>
        </p:spPr>
        <p:txBody>
          <a:bodyPr wrap="none" lIns="92075" tIns="46038" rIns="92075" bIns="46038" anchor="ctr"/>
          <a:lstStyle/>
          <a:p>
            <a:pPr eaLnBrk="0" hangingPunct="0"/>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on-Confidential Title Page">
    <p:spTree>
      <p:nvGrpSpPr>
        <p:cNvPr id="1" name=""/>
        <p:cNvGrpSpPr/>
        <p:nvPr/>
      </p:nvGrpSpPr>
      <p:grpSpPr>
        <a:xfrm>
          <a:off x="0" y="0"/>
          <a:ext cx="0" cy="0"/>
          <a:chOff x="0" y="0"/>
          <a:chExt cx="0" cy="0"/>
        </a:xfrm>
      </p:grpSpPr>
      <p:sp>
        <p:nvSpPr>
          <p:cNvPr id="5" name="Rectangle 4"/>
          <p:cNvSpPr>
            <a:spLocks noChangeArrowheads="1"/>
          </p:cNvSpPr>
          <p:nvPr/>
        </p:nvSpPr>
        <p:spPr bwMode="auto">
          <a:xfrm>
            <a:off x="2049516" y="6056313"/>
            <a:ext cx="7094483" cy="801687"/>
          </a:xfrm>
          <a:prstGeom prst="rect">
            <a:avLst/>
          </a:prstGeom>
          <a:solidFill>
            <a:srgbClr val="C1CEEC"/>
          </a:solidFill>
          <a:ln>
            <a:noFill/>
            <a:headEnd/>
            <a:tailEnd/>
          </a:ln>
          <a:effectLst>
            <a:innerShdw blurRad="63500" dist="50800" dir="10800000">
              <a:prstClr val="black">
                <a:alpha val="50000"/>
              </a:prstClr>
            </a:innerShdw>
          </a:effectLst>
        </p:spPr>
        <p:style>
          <a:lnRef idx="1">
            <a:schemeClr val="dk1"/>
          </a:lnRef>
          <a:fillRef idx="3">
            <a:schemeClr val="dk1"/>
          </a:fillRef>
          <a:effectRef idx="2">
            <a:schemeClr val="dk1"/>
          </a:effectRef>
          <a:fontRef idx="minor">
            <a:schemeClr val="lt1"/>
          </a:fontRef>
        </p:style>
        <p:txBody>
          <a:bodyPr wrap="none" lIns="92075" tIns="46038" rIns="92075" bIns="46038" anchor="ctr"/>
          <a:lstStyle/>
          <a:p>
            <a:pPr eaLnBrk="0" hangingPunct="0">
              <a:defRPr/>
            </a:pPr>
            <a:endParaRPr lang="en-US"/>
          </a:p>
        </p:txBody>
      </p:sp>
      <p:sp>
        <p:nvSpPr>
          <p:cNvPr id="6" name="Rectangle 5"/>
          <p:cNvSpPr>
            <a:spLocks noChangeArrowheads="1"/>
          </p:cNvSpPr>
          <p:nvPr/>
        </p:nvSpPr>
        <p:spPr bwMode="auto">
          <a:xfrm>
            <a:off x="0" y="6056313"/>
            <a:ext cx="2060575" cy="801687"/>
          </a:xfrm>
          <a:prstGeom prst="rect">
            <a:avLst/>
          </a:prstGeom>
          <a:gradFill rotWithShape="1">
            <a:gsLst>
              <a:gs pos="0">
                <a:srgbClr val="24207A"/>
              </a:gs>
              <a:gs pos="50999">
                <a:srgbClr val="292377"/>
              </a:gs>
              <a:gs pos="100000">
                <a:srgbClr val="0066CC"/>
              </a:gs>
            </a:gsLst>
            <a:lin ang="2700000" scaled="1"/>
          </a:gradFill>
          <a:ln w="9525">
            <a:noFill/>
            <a:miter lim="800000"/>
            <a:headEnd/>
            <a:tailEnd/>
          </a:ln>
          <a:effectLst>
            <a:outerShdw dist="23000" dir="5400000" rotWithShape="0">
              <a:srgbClr val="808080">
                <a:alpha val="34999"/>
              </a:srgbClr>
            </a:outerShdw>
          </a:effectLst>
        </p:spPr>
        <p:txBody>
          <a:bodyPr wrap="none" lIns="92075" tIns="46038" rIns="92075" bIns="46038" anchor="ctr"/>
          <a:lstStyle/>
          <a:p>
            <a:pPr eaLnBrk="0" hangingPunct="0">
              <a:defRPr/>
            </a:pPr>
            <a:endParaRPr lang="en-US">
              <a:solidFill>
                <a:schemeClr val="lt1"/>
              </a:solidFill>
              <a:latin typeface="+mn-lt"/>
              <a:ea typeface="+mn-ea"/>
            </a:endParaRPr>
          </a:p>
        </p:txBody>
      </p:sp>
      <p:pic>
        <p:nvPicPr>
          <p:cNvPr id="7" name="Picture 5" descr="White Micron color logo [Converted]"/>
          <p:cNvPicPr>
            <a:picLocks noChangeAspect="1" noChangeArrowheads="1"/>
          </p:cNvPicPr>
          <p:nvPr/>
        </p:nvPicPr>
        <p:blipFill>
          <a:blip r:embed="rId2" cstate="print"/>
          <a:srcRect/>
          <a:stretch>
            <a:fillRect/>
          </a:stretch>
        </p:blipFill>
        <p:spPr bwMode="auto">
          <a:xfrm>
            <a:off x="266700" y="6292850"/>
            <a:ext cx="1384300" cy="373063"/>
          </a:xfrm>
          <a:prstGeom prst="rect">
            <a:avLst/>
          </a:prstGeom>
          <a:noFill/>
          <a:ln w="9525">
            <a:noFill/>
            <a:miter lim="800000"/>
            <a:headEnd/>
            <a:tailEnd/>
          </a:ln>
        </p:spPr>
      </p:pic>
      <p:sp>
        <p:nvSpPr>
          <p:cNvPr id="8" name="Text Box 7"/>
          <p:cNvSpPr txBox="1">
            <a:spLocks noChangeArrowheads="1"/>
          </p:cNvSpPr>
          <p:nvPr/>
        </p:nvSpPr>
        <p:spPr bwMode="auto">
          <a:xfrm>
            <a:off x="2706688" y="6175375"/>
            <a:ext cx="6318250" cy="368300"/>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600">
                <a:solidFill>
                  <a:srgbClr val="002060"/>
                </a:solidFill>
                <a:cs typeface="Tahoma" pitchFamily="34" charset="0"/>
              </a:rPr>
              <a:t>©2013 Micron Technology, Inc. All rights reserved. Products are warranted only to meet Micron</a:t>
            </a:r>
            <a:r>
              <a:rPr lang="en-US" altLang="en-US" sz="600">
                <a:solidFill>
                  <a:srgbClr val="002060"/>
                </a:solidFill>
                <a:cs typeface="Tahoma" pitchFamily="34" charset="0"/>
              </a:rPr>
              <a:t>’</a:t>
            </a:r>
            <a:r>
              <a:rPr lang="en-US" sz="600">
                <a:solidFill>
                  <a:srgbClr val="002060"/>
                </a:solidFill>
                <a:cs typeface="Tahoma" pitchFamily="34" charset="0"/>
              </a:rPr>
              <a:t>s production data sheet specifications. Information, products, and/or specifications are subject to change without notice. All information is provided on an </a:t>
            </a:r>
            <a:r>
              <a:rPr lang="en-US" altLang="en-US" sz="600">
                <a:solidFill>
                  <a:srgbClr val="002060"/>
                </a:solidFill>
                <a:cs typeface="Tahoma" pitchFamily="34" charset="0"/>
              </a:rPr>
              <a:t>“</a:t>
            </a:r>
            <a:r>
              <a:rPr lang="en-US" sz="600">
                <a:solidFill>
                  <a:srgbClr val="002060"/>
                </a:solidFill>
                <a:cs typeface="Tahoma" pitchFamily="34" charset="0"/>
              </a:rPr>
              <a:t>AS IS</a:t>
            </a:r>
            <a:r>
              <a:rPr lang="en-US" altLang="en-US" sz="600">
                <a:solidFill>
                  <a:srgbClr val="002060"/>
                </a:solidFill>
                <a:cs typeface="Tahoma" pitchFamily="34" charset="0"/>
              </a:rPr>
              <a:t>”</a:t>
            </a:r>
            <a:r>
              <a:rPr lang="en-US" sz="600">
                <a:solidFill>
                  <a:srgbClr val="002060"/>
                </a:solidFill>
                <a:cs typeface="Tahoma" pitchFamily="34" charset="0"/>
              </a:rPr>
              <a:t> basis without warranties of any kind. Dates are estimates only. Drawings are not to scale. Micron and the Micron logo are trademarks of Micron Technology, Inc. All other trademarks are the property of their respective owners.</a:t>
            </a:r>
          </a:p>
        </p:txBody>
      </p:sp>
      <p:sp>
        <p:nvSpPr>
          <p:cNvPr id="9" name="Rectangle 9"/>
          <p:cNvSpPr txBox="1">
            <a:spLocks noChangeArrowheads="1"/>
          </p:cNvSpPr>
          <p:nvPr/>
        </p:nvSpPr>
        <p:spPr>
          <a:xfrm>
            <a:off x="8535988" y="6554788"/>
            <a:ext cx="501650" cy="249237"/>
          </a:xfrm>
          <a:prstGeom prst="rect">
            <a:avLst/>
          </a:prstGeom>
        </p:spPr>
        <p:txBody>
          <a:bodyPr/>
          <a:lstStyle/>
          <a:p>
            <a:pPr algn="ctr" eaLnBrk="0" hangingPunct="0"/>
            <a:fld id="{A0DA7C77-1713-4950-A575-5E115A55C9DA}" type="slidenum">
              <a:rPr lang="en-US" sz="800" b="1">
                <a:solidFill>
                  <a:srgbClr val="002060"/>
                </a:solidFill>
              </a:rPr>
              <a:pPr algn="ctr" eaLnBrk="0" hangingPunct="0"/>
              <a:t>‹#›</a:t>
            </a:fld>
            <a:endParaRPr lang="en-US" sz="800" b="1">
              <a:solidFill>
                <a:srgbClr val="002060"/>
              </a:solidFill>
            </a:endParaRPr>
          </a:p>
        </p:txBody>
      </p:sp>
      <p:sp>
        <p:nvSpPr>
          <p:cNvPr id="10" name="Text Box 8"/>
          <p:cNvSpPr txBox="1">
            <a:spLocks noChangeArrowheads="1"/>
          </p:cNvSpPr>
          <p:nvPr/>
        </p:nvSpPr>
        <p:spPr bwMode="auto">
          <a:xfrm>
            <a:off x="5568950" y="6553200"/>
            <a:ext cx="3087688" cy="217488"/>
          </a:xfrm>
          <a:prstGeom prst="rect">
            <a:avLst/>
          </a:prstGeom>
          <a:noFill/>
          <a:ln w="9525">
            <a:noFill/>
            <a:miter lim="800000"/>
            <a:headEnd/>
            <a:tailEnd/>
          </a:ln>
        </p:spPr>
        <p:txBody>
          <a:bodyPr lIns="92075" tIns="46038" rIns="92075" bIns="46038">
            <a:spAutoFit/>
          </a:bodyPr>
          <a:lstStyle/>
          <a:p>
            <a:pPr algn="r" eaLnBrk="0" hangingPunct="0"/>
            <a:r>
              <a:rPr lang="en-US" sz="800">
                <a:solidFill>
                  <a:srgbClr val="002060"/>
                </a:solidFill>
                <a:cs typeface="Tahoma" pitchFamily="34" charset="0"/>
              </a:rPr>
              <a:t>©2013 Micron Technology, Inc.     </a:t>
            </a:r>
            <a:r>
              <a:rPr lang="en-US" sz="800">
                <a:solidFill>
                  <a:srgbClr val="3075FF"/>
                </a:solidFill>
                <a:cs typeface="Tahoma" pitchFamily="34" charset="0"/>
              </a:rPr>
              <a:t>|</a:t>
            </a:r>
          </a:p>
        </p:txBody>
      </p:sp>
      <p:sp>
        <p:nvSpPr>
          <p:cNvPr id="4" name="Subtitle 3"/>
          <p:cNvSpPr>
            <a:spLocks noGrp="1" noChangeArrowheads="1"/>
          </p:cNvSpPr>
          <p:nvPr>
            <p:ph type="subTitle" idx="1"/>
          </p:nvPr>
        </p:nvSpPr>
        <p:spPr>
          <a:xfrm>
            <a:off x="0" y="3500438"/>
            <a:ext cx="9143999" cy="1752600"/>
          </a:xfrm>
          <a:prstGeom prst="rect">
            <a:avLst/>
          </a:prstGeom>
        </p:spPr>
        <p:txBody>
          <a:bodyPr/>
          <a:lstStyle>
            <a:lvl1pPr marL="0" indent="0" algn="ctr">
              <a:buFontTx/>
              <a:buNone/>
              <a:defRPr sz="3200">
                <a:solidFill>
                  <a:schemeClr val="tx1">
                    <a:lumMod val="75000"/>
                    <a:lumOff val="25000"/>
                  </a:schemeClr>
                </a:solidFill>
              </a:defRPr>
            </a:lvl1pPr>
          </a:lstStyle>
          <a:p>
            <a:r>
              <a:rPr lang="en-US" smtClean="0"/>
              <a:t>Click to edit Master subtitle style</a:t>
            </a:r>
            <a:endParaRPr lang="en-US" dirty="0"/>
          </a:p>
        </p:txBody>
      </p:sp>
      <p:sp>
        <p:nvSpPr>
          <p:cNvPr id="22" name="Rectangle 2"/>
          <p:cNvSpPr>
            <a:spLocks noGrp="1" noChangeArrowheads="1"/>
          </p:cNvSpPr>
          <p:nvPr>
            <p:ph type="ctrTitle"/>
          </p:nvPr>
        </p:nvSpPr>
        <p:spPr>
          <a:xfrm>
            <a:off x="0" y="2008188"/>
            <a:ext cx="9144000" cy="1298575"/>
          </a:xfrm>
          <a:prstGeom prst="rect">
            <a:avLst/>
          </a:prstGeom>
        </p:spPr>
        <p:txBody>
          <a:bodyPr anchor="b"/>
          <a:lstStyle>
            <a:lvl1pPr algn="ctr">
              <a:defRPr sz="4400"/>
            </a:lvl1pPr>
          </a:lstStyle>
          <a:p>
            <a:r>
              <a:rPr lang="en-US" smtClean="0"/>
              <a:t>Click to edit Master title style</a:t>
            </a:r>
            <a:endParaRPr lang="en-US" dirty="0"/>
          </a:p>
        </p:txBody>
      </p:sp>
      <p:sp>
        <p:nvSpPr>
          <p:cNvPr id="11" name="Date Placeholder 9"/>
          <p:cNvSpPr>
            <a:spLocks noGrp="1"/>
          </p:cNvSpPr>
          <p:nvPr>
            <p:ph type="dt" sz="half" idx="10"/>
          </p:nvPr>
        </p:nvSpPr>
        <p:spPr>
          <a:xfrm>
            <a:off x="2700338" y="6607175"/>
            <a:ext cx="1871662" cy="109538"/>
          </a:xfrm>
          <a:prstGeom prst="rect">
            <a:avLst/>
          </a:prstGeom>
        </p:spPr>
        <p:txBody>
          <a:bodyPr vert="horz" wrap="square" lIns="91440" tIns="45720" rIns="91440" bIns="45720" numCol="1" anchor="ctr" anchorCtr="0" compatLnSpc="1">
            <a:prstTxWarp prst="textNoShape">
              <a:avLst/>
            </a:prstTxWarp>
          </a:bodyPr>
          <a:lstStyle>
            <a:lvl1pPr eaLnBrk="0" hangingPunct="0">
              <a:defRPr sz="800">
                <a:solidFill>
                  <a:srgbClr val="002060"/>
                </a:solidFill>
              </a:defRPr>
            </a:lvl1pPr>
          </a:lstStyle>
          <a:p>
            <a:fld id="{868B64F7-E584-4004-AE29-E6B33DAE90B3}" type="datetime4">
              <a:rPr lang="en-US"/>
              <a:pPr/>
              <a:t>October 8, 2013</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on-Confidential Text Page">
    <p:spTree>
      <p:nvGrpSpPr>
        <p:cNvPr id="1" name=""/>
        <p:cNvGrpSpPr/>
        <p:nvPr/>
      </p:nvGrpSpPr>
      <p:grpSpPr>
        <a:xfrm>
          <a:off x="0" y="0"/>
          <a:ext cx="0" cy="0"/>
          <a:chOff x="0" y="0"/>
          <a:chExt cx="0" cy="0"/>
        </a:xfrm>
      </p:grpSpPr>
      <p:sp>
        <p:nvSpPr>
          <p:cNvPr id="4" name="Rectangle 4"/>
          <p:cNvSpPr>
            <a:spLocks noChangeArrowheads="1"/>
          </p:cNvSpPr>
          <p:nvPr/>
        </p:nvSpPr>
        <p:spPr bwMode="auto">
          <a:xfrm>
            <a:off x="2405063" y="6465888"/>
            <a:ext cx="6738937" cy="392112"/>
          </a:xfrm>
          <a:prstGeom prst="rect">
            <a:avLst/>
          </a:prstGeom>
          <a:solidFill>
            <a:srgbClr val="C1CEEC"/>
          </a:solidFill>
          <a:ln w="9525">
            <a:noFill/>
            <a:miter lim="800000"/>
            <a:headEnd/>
            <a:tailEnd/>
          </a:ln>
          <a:effectLst>
            <a:innerShdw blurRad="63500" dist="50800" dir="10800000">
              <a:prstClr val="black">
                <a:alpha val="50000"/>
              </a:prstClr>
            </a:innerShdw>
          </a:effectLst>
        </p:spPr>
        <p:txBody>
          <a:bodyPr wrap="none" lIns="92075" tIns="46038" rIns="92075" bIns="46038" anchor="ctr"/>
          <a:lstStyle/>
          <a:p>
            <a:pPr eaLnBrk="0" hangingPunct="0">
              <a:defRPr/>
            </a:pPr>
            <a:endParaRPr lang="en-US">
              <a:ea typeface="+mn-ea"/>
            </a:endParaRPr>
          </a:p>
        </p:txBody>
      </p:sp>
      <p:sp>
        <p:nvSpPr>
          <p:cNvPr id="5" name="Rectangle 4"/>
          <p:cNvSpPr>
            <a:spLocks noChangeArrowheads="1"/>
          </p:cNvSpPr>
          <p:nvPr/>
        </p:nvSpPr>
        <p:spPr bwMode="auto">
          <a:xfrm>
            <a:off x="0" y="6465888"/>
            <a:ext cx="2405063" cy="392112"/>
          </a:xfrm>
          <a:prstGeom prst="rect">
            <a:avLst/>
          </a:prstGeom>
          <a:gradFill rotWithShape="1">
            <a:gsLst>
              <a:gs pos="0">
                <a:srgbClr val="24207A"/>
              </a:gs>
              <a:gs pos="50999">
                <a:srgbClr val="292377"/>
              </a:gs>
              <a:gs pos="100000">
                <a:srgbClr val="0066CC"/>
              </a:gs>
            </a:gsLst>
            <a:lin ang="2700000" scaled="1"/>
          </a:gradFill>
          <a:ln w="9525">
            <a:noFill/>
            <a:miter lim="800000"/>
            <a:headEnd/>
            <a:tailEnd/>
          </a:ln>
        </p:spPr>
        <p:txBody>
          <a:bodyPr wrap="none" lIns="92075" tIns="46038" rIns="92075" bIns="46038" anchor="ctr"/>
          <a:lstStyle/>
          <a:p>
            <a:pPr eaLnBrk="0" hangingPunct="0"/>
            <a:endParaRPr lang="en-US"/>
          </a:p>
        </p:txBody>
      </p:sp>
      <p:pic>
        <p:nvPicPr>
          <p:cNvPr id="6" name="Picture 6" descr="White Micron color logo [Converted]"/>
          <p:cNvPicPr>
            <a:picLocks noChangeAspect="1" noChangeArrowheads="1"/>
          </p:cNvPicPr>
          <p:nvPr/>
        </p:nvPicPr>
        <p:blipFill>
          <a:blip r:embed="rId2" cstate="print"/>
          <a:srcRect/>
          <a:stretch>
            <a:fillRect/>
          </a:stretch>
        </p:blipFill>
        <p:spPr bwMode="auto">
          <a:xfrm>
            <a:off x="696913" y="6532563"/>
            <a:ext cx="911225" cy="244475"/>
          </a:xfrm>
          <a:prstGeom prst="rect">
            <a:avLst/>
          </a:prstGeom>
          <a:noFill/>
          <a:ln w="9525">
            <a:noFill/>
            <a:miter lim="800000"/>
            <a:headEnd/>
            <a:tailEnd/>
          </a:ln>
        </p:spPr>
      </p:pic>
      <p:sp>
        <p:nvSpPr>
          <p:cNvPr id="8" name="Rectangle 9"/>
          <p:cNvSpPr txBox="1">
            <a:spLocks noChangeArrowheads="1"/>
          </p:cNvSpPr>
          <p:nvPr/>
        </p:nvSpPr>
        <p:spPr>
          <a:xfrm>
            <a:off x="8535988" y="6557963"/>
            <a:ext cx="501650" cy="249237"/>
          </a:xfrm>
          <a:prstGeom prst="rect">
            <a:avLst/>
          </a:prstGeom>
        </p:spPr>
        <p:txBody>
          <a:bodyPr/>
          <a:lstStyle/>
          <a:p>
            <a:pPr algn="ctr" eaLnBrk="0" hangingPunct="0"/>
            <a:fld id="{B29BAC9C-CCD0-42C1-BAF7-E5F00EB02CEC}" type="slidenum">
              <a:rPr lang="en-US" sz="800" b="1"/>
              <a:pPr algn="ctr" eaLnBrk="0" hangingPunct="0"/>
              <a:t>‹#›</a:t>
            </a:fld>
            <a:endParaRPr lang="en-US" sz="800" b="1"/>
          </a:p>
        </p:txBody>
      </p:sp>
      <p:sp>
        <p:nvSpPr>
          <p:cNvPr id="9" name="Text Box 8"/>
          <p:cNvSpPr txBox="1">
            <a:spLocks noChangeArrowheads="1"/>
          </p:cNvSpPr>
          <p:nvPr/>
        </p:nvSpPr>
        <p:spPr bwMode="auto">
          <a:xfrm>
            <a:off x="5568950" y="6553200"/>
            <a:ext cx="3087688" cy="217488"/>
          </a:xfrm>
          <a:prstGeom prst="rect">
            <a:avLst/>
          </a:prstGeom>
          <a:noFill/>
          <a:ln w="9525">
            <a:noFill/>
            <a:miter lim="800000"/>
            <a:headEnd/>
            <a:tailEnd/>
          </a:ln>
        </p:spPr>
        <p:txBody>
          <a:bodyPr lIns="92075" tIns="46038" rIns="92075" bIns="46038">
            <a:spAutoFit/>
          </a:bodyPr>
          <a:lstStyle/>
          <a:p>
            <a:pPr algn="r" eaLnBrk="0" hangingPunct="0"/>
            <a:r>
              <a:rPr lang="en-US" sz="800">
                <a:solidFill>
                  <a:srgbClr val="002060"/>
                </a:solidFill>
                <a:cs typeface="Tahoma" pitchFamily="34" charset="0"/>
              </a:rPr>
              <a:t>©2013 Micron Technology, Inc.     </a:t>
            </a:r>
            <a:r>
              <a:rPr lang="en-US" sz="800">
                <a:solidFill>
                  <a:srgbClr val="3075FF"/>
                </a:solidFill>
                <a:cs typeface="Tahoma" pitchFamily="34" charset="0"/>
              </a:rPr>
              <a:t>|</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265113" y="1236663"/>
            <a:ext cx="8437562" cy="48371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9"/>
          <p:cNvSpPr>
            <a:spLocks noGrp="1"/>
          </p:cNvSpPr>
          <p:nvPr>
            <p:ph type="dt" sz="half" idx="11"/>
          </p:nvPr>
        </p:nvSpPr>
        <p:spPr>
          <a:xfrm>
            <a:off x="2700338" y="6607175"/>
            <a:ext cx="1871662" cy="109538"/>
          </a:xfrm>
          <a:prstGeom prst="rect">
            <a:avLst/>
          </a:prstGeom>
        </p:spPr>
        <p:txBody>
          <a:bodyPr vert="horz" wrap="square" lIns="91440" tIns="45720" rIns="91440" bIns="45720" numCol="1" anchor="ctr" anchorCtr="0" compatLnSpc="1">
            <a:prstTxWarp prst="textNoShape">
              <a:avLst/>
            </a:prstTxWarp>
          </a:bodyPr>
          <a:lstStyle>
            <a:lvl1pPr eaLnBrk="0" hangingPunct="0">
              <a:defRPr sz="800">
                <a:solidFill>
                  <a:srgbClr val="002060"/>
                </a:solidFill>
              </a:defRPr>
            </a:lvl1pPr>
          </a:lstStyle>
          <a:p>
            <a:fld id="{54F56914-377A-4DC7-927F-E927A4657386}" type="datetime4">
              <a:rPr lang="en-US"/>
              <a:pPr/>
              <a:t>October 8, 2013</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Non-Confidential Header Title Only">
    <p:spTree>
      <p:nvGrpSpPr>
        <p:cNvPr id="1" name=""/>
        <p:cNvGrpSpPr/>
        <p:nvPr/>
      </p:nvGrpSpPr>
      <p:grpSpPr>
        <a:xfrm>
          <a:off x="0" y="0"/>
          <a:ext cx="0" cy="0"/>
          <a:chOff x="0" y="0"/>
          <a:chExt cx="0" cy="0"/>
        </a:xfrm>
      </p:grpSpPr>
      <p:sp>
        <p:nvSpPr>
          <p:cNvPr id="3" name="Rectangle 4"/>
          <p:cNvSpPr>
            <a:spLocks noChangeArrowheads="1"/>
          </p:cNvSpPr>
          <p:nvPr/>
        </p:nvSpPr>
        <p:spPr bwMode="auto">
          <a:xfrm>
            <a:off x="2405063" y="6465888"/>
            <a:ext cx="6738937" cy="392112"/>
          </a:xfrm>
          <a:prstGeom prst="rect">
            <a:avLst/>
          </a:prstGeom>
          <a:solidFill>
            <a:srgbClr val="C1CEEC"/>
          </a:solidFill>
          <a:ln w="9525">
            <a:noFill/>
            <a:miter lim="800000"/>
            <a:headEnd/>
            <a:tailEnd/>
          </a:ln>
          <a:effectLst>
            <a:innerShdw blurRad="63500" dist="50800" dir="10800000">
              <a:prstClr val="black">
                <a:alpha val="50000"/>
              </a:prstClr>
            </a:innerShdw>
          </a:effectLst>
        </p:spPr>
        <p:txBody>
          <a:bodyPr wrap="none" lIns="92075" tIns="46038" rIns="92075" bIns="46038" anchor="ctr"/>
          <a:lstStyle/>
          <a:p>
            <a:pPr eaLnBrk="0" hangingPunct="0">
              <a:defRPr/>
            </a:pPr>
            <a:endParaRPr lang="en-US">
              <a:ea typeface="+mn-ea"/>
            </a:endParaRPr>
          </a:p>
        </p:txBody>
      </p:sp>
      <p:sp>
        <p:nvSpPr>
          <p:cNvPr id="4" name="Rectangle 4"/>
          <p:cNvSpPr>
            <a:spLocks noChangeArrowheads="1"/>
          </p:cNvSpPr>
          <p:nvPr/>
        </p:nvSpPr>
        <p:spPr bwMode="auto">
          <a:xfrm>
            <a:off x="0" y="6465888"/>
            <a:ext cx="2405063" cy="392112"/>
          </a:xfrm>
          <a:prstGeom prst="rect">
            <a:avLst/>
          </a:prstGeom>
          <a:gradFill rotWithShape="1">
            <a:gsLst>
              <a:gs pos="0">
                <a:srgbClr val="24207A"/>
              </a:gs>
              <a:gs pos="50999">
                <a:srgbClr val="292377"/>
              </a:gs>
              <a:gs pos="100000">
                <a:srgbClr val="0066CC"/>
              </a:gs>
            </a:gsLst>
            <a:lin ang="2700000" scaled="1"/>
          </a:gradFill>
          <a:ln w="9525">
            <a:noFill/>
            <a:miter lim="800000"/>
            <a:headEnd/>
            <a:tailEnd/>
          </a:ln>
        </p:spPr>
        <p:txBody>
          <a:bodyPr wrap="none" lIns="92075" tIns="46038" rIns="92075" bIns="46038" anchor="ctr"/>
          <a:lstStyle/>
          <a:p>
            <a:pPr eaLnBrk="0" hangingPunct="0"/>
            <a:endParaRPr lang="en-US"/>
          </a:p>
        </p:txBody>
      </p:sp>
      <p:pic>
        <p:nvPicPr>
          <p:cNvPr id="5" name="Picture 6" descr="White Micron color logo [Converted]"/>
          <p:cNvPicPr>
            <a:picLocks noChangeAspect="1" noChangeArrowheads="1"/>
          </p:cNvPicPr>
          <p:nvPr/>
        </p:nvPicPr>
        <p:blipFill>
          <a:blip r:embed="rId2" cstate="print"/>
          <a:srcRect/>
          <a:stretch>
            <a:fillRect/>
          </a:stretch>
        </p:blipFill>
        <p:spPr bwMode="auto">
          <a:xfrm>
            <a:off x="696913" y="6532563"/>
            <a:ext cx="911225" cy="244475"/>
          </a:xfrm>
          <a:prstGeom prst="rect">
            <a:avLst/>
          </a:prstGeom>
          <a:noFill/>
          <a:ln w="9525">
            <a:noFill/>
            <a:miter lim="800000"/>
            <a:headEnd/>
            <a:tailEnd/>
          </a:ln>
        </p:spPr>
      </p:pic>
      <p:sp>
        <p:nvSpPr>
          <p:cNvPr id="6" name="Rectangle 9"/>
          <p:cNvSpPr txBox="1">
            <a:spLocks noChangeArrowheads="1"/>
          </p:cNvSpPr>
          <p:nvPr/>
        </p:nvSpPr>
        <p:spPr>
          <a:xfrm>
            <a:off x="8535988" y="6557963"/>
            <a:ext cx="501650" cy="249237"/>
          </a:xfrm>
          <a:prstGeom prst="rect">
            <a:avLst/>
          </a:prstGeom>
        </p:spPr>
        <p:txBody>
          <a:bodyPr/>
          <a:lstStyle/>
          <a:p>
            <a:pPr algn="ctr" eaLnBrk="0" hangingPunct="0"/>
            <a:fld id="{12AB0018-C3D7-405A-AEB0-6C3CA9875073}" type="slidenum">
              <a:rPr lang="en-US" sz="800" b="1"/>
              <a:pPr algn="ctr" eaLnBrk="0" hangingPunct="0"/>
              <a:t>‹#›</a:t>
            </a:fld>
            <a:endParaRPr lang="en-US" sz="800" b="1"/>
          </a:p>
        </p:txBody>
      </p:sp>
      <p:sp>
        <p:nvSpPr>
          <p:cNvPr id="7" name="Text Box 8"/>
          <p:cNvSpPr txBox="1">
            <a:spLocks noChangeArrowheads="1"/>
          </p:cNvSpPr>
          <p:nvPr/>
        </p:nvSpPr>
        <p:spPr bwMode="auto">
          <a:xfrm>
            <a:off x="5568950" y="6553200"/>
            <a:ext cx="3087688" cy="217488"/>
          </a:xfrm>
          <a:prstGeom prst="rect">
            <a:avLst/>
          </a:prstGeom>
          <a:noFill/>
          <a:ln w="9525">
            <a:noFill/>
            <a:miter lim="800000"/>
            <a:headEnd/>
            <a:tailEnd/>
          </a:ln>
        </p:spPr>
        <p:txBody>
          <a:bodyPr lIns="92075" tIns="46038" rIns="92075" bIns="46038">
            <a:spAutoFit/>
          </a:bodyPr>
          <a:lstStyle/>
          <a:p>
            <a:pPr algn="r" eaLnBrk="0" hangingPunct="0"/>
            <a:r>
              <a:rPr lang="en-US" sz="800">
                <a:solidFill>
                  <a:srgbClr val="002060"/>
                </a:solidFill>
                <a:cs typeface="Tahoma" pitchFamily="34" charset="0"/>
              </a:rPr>
              <a:t>©2013 Micron Technology, Inc.     </a:t>
            </a:r>
            <a:r>
              <a:rPr lang="en-US" sz="800">
                <a:solidFill>
                  <a:srgbClr val="3075FF"/>
                </a:solidFill>
                <a:cs typeface="Tahoma" pitchFamily="34" charset="0"/>
              </a:rPr>
              <a:t>|</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Date Placeholder 9"/>
          <p:cNvSpPr>
            <a:spLocks noGrp="1"/>
          </p:cNvSpPr>
          <p:nvPr>
            <p:ph type="dt" sz="half" idx="10"/>
          </p:nvPr>
        </p:nvSpPr>
        <p:spPr>
          <a:xfrm>
            <a:off x="2700338" y="6607175"/>
            <a:ext cx="1871662" cy="109538"/>
          </a:xfrm>
          <a:prstGeom prst="rect">
            <a:avLst/>
          </a:prstGeom>
        </p:spPr>
        <p:txBody>
          <a:bodyPr vert="horz" wrap="square" lIns="91440" tIns="45720" rIns="91440" bIns="45720" numCol="1" anchor="ctr" anchorCtr="0" compatLnSpc="1">
            <a:prstTxWarp prst="textNoShape">
              <a:avLst/>
            </a:prstTxWarp>
          </a:bodyPr>
          <a:lstStyle>
            <a:lvl1pPr eaLnBrk="0" hangingPunct="0">
              <a:defRPr sz="800">
                <a:solidFill>
                  <a:srgbClr val="002060"/>
                </a:solidFill>
              </a:defRPr>
            </a:lvl1pPr>
          </a:lstStyle>
          <a:p>
            <a:fld id="{64B129AA-3636-4304-8DED-E5AF43C71458}" type="datetime4">
              <a:rPr lang="en-US"/>
              <a:pPr/>
              <a:t>October 8, 2013</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8921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57175" y="1219200"/>
            <a:ext cx="8435975" cy="4837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 id="2147484025" r:id="rId12"/>
  </p:sldLayoutIdLst>
  <p:transition>
    <p:fade/>
  </p:transition>
  <p:timing>
    <p:tnLst>
      <p:par>
        <p:cTn id="1" dur="indefinite" restart="never" nodeType="tmRoot"/>
      </p:par>
    </p:tnLst>
  </p:timing>
  <p:hf sldNum="0" hdr="0" ftr="0"/>
  <p:txStyles>
    <p:titleStyle>
      <a:lvl1pPr algn="ctr" rtl="0" eaLnBrk="1" fontAlgn="base" hangingPunct="1">
        <a:spcBef>
          <a:spcPct val="0"/>
        </a:spcBef>
        <a:spcAft>
          <a:spcPct val="0"/>
        </a:spcAft>
        <a:defRPr sz="3600">
          <a:solidFill>
            <a:srgbClr val="002060"/>
          </a:solidFill>
          <a:latin typeface="+mj-lt"/>
          <a:ea typeface="+mj-ea"/>
          <a:cs typeface="+mj-cs"/>
        </a:defRPr>
      </a:lvl1pPr>
      <a:lvl2pPr algn="ctr" rtl="0" eaLnBrk="1" fontAlgn="base" hangingPunct="1">
        <a:spcBef>
          <a:spcPct val="0"/>
        </a:spcBef>
        <a:spcAft>
          <a:spcPct val="0"/>
        </a:spcAft>
        <a:defRPr sz="3600">
          <a:solidFill>
            <a:srgbClr val="002060"/>
          </a:solidFill>
          <a:latin typeface="Tahoma" pitchFamily="34" charset="0"/>
          <a:ea typeface="MS PGothic" pitchFamily="34" charset="-128"/>
        </a:defRPr>
      </a:lvl2pPr>
      <a:lvl3pPr algn="ctr" rtl="0" eaLnBrk="1" fontAlgn="base" hangingPunct="1">
        <a:spcBef>
          <a:spcPct val="0"/>
        </a:spcBef>
        <a:spcAft>
          <a:spcPct val="0"/>
        </a:spcAft>
        <a:defRPr sz="3600">
          <a:solidFill>
            <a:srgbClr val="002060"/>
          </a:solidFill>
          <a:latin typeface="Tahoma" pitchFamily="34" charset="0"/>
          <a:ea typeface="MS PGothic" pitchFamily="34" charset="-128"/>
        </a:defRPr>
      </a:lvl3pPr>
      <a:lvl4pPr algn="ctr" rtl="0" eaLnBrk="1" fontAlgn="base" hangingPunct="1">
        <a:spcBef>
          <a:spcPct val="0"/>
        </a:spcBef>
        <a:spcAft>
          <a:spcPct val="0"/>
        </a:spcAft>
        <a:defRPr sz="3600">
          <a:solidFill>
            <a:srgbClr val="002060"/>
          </a:solidFill>
          <a:latin typeface="Tahoma" pitchFamily="34" charset="0"/>
          <a:ea typeface="MS PGothic" pitchFamily="34" charset="-128"/>
        </a:defRPr>
      </a:lvl4pPr>
      <a:lvl5pPr algn="ctr" rtl="0" eaLnBrk="1" fontAlgn="base" hangingPunct="1">
        <a:spcBef>
          <a:spcPct val="0"/>
        </a:spcBef>
        <a:spcAft>
          <a:spcPct val="0"/>
        </a:spcAft>
        <a:defRPr sz="3600">
          <a:solidFill>
            <a:srgbClr val="002060"/>
          </a:solidFill>
          <a:latin typeface="Tahoma" pitchFamily="34" charset="0"/>
          <a:ea typeface="MS PGothic" pitchFamily="34" charset="-128"/>
        </a:defRPr>
      </a:lvl5pPr>
      <a:lvl6pPr marL="457200" algn="ctr" rtl="0" eaLnBrk="1" fontAlgn="base" hangingPunct="1">
        <a:spcBef>
          <a:spcPct val="0"/>
        </a:spcBef>
        <a:spcAft>
          <a:spcPct val="0"/>
        </a:spcAft>
        <a:defRPr sz="3600">
          <a:solidFill>
            <a:srgbClr val="002060"/>
          </a:solidFill>
          <a:latin typeface="Tahoma" pitchFamily="34" charset="0"/>
        </a:defRPr>
      </a:lvl6pPr>
      <a:lvl7pPr marL="914400" algn="ctr" rtl="0" eaLnBrk="1" fontAlgn="base" hangingPunct="1">
        <a:spcBef>
          <a:spcPct val="0"/>
        </a:spcBef>
        <a:spcAft>
          <a:spcPct val="0"/>
        </a:spcAft>
        <a:defRPr sz="3600">
          <a:solidFill>
            <a:srgbClr val="002060"/>
          </a:solidFill>
          <a:latin typeface="Tahoma" pitchFamily="34" charset="0"/>
        </a:defRPr>
      </a:lvl7pPr>
      <a:lvl8pPr marL="1371600" algn="ctr" rtl="0" eaLnBrk="1" fontAlgn="base" hangingPunct="1">
        <a:spcBef>
          <a:spcPct val="0"/>
        </a:spcBef>
        <a:spcAft>
          <a:spcPct val="0"/>
        </a:spcAft>
        <a:defRPr sz="3600">
          <a:solidFill>
            <a:srgbClr val="002060"/>
          </a:solidFill>
          <a:latin typeface="Tahoma" pitchFamily="34" charset="0"/>
        </a:defRPr>
      </a:lvl8pPr>
      <a:lvl9pPr marL="1828800" algn="ctr" rtl="0" eaLnBrk="1" fontAlgn="base" hangingPunct="1">
        <a:spcBef>
          <a:spcPct val="0"/>
        </a:spcBef>
        <a:spcAft>
          <a:spcPct val="0"/>
        </a:spcAft>
        <a:defRPr sz="3600">
          <a:solidFill>
            <a:srgbClr val="002060"/>
          </a:solidFill>
          <a:latin typeface="Tahoma" pitchFamily="34" charset="0"/>
        </a:defRPr>
      </a:lvl9pPr>
    </p:titleStyle>
    <p:bodyStyle>
      <a:lvl1pPr marL="342900" indent="-342900" algn="l" rtl="0" eaLnBrk="1" fontAlgn="base" hangingPunct="1">
        <a:lnSpc>
          <a:spcPct val="130000"/>
        </a:lnSpc>
        <a:spcBef>
          <a:spcPct val="20000"/>
        </a:spcBef>
        <a:spcAft>
          <a:spcPct val="0"/>
        </a:spcAft>
        <a:buClr>
          <a:srgbClr val="0070C0"/>
        </a:buClr>
        <a:buSzPct val="90000"/>
        <a:buFont typeface="Arial Unicode MS" pitchFamily="34" charset="-128"/>
        <a:buChar char="▶"/>
        <a:defRPr sz="2400">
          <a:solidFill>
            <a:srgbClr val="002060"/>
          </a:solidFill>
          <a:latin typeface="+mn-lt"/>
          <a:ea typeface="+mn-ea"/>
          <a:cs typeface="+mn-cs"/>
        </a:defRPr>
      </a:lvl1pPr>
      <a:lvl2pPr marL="742950" indent="-285750" algn="l" rtl="0" eaLnBrk="1" fontAlgn="base" hangingPunct="1">
        <a:lnSpc>
          <a:spcPct val="130000"/>
        </a:lnSpc>
        <a:spcBef>
          <a:spcPct val="20000"/>
        </a:spcBef>
        <a:spcAft>
          <a:spcPct val="0"/>
        </a:spcAft>
        <a:buClr>
          <a:srgbClr val="92D050"/>
        </a:buClr>
        <a:buSzPct val="90000"/>
        <a:buFont typeface="Wingdings" pitchFamily="2" charset="2"/>
        <a:buChar char="§"/>
        <a:defRPr sz="2200">
          <a:solidFill>
            <a:srgbClr val="002060"/>
          </a:solidFill>
          <a:latin typeface="+mn-lt"/>
          <a:ea typeface="MS PGothic" pitchFamily="34" charset="-128"/>
        </a:defRPr>
      </a:lvl2pPr>
      <a:lvl3pPr marL="1257300" indent="-342900" algn="l" rtl="0" eaLnBrk="1" fontAlgn="base" hangingPunct="1">
        <a:lnSpc>
          <a:spcPct val="130000"/>
        </a:lnSpc>
        <a:spcBef>
          <a:spcPct val="20000"/>
        </a:spcBef>
        <a:spcAft>
          <a:spcPct val="0"/>
        </a:spcAft>
        <a:buClr>
          <a:srgbClr val="6BB1C9"/>
        </a:buClr>
        <a:buSzPct val="90000"/>
        <a:buFont typeface="Arial" pitchFamily="34" charset="0"/>
        <a:buChar char="•"/>
        <a:defRPr sz="2000">
          <a:solidFill>
            <a:srgbClr val="002060"/>
          </a:solidFill>
          <a:latin typeface="+mn-lt"/>
          <a:ea typeface="MS PGothic" pitchFamily="34" charset="-128"/>
        </a:defRPr>
      </a:lvl3pPr>
      <a:lvl4pPr marL="1600200" indent="-228600" algn="l" rtl="0" eaLnBrk="1" fontAlgn="base" hangingPunct="1">
        <a:lnSpc>
          <a:spcPct val="130000"/>
        </a:lnSpc>
        <a:spcBef>
          <a:spcPct val="20000"/>
        </a:spcBef>
        <a:spcAft>
          <a:spcPct val="0"/>
        </a:spcAft>
        <a:buClr>
          <a:srgbClr val="6BB1C9"/>
        </a:buClr>
        <a:buSzPct val="90000"/>
        <a:buFont typeface="Arial" pitchFamily="34" charset="0"/>
        <a:defRPr>
          <a:solidFill>
            <a:srgbClr val="002060"/>
          </a:solidFill>
          <a:latin typeface="+mn-lt"/>
          <a:ea typeface="MS PGothic" pitchFamily="34" charset="-128"/>
        </a:defRPr>
      </a:lvl4pPr>
      <a:lvl5pPr marL="2057400" indent="-228600" algn="l" rtl="0" eaLnBrk="1" fontAlgn="base" hangingPunct="1">
        <a:lnSpc>
          <a:spcPct val="130000"/>
        </a:lnSpc>
        <a:spcBef>
          <a:spcPct val="20000"/>
        </a:spcBef>
        <a:spcAft>
          <a:spcPct val="0"/>
        </a:spcAft>
        <a:buClr>
          <a:srgbClr val="6BB1C9"/>
        </a:buClr>
        <a:buFont typeface="Arial" pitchFamily="34" charset="0"/>
        <a:defRPr>
          <a:solidFill>
            <a:srgbClr val="002060"/>
          </a:solidFill>
          <a:latin typeface="+mn-lt"/>
          <a:ea typeface="MS PGothic" pitchFamily="34" charset="-128"/>
        </a:defRPr>
      </a:lvl5pPr>
      <a:lvl6pPr marL="2514600" indent="-228600" algn="l" rtl="0" eaLnBrk="1" fontAlgn="base" hangingPunct="1">
        <a:lnSpc>
          <a:spcPct val="130000"/>
        </a:lnSpc>
        <a:spcBef>
          <a:spcPct val="20000"/>
        </a:spcBef>
        <a:spcAft>
          <a:spcPct val="0"/>
        </a:spcAft>
        <a:buClr>
          <a:srgbClr val="68217A"/>
        </a:buClr>
        <a:buFont typeface="Webdings" pitchFamily="18" charset="2"/>
        <a:defRPr>
          <a:solidFill>
            <a:srgbClr val="375BB0"/>
          </a:solidFill>
          <a:latin typeface="+mn-lt"/>
        </a:defRPr>
      </a:lvl6pPr>
      <a:lvl7pPr marL="2971800" indent="-228600" algn="l" rtl="0" eaLnBrk="1" fontAlgn="base" hangingPunct="1">
        <a:lnSpc>
          <a:spcPct val="130000"/>
        </a:lnSpc>
        <a:spcBef>
          <a:spcPct val="20000"/>
        </a:spcBef>
        <a:spcAft>
          <a:spcPct val="0"/>
        </a:spcAft>
        <a:buClr>
          <a:srgbClr val="68217A"/>
        </a:buClr>
        <a:buFont typeface="Webdings" pitchFamily="18" charset="2"/>
        <a:defRPr>
          <a:solidFill>
            <a:srgbClr val="375BB0"/>
          </a:solidFill>
          <a:latin typeface="+mn-lt"/>
        </a:defRPr>
      </a:lvl7pPr>
      <a:lvl8pPr marL="3429000" indent="-228600" algn="l" rtl="0" eaLnBrk="1" fontAlgn="base" hangingPunct="1">
        <a:lnSpc>
          <a:spcPct val="130000"/>
        </a:lnSpc>
        <a:spcBef>
          <a:spcPct val="20000"/>
        </a:spcBef>
        <a:spcAft>
          <a:spcPct val="0"/>
        </a:spcAft>
        <a:buClr>
          <a:srgbClr val="68217A"/>
        </a:buClr>
        <a:buFont typeface="Webdings" pitchFamily="18" charset="2"/>
        <a:defRPr>
          <a:solidFill>
            <a:srgbClr val="375BB0"/>
          </a:solidFill>
          <a:latin typeface="+mn-lt"/>
        </a:defRPr>
      </a:lvl8pPr>
      <a:lvl9pPr marL="3886200" indent="-228600" algn="l" rtl="0" eaLnBrk="1" fontAlgn="base" hangingPunct="1">
        <a:lnSpc>
          <a:spcPct val="130000"/>
        </a:lnSpc>
        <a:spcBef>
          <a:spcPct val="20000"/>
        </a:spcBef>
        <a:spcAft>
          <a:spcPct val="0"/>
        </a:spcAft>
        <a:buClr>
          <a:srgbClr val="68217A"/>
        </a:buClr>
        <a:buFont typeface="Webdings" pitchFamily="18" charset="2"/>
        <a:defRPr>
          <a:solidFill>
            <a:srgbClr val="375BB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file://bofs13/flash"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moss.micron.com/MFG/pedevs/SiteDirectory/nand/nextest/User%20Guides/Nextest_individual_login_advanced_topics.ht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erldoc.perl.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0" y="3500438"/>
            <a:ext cx="9144000" cy="1752600"/>
          </a:xfrm>
        </p:spPr>
        <p:txBody>
          <a:bodyPr/>
          <a:lstStyle/>
          <a:p>
            <a:pPr>
              <a:defRPr/>
            </a:pPr>
            <a:r>
              <a:rPr lang="en-US" dirty="0" smtClean="0"/>
              <a:t> Scripting in Perl</a:t>
            </a:r>
            <a:endParaRPr lang="en-US" dirty="0"/>
          </a:p>
        </p:txBody>
      </p:sp>
      <p:sp>
        <p:nvSpPr>
          <p:cNvPr id="14338" name="Title 4"/>
          <p:cNvSpPr>
            <a:spLocks noGrp="1"/>
          </p:cNvSpPr>
          <p:nvPr>
            <p:ph type="ctrTitle"/>
          </p:nvPr>
        </p:nvSpPr>
        <p:spPr/>
        <p:txBody>
          <a:bodyPr/>
          <a:lstStyle/>
          <a:p>
            <a:r>
              <a:rPr lang="en-US" dirty="0" smtClean="0"/>
              <a:t>NVM Bench</a:t>
            </a:r>
          </a:p>
        </p:txBody>
      </p:sp>
      <p:sp>
        <p:nvSpPr>
          <p:cNvPr id="14339" name="Date Placeholder 9"/>
          <p:cNvSpPr>
            <a:spLocks noGrp="1"/>
          </p:cNvSpPr>
          <p:nvPr>
            <p:ph type="dt" sz="quarter" idx="10"/>
          </p:nvPr>
        </p:nvSpPr>
        <p:spPr bwMode="auto">
          <a:noFill/>
          <a:ln>
            <a:miter lim="800000"/>
            <a:headEnd/>
            <a:tailEnd/>
          </a:ln>
        </p:spPr>
        <p:txBody>
          <a:bodyPr/>
          <a:lstStyle/>
          <a:p>
            <a:fld id="{3A5B12DE-337C-456C-9C24-53F184840343}" type="datetime4">
              <a:rPr lang="en-US"/>
              <a:pPr/>
              <a:t>October 8, 2013</a:t>
            </a:fld>
            <a:endParaRPr lang="en-US"/>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4"/>
          <p:cNvSpPr>
            <a:spLocks noGrp="1"/>
          </p:cNvSpPr>
          <p:nvPr>
            <p:ph type="title"/>
          </p:nvPr>
        </p:nvSpPr>
        <p:spPr/>
        <p:txBody>
          <a:bodyPr/>
          <a:lstStyle/>
          <a:p>
            <a:r>
              <a:rPr lang="en-US" dirty="0" smtClean="0"/>
              <a:t>Perl with NVM Bench</a:t>
            </a:r>
          </a:p>
        </p:txBody>
      </p:sp>
      <p:sp>
        <p:nvSpPr>
          <p:cNvPr id="15362" name="Text Placeholder 5"/>
          <p:cNvSpPr>
            <a:spLocks noGrp="1"/>
          </p:cNvSpPr>
          <p:nvPr>
            <p:ph type="body" sz="quarter" idx="10"/>
          </p:nvPr>
        </p:nvSpPr>
        <p:spPr/>
        <p:txBody>
          <a:bodyPr/>
          <a:lstStyle/>
          <a:p>
            <a:r>
              <a:rPr lang="en-US" dirty="0" smtClean="0"/>
              <a:t>Executing commands from a </a:t>
            </a:r>
            <a:r>
              <a:rPr lang="en-US" dirty="0" err="1" smtClean="0"/>
              <a:t>perl</a:t>
            </a:r>
            <a:r>
              <a:rPr lang="en-US" dirty="0" smtClean="0"/>
              <a:t> script (testscript.pl)</a:t>
            </a:r>
          </a:p>
          <a:p>
            <a:pPr lvl="1"/>
            <a:r>
              <a:rPr lang="en-US" sz="1400" dirty="0" smtClean="0">
                <a:solidFill>
                  <a:schemeClr val="tx1"/>
                </a:solidFill>
                <a:latin typeface="Courier New" pitchFamily="49" charset="0"/>
                <a:cs typeface="Courier New" pitchFamily="49" charset="0"/>
              </a:rPr>
              <a:t>use </a:t>
            </a:r>
            <a:r>
              <a:rPr lang="en-US" sz="1400" dirty="0" err="1" smtClean="0">
                <a:solidFill>
                  <a:schemeClr val="tx1"/>
                </a:solidFill>
                <a:latin typeface="Courier New" pitchFamily="49" charset="0"/>
                <a:cs typeface="Courier New" pitchFamily="49" charset="0"/>
              </a:rPr>
              <a:t>runcli</a:t>
            </a:r>
            <a:r>
              <a:rPr lang="en-US" sz="1400" dirty="0" smtClean="0">
                <a:solidFill>
                  <a:schemeClr val="tx1"/>
                </a:solidFill>
                <a:latin typeface="Courier New" pitchFamily="49" charset="0"/>
                <a:cs typeface="Courier New" pitchFamily="49" charset="0"/>
              </a:rPr>
              <a:t>; #imports </a:t>
            </a:r>
            <a:r>
              <a:rPr lang="en-US" sz="1400" dirty="0" err="1" smtClean="0">
                <a:solidFill>
                  <a:schemeClr val="tx1"/>
                </a:solidFill>
                <a:latin typeface="Courier New" pitchFamily="49" charset="0"/>
                <a:cs typeface="Courier New" pitchFamily="49" charset="0"/>
              </a:rPr>
              <a:t>runcli</a:t>
            </a:r>
            <a:r>
              <a:rPr lang="en-US" sz="1400" dirty="0" smtClean="0">
                <a:solidFill>
                  <a:schemeClr val="tx1"/>
                </a:solidFill>
                <a:latin typeface="Courier New" pitchFamily="49" charset="0"/>
                <a:cs typeface="Courier New" pitchFamily="49" charset="0"/>
              </a:rPr>
              <a:t>() and </a:t>
            </a:r>
            <a:r>
              <a:rPr lang="en-US" sz="1400" dirty="0" err="1" smtClean="0">
                <a:solidFill>
                  <a:schemeClr val="tx1"/>
                </a:solidFill>
                <a:latin typeface="Courier New" pitchFamily="49" charset="0"/>
                <a:cs typeface="Courier New" pitchFamily="49" charset="0"/>
              </a:rPr>
              <a:t>getcliresult</a:t>
            </a:r>
            <a:r>
              <a:rPr lang="en-US" sz="1400" dirty="0" smtClean="0">
                <a:solidFill>
                  <a:schemeClr val="tx1"/>
                </a:solidFill>
                <a:latin typeface="Courier New" pitchFamily="49" charset="0"/>
                <a:cs typeface="Courier New" pitchFamily="49" charset="0"/>
              </a:rPr>
              <a:t>()</a:t>
            </a:r>
          </a:p>
          <a:p>
            <a:pPr lvl="1">
              <a:buNone/>
            </a:pPr>
            <a:r>
              <a:rPr lang="en-US" sz="1400" dirty="0" smtClean="0">
                <a:solidFill>
                  <a:schemeClr val="tx1"/>
                </a:solidFill>
                <a:latin typeface="Courier New" pitchFamily="49" charset="0"/>
                <a:cs typeface="Courier New" pitchFamily="49" charset="0"/>
              </a:rPr>
              <a:t>	my @</a:t>
            </a:r>
            <a:r>
              <a:rPr lang="en-US" sz="1400" dirty="0" err="1" smtClean="0">
                <a:solidFill>
                  <a:schemeClr val="tx1"/>
                </a:solidFill>
                <a:latin typeface="Courier New" pitchFamily="49" charset="0"/>
                <a:cs typeface="Courier New" pitchFamily="49" charset="0"/>
              </a:rPr>
              <a:t>CLIResults</a:t>
            </a:r>
            <a:r>
              <a:rPr lang="en-US" sz="1400" dirty="0" smtClean="0">
                <a:solidFill>
                  <a:schemeClr val="tx1"/>
                </a:solidFill>
                <a:latin typeface="Courier New" pitchFamily="49" charset="0"/>
                <a:cs typeface="Courier New" pitchFamily="49" charset="0"/>
              </a:rPr>
              <a:t>;</a:t>
            </a:r>
          </a:p>
          <a:p>
            <a:pPr lvl="1">
              <a:buNone/>
            </a:pPr>
            <a:endParaRPr lang="en-US" sz="1400" dirty="0" smtClean="0">
              <a:solidFill>
                <a:schemeClr val="tx1"/>
              </a:solidFill>
              <a:latin typeface="Courier New" pitchFamily="49" charset="0"/>
              <a:cs typeface="Courier New" pitchFamily="49" charset="0"/>
            </a:endParaRPr>
          </a:p>
          <a:p>
            <a:pPr lvl="1">
              <a:buNone/>
            </a:pPr>
            <a:r>
              <a:rPr lang="en-US" sz="1400" dirty="0" smtClean="0">
                <a:solidFill>
                  <a:schemeClr val="tx1"/>
                </a:solidFill>
                <a:latin typeface="Courier New" pitchFamily="49" charset="0"/>
                <a:cs typeface="Courier New" pitchFamily="49" charset="0"/>
              </a:rPr>
              <a:t>	my @</a:t>
            </a:r>
            <a:r>
              <a:rPr lang="en-US" sz="1400" dirty="0" err="1" smtClean="0">
                <a:solidFill>
                  <a:schemeClr val="tx1"/>
                </a:solidFill>
                <a:latin typeface="Courier New" pitchFamily="49" charset="0"/>
                <a:cs typeface="Courier New" pitchFamily="49" charset="0"/>
              </a:rPr>
              <a:t>args</a:t>
            </a:r>
            <a:r>
              <a:rPr lang="en-US" sz="1400" dirty="0" smtClean="0">
                <a:solidFill>
                  <a:schemeClr val="tx1"/>
                </a:solidFill>
                <a:latin typeface="Courier New" pitchFamily="49" charset="0"/>
                <a:cs typeface="Courier New" pitchFamily="49" charset="0"/>
              </a:rPr>
              <a:t> = split (/,/,$ARGV[0]); #process input parameters from CLI</a:t>
            </a:r>
          </a:p>
          <a:p>
            <a:pPr lvl="1">
              <a:buNone/>
            </a:pPr>
            <a:r>
              <a:rPr lang="en-US" sz="1400" dirty="0" smtClean="0">
                <a:solidFill>
                  <a:schemeClr val="tx1"/>
                </a:solidFill>
                <a:latin typeface="Courier New" pitchFamily="49" charset="0"/>
                <a:cs typeface="Courier New" pitchFamily="49" charset="0"/>
              </a:rPr>
              <a:t>	my $</a:t>
            </a:r>
            <a:r>
              <a:rPr lang="en-US" sz="1400" dirty="0" err="1" smtClean="0">
                <a:solidFill>
                  <a:schemeClr val="tx1"/>
                </a:solidFill>
                <a:latin typeface="Courier New" pitchFamily="49" charset="0"/>
                <a:cs typeface="Courier New" pitchFamily="49" charset="0"/>
              </a:rPr>
              <a:t>maxstep</a:t>
            </a:r>
            <a:r>
              <a:rPr lang="en-US" sz="1400" dirty="0" smtClean="0">
                <a:solidFill>
                  <a:schemeClr val="tx1"/>
                </a:solidFill>
                <a:latin typeface="Courier New" pitchFamily="49" charset="0"/>
                <a:cs typeface="Courier New" pitchFamily="49" charset="0"/>
              </a:rPr>
              <a:t> = $</a:t>
            </a:r>
            <a:r>
              <a:rPr lang="en-US" sz="1400" dirty="0" err="1" smtClean="0">
                <a:solidFill>
                  <a:schemeClr val="tx1"/>
                </a:solidFill>
                <a:latin typeface="Courier New" pitchFamily="49" charset="0"/>
                <a:cs typeface="Courier New" pitchFamily="49" charset="0"/>
              </a:rPr>
              <a:t>args</a:t>
            </a:r>
            <a:r>
              <a:rPr lang="en-US" sz="1400" dirty="0" smtClean="0">
                <a:solidFill>
                  <a:schemeClr val="tx1"/>
                </a:solidFill>
                <a:latin typeface="Courier New" pitchFamily="49" charset="0"/>
                <a:cs typeface="Courier New" pitchFamily="49" charset="0"/>
              </a:rPr>
              <a:t>[0];</a:t>
            </a:r>
          </a:p>
          <a:p>
            <a:pPr lvl="1">
              <a:buNone/>
            </a:pPr>
            <a:endParaRPr lang="en-US" sz="1400" dirty="0" smtClean="0">
              <a:solidFill>
                <a:schemeClr val="tx1"/>
              </a:solidFill>
              <a:latin typeface="Courier New" pitchFamily="49" charset="0"/>
              <a:cs typeface="Courier New" pitchFamily="49" charset="0"/>
            </a:endParaRPr>
          </a:p>
          <a:p>
            <a:pPr lvl="1">
              <a:buNone/>
            </a:pP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R</a:t>
            </a:r>
            <a:r>
              <a:rPr lang="en-US" sz="1400" dirty="0" err="1" smtClean="0">
                <a:solidFill>
                  <a:schemeClr val="tx1"/>
                </a:solidFill>
                <a:latin typeface="Courier New" pitchFamily="49" charset="0"/>
                <a:cs typeface="Courier New" pitchFamily="49" charset="0"/>
              </a:rPr>
              <a:t>unCli</a:t>
            </a:r>
            <a:r>
              <a:rPr lang="en-US" sz="1400" dirty="0" smtClean="0">
                <a:solidFill>
                  <a:schemeClr val="tx1"/>
                </a:solidFill>
                <a:latin typeface="Courier New" pitchFamily="49" charset="0"/>
                <a:cs typeface="Courier New" pitchFamily="49" charset="0"/>
              </a:rPr>
              <a:t>("</a:t>
            </a:r>
            <a:r>
              <a:rPr lang="en-US" sz="1400" dirty="0" err="1" smtClean="0">
                <a:solidFill>
                  <a:schemeClr val="tx1"/>
                </a:solidFill>
                <a:latin typeface="Courier New" pitchFamily="49" charset="0"/>
                <a:cs typeface="Courier New" pitchFamily="49" charset="0"/>
              </a:rPr>
              <a:t>pu;rst;rs</a:t>
            </a:r>
            <a:r>
              <a:rPr lang="en-US" sz="1400" dirty="0" smtClean="0">
                <a:solidFill>
                  <a:schemeClr val="tx1"/>
                </a:solidFill>
                <a:latin typeface="Courier New" pitchFamily="49" charset="0"/>
                <a:cs typeface="Courier New" pitchFamily="49" charset="0"/>
              </a:rPr>
              <a:t>”);</a:t>
            </a:r>
          </a:p>
          <a:p>
            <a:pPr lvl="1">
              <a:buNone/>
            </a:pPr>
            <a:r>
              <a:rPr lang="en-US" sz="1400" dirty="0" smtClean="0">
                <a:solidFill>
                  <a:schemeClr val="tx1"/>
                </a:solidFill>
                <a:latin typeface="Courier New" pitchFamily="49" charset="0"/>
                <a:cs typeface="Courier New" pitchFamily="49" charset="0"/>
              </a:rPr>
              <a:t>	my </a:t>
            </a:r>
            <a:r>
              <a:rPr lang="en-US" sz="1400" dirty="0" smtClean="0">
                <a:solidFill>
                  <a:schemeClr val="tx1"/>
                </a:solidFill>
                <a:latin typeface="Courier New" pitchFamily="49" charset="0"/>
                <a:cs typeface="Courier New" pitchFamily="49" charset="0"/>
              </a:rPr>
              <a:t>($status) </a:t>
            </a: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GetCliResult</a:t>
            </a:r>
            <a:r>
              <a:rPr lang="en-US" sz="1400" dirty="0" smtClean="0">
                <a:solidFill>
                  <a:schemeClr val="tx1"/>
                </a:solidFill>
                <a:latin typeface="Courier New" pitchFamily="49" charset="0"/>
                <a:cs typeface="Courier New" pitchFamily="49" charset="0"/>
              </a:rPr>
              <a:t>(</a:t>
            </a:r>
            <a:r>
              <a:rPr lang="en-US" sz="1400" dirty="0" err="1" smtClean="0">
                <a:solidFill>
                  <a:schemeClr val="tx1"/>
                </a:solidFill>
                <a:latin typeface="Courier New" pitchFamily="49" charset="0"/>
                <a:cs typeface="Courier New" pitchFamily="49" charset="0"/>
              </a:rPr>
              <a:t>qr</a:t>
            </a:r>
            <a:r>
              <a:rPr lang="en-US" sz="1400" dirty="0" smtClean="0">
                <a:solidFill>
                  <a:schemeClr val="tx1"/>
                </a:solidFill>
                <a:latin typeface="Courier New" pitchFamily="49" charset="0"/>
                <a:cs typeface="Courier New" pitchFamily="49" charset="0"/>
              </a:rPr>
              <a:t>/Status\s</a:t>
            </a:r>
            <a:r>
              <a:rPr lang="en-US" sz="1400" dirty="0" smtClean="0">
                <a:solidFill>
                  <a:schemeClr val="tx1"/>
                </a:solidFill>
                <a:latin typeface="Courier New" pitchFamily="49" charset="0"/>
                <a:cs typeface="Courier New" pitchFamily="49" charset="0"/>
              </a:rPr>
              <a:t>*=\s*0x([A-F0-9]+)/);</a:t>
            </a:r>
          </a:p>
          <a:p>
            <a:pPr lvl="1">
              <a:buNone/>
            </a:pPr>
            <a:r>
              <a:rPr lang="en-US" sz="1400" dirty="0" smtClean="0">
                <a:solidFill>
                  <a:schemeClr val="tx1"/>
                </a:solidFill>
                <a:latin typeface="Courier New" pitchFamily="49" charset="0"/>
                <a:cs typeface="Courier New" pitchFamily="49" charset="0"/>
              </a:rPr>
              <a:t>	…</a:t>
            </a:r>
          </a:p>
          <a:p>
            <a:pPr lvl="1">
              <a:buNone/>
            </a:pPr>
            <a:r>
              <a:rPr lang="en-US" sz="1400" dirty="0" smtClean="0">
                <a:solidFill>
                  <a:schemeClr val="tx1"/>
                </a:solidFill>
                <a:latin typeface="Courier New" pitchFamily="49" charset="0"/>
                <a:cs typeface="Courier New" pitchFamily="49" charset="0"/>
              </a:rPr>
              <a:t>	for (my $step = 0; $step &lt;= $</a:t>
            </a:r>
            <a:r>
              <a:rPr lang="en-US" sz="1400" dirty="0" err="1" smtClean="0">
                <a:solidFill>
                  <a:schemeClr val="tx1"/>
                </a:solidFill>
                <a:latin typeface="Courier New" pitchFamily="49" charset="0"/>
                <a:cs typeface="Courier New" pitchFamily="49" charset="0"/>
              </a:rPr>
              <a:t>maxstep</a:t>
            </a:r>
            <a:r>
              <a:rPr lang="en-US" sz="1400" dirty="0" smtClean="0">
                <a:solidFill>
                  <a:schemeClr val="tx1"/>
                </a:solidFill>
                <a:latin typeface="Courier New" pitchFamily="49" charset="0"/>
                <a:cs typeface="Courier New" pitchFamily="49" charset="0"/>
              </a:rPr>
              <a:t>; $step++)</a:t>
            </a:r>
          </a:p>
          <a:p>
            <a:pPr lvl="1">
              <a:buNone/>
            </a:pPr>
            <a:r>
              <a:rPr lang="en-US" sz="1400" dirty="0" smtClean="0">
                <a:solidFill>
                  <a:schemeClr val="tx1"/>
                </a:solidFill>
                <a:latin typeface="Courier New" pitchFamily="49" charset="0"/>
                <a:cs typeface="Courier New" pitchFamily="49" charset="0"/>
              </a:rPr>
              <a:t>	{</a:t>
            </a:r>
          </a:p>
          <a:p>
            <a:pPr lvl="1">
              <a:buNone/>
            </a:pP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CLIResults</a:t>
            </a:r>
            <a:r>
              <a:rPr lang="en-US" sz="1400" dirty="0" smtClean="0">
                <a:solidFill>
                  <a:schemeClr val="tx1"/>
                </a:solidFill>
                <a:latin typeface="Courier New" pitchFamily="49" charset="0"/>
                <a:cs typeface="Courier New" pitchFamily="49" charset="0"/>
              </a:rPr>
              <a:t> = </a:t>
            </a:r>
            <a:r>
              <a:rPr lang="en-US" sz="1400" dirty="0" err="1" smtClean="0">
                <a:solidFill>
                  <a:schemeClr val="tx1"/>
                </a:solidFill>
                <a:latin typeface="Courier New" pitchFamily="49" charset="0"/>
                <a:cs typeface="Courier New" pitchFamily="49" charset="0"/>
              </a:rPr>
              <a:t>RunCli</a:t>
            </a:r>
            <a:r>
              <a:rPr lang="en-US" sz="1400" dirty="0" smtClean="0">
                <a:solidFill>
                  <a:schemeClr val="tx1"/>
                </a:solidFill>
                <a:latin typeface="Courier New" pitchFamily="49" charset="0"/>
                <a:cs typeface="Courier New" pitchFamily="49" charset="0"/>
              </a:rPr>
              <a:t>("</a:t>
            </a:r>
            <a:r>
              <a:rPr lang="en-US" sz="1400" dirty="0" err="1" smtClean="0">
                <a:solidFill>
                  <a:schemeClr val="tx1"/>
                </a:solidFill>
                <a:latin typeface="Courier New" pitchFamily="49" charset="0"/>
                <a:cs typeface="Courier New" pitchFamily="49" charset="0"/>
              </a:rPr>
              <a:t>somecommand</a:t>
            </a:r>
            <a:r>
              <a:rPr lang="en-US" sz="1400" dirty="0" smtClean="0">
                <a:solidFill>
                  <a:schemeClr val="tx1"/>
                </a:solidFill>
                <a:latin typeface="Courier New" pitchFamily="49" charset="0"/>
                <a:cs typeface="Courier New" pitchFamily="49" charset="0"/>
              </a:rPr>
              <a:t>($step)");</a:t>
            </a:r>
          </a:p>
          <a:p>
            <a:pPr lvl="1">
              <a:buNone/>
            </a:pPr>
            <a:r>
              <a:rPr lang="en-US" sz="1400" dirty="0" smtClean="0">
                <a:solidFill>
                  <a:schemeClr val="tx1"/>
                </a:solidFill>
                <a:latin typeface="Courier New" pitchFamily="49" charset="0"/>
                <a:cs typeface="Courier New" pitchFamily="49" charset="0"/>
              </a:rPr>
              <a:t>			…</a:t>
            </a:r>
          </a:p>
          <a:p>
            <a:pPr lvl="1">
              <a:buNone/>
            </a:pPr>
            <a:r>
              <a:rPr lang="en-US" sz="1400" dirty="0" smtClean="0">
                <a:solidFill>
                  <a:schemeClr val="tx1"/>
                </a:solidFill>
                <a:latin typeface="Courier New" pitchFamily="49" charset="0"/>
                <a:cs typeface="Courier New" pitchFamily="49" charset="0"/>
              </a:rPr>
              <a:t>	}</a:t>
            </a:r>
          </a:p>
        </p:txBody>
      </p:sp>
      <p:sp>
        <p:nvSpPr>
          <p:cNvPr id="15363" name="Date Placeholder 9"/>
          <p:cNvSpPr>
            <a:spLocks noGrp="1"/>
          </p:cNvSpPr>
          <p:nvPr>
            <p:ph type="dt" sz="quarter" idx="11"/>
          </p:nvPr>
        </p:nvSpPr>
        <p:spPr bwMode="auto">
          <a:noFill/>
          <a:ln>
            <a:miter lim="800000"/>
            <a:headEnd/>
            <a:tailEnd/>
          </a:ln>
        </p:spPr>
        <p:txBody>
          <a:bodyPr/>
          <a:lstStyle/>
          <a:p>
            <a:fld id="{D9810DBE-1F14-42E6-8F57-B2C6365AE005}" type="datetime4">
              <a:rPr lang="en-US"/>
              <a:pPr/>
              <a:t>October 8, 2013</a:t>
            </a:fld>
            <a:endParaRPr lang="en-US"/>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4"/>
          <p:cNvSpPr>
            <a:spLocks noGrp="1"/>
          </p:cNvSpPr>
          <p:nvPr>
            <p:ph type="title"/>
          </p:nvPr>
        </p:nvSpPr>
        <p:spPr/>
        <p:txBody>
          <a:bodyPr/>
          <a:lstStyle/>
          <a:p>
            <a:r>
              <a:rPr lang="en-US" dirty="0" smtClean="0"/>
              <a:t>Perl with NVM Bench</a:t>
            </a:r>
          </a:p>
        </p:txBody>
      </p:sp>
      <p:sp>
        <p:nvSpPr>
          <p:cNvPr id="15362" name="Text Placeholder 5"/>
          <p:cNvSpPr>
            <a:spLocks noGrp="1"/>
          </p:cNvSpPr>
          <p:nvPr>
            <p:ph type="body" sz="quarter" idx="10"/>
          </p:nvPr>
        </p:nvSpPr>
        <p:spPr/>
        <p:txBody>
          <a:bodyPr/>
          <a:lstStyle/>
          <a:p>
            <a:r>
              <a:rPr lang="en-US" dirty="0" smtClean="0"/>
              <a:t>Executing scripts from the CLI</a:t>
            </a:r>
          </a:p>
          <a:p>
            <a:pPr lvl="1"/>
            <a:r>
              <a:rPr lang="en-US" sz="1600" dirty="0" smtClean="0">
                <a:solidFill>
                  <a:schemeClr val="tx1"/>
                </a:solidFill>
                <a:latin typeface="Courier New" pitchFamily="49" charset="0"/>
                <a:cs typeface="Courier New" pitchFamily="49" charset="0"/>
              </a:rPr>
              <a:t>&gt;</a:t>
            </a:r>
            <a:r>
              <a:rPr lang="en-US" sz="1600" dirty="0" err="1" smtClean="0">
                <a:solidFill>
                  <a:schemeClr val="tx1"/>
                </a:solidFill>
                <a:latin typeface="Courier New" pitchFamily="49" charset="0"/>
                <a:cs typeface="Courier New" pitchFamily="49" charset="0"/>
              </a:rPr>
              <a:t>testscript</a:t>
            </a:r>
            <a:r>
              <a:rPr lang="en-US" sz="1600" dirty="0" smtClean="0">
                <a:solidFill>
                  <a:schemeClr val="tx1"/>
                </a:solidFill>
                <a:latin typeface="Courier New" pitchFamily="49" charset="0"/>
                <a:cs typeface="Courier New" pitchFamily="49" charset="0"/>
              </a:rPr>
              <a:t>(3)</a:t>
            </a:r>
          </a:p>
          <a:p>
            <a:r>
              <a:rPr lang="en-US" dirty="0" smtClean="0"/>
              <a:t>Script path</a:t>
            </a:r>
          </a:p>
          <a:p>
            <a:pPr lvl="1"/>
            <a:r>
              <a:rPr lang="en-US" dirty="0" smtClean="0"/>
              <a:t>Default</a:t>
            </a:r>
          </a:p>
          <a:p>
            <a:pPr lvl="2"/>
            <a:r>
              <a:rPr lang="en-US" dirty="0" smtClean="0"/>
              <a:t>scripts directory within program root</a:t>
            </a:r>
          </a:p>
          <a:p>
            <a:pPr lvl="2"/>
            <a:r>
              <a:rPr lang="en-US" dirty="0" smtClean="0"/>
              <a:t>Maverick: network share</a:t>
            </a:r>
          </a:p>
          <a:p>
            <a:pPr lvl="2"/>
            <a:r>
              <a:rPr lang="en-US" dirty="0" smtClean="0"/>
              <a:t>Magnum: local drive synchronized with network share by launcher</a:t>
            </a:r>
          </a:p>
          <a:p>
            <a:pPr lvl="1"/>
            <a:r>
              <a:rPr lang="en-US" dirty="0" smtClean="0"/>
              <a:t>Manual setting</a:t>
            </a:r>
          </a:p>
          <a:p>
            <a:pPr lvl="2"/>
            <a:r>
              <a:rPr lang="en-US" sz="1400" dirty="0" err="1" smtClean="0">
                <a:solidFill>
                  <a:schemeClr val="tx1"/>
                </a:solidFill>
                <a:latin typeface="Courier New" pitchFamily="49" charset="0"/>
                <a:cs typeface="Courier New" pitchFamily="49" charset="0"/>
              </a:rPr>
              <a:t>&gt;setpath(scripts,I:\Micron\Nextest\programs\Genesi_TC\scripts)</a:t>
            </a:r>
          </a:p>
        </p:txBody>
      </p:sp>
      <p:sp>
        <p:nvSpPr>
          <p:cNvPr id="15363" name="Date Placeholder 9"/>
          <p:cNvSpPr>
            <a:spLocks noGrp="1"/>
          </p:cNvSpPr>
          <p:nvPr>
            <p:ph type="dt" sz="quarter" idx="11"/>
          </p:nvPr>
        </p:nvSpPr>
        <p:spPr bwMode="auto">
          <a:noFill/>
          <a:ln>
            <a:miter lim="800000"/>
            <a:headEnd/>
            <a:tailEnd/>
          </a:ln>
        </p:spPr>
        <p:txBody>
          <a:bodyPr/>
          <a:lstStyle/>
          <a:p>
            <a:fld id="{D9810DBE-1F14-42E6-8F57-B2C6365AE005}" type="datetime4">
              <a:rPr lang="en-US"/>
              <a:pPr/>
              <a:t>October 8, 2013</a:t>
            </a:fld>
            <a:endParaRPr lang="en-US"/>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4"/>
          <p:cNvSpPr>
            <a:spLocks noGrp="1"/>
          </p:cNvSpPr>
          <p:nvPr>
            <p:ph type="title"/>
          </p:nvPr>
        </p:nvSpPr>
        <p:spPr/>
        <p:txBody>
          <a:bodyPr/>
          <a:lstStyle/>
          <a:p>
            <a:r>
              <a:rPr lang="en-US" dirty="0" smtClean="0"/>
              <a:t>Perl with NVM Bench</a:t>
            </a:r>
          </a:p>
        </p:txBody>
      </p:sp>
      <p:sp>
        <p:nvSpPr>
          <p:cNvPr id="15362" name="Text Placeholder 5"/>
          <p:cNvSpPr>
            <a:spLocks noGrp="1"/>
          </p:cNvSpPr>
          <p:nvPr>
            <p:ph type="body" sz="quarter" idx="10"/>
          </p:nvPr>
        </p:nvSpPr>
        <p:spPr/>
        <p:txBody>
          <a:bodyPr/>
          <a:lstStyle/>
          <a:p>
            <a:r>
              <a:rPr lang="en-US" dirty="0" smtClean="0"/>
              <a:t>Directory organization and mirroring</a:t>
            </a:r>
          </a:p>
          <a:p>
            <a:pPr lvl="1"/>
            <a:r>
              <a:rPr lang="en-US" dirty="0" smtClean="0"/>
              <a:t>Directories mirrored</a:t>
            </a:r>
          </a:p>
          <a:p>
            <a:pPr lvl="2"/>
            <a:r>
              <a:rPr lang="en-US" dirty="0" smtClean="0"/>
              <a:t>scripts, macros, patterns: root plus special subdirectories</a:t>
            </a:r>
          </a:p>
          <a:p>
            <a:pPr lvl="2"/>
            <a:r>
              <a:rPr lang="en-US" dirty="0" smtClean="0"/>
              <a:t>Example: scripts\GF</a:t>
            </a:r>
          </a:p>
          <a:p>
            <a:pPr lvl="1"/>
            <a:r>
              <a:rPr lang="en-US" dirty="0" smtClean="0"/>
              <a:t>Mirrored conservatively from Boise server (</a:t>
            </a:r>
            <a:r>
              <a:rPr lang="en-US" dirty="0" smtClean="0">
                <a:hlinkClick r:id="rId3" action="ppaction://hlinkfile"/>
              </a:rPr>
              <a:t>\\bofs13\flash</a:t>
            </a:r>
            <a:r>
              <a:rPr lang="en-US" dirty="0" smtClean="0"/>
              <a:t>) to all sites requesting a particular program</a:t>
            </a:r>
          </a:p>
          <a:p>
            <a:pPr lvl="1"/>
            <a:r>
              <a:rPr lang="en-US" dirty="0" smtClean="0"/>
              <a:t>For </a:t>
            </a:r>
            <a:r>
              <a:rPr lang="en-US" dirty="0" err="1" smtClean="0"/>
              <a:t>Genesi</a:t>
            </a:r>
            <a:r>
              <a:rPr lang="en-US" dirty="0" smtClean="0"/>
              <a:t> scripts, would a mirrored subdirectory be desired? Or is the root directory sufficient?</a:t>
            </a:r>
          </a:p>
          <a:p>
            <a:r>
              <a:rPr lang="en-US" dirty="0" smtClean="0"/>
              <a:t>Discussion on making script paths multi-site friendly</a:t>
            </a:r>
          </a:p>
          <a:p>
            <a:pPr lvl="1"/>
            <a:r>
              <a:rPr lang="en-US" sz="1600" dirty="0" smtClean="0">
                <a:hlinkClick r:id="rId4"/>
              </a:rPr>
              <a:t>http://moss.micron.com/MFG/pedevs/SiteDirectory/nand/nextest/User%20Guides/Nextest_individual_login_advanced_topics.htm</a:t>
            </a:r>
            <a:endParaRPr lang="en-US" dirty="0" smtClean="0"/>
          </a:p>
        </p:txBody>
      </p:sp>
      <p:sp>
        <p:nvSpPr>
          <p:cNvPr id="15363" name="Date Placeholder 9"/>
          <p:cNvSpPr>
            <a:spLocks noGrp="1"/>
          </p:cNvSpPr>
          <p:nvPr>
            <p:ph type="dt" sz="quarter" idx="11"/>
          </p:nvPr>
        </p:nvSpPr>
        <p:spPr bwMode="auto">
          <a:noFill/>
          <a:ln>
            <a:miter lim="800000"/>
            <a:headEnd/>
            <a:tailEnd/>
          </a:ln>
        </p:spPr>
        <p:txBody>
          <a:bodyPr/>
          <a:lstStyle/>
          <a:p>
            <a:fld id="{D9810DBE-1F14-42E6-8F57-B2C6365AE005}" type="datetime4">
              <a:rPr lang="en-US"/>
              <a:pPr/>
              <a:t>October 8, 2013</a:t>
            </a:fld>
            <a:endParaRPr lang="en-US"/>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4"/>
          <p:cNvSpPr>
            <a:spLocks noGrp="1"/>
          </p:cNvSpPr>
          <p:nvPr>
            <p:ph type="title"/>
          </p:nvPr>
        </p:nvSpPr>
        <p:spPr/>
        <p:txBody>
          <a:bodyPr/>
          <a:lstStyle/>
          <a:p>
            <a:r>
              <a:rPr lang="en-US" dirty="0" smtClean="0"/>
              <a:t>Perl basics</a:t>
            </a:r>
          </a:p>
        </p:txBody>
      </p:sp>
      <p:sp>
        <p:nvSpPr>
          <p:cNvPr id="15362" name="Text Placeholder 5"/>
          <p:cNvSpPr>
            <a:spLocks noGrp="1"/>
          </p:cNvSpPr>
          <p:nvPr>
            <p:ph type="body" sz="quarter" idx="10"/>
          </p:nvPr>
        </p:nvSpPr>
        <p:spPr/>
        <p:txBody>
          <a:bodyPr/>
          <a:lstStyle/>
          <a:p>
            <a:r>
              <a:rPr lang="en-US" dirty="0" smtClean="0"/>
              <a:t>TMTOWTDI</a:t>
            </a:r>
          </a:p>
          <a:p>
            <a:r>
              <a:rPr lang="en-US" dirty="0" smtClean="0"/>
              <a:t>Comments</a:t>
            </a:r>
          </a:p>
          <a:p>
            <a:pPr lvl="1"/>
            <a:r>
              <a:rPr lang="en-US" sz="1800" dirty="0" smtClean="0">
                <a:solidFill>
                  <a:schemeClr val="tx1"/>
                </a:solidFill>
                <a:latin typeface="Courier New" pitchFamily="49" charset="0"/>
                <a:cs typeface="Courier New" pitchFamily="49" charset="0"/>
              </a:rPr>
              <a:t>#This is a comment</a:t>
            </a:r>
          </a:p>
          <a:p>
            <a:r>
              <a:rPr lang="en-US" dirty="0" smtClean="0"/>
              <a:t>Data types</a:t>
            </a:r>
          </a:p>
          <a:p>
            <a:pPr lvl="1"/>
            <a:r>
              <a:rPr lang="en-US" sz="1800" dirty="0" smtClean="0">
                <a:solidFill>
                  <a:schemeClr val="tx1"/>
                </a:solidFill>
                <a:latin typeface="Courier New" pitchFamily="49" charset="0"/>
                <a:cs typeface="Courier New" pitchFamily="49" charset="0"/>
              </a:rPr>
              <a:t>$scalar = 3; #$scalar = "three"; #$scalar = 3.5;</a:t>
            </a:r>
          </a:p>
          <a:p>
            <a:pPr lvl="1"/>
            <a:r>
              <a:rPr lang="en-US" sz="1800" dirty="0" smtClean="0">
                <a:solidFill>
                  <a:schemeClr val="tx1"/>
                </a:solidFill>
                <a:latin typeface="Courier New" pitchFamily="49" charset="0"/>
                <a:cs typeface="Courier New" pitchFamily="49" charset="0"/>
              </a:rPr>
              <a:t>@array = (1, "two", 3);</a:t>
            </a:r>
          </a:p>
          <a:p>
            <a:pPr lvl="1"/>
            <a:r>
              <a:rPr lang="en-US" sz="1800" dirty="0" smtClean="0">
                <a:solidFill>
                  <a:schemeClr val="tx1"/>
                </a:solidFill>
                <a:latin typeface="Courier New" pitchFamily="49" charset="0"/>
                <a:cs typeface="Courier New" pitchFamily="49" charset="0"/>
              </a:rPr>
              <a:t>%hash = ("key1" =&gt; 1, "key2" =&gt; "two");</a:t>
            </a:r>
          </a:p>
          <a:p>
            <a:r>
              <a:rPr lang="en-US" dirty="0" smtClean="0"/>
              <a:t>Declarations</a:t>
            </a:r>
          </a:p>
          <a:p>
            <a:pPr lvl="1"/>
            <a:r>
              <a:rPr lang="en-US" sz="1800" dirty="0" smtClean="0">
                <a:solidFill>
                  <a:schemeClr val="tx1"/>
                </a:solidFill>
                <a:latin typeface="Courier New" pitchFamily="49" charset="0"/>
                <a:cs typeface="Courier New" pitchFamily="49" charset="0"/>
              </a:rPr>
              <a:t>use strict; #require declarations</a:t>
            </a:r>
          </a:p>
          <a:p>
            <a:pPr lvl="1">
              <a:buNone/>
            </a:pPr>
            <a:r>
              <a:rPr lang="en-US" sz="1800" dirty="0" smtClean="0">
                <a:solidFill>
                  <a:schemeClr val="tx1"/>
                </a:solidFill>
                <a:latin typeface="Courier New" pitchFamily="49" charset="0"/>
                <a:cs typeface="Courier New" pitchFamily="49" charset="0"/>
              </a:rPr>
              <a:t>	my $variable; #lexical scope (current code block)</a:t>
            </a:r>
          </a:p>
          <a:p>
            <a:pPr lvl="1">
              <a:buNone/>
            </a:pPr>
            <a:r>
              <a:rPr lang="en-US" sz="1800" dirty="0" smtClean="0">
                <a:solidFill>
                  <a:schemeClr val="tx1"/>
                </a:solidFill>
                <a:latin typeface="Courier New" pitchFamily="49" charset="0"/>
                <a:cs typeface="Courier New" pitchFamily="49" charset="0"/>
              </a:rPr>
              <a:t>	our $</a:t>
            </a:r>
            <a:r>
              <a:rPr lang="en-US" sz="1800" dirty="0" err="1" smtClean="0">
                <a:solidFill>
                  <a:schemeClr val="tx1"/>
                </a:solidFill>
                <a:latin typeface="Courier New" pitchFamily="49" charset="0"/>
                <a:cs typeface="Courier New" pitchFamily="49" charset="0"/>
              </a:rPr>
              <a:t>module_variable</a:t>
            </a:r>
            <a:r>
              <a:rPr lang="en-US" sz="1800" dirty="0" smtClean="0">
                <a:solidFill>
                  <a:schemeClr val="tx1"/>
                </a:solidFill>
                <a:latin typeface="Courier New" pitchFamily="49" charset="0"/>
                <a:cs typeface="Courier New" pitchFamily="49" charset="0"/>
              </a:rPr>
              <a:t>; #package scope (default)</a:t>
            </a:r>
          </a:p>
          <a:p>
            <a:pPr lvl="1"/>
            <a:endParaRPr lang="en-US" dirty="0" smtClean="0"/>
          </a:p>
        </p:txBody>
      </p:sp>
      <p:sp>
        <p:nvSpPr>
          <p:cNvPr id="15363" name="Date Placeholder 9"/>
          <p:cNvSpPr>
            <a:spLocks noGrp="1"/>
          </p:cNvSpPr>
          <p:nvPr>
            <p:ph type="dt" sz="quarter" idx="11"/>
          </p:nvPr>
        </p:nvSpPr>
        <p:spPr bwMode="auto">
          <a:noFill/>
          <a:ln>
            <a:miter lim="800000"/>
            <a:headEnd/>
            <a:tailEnd/>
          </a:ln>
        </p:spPr>
        <p:txBody>
          <a:bodyPr/>
          <a:lstStyle/>
          <a:p>
            <a:fld id="{D9810DBE-1F14-42E6-8F57-B2C6365AE005}" type="datetime4">
              <a:rPr lang="en-US"/>
              <a:pPr/>
              <a:t>October 8, 2013</a:t>
            </a:fld>
            <a:endParaRPr lang="en-US"/>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4"/>
          <p:cNvSpPr>
            <a:spLocks noGrp="1"/>
          </p:cNvSpPr>
          <p:nvPr>
            <p:ph type="title"/>
          </p:nvPr>
        </p:nvSpPr>
        <p:spPr/>
        <p:txBody>
          <a:bodyPr/>
          <a:lstStyle/>
          <a:p>
            <a:r>
              <a:rPr lang="en-US" dirty="0" smtClean="0"/>
              <a:t>Perl basics</a:t>
            </a:r>
          </a:p>
        </p:txBody>
      </p:sp>
      <p:sp>
        <p:nvSpPr>
          <p:cNvPr id="15362" name="Text Placeholder 5"/>
          <p:cNvSpPr>
            <a:spLocks noGrp="1"/>
          </p:cNvSpPr>
          <p:nvPr>
            <p:ph type="body" sz="quarter" idx="10"/>
          </p:nvPr>
        </p:nvSpPr>
        <p:spPr/>
        <p:txBody>
          <a:bodyPr/>
          <a:lstStyle/>
          <a:p>
            <a:r>
              <a:rPr lang="en-US" dirty="0" smtClean="0"/>
              <a:t>Operators, Statement Terminators, Whitespace (Like C)</a:t>
            </a:r>
          </a:p>
          <a:p>
            <a:pPr lvl="1"/>
            <a:r>
              <a:rPr lang="en-US" sz="1800" dirty="0" smtClean="0">
                <a:solidFill>
                  <a:schemeClr val="tx1"/>
                </a:solidFill>
                <a:latin typeface="Courier New" pitchFamily="49" charset="0"/>
                <a:cs typeface="Courier New" pitchFamily="49" charset="0"/>
              </a:rPr>
              <a:t>$result = ($a + $b)</a:t>
            </a:r>
          </a:p>
          <a:p>
            <a:pPr lvl="1">
              <a:buNone/>
            </a:pPr>
            <a:r>
              <a:rPr lang="en-US" sz="1800" dirty="0" smtClean="0">
                <a:solidFill>
                  <a:schemeClr val="tx1"/>
                </a:solidFill>
                <a:latin typeface="Courier New" pitchFamily="49" charset="0"/>
                <a:cs typeface="Courier New" pitchFamily="49" charset="0"/>
              </a:rPr>
              <a:t>			* $</a:t>
            </a:r>
            <a:r>
              <a:rPr lang="en-US" sz="1800" dirty="0" err="1" smtClean="0">
                <a:solidFill>
                  <a:schemeClr val="tx1"/>
                </a:solidFill>
                <a:latin typeface="Courier New" pitchFamily="49" charset="0"/>
                <a:cs typeface="Courier New" pitchFamily="49" charset="0"/>
              </a:rPr>
              <a:t>really_long_variable_name</a:t>
            </a:r>
            <a:r>
              <a:rPr lang="en-US" sz="1800" dirty="0" smtClean="0">
                <a:solidFill>
                  <a:schemeClr val="tx1"/>
                </a:solidFill>
                <a:latin typeface="Courier New" pitchFamily="49" charset="0"/>
                <a:cs typeface="Courier New" pitchFamily="49" charset="0"/>
              </a:rPr>
              <a:t>;</a:t>
            </a:r>
          </a:p>
          <a:p>
            <a:r>
              <a:rPr lang="en-US" dirty="0" smtClean="0"/>
              <a:t>File Write</a:t>
            </a:r>
          </a:p>
          <a:p>
            <a:pPr lvl="1"/>
            <a:r>
              <a:rPr lang="en-US" sz="1800" dirty="0" smtClean="0">
                <a:solidFill>
                  <a:schemeClr val="tx1"/>
                </a:solidFill>
                <a:latin typeface="Courier New" pitchFamily="49" charset="0"/>
                <a:cs typeface="Courier New" pitchFamily="49" charset="0"/>
              </a:rPr>
              <a:t>Open (FILEHANDLE, "&gt;$filename") </a:t>
            </a:r>
          </a:p>
          <a:p>
            <a:pPr lvl="1">
              <a:buNone/>
            </a:pPr>
            <a:r>
              <a:rPr lang="en-US" sz="1800" dirty="0" smtClean="0">
                <a:solidFill>
                  <a:schemeClr val="tx1"/>
                </a:solidFill>
                <a:latin typeface="Courier New" pitchFamily="49" charset="0"/>
                <a:cs typeface="Courier New" pitchFamily="49" charset="0"/>
              </a:rPr>
              <a:t>			or die "Couldn't write $filename";</a:t>
            </a:r>
          </a:p>
          <a:p>
            <a:pPr lvl="1">
              <a:buNone/>
            </a:pPr>
            <a:r>
              <a:rPr lang="en-US" sz="1800" dirty="0" smtClean="0">
                <a:solidFill>
                  <a:schemeClr val="tx1"/>
                </a:solidFill>
                <a:latin typeface="Courier New" pitchFamily="49" charset="0"/>
                <a:cs typeface="Courier New" pitchFamily="49" charset="0"/>
              </a:rPr>
              <a:t>	print FILEHANDLE $line;</a:t>
            </a:r>
          </a:p>
          <a:p>
            <a:pPr lvl="1">
              <a:buNone/>
            </a:pPr>
            <a:r>
              <a:rPr lang="en-US" sz="1800" dirty="0" smtClean="0">
                <a:solidFill>
                  <a:schemeClr val="tx1"/>
                </a:solidFill>
                <a:latin typeface="Courier New" pitchFamily="49" charset="0"/>
                <a:cs typeface="Courier New" pitchFamily="49" charset="0"/>
              </a:rPr>
              <a:t>	close FILEHANDLE;</a:t>
            </a:r>
          </a:p>
          <a:p>
            <a:pPr lvl="2">
              <a:buNone/>
            </a:pPr>
            <a:r>
              <a:rPr lang="en-US" sz="1800" dirty="0" smtClean="0">
                <a:solidFill>
                  <a:schemeClr val="tx1"/>
                </a:solidFill>
                <a:latin typeface="Courier New" pitchFamily="49" charset="0"/>
                <a:cs typeface="Courier New" pitchFamily="49" charset="0"/>
              </a:rPr>
              <a:t>	</a:t>
            </a:r>
            <a:endParaRPr lang="en-US" dirty="0" smtClean="0"/>
          </a:p>
        </p:txBody>
      </p:sp>
      <p:sp>
        <p:nvSpPr>
          <p:cNvPr id="15363" name="Date Placeholder 9"/>
          <p:cNvSpPr>
            <a:spLocks noGrp="1"/>
          </p:cNvSpPr>
          <p:nvPr>
            <p:ph type="dt" sz="quarter" idx="11"/>
          </p:nvPr>
        </p:nvSpPr>
        <p:spPr bwMode="auto">
          <a:noFill/>
          <a:ln>
            <a:miter lim="800000"/>
            <a:headEnd/>
            <a:tailEnd/>
          </a:ln>
        </p:spPr>
        <p:txBody>
          <a:bodyPr/>
          <a:lstStyle/>
          <a:p>
            <a:fld id="{D9810DBE-1F14-42E6-8F57-B2C6365AE005}" type="datetime4">
              <a:rPr lang="en-US"/>
              <a:pPr/>
              <a:t>October 8, 2013</a:t>
            </a:fld>
            <a:endParaRPr lang="en-US"/>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4"/>
          <p:cNvSpPr>
            <a:spLocks noGrp="1"/>
          </p:cNvSpPr>
          <p:nvPr>
            <p:ph type="title"/>
          </p:nvPr>
        </p:nvSpPr>
        <p:spPr/>
        <p:txBody>
          <a:bodyPr/>
          <a:lstStyle/>
          <a:p>
            <a:r>
              <a:rPr lang="en-US" dirty="0" smtClean="0"/>
              <a:t>Perl basics</a:t>
            </a:r>
          </a:p>
        </p:txBody>
      </p:sp>
      <p:sp>
        <p:nvSpPr>
          <p:cNvPr id="15362" name="Text Placeholder 5"/>
          <p:cNvSpPr>
            <a:spLocks noGrp="1"/>
          </p:cNvSpPr>
          <p:nvPr>
            <p:ph type="body" sz="quarter" idx="10"/>
          </p:nvPr>
        </p:nvSpPr>
        <p:spPr/>
        <p:txBody>
          <a:bodyPr/>
          <a:lstStyle/>
          <a:p>
            <a:r>
              <a:rPr lang="en-US" dirty="0" smtClean="0"/>
              <a:t>File Read</a:t>
            </a:r>
          </a:p>
          <a:p>
            <a:pPr lvl="1"/>
            <a:r>
              <a:rPr lang="en-US" sz="1800" dirty="0" smtClean="0">
                <a:solidFill>
                  <a:schemeClr val="tx1"/>
                </a:solidFill>
                <a:latin typeface="Courier New" pitchFamily="49" charset="0"/>
                <a:cs typeface="Courier New" pitchFamily="49" charset="0"/>
              </a:rPr>
              <a:t>Open (FILEHANDLE, $filename) </a:t>
            </a:r>
          </a:p>
          <a:p>
            <a:pPr lvl="1">
              <a:buNone/>
            </a:pPr>
            <a:r>
              <a:rPr lang="en-US" sz="1800" dirty="0" smtClean="0">
                <a:solidFill>
                  <a:schemeClr val="tx1"/>
                </a:solidFill>
                <a:latin typeface="Courier New" pitchFamily="49" charset="0"/>
                <a:cs typeface="Courier New" pitchFamily="49" charset="0"/>
              </a:rPr>
              <a:t>		or die "Couldn't read $filename";</a:t>
            </a:r>
          </a:p>
          <a:p>
            <a:pPr lvl="1">
              <a:buNone/>
            </a:pPr>
            <a:r>
              <a:rPr lang="en-US" sz="1800" dirty="0" smtClean="0">
                <a:solidFill>
                  <a:schemeClr val="tx1"/>
                </a:solidFill>
                <a:latin typeface="Courier New" pitchFamily="49" charset="0"/>
                <a:cs typeface="Courier New" pitchFamily="49" charset="0"/>
              </a:rPr>
              <a:t>	while (&lt;FILEHANDLE&gt;) </a:t>
            </a:r>
          </a:p>
          <a:p>
            <a:pPr lvl="1">
              <a:buNone/>
            </a:pPr>
            <a:r>
              <a:rPr lang="en-US" sz="1800" dirty="0" smtClean="0">
                <a:solidFill>
                  <a:schemeClr val="tx1"/>
                </a:solidFill>
                <a:latin typeface="Courier New" pitchFamily="49" charset="0"/>
                <a:cs typeface="Courier New" pitchFamily="49" charset="0"/>
              </a:rPr>
              <a:t>	{ </a:t>
            </a:r>
          </a:p>
          <a:p>
            <a:pPr lvl="1">
              <a:buNone/>
            </a:pPr>
            <a:r>
              <a:rPr lang="en-US" sz="1800" dirty="0" smtClean="0">
                <a:solidFill>
                  <a:schemeClr val="tx1"/>
                </a:solidFill>
                <a:latin typeface="Courier New" pitchFamily="49" charset="0"/>
                <a:cs typeface="Courier New" pitchFamily="49" charset="0"/>
              </a:rPr>
              <a:t>			#$_ stores current line </a:t>
            </a:r>
          </a:p>
          <a:p>
            <a:pPr lvl="1">
              <a:buNone/>
            </a:pPr>
            <a:r>
              <a:rPr lang="en-US" sz="1800" dirty="0" smtClean="0">
                <a:solidFill>
                  <a:schemeClr val="tx1"/>
                </a:solidFill>
                <a:latin typeface="Courier New" pitchFamily="49" charset="0"/>
                <a:cs typeface="Courier New" pitchFamily="49" charset="0"/>
              </a:rPr>
              <a:t>	}</a:t>
            </a:r>
          </a:p>
          <a:p>
            <a:pPr lvl="1">
              <a:buNone/>
            </a:pPr>
            <a:r>
              <a:rPr lang="en-US" sz="1800" dirty="0" smtClean="0">
                <a:solidFill>
                  <a:schemeClr val="tx1"/>
                </a:solidFill>
                <a:latin typeface="Courier New" pitchFamily="49" charset="0"/>
                <a:cs typeface="Courier New" pitchFamily="49" charset="0"/>
              </a:rPr>
              <a:t>	close FILEHANDLE;</a:t>
            </a:r>
          </a:p>
          <a:p>
            <a:endParaRPr lang="en-US" dirty="0" smtClean="0"/>
          </a:p>
        </p:txBody>
      </p:sp>
      <p:sp>
        <p:nvSpPr>
          <p:cNvPr id="15363" name="Date Placeholder 9"/>
          <p:cNvSpPr>
            <a:spLocks noGrp="1"/>
          </p:cNvSpPr>
          <p:nvPr>
            <p:ph type="dt" sz="quarter" idx="11"/>
          </p:nvPr>
        </p:nvSpPr>
        <p:spPr bwMode="auto">
          <a:noFill/>
          <a:ln>
            <a:miter lim="800000"/>
            <a:headEnd/>
            <a:tailEnd/>
          </a:ln>
        </p:spPr>
        <p:txBody>
          <a:bodyPr/>
          <a:lstStyle/>
          <a:p>
            <a:fld id="{D9810DBE-1F14-42E6-8F57-B2C6365AE005}" type="datetime4">
              <a:rPr lang="en-US"/>
              <a:pPr/>
              <a:t>October 8, 2013</a:t>
            </a:fld>
            <a:endParaRPr lang="en-US"/>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4"/>
          <p:cNvSpPr>
            <a:spLocks noGrp="1"/>
          </p:cNvSpPr>
          <p:nvPr>
            <p:ph type="title"/>
          </p:nvPr>
        </p:nvSpPr>
        <p:spPr/>
        <p:txBody>
          <a:bodyPr/>
          <a:lstStyle/>
          <a:p>
            <a:r>
              <a:rPr lang="en-US" dirty="0" smtClean="0"/>
              <a:t>Perl basics</a:t>
            </a:r>
          </a:p>
        </p:txBody>
      </p:sp>
      <p:sp>
        <p:nvSpPr>
          <p:cNvPr id="15362" name="Text Placeholder 5"/>
          <p:cNvSpPr>
            <a:spLocks noGrp="1"/>
          </p:cNvSpPr>
          <p:nvPr>
            <p:ph type="body" sz="quarter" idx="10"/>
          </p:nvPr>
        </p:nvSpPr>
        <p:spPr/>
        <p:txBody>
          <a:bodyPr/>
          <a:lstStyle/>
          <a:p>
            <a:r>
              <a:rPr lang="en-US" dirty="0" smtClean="0"/>
              <a:t>Functions</a:t>
            </a:r>
          </a:p>
          <a:p>
            <a:pPr lvl="1"/>
            <a:r>
              <a:rPr lang="en-US" sz="1600" dirty="0" smtClean="0">
                <a:solidFill>
                  <a:schemeClr val="tx1"/>
                </a:solidFill>
                <a:latin typeface="Courier New" pitchFamily="49" charset="0"/>
                <a:cs typeface="Courier New" pitchFamily="49" charset="0"/>
              </a:rPr>
              <a:t>	my ($z, $x2) = </a:t>
            </a:r>
            <a:r>
              <a:rPr lang="en-US" sz="1600" dirty="0" err="1" smtClean="0">
                <a:solidFill>
                  <a:schemeClr val="tx1"/>
                </a:solidFill>
                <a:latin typeface="Courier New" pitchFamily="49" charset="0"/>
                <a:cs typeface="Courier New" pitchFamily="49" charset="0"/>
              </a:rPr>
              <a:t>func</a:t>
            </a:r>
            <a:r>
              <a:rPr lang="en-US" sz="1600" dirty="0" smtClean="0">
                <a:solidFill>
                  <a:schemeClr val="tx1"/>
                </a:solidFill>
                <a:latin typeface="Courier New" pitchFamily="49" charset="0"/>
                <a:cs typeface="Courier New" pitchFamily="49" charset="0"/>
              </a:rPr>
              <a:t>($x, $y);</a:t>
            </a:r>
          </a:p>
          <a:p>
            <a:pPr lvl="1">
              <a:buNone/>
            </a:pPr>
            <a:r>
              <a:rPr lang="en-US" sz="1600" dirty="0" smtClean="0">
                <a:solidFill>
                  <a:schemeClr val="tx1"/>
                </a:solidFill>
                <a:latin typeface="Courier New" pitchFamily="49" charset="0"/>
                <a:cs typeface="Courier New" pitchFamily="49" charset="0"/>
              </a:rPr>
              <a:t>		</a:t>
            </a:r>
          </a:p>
          <a:p>
            <a:pPr lvl="1">
              <a:buNone/>
            </a:pPr>
            <a:r>
              <a:rPr lang="en-US" sz="1600" dirty="0" smtClean="0">
                <a:solidFill>
                  <a:schemeClr val="tx1"/>
                </a:solidFill>
                <a:latin typeface="Courier New" pitchFamily="49" charset="0"/>
                <a:cs typeface="Courier New" pitchFamily="49" charset="0"/>
              </a:rPr>
              <a:t>		sub </a:t>
            </a:r>
            <a:r>
              <a:rPr lang="en-US" sz="1600" dirty="0" err="1" smtClean="0">
                <a:solidFill>
                  <a:schemeClr val="tx1"/>
                </a:solidFill>
                <a:latin typeface="Courier New" pitchFamily="49" charset="0"/>
                <a:cs typeface="Courier New" pitchFamily="49" charset="0"/>
              </a:rPr>
              <a:t>func</a:t>
            </a:r>
            <a:endParaRPr lang="en-US" sz="1600" dirty="0" smtClean="0">
              <a:solidFill>
                <a:schemeClr val="tx1"/>
              </a:solidFill>
              <a:latin typeface="Courier New" pitchFamily="49" charset="0"/>
              <a:cs typeface="Courier New" pitchFamily="49" charset="0"/>
            </a:endParaRPr>
          </a:p>
          <a:p>
            <a:pPr lvl="1">
              <a:buNone/>
            </a:pPr>
            <a:r>
              <a:rPr lang="en-US" sz="1600" dirty="0" smtClean="0">
                <a:solidFill>
                  <a:schemeClr val="tx1"/>
                </a:solidFill>
                <a:latin typeface="Courier New" pitchFamily="49" charset="0"/>
                <a:cs typeface="Courier New" pitchFamily="49" charset="0"/>
              </a:rPr>
              <a:t>		{</a:t>
            </a:r>
          </a:p>
          <a:p>
            <a:pPr lvl="1">
              <a:buNone/>
            </a:pPr>
            <a:r>
              <a:rPr lang="en-US" sz="1600" dirty="0" smtClean="0">
                <a:solidFill>
                  <a:schemeClr val="tx1"/>
                </a:solidFill>
                <a:latin typeface="Courier New" pitchFamily="49" charset="0"/>
                <a:cs typeface="Courier New" pitchFamily="49" charset="0"/>
              </a:rPr>
              <a:t>			my ($x, $y) = @_;</a:t>
            </a:r>
          </a:p>
          <a:p>
            <a:pPr lvl="1">
              <a:buNone/>
            </a:pPr>
            <a:r>
              <a:rPr lang="en-US" sz="1600" dirty="0" smtClean="0">
                <a:solidFill>
                  <a:schemeClr val="tx1"/>
                </a:solidFill>
                <a:latin typeface="Courier New" pitchFamily="49" charset="0"/>
                <a:cs typeface="Courier New" pitchFamily="49" charset="0"/>
              </a:rPr>
              <a:t>			$x++;</a:t>
            </a:r>
          </a:p>
          <a:p>
            <a:pPr lvl="1">
              <a:buNone/>
            </a:pPr>
            <a:r>
              <a:rPr lang="en-US" sz="1600" dirty="0" smtClean="0">
                <a:solidFill>
                  <a:schemeClr val="tx1"/>
                </a:solidFill>
                <a:latin typeface="Courier New" pitchFamily="49" charset="0"/>
                <a:cs typeface="Courier New" pitchFamily="49" charset="0"/>
              </a:rPr>
              <a:t>			my $result = $x &gt; $y ? $x : $y;</a:t>
            </a:r>
          </a:p>
          <a:p>
            <a:pPr lvl="1">
              <a:buNone/>
            </a:pPr>
            <a:r>
              <a:rPr lang="en-US" sz="1600" dirty="0" smtClean="0">
                <a:solidFill>
                  <a:schemeClr val="tx1"/>
                </a:solidFill>
                <a:latin typeface="Courier New" pitchFamily="49" charset="0"/>
                <a:cs typeface="Courier New" pitchFamily="49" charset="0"/>
              </a:rPr>
              <a:t>			return ($result, $x);</a:t>
            </a:r>
          </a:p>
          <a:p>
            <a:pPr lvl="1">
              <a:buNone/>
            </a:pPr>
            <a:r>
              <a:rPr lang="en-US" sz="1600" dirty="0" smtClean="0">
                <a:solidFill>
                  <a:schemeClr val="tx1"/>
                </a:solidFill>
                <a:latin typeface="Courier New" pitchFamily="49" charset="0"/>
                <a:cs typeface="Courier New" pitchFamily="49" charset="0"/>
              </a:rPr>
              <a:t>		}</a:t>
            </a:r>
            <a:endParaRPr lang="en-US" dirty="0" smtClean="0"/>
          </a:p>
        </p:txBody>
      </p:sp>
      <p:sp>
        <p:nvSpPr>
          <p:cNvPr id="15363" name="Date Placeholder 9"/>
          <p:cNvSpPr>
            <a:spLocks noGrp="1"/>
          </p:cNvSpPr>
          <p:nvPr>
            <p:ph type="dt" sz="quarter" idx="11"/>
          </p:nvPr>
        </p:nvSpPr>
        <p:spPr bwMode="auto">
          <a:noFill/>
          <a:ln>
            <a:miter lim="800000"/>
            <a:headEnd/>
            <a:tailEnd/>
          </a:ln>
        </p:spPr>
        <p:txBody>
          <a:bodyPr/>
          <a:lstStyle/>
          <a:p>
            <a:fld id="{D9810DBE-1F14-42E6-8F57-B2C6365AE005}" type="datetime4">
              <a:rPr lang="en-US"/>
              <a:pPr/>
              <a:t>October 8, 2013</a:t>
            </a:fld>
            <a:endParaRPr lang="en-US"/>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4"/>
          <p:cNvSpPr>
            <a:spLocks noGrp="1"/>
          </p:cNvSpPr>
          <p:nvPr>
            <p:ph type="title"/>
          </p:nvPr>
        </p:nvSpPr>
        <p:spPr/>
        <p:txBody>
          <a:bodyPr/>
          <a:lstStyle/>
          <a:p>
            <a:r>
              <a:rPr lang="en-US" dirty="0" smtClean="0"/>
              <a:t>Perl basics</a:t>
            </a:r>
          </a:p>
        </p:txBody>
      </p:sp>
      <p:sp>
        <p:nvSpPr>
          <p:cNvPr id="15362" name="Text Placeholder 5"/>
          <p:cNvSpPr>
            <a:spLocks noGrp="1"/>
          </p:cNvSpPr>
          <p:nvPr>
            <p:ph type="body" sz="quarter" idx="10"/>
          </p:nvPr>
        </p:nvSpPr>
        <p:spPr/>
        <p:txBody>
          <a:bodyPr/>
          <a:lstStyle/>
          <a:p>
            <a:r>
              <a:rPr lang="en-US" dirty="0" smtClean="0"/>
              <a:t>Modules</a:t>
            </a:r>
          </a:p>
          <a:p>
            <a:pPr lvl="1"/>
            <a:r>
              <a:rPr lang="en-US" sz="1600" dirty="0" smtClean="0">
                <a:solidFill>
                  <a:schemeClr val="tx1"/>
                </a:solidFill>
                <a:latin typeface="Courier New" pitchFamily="49" charset="0"/>
                <a:cs typeface="Courier New" pitchFamily="49" charset="0"/>
              </a:rPr>
              <a:t>	TestModule.pm</a:t>
            </a:r>
          </a:p>
          <a:p>
            <a:pPr lvl="2"/>
            <a:r>
              <a:rPr lang="en-US" sz="1600" dirty="0" smtClean="0">
                <a:solidFill>
                  <a:schemeClr val="tx1"/>
                </a:solidFill>
                <a:latin typeface="Courier New" pitchFamily="49" charset="0"/>
                <a:cs typeface="Courier New" pitchFamily="49" charset="0"/>
              </a:rPr>
              <a:t>our @ISA = </a:t>
            </a:r>
            <a:r>
              <a:rPr lang="en-US" sz="1600" dirty="0" err="1" smtClean="0">
                <a:solidFill>
                  <a:schemeClr val="tx1"/>
                </a:solidFill>
                <a:latin typeface="Courier New" pitchFamily="49" charset="0"/>
                <a:cs typeface="Courier New" pitchFamily="49" charset="0"/>
              </a:rPr>
              <a:t>qw</a:t>
            </a:r>
            <a:r>
              <a:rPr lang="en-US" sz="1600" dirty="0" smtClean="0">
                <a:solidFill>
                  <a:schemeClr val="tx1"/>
                </a:solidFill>
                <a:latin typeface="Courier New" pitchFamily="49" charset="0"/>
                <a:cs typeface="Courier New" pitchFamily="49" charset="0"/>
              </a:rPr>
              <a:t>(Exporter);</a:t>
            </a:r>
          </a:p>
          <a:p>
            <a:pPr lvl="2">
              <a:buNone/>
            </a:pPr>
            <a:r>
              <a:rPr lang="en-US" sz="1600" dirty="0" smtClean="0">
                <a:solidFill>
                  <a:schemeClr val="tx1"/>
                </a:solidFill>
                <a:latin typeface="Courier New" pitchFamily="49" charset="0"/>
                <a:cs typeface="Courier New" pitchFamily="49" charset="0"/>
              </a:rPr>
              <a:t>	our @EXPORT = </a:t>
            </a:r>
            <a:r>
              <a:rPr lang="en-US" sz="1600" dirty="0" err="1" smtClean="0">
                <a:solidFill>
                  <a:schemeClr val="tx1"/>
                </a:solidFill>
                <a:latin typeface="Courier New" pitchFamily="49" charset="0"/>
                <a:cs typeface="Courier New" pitchFamily="49" charset="0"/>
              </a:rPr>
              <a:t>qw</a:t>
            </a:r>
            <a:r>
              <a:rPr lang="en-US" sz="1600" dirty="0" smtClean="0">
                <a:solidFill>
                  <a:schemeClr val="tx1"/>
                </a:solidFill>
                <a:latin typeface="Courier New" pitchFamily="49" charset="0"/>
                <a:cs typeface="Courier New" pitchFamily="49" charset="0"/>
              </a:rPr>
              <a:t>(func1 func2);</a:t>
            </a:r>
          </a:p>
          <a:p>
            <a:pPr lvl="2">
              <a:buNone/>
            </a:pPr>
            <a:endParaRPr lang="en-US" sz="1600" dirty="0" smtClean="0">
              <a:solidFill>
                <a:schemeClr val="tx1"/>
              </a:solidFill>
              <a:latin typeface="Courier New" pitchFamily="49" charset="0"/>
              <a:cs typeface="Courier New" pitchFamily="49" charset="0"/>
            </a:endParaRPr>
          </a:p>
          <a:p>
            <a:pPr lvl="2">
              <a:buNone/>
            </a:pPr>
            <a:r>
              <a:rPr lang="en-US" sz="1600" dirty="0" smtClean="0">
                <a:solidFill>
                  <a:schemeClr val="tx1"/>
                </a:solidFill>
                <a:latin typeface="Courier New" pitchFamily="49" charset="0"/>
                <a:cs typeface="Courier New" pitchFamily="49" charset="0"/>
              </a:rPr>
              <a:t>	sub func1</a:t>
            </a:r>
          </a:p>
          <a:p>
            <a:pPr lvl="2">
              <a:buNone/>
            </a:pPr>
            <a:r>
              <a:rPr lang="en-US" sz="1600" dirty="0" smtClean="0">
                <a:solidFill>
                  <a:schemeClr val="tx1"/>
                </a:solidFill>
                <a:latin typeface="Courier New" pitchFamily="49" charset="0"/>
                <a:cs typeface="Courier New" pitchFamily="49" charset="0"/>
              </a:rPr>
              <a:t>	{</a:t>
            </a:r>
          </a:p>
          <a:p>
            <a:pPr lvl="2">
              <a:buNone/>
            </a:pPr>
            <a:r>
              <a:rPr lang="en-US" sz="1600" dirty="0" smtClean="0">
                <a:solidFill>
                  <a:schemeClr val="tx1"/>
                </a:solidFill>
                <a:latin typeface="Courier New" pitchFamily="49" charset="0"/>
                <a:cs typeface="Courier New" pitchFamily="49" charset="0"/>
              </a:rPr>
              <a:t>		…</a:t>
            </a:r>
          </a:p>
          <a:p>
            <a:pPr lvl="2">
              <a:buNone/>
            </a:pPr>
            <a:r>
              <a:rPr lang="en-US" sz="1600" dirty="0" smtClean="0">
                <a:solidFill>
                  <a:schemeClr val="tx1"/>
                </a:solidFill>
                <a:latin typeface="Courier New" pitchFamily="49" charset="0"/>
                <a:cs typeface="Courier New" pitchFamily="49" charset="0"/>
              </a:rPr>
              <a:t>	}</a:t>
            </a:r>
          </a:p>
          <a:p>
            <a:pPr lvl="2">
              <a:buNone/>
            </a:pPr>
            <a:r>
              <a:rPr lang="en-US" sz="1600" dirty="0" smtClean="0">
                <a:solidFill>
                  <a:schemeClr val="tx1"/>
                </a:solidFill>
                <a:latin typeface="Courier New" pitchFamily="49" charset="0"/>
                <a:cs typeface="Courier New" pitchFamily="49" charset="0"/>
              </a:rPr>
              <a:t>	sub func2</a:t>
            </a:r>
          </a:p>
          <a:p>
            <a:pPr lvl="2">
              <a:buNone/>
            </a:pPr>
            <a:r>
              <a:rPr lang="en-US" sz="1600" dirty="0" smtClean="0">
                <a:solidFill>
                  <a:schemeClr val="tx1"/>
                </a:solidFill>
                <a:latin typeface="Courier New" pitchFamily="49" charset="0"/>
                <a:cs typeface="Courier New" pitchFamily="49" charset="0"/>
              </a:rPr>
              <a:t>	{</a:t>
            </a:r>
          </a:p>
          <a:p>
            <a:pPr lvl="2">
              <a:buNone/>
            </a:pPr>
            <a:r>
              <a:rPr lang="en-US" sz="1600" dirty="0" smtClean="0">
                <a:solidFill>
                  <a:schemeClr val="tx1"/>
                </a:solidFill>
                <a:latin typeface="Courier New" pitchFamily="49" charset="0"/>
                <a:cs typeface="Courier New" pitchFamily="49" charset="0"/>
              </a:rPr>
              <a:t>		…</a:t>
            </a:r>
          </a:p>
          <a:p>
            <a:pPr lvl="2">
              <a:buNone/>
            </a:pPr>
            <a:r>
              <a:rPr lang="en-US" sz="1600" dirty="0" smtClean="0">
                <a:solidFill>
                  <a:schemeClr val="tx1"/>
                </a:solidFill>
                <a:latin typeface="Courier New" pitchFamily="49" charset="0"/>
                <a:cs typeface="Courier New" pitchFamily="49" charset="0"/>
              </a:rPr>
              <a:t>	}</a:t>
            </a:r>
          </a:p>
          <a:p>
            <a:pPr lvl="2">
              <a:buNone/>
            </a:pPr>
            <a:r>
              <a:rPr lang="en-US" sz="1600" dirty="0" smtClean="0">
                <a:solidFill>
                  <a:schemeClr val="tx1"/>
                </a:solidFill>
                <a:latin typeface="Courier New" pitchFamily="49" charset="0"/>
                <a:cs typeface="Courier New" pitchFamily="49" charset="0"/>
              </a:rPr>
              <a:t>	1; #must return true at end of file</a:t>
            </a:r>
          </a:p>
        </p:txBody>
      </p:sp>
      <p:sp>
        <p:nvSpPr>
          <p:cNvPr id="15363" name="Date Placeholder 9"/>
          <p:cNvSpPr>
            <a:spLocks noGrp="1"/>
          </p:cNvSpPr>
          <p:nvPr>
            <p:ph type="dt" sz="quarter" idx="11"/>
          </p:nvPr>
        </p:nvSpPr>
        <p:spPr bwMode="auto">
          <a:noFill/>
          <a:ln>
            <a:miter lim="800000"/>
            <a:headEnd/>
            <a:tailEnd/>
          </a:ln>
        </p:spPr>
        <p:txBody>
          <a:bodyPr/>
          <a:lstStyle/>
          <a:p>
            <a:fld id="{D9810DBE-1F14-42E6-8F57-B2C6365AE005}" type="datetime4">
              <a:rPr lang="en-US"/>
              <a:pPr/>
              <a:t>October 8, 2013</a:t>
            </a:fld>
            <a:endParaRPr lang="en-US"/>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4"/>
          <p:cNvSpPr>
            <a:spLocks noGrp="1"/>
          </p:cNvSpPr>
          <p:nvPr>
            <p:ph type="title"/>
          </p:nvPr>
        </p:nvSpPr>
        <p:spPr/>
        <p:txBody>
          <a:bodyPr/>
          <a:lstStyle/>
          <a:p>
            <a:r>
              <a:rPr lang="en-US" dirty="0" smtClean="0"/>
              <a:t>Perl basics</a:t>
            </a:r>
          </a:p>
        </p:txBody>
      </p:sp>
      <p:sp>
        <p:nvSpPr>
          <p:cNvPr id="15362" name="Text Placeholder 5"/>
          <p:cNvSpPr>
            <a:spLocks noGrp="1"/>
          </p:cNvSpPr>
          <p:nvPr>
            <p:ph type="body" sz="quarter" idx="10"/>
          </p:nvPr>
        </p:nvSpPr>
        <p:spPr/>
        <p:txBody>
          <a:bodyPr/>
          <a:lstStyle/>
          <a:p>
            <a:r>
              <a:rPr lang="en-US" dirty="0" smtClean="0"/>
              <a:t>Modules</a:t>
            </a:r>
          </a:p>
          <a:p>
            <a:pPr lvl="1"/>
            <a:r>
              <a:rPr lang="en-US" sz="1600" dirty="0" smtClean="0">
                <a:solidFill>
                  <a:schemeClr val="tx1"/>
                </a:solidFill>
                <a:latin typeface="Courier New" pitchFamily="49" charset="0"/>
                <a:cs typeface="Courier New" pitchFamily="49" charset="0"/>
              </a:rPr>
              <a:t>	Script.pl</a:t>
            </a:r>
          </a:p>
          <a:p>
            <a:pPr lvl="2"/>
            <a:r>
              <a:rPr lang="en-US" sz="1600" dirty="0" smtClean="0">
                <a:solidFill>
                  <a:schemeClr val="tx1"/>
                </a:solidFill>
                <a:latin typeface="Courier New" pitchFamily="49" charset="0"/>
                <a:cs typeface="Courier New" pitchFamily="49" charset="0"/>
              </a:rPr>
              <a:t>use </a:t>
            </a:r>
            <a:r>
              <a:rPr lang="en-US" sz="1600" dirty="0" err="1" smtClean="0">
                <a:solidFill>
                  <a:schemeClr val="tx1"/>
                </a:solidFill>
                <a:latin typeface="Courier New" pitchFamily="49" charset="0"/>
                <a:cs typeface="Courier New" pitchFamily="49" charset="0"/>
              </a:rPr>
              <a:t>FindBin</a:t>
            </a:r>
            <a:r>
              <a:rPr lang="en-US" sz="1600" dirty="0" smtClean="0">
                <a:solidFill>
                  <a:schemeClr val="tx1"/>
                </a:solidFill>
                <a:latin typeface="Courier New" pitchFamily="49" charset="0"/>
                <a:cs typeface="Courier New" pitchFamily="49" charset="0"/>
              </a:rPr>
              <a:t>;</a:t>
            </a:r>
          </a:p>
          <a:p>
            <a:pPr lvl="2">
              <a:buNone/>
            </a:pPr>
            <a:r>
              <a:rPr lang="en-US" sz="1600" dirty="0" smtClean="0">
                <a:solidFill>
                  <a:schemeClr val="tx1"/>
                </a:solidFill>
                <a:latin typeface="Courier New" pitchFamily="49" charset="0"/>
                <a:cs typeface="Courier New" pitchFamily="49" charset="0"/>
              </a:rPr>
              <a:t>	use lib ("$</a:t>
            </a:r>
            <a:r>
              <a:rPr lang="en-US" sz="1600" dirty="0" err="1" smtClean="0">
                <a:solidFill>
                  <a:schemeClr val="tx1"/>
                </a:solidFill>
                <a:latin typeface="Courier New" pitchFamily="49" charset="0"/>
                <a:cs typeface="Courier New" pitchFamily="49" charset="0"/>
              </a:rPr>
              <a:t>FindBin</a:t>
            </a:r>
            <a:r>
              <a:rPr lang="en-US" sz="1600" dirty="0" smtClean="0">
                <a:solidFill>
                  <a:schemeClr val="tx1"/>
                </a:solidFill>
                <a:latin typeface="Courier New" pitchFamily="49" charset="0"/>
                <a:cs typeface="Courier New" pitchFamily="49" charset="0"/>
              </a:rPr>
              <a:t>::Bin", "$</a:t>
            </a:r>
            <a:r>
              <a:rPr lang="en-US" sz="1600" dirty="0" err="1" smtClean="0">
                <a:solidFill>
                  <a:schemeClr val="tx1"/>
                </a:solidFill>
                <a:latin typeface="Courier New" pitchFamily="49" charset="0"/>
                <a:cs typeface="Courier New" pitchFamily="49" charset="0"/>
              </a:rPr>
              <a:t>FindBin</a:t>
            </a:r>
            <a:r>
              <a:rPr lang="en-US" sz="1600" dirty="0" smtClean="0">
                <a:solidFill>
                  <a:schemeClr val="tx1"/>
                </a:solidFill>
                <a:latin typeface="Courier New" pitchFamily="49" charset="0"/>
                <a:cs typeface="Courier New" pitchFamily="49" charset="0"/>
              </a:rPr>
              <a:t>::Bin/..");</a:t>
            </a:r>
          </a:p>
          <a:p>
            <a:pPr lvl="2">
              <a:buNone/>
            </a:pPr>
            <a:r>
              <a:rPr lang="en-US" sz="1600" dirty="0" smtClean="0">
                <a:solidFill>
                  <a:schemeClr val="tx1"/>
                </a:solidFill>
                <a:latin typeface="Courier New" pitchFamily="49" charset="0"/>
                <a:cs typeface="Courier New" pitchFamily="49" charset="0"/>
              </a:rPr>
              <a:t>	use </a:t>
            </a:r>
            <a:r>
              <a:rPr lang="en-US" sz="1600" dirty="0" err="1" smtClean="0">
                <a:solidFill>
                  <a:schemeClr val="tx1"/>
                </a:solidFill>
                <a:latin typeface="Courier New" pitchFamily="49" charset="0"/>
                <a:cs typeface="Courier New" pitchFamily="49" charset="0"/>
              </a:rPr>
              <a:t>TestModule</a:t>
            </a:r>
            <a:r>
              <a:rPr lang="en-US" sz="1600" dirty="0" smtClean="0">
                <a:solidFill>
                  <a:schemeClr val="tx1"/>
                </a:solidFill>
                <a:latin typeface="Courier New" pitchFamily="49" charset="0"/>
                <a:cs typeface="Courier New" pitchFamily="49" charset="0"/>
              </a:rPr>
              <a:t>;</a:t>
            </a:r>
          </a:p>
          <a:p>
            <a:pPr lvl="2">
              <a:buNone/>
            </a:pPr>
            <a:r>
              <a:rPr lang="en-US" sz="1600" dirty="0" smtClean="0">
                <a:solidFill>
                  <a:schemeClr val="tx1"/>
                </a:solidFill>
                <a:latin typeface="Courier New" pitchFamily="49" charset="0"/>
                <a:cs typeface="Courier New" pitchFamily="49" charset="0"/>
              </a:rPr>
              <a:t>	func1();</a:t>
            </a:r>
          </a:p>
        </p:txBody>
      </p:sp>
      <p:sp>
        <p:nvSpPr>
          <p:cNvPr id="15363" name="Date Placeholder 9"/>
          <p:cNvSpPr>
            <a:spLocks noGrp="1"/>
          </p:cNvSpPr>
          <p:nvPr>
            <p:ph type="dt" sz="quarter" idx="11"/>
          </p:nvPr>
        </p:nvSpPr>
        <p:spPr bwMode="auto">
          <a:noFill/>
          <a:ln>
            <a:miter lim="800000"/>
            <a:headEnd/>
            <a:tailEnd/>
          </a:ln>
        </p:spPr>
        <p:txBody>
          <a:bodyPr/>
          <a:lstStyle/>
          <a:p>
            <a:fld id="{D9810DBE-1F14-42E6-8F57-B2C6365AE005}" type="datetime4">
              <a:rPr lang="en-US"/>
              <a:pPr/>
              <a:t>October 8, 2013</a:t>
            </a:fld>
            <a:endParaRPr lang="en-US"/>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4"/>
          <p:cNvSpPr>
            <a:spLocks noGrp="1"/>
          </p:cNvSpPr>
          <p:nvPr>
            <p:ph type="title"/>
          </p:nvPr>
        </p:nvSpPr>
        <p:spPr/>
        <p:txBody>
          <a:bodyPr/>
          <a:lstStyle/>
          <a:p>
            <a:r>
              <a:rPr lang="en-US" dirty="0" smtClean="0"/>
              <a:t>Perl basics</a:t>
            </a:r>
          </a:p>
        </p:txBody>
      </p:sp>
      <p:sp>
        <p:nvSpPr>
          <p:cNvPr id="15362" name="Text Placeholder 5"/>
          <p:cNvSpPr>
            <a:spLocks noGrp="1"/>
          </p:cNvSpPr>
          <p:nvPr>
            <p:ph type="body" sz="quarter" idx="10"/>
          </p:nvPr>
        </p:nvSpPr>
        <p:spPr/>
        <p:txBody>
          <a:bodyPr/>
          <a:lstStyle/>
          <a:p>
            <a:r>
              <a:rPr lang="en-US" dirty="0" smtClean="0"/>
              <a:t>Regular Expressions</a:t>
            </a:r>
          </a:p>
          <a:p>
            <a:pPr lvl="1"/>
            <a:r>
              <a:rPr lang="en-US" sz="1600" dirty="0" smtClean="0">
                <a:solidFill>
                  <a:schemeClr val="tx1"/>
                </a:solidFill>
                <a:latin typeface="Courier New" pitchFamily="49" charset="0"/>
                <a:cs typeface="Courier New" pitchFamily="49" charset="0"/>
              </a:rPr>
              <a:t># $string contains "Result = 1.30 V";</a:t>
            </a:r>
          </a:p>
          <a:p>
            <a:pPr lvl="1">
              <a:buNone/>
            </a:pPr>
            <a:r>
              <a:rPr lang="en-US" sz="1600" dirty="0" smtClean="0">
                <a:solidFill>
                  <a:schemeClr val="tx1"/>
                </a:solidFill>
                <a:latin typeface="Courier New" pitchFamily="49" charset="0"/>
                <a:cs typeface="Courier New" pitchFamily="49" charset="0"/>
              </a:rPr>
              <a:t>	if ($string =~ /^Result\s*=\s*(\d+\.\d+)\s*(\w+)/)</a:t>
            </a:r>
          </a:p>
          <a:p>
            <a:pPr lvl="1">
              <a:buNone/>
            </a:pPr>
            <a:r>
              <a:rPr lang="en-US" sz="1600" dirty="0" smtClean="0">
                <a:solidFill>
                  <a:schemeClr val="tx1"/>
                </a:solidFill>
                <a:latin typeface="Courier New" pitchFamily="49" charset="0"/>
                <a:cs typeface="Courier New" pitchFamily="49" charset="0"/>
              </a:rPr>
              <a:t>	{</a:t>
            </a:r>
          </a:p>
          <a:p>
            <a:pPr lvl="1">
              <a:buNone/>
            </a:pPr>
            <a:r>
              <a:rPr lang="en-US" sz="1600" dirty="0" smtClean="0">
                <a:solidFill>
                  <a:schemeClr val="tx1"/>
                </a:solidFill>
                <a:latin typeface="Courier New" pitchFamily="49" charset="0"/>
                <a:cs typeface="Courier New" pitchFamily="49" charset="0"/>
              </a:rPr>
              <a:t>			($value, $units) = ($1, $2);</a:t>
            </a:r>
          </a:p>
          <a:p>
            <a:pPr lvl="1">
              <a:buNone/>
            </a:pPr>
            <a:r>
              <a:rPr lang="en-US" sz="1600" dirty="0" smtClean="0">
                <a:solidFill>
                  <a:schemeClr val="tx1"/>
                </a:solidFill>
                <a:latin typeface="Courier New" pitchFamily="49" charset="0"/>
                <a:cs typeface="Courier New" pitchFamily="49" charset="0"/>
              </a:rPr>
              <a:t>	}</a:t>
            </a:r>
          </a:p>
          <a:p>
            <a:pPr lvl="1">
              <a:buNone/>
            </a:pPr>
            <a:r>
              <a:rPr lang="en-US" sz="1600" dirty="0" smtClean="0">
                <a:solidFill>
                  <a:schemeClr val="tx1"/>
                </a:solidFill>
                <a:latin typeface="Courier New" pitchFamily="49" charset="0"/>
                <a:cs typeface="Courier New" pitchFamily="49" charset="0"/>
              </a:rPr>
              <a:t>	while (&lt;FILEHANDLE&gt;)</a:t>
            </a:r>
          </a:p>
          <a:p>
            <a:pPr lvl="1">
              <a:buNone/>
            </a:pPr>
            <a:r>
              <a:rPr lang="en-US" sz="1600" dirty="0" smtClean="0">
                <a:solidFill>
                  <a:schemeClr val="tx1"/>
                </a:solidFill>
                <a:latin typeface="Courier New" pitchFamily="49" charset="0"/>
                <a:cs typeface="Courier New" pitchFamily="49" charset="0"/>
              </a:rPr>
              <a:t>	{</a:t>
            </a:r>
          </a:p>
          <a:p>
            <a:pPr lvl="1">
              <a:buNone/>
            </a:pPr>
            <a:r>
              <a:rPr lang="en-US" sz="1600" dirty="0" smtClean="0">
                <a:solidFill>
                  <a:schemeClr val="tx1"/>
                </a:solidFill>
                <a:latin typeface="Courier New" pitchFamily="49" charset="0"/>
                <a:cs typeface="Courier New" pitchFamily="49" charset="0"/>
              </a:rPr>
              <a:t>			if (/.*(0x[A-F0-9]+)/)</a:t>
            </a:r>
          </a:p>
          <a:p>
            <a:pPr lvl="1">
              <a:buNone/>
            </a:pPr>
            <a:r>
              <a:rPr lang="en-US" sz="1600" dirty="0" smtClean="0">
                <a:solidFill>
                  <a:schemeClr val="tx1"/>
                </a:solidFill>
                <a:latin typeface="Courier New" pitchFamily="49" charset="0"/>
                <a:cs typeface="Courier New" pitchFamily="49" charset="0"/>
              </a:rPr>
              <a:t>			{</a:t>
            </a:r>
          </a:p>
          <a:p>
            <a:pPr lvl="1">
              <a:buNone/>
            </a:pPr>
            <a:r>
              <a:rPr lang="en-US" sz="1600" dirty="0" smtClean="0">
                <a:solidFill>
                  <a:schemeClr val="tx1"/>
                </a:solidFill>
                <a:latin typeface="Courier New" pitchFamily="49" charset="0"/>
                <a:cs typeface="Courier New" pitchFamily="49" charset="0"/>
              </a:rPr>
              <a:t>				$</a:t>
            </a:r>
            <a:r>
              <a:rPr lang="en-US" sz="1600" dirty="0" err="1" smtClean="0">
                <a:solidFill>
                  <a:schemeClr val="tx1"/>
                </a:solidFill>
                <a:latin typeface="Courier New" pitchFamily="49" charset="0"/>
                <a:cs typeface="Courier New" pitchFamily="49" charset="0"/>
              </a:rPr>
              <a:t>hexvalue</a:t>
            </a:r>
            <a:r>
              <a:rPr lang="en-US" sz="1600" dirty="0" smtClean="0">
                <a:solidFill>
                  <a:schemeClr val="tx1"/>
                </a:solidFill>
                <a:latin typeface="Courier New" pitchFamily="49" charset="0"/>
                <a:cs typeface="Courier New" pitchFamily="49" charset="0"/>
              </a:rPr>
              <a:t> = $1;</a:t>
            </a:r>
          </a:p>
          <a:p>
            <a:pPr lvl="1">
              <a:buNone/>
            </a:pPr>
            <a:r>
              <a:rPr lang="en-US" sz="1600" dirty="0" smtClean="0">
                <a:solidFill>
                  <a:schemeClr val="tx1"/>
                </a:solidFill>
                <a:latin typeface="Courier New" pitchFamily="49" charset="0"/>
                <a:cs typeface="Courier New" pitchFamily="49" charset="0"/>
              </a:rPr>
              <a:t>			}</a:t>
            </a:r>
          </a:p>
          <a:p>
            <a:pPr lvl="1">
              <a:buNone/>
            </a:pPr>
            <a:r>
              <a:rPr lang="en-US" sz="1600" dirty="0" smtClean="0">
                <a:solidFill>
                  <a:schemeClr val="tx1"/>
                </a:solidFill>
                <a:latin typeface="Courier New" pitchFamily="49" charset="0"/>
                <a:cs typeface="Courier New" pitchFamily="49" charset="0"/>
              </a:rPr>
              <a:t>	}</a:t>
            </a:r>
          </a:p>
        </p:txBody>
      </p:sp>
      <p:sp>
        <p:nvSpPr>
          <p:cNvPr id="15363" name="Date Placeholder 9"/>
          <p:cNvSpPr>
            <a:spLocks noGrp="1"/>
          </p:cNvSpPr>
          <p:nvPr>
            <p:ph type="dt" sz="quarter" idx="11"/>
          </p:nvPr>
        </p:nvSpPr>
        <p:spPr bwMode="auto">
          <a:noFill/>
          <a:ln>
            <a:miter lim="800000"/>
            <a:headEnd/>
            <a:tailEnd/>
          </a:ln>
        </p:spPr>
        <p:txBody>
          <a:bodyPr/>
          <a:lstStyle/>
          <a:p>
            <a:fld id="{D9810DBE-1F14-42E6-8F57-B2C6365AE005}" type="datetime4">
              <a:rPr lang="en-US"/>
              <a:pPr/>
              <a:t>October 8, 2013</a:t>
            </a:fld>
            <a:endParaRPr lang="en-US"/>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4"/>
          <p:cNvSpPr>
            <a:spLocks noGrp="1"/>
          </p:cNvSpPr>
          <p:nvPr>
            <p:ph type="title"/>
          </p:nvPr>
        </p:nvSpPr>
        <p:spPr/>
        <p:txBody>
          <a:bodyPr/>
          <a:lstStyle/>
          <a:p>
            <a:r>
              <a:rPr lang="en-US" dirty="0" smtClean="0"/>
              <a:t>Perl basics</a:t>
            </a:r>
          </a:p>
        </p:txBody>
      </p:sp>
      <p:sp>
        <p:nvSpPr>
          <p:cNvPr id="15362" name="Text Placeholder 5"/>
          <p:cNvSpPr>
            <a:spLocks noGrp="1"/>
          </p:cNvSpPr>
          <p:nvPr>
            <p:ph type="body" sz="quarter" idx="10"/>
          </p:nvPr>
        </p:nvSpPr>
        <p:spPr>
          <a:xfrm>
            <a:off x="265113" y="1220897"/>
            <a:ext cx="8437562" cy="4837112"/>
          </a:xfrm>
        </p:spPr>
        <p:txBody>
          <a:bodyPr/>
          <a:lstStyle/>
          <a:p>
            <a:r>
              <a:rPr lang="en-US" dirty="0" smtClean="0"/>
              <a:t>Resources</a:t>
            </a:r>
          </a:p>
          <a:p>
            <a:endParaRPr lang="en-US" dirty="0" smtClean="0"/>
          </a:p>
          <a:p>
            <a:endParaRPr lang="en-US" dirty="0" smtClean="0"/>
          </a:p>
          <a:p>
            <a:endParaRPr lang="en-US" dirty="0" smtClean="0"/>
          </a:p>
          <a:p>
            <a:endParaRPr lang="en-US" dirty="0" smtClean="0"/>
          </a:p>
          <a:p>
            <a:pPr lvl="1"/>
            <a:r>
              <a:rPr lang="en-US" dirty="0" smtClean="0">
                <a:hlinkClick r:id="rId2"/>
              </a:rPr>
              <a:t>http://perldoc.perl.org</a:t>
            </a:r>
            <a:endParaRPr lang="en-US" dirty="0" smtClean="0"/>
          </a:p>
          <a:p>
            <a:pPr lvl="1"/>
            <a:r>
              <a:rPr lang="en-US" dirty="0" err="1" smtClean="0"/>
              <a:t>perldoc</a:t>
            </a:r>
            <a:r>
              <a:rPr lang="en-US" dirty="0" smtClean="0"/>
              <a:t> </a:t>
            </a:r>
            <a:r>
              <a:rPr lang="en-US" dirty="0" err="1" smtClean="0"/>
              <a:t>perldoc</a:t>
            </a:r>
            <a:endParaRPr lang="en-US" dirty="0" smtClean="0"/>
          </a:p>
          <a:p>
            <a:pPr lvl="2"/>
            <a:r>
              <a:rPr lang="en-US" dirty="0" smtClean="0"/>
              <a:t>From command prompt on a system with </a:t>
            </a:r>
            <a:r>
              <a:rPr lang="en-US" dirty="0" err="1" smtClean="0"/>
              <a:t>perl</a:t>
            </a:r>
            <a:r>
              <a:rPr lang="en-US" dirty="0" smtClean="0"/>
              <a:t> installed</a:t>
            </a:r>
          </a:p>
          <a:p>
            <a:pPr lvl="1"/>
            <a:r>
              <a:rPr lang="en-US" dirty="0" smtClean="0"/>
              <a:t>Train classes?</a:t>
            </a:r>
          </a:p>
        </p:txBody>
      </p:sp>
      <p:sp>
        <p:nvSpPr>
          <p:cNvPr id="15363" name="Date Placeholder 9"/>
          <p:cNvSpPr>
            <a:spLocks noGrp="1"/>
          </p:cNvSpPr>
          <p:nvPr>
            <p:ph type="dt" sz="quarter" idx="11"/>
          </p:nvPr>
        </p:nvSpPr>
        <p:spPr bwMode="auto">
          <a:noFill/>
          <a:ln>
            <a:miter lim="800000"/>
            <a:headEnd/>
            <a:tailEnd/>
          </a:ln>
        </p:spPr>
        <p:txBody>
          <a:bodyPr/>
          <a:lstStyle/>
          <a:p>
            <a:fld id="{D9810DBE-1F14-42E6-8F57-B2C6365AE005}" type="datetime4">
              <a:rPr lang="en-US"/>
              <a:pPr/>
              <a:t>October 8, 2013</a:t>
            </a:fld>
            <a:endParaRPr lang="en-US"/>
          </a:p>
        </p:txBody>
      </p:sp>
      <p:pic>
        <p:nvPicPr>
          <p:cNvPr id="27650" name="Picture 2"/>
          <p:cNvPicPr>
            <a:picLocks noChangeAspect="1" noChangeArrowheads="1"/>
          </p:cNvPicPr>
          <p:nvPr/>
        </p:nvPicPr>
        <p:blipFill>
          <a:blip r:embed="rId3" cstate="print"/>
          <a:srcRect/>
          <a:stretch>
            <a:fillRect/>
          </a:stretch>
        </p:blipFill>
        <p:spPr bwMode="auto">
          <a:xfrm>
            <a:off x="1511028" y="1842669"/>
            <a:ext cx="1579014" cy="2055408"/>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nk">
  <a:themeElements>
    <a:clrScheme name="Micron 2007">
      <a:dk1>
        <a:srgbClr val="002060"/>
      </a:dk1>
      <a:lt1>
        <a:sysClr val="window" lastClr="FFFFFF"/>
      </a:lt1>
      <a:dk2>
        <a:srgbClr val="002060"/>
      </a:dk2>
      <a:lt2>
        <a:srgbClr val="FFFFFF"/>
      </a:lt2>
      <a:accent1>
        <a:srgbClr val="CEB966"/>
      </a:accent1>
      <a:accent2>
        <a:srgbClr val="9CB084"/>
      </a:accent2>
      <a:accent3>
        <a:srgbClr val="6BB1C9"/>
      </a:accent3>
      <a:accent4>
        <a:srgbClr val="6585CF"/>
      </a:accent4>
      <a:accent5>
        <a:srgbClr val="7E6BC9"/>
      </a:accent5>
      <a:accent6>
        <a:srgbClr val="A379BB"/>
      </a:accent6>
      <a:hlink>
        <a:srgbClr val="2F75FF"/>
      </a:hlink>
      <a:folHlink>
        <a:srgbClr val="3D8DA9"/>
      </a:folHlink>
    </a:clrScheme>
    <a:fontScheme name="Tahoma">
      <a:majorFont>
        <a:latin typeface="Tahoma"/>
        <a:ea typeface="MS PGothic"/>
        <a:cs typeface=""/>
      </a:majorFont>
      <a:minorFont>
        <a:latin typeface="Tahoma"/>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square" lIns="92075" tIns="46038" rIns="92075" bIns="46038" numCol="1" rtlCol="0"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2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2075" tIns="46038" rIns="92075" bIns="46038"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Tahoma" pitchFamily="34" charset="0"/>
          </a:defRPr>
        </a:defPPr>
      </a:lstStyle>
    </a:lnDef>
    <a:txDef>
      <a:spPr>
        <a:noFill/>
      </a:spPr>
      <a:bodyPr wrap="none" rtlCol="0">
        <a:spAutoFit/>
      </a:bodyPr>
      <a:lstStyle>
        <a:defPPr>
          <a:defRPr sz="1800" dirty="0" smtClean="0"/>
        </a:defPPr>
      </a:lstStyle>
    </a:txDef>
  </a:objectDefaults>
  <a:extraClrSchemeLst>
    <a:extraClrScheme>
      <a:clrScheme name="1_Blan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Blan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Blank 8">
        <a:dk1>
          <a:srgbClr val="000000"/>
        </a:dk1>
        <a:lt1>
          <a:srgbClr val="FFFFFF"/>
        </a:lt1>
        <a:dk2>
          <a:srgbClr val="000099"/>
        </a:dk2>
        <a:lt2>
          <a:srgbClr val="808080"/>
        </a:lt2>
        <a:accent1>
          <a:srgbClr val="FFCC00"/>
        </a:accent1>
        <a:accent2>
          <a:srgbClr val="800080"/>
        </a:accent2>
        <a:accent3>
          <a:srgbClr val="FFFFFF"/>
        </a:accent3>
        <a:accent4>
          <a:srgbClr val="000000"/>
        </a:accent4>
        <a:accent5>
          <a:srgbClr val="FFE2AA"/>
        </a:accent5>
        <a:accent6>
          <a:srgbClr val="730073"/>
        </a:accent6>
        <a:hlink>
          <a:srgbClr val="006666"/>
        </a:hlink>
        <a:folHlink>
          <a:srgbClr val="A50021"/>
        </a:folHlink>
      </a:clrScheme>
      <a:clrMap bg1="lt1" tx1="dk1" bg2="lt2" tx2="dk2" accent1="accent1" accent2="accent2" accent3="accent3" accent4="accent4" accent5="accent5" accent6="accent6" hlink="hlink" folHlink="folHlink"/>
    </a:extraClrScheme>
    <a:extraClrScheme>
      <a:clrScheme name="1_Blank 9">
        <a:dk1>
          <a:srgbClr val="072B5E"/>
        </a:dk1>
        <a:lt1>
          <a:srgbClr val="FFFFFF"/>
        </a:lt1>
        <a:dk2>
          <a:srgbClr val="072B5E"/>
        </a:dk2>
        <a:lt2>
          <a:srgbClr val="808080"/>
        </a:lt2>
        <a:accent1>
          <a:srgbClr val="455E90"/>
        </a:accent1>
        <a:accent2>
          <a:srgbClr val="7F0700"/>
        </a:accent2>
        <a:accent3>
          <a:srgbClr val="FFFFFF"/>
        </a:accent3>
        <a:accent4>
          <a:srgbClr val="05234F"/>
        </a:accent4>
        <a:accent5>
          <a:srgbClr val="B0B6C6"/>
        </a:accent5>
        <a:accent6>
          <a:srgbClr val="720600"/>
        </a:accent6>
        <a:hlink>
          <a:srgbClr val="3D8DA9"/>
        </a:hlink>
        <a:folHlink>
          <a:srgbClr val="796BB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icron 2007">
      <a:dk1>
        <a:srgbClr val="002060"/>
      </a:dk1>
      <a:lt1>
        <a:sysClr val="window" lastClr="FFFFFF"/>
      </a:lt1>
      <a:dk2>
        <a:srgbClr val="002060"/>
      </a:dk2>
      <a:lt2>
        <a:srgbClr val="FFFFFF"/>
      </a:lt2>
      <a:accent1>
        <a:srgbClr val="CEB966"/>
      </a:accent1>
      <a:accent2>
        <a:srgbClr val="9CB084"/>
      </a:accent2>
      <a:accent3>
        <a:srgbClr val="6BB1C9"/>
      </a:accent3>
      <a:accent4>
        <a:srgbClr val="6585CF"/>
      </a:accent4>
      <a:accent5>
        <a:srgbClr val="7E6BC9"/>
      </a:accent5>
      <a:accent6>
        <a:srgbClr val="A379BB"/>
      </a:accent6>
      <a:hlink>
        <a:srgbClr val="2F75FF"/>
      </a:hlink>
      <a:folHlink>
        <a:srgbClr val="3D8DA9"/>
      </a:folHlink>
    </a:clrScheme>
    <a:fontScheme name="Tahoma">
      <a:majorFont>
        <a:latin typeface="Tahoma"/>
        <a:ea typeface="MS PGothic"/>
        <a:cs typeface=""/>
      </a:majorFont>
      <a:minorFont>
        <a:latin typeface="Tahoma"/>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Document_x0020_Type xmlns="98659671-7796-4218-aa93-8ecb13b4560e">Source</Document_x0020_Type>
    <Last_x0020_Reviewed_x0020_Date xmlns="98659671-7796-4218-aa93-8ecb13b4560e">2013-10-08T06:00:00+00:00</Last_x0020_Reviewed_x0020_Date>
    <Review_x0020_Frequency xmlns="98659671-7796-4218-aa93-8ecb13b4560e">0</Review_x0020_Frequency>
    <Reviewer xmlns="98659671-7796-4218-aa93-8ecb13b4560e">
      <UserInfo>
        <DisplayName>Nathan Wood (nathanwood)</DisplayName>
        <AccountId>3647</AccountId>
        <AccountType/>
      </UserInfo>
    </Reviewer>
    <PeriodicReview_x0020_Training_x0020_Resources xmlns="98659671-7796-4218-aa93-8ecb13b4560e">
      <Url xsi:nil="true"/>
      <Description xsi:nil="true"/>
    </PeriodicReview_x0020_Training_x0020_Resources>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B37914341D744C4F8D81D9E3282ABD7B" ma:contentTypeVersion="6" ma:contentTypeDescription="Create a new document." ma:contentTypeScope="" ma:versionID="8d7f4caa30e6c060e6ca54f0647562e4">
  <xsd:schema xmlns:xsd="http://www.w3.org/2001/XMLSchema" xmlns:xs="http://www.w3.org/2001/XMLSchema" xmlns:p="http://schemas.microsoft.com/office/2006/metadata/properties" xmlns:ns2="98659671-7796-4218-aa93-8ecb13b4560e" targetNamespace="http://schemas.microsoft.com/office/2006/metadata/properties" ma:root="true" ma:fieldsID="ec223e13c976c106b2e622237ba07b6b" ns2:_="">
    <xsd:import namespace="98659671-7796-4218-aa93-8ecb13b4560e"/>
    <xsd:element name="properties">
      <xsd:complexType>
        <xsd:sequence>
          <xsd:element name="documentManagement">
            <xsd:complexType>
              <xsd:all>
                <xsd:element ref="ns2:Document_x0020_Type" minOccurs="0"/>
                <xsd:element ref="ns2:Last_x0020_Reviewed_x0020_Date"/>
                <xsd:element ref="ns2:Review_x0020_Frequency"/>
                <xsd:element ref="ns2:Reviewer"/>
                <xsd:element ref="ns2:PeriodicReview_x0020_Training_x0020_Resourc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659671-7796-4218-aa93-8ecb13b4560e" elementFormDefault="qualified">
    <xsd:import namespace="http://schemas.microsoft.com/office/2006/documentManagement/types"/>
    <xsd:import namespace="http://schemas.microsoft.com/office/infopath/2007/PartnerControls"/>
    <xsd:element name="Document_x0020_Type" ma:index="8" nillable="true" ma:displayName="FileType" ma:default="Content" ma:format="Dropdown" ma:internalName="Document_x0020_Type">
      <xsd:simpleType>
        <xsd:restriction base="dms:Choice">
          <xsd:enumeration value="Content"/>
          <xsd:enumeration value="Source"/>
          <xsd:enumeration value="Image"/>
        </xsd:restriction>
      </xsd:simpleType>
    </xsd:element>
    <xsd:element name="Last_x0020_Reviewed_x0020_Date" ma:index="9" ma:displayName="Last Reviewed Date" ma:default="[today]" ma:description="Update this field with the date this document was last reviewed" ma:format="DateOnly" ma:internalName="Last_x0020_Reviewed_x0020_Date">
      <xsd:simpleType>
        <xsd:restriction base="dms:DateTime"/>
      </xsd:simpleType>
    </xsd:element>
    <xsd:element name="Review_x0020_Frequency" ma:index="10" ma:displayName="Review Frequency" ma:decimals="0" ma:default="90" ma:description="Number of days after the last review date that this document should next be reviewed (0 to indicate no further review necessary)." ma:internalName="Review_x0020_Frequency">
      <xsd:simpleType>
        <xsd:restriction base="dms:Number">
          <xsd:maxInclusive value="365"/>
          <xsd:minInclusive value="0"/>
        </xsd:restriction>
      </xsd:simpleType>
    </xsd:element>
    <xsd:element name="Reviewer" ma:index="11" ma:displayName="Reviewer" ma:description="Person responsible for reviewing this document" ma:list="UserInfo" ma:SharePointGroup="0" ma:internalName="Reviewer"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PeriodicReview_x0020_Training_x0020_Resources" ma:index="12" nillable="true" ma:displayName="PeriodicReview Training Resources" ma:internalName="PeriodicReview_x0020_Training_x0020_Resources">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0EC130-B6AB-473D-9DB7-61BD3FB9EB98}"/>
</file>

<file path=customXml/itemProps2.xml><?xml version="1.0" encoding="utf-8"?>
<ds:datastoreItem xmlns:ds="http://schemas.openxmlformats.org/officeDocument/2006/customXml" ds:itemID="{DB339586-AA16-40C8-8E84-46BCE4336E40}"/>
</file>

<file path=customXml/itemProps3.xml><?xml version="1.0" encoding="utf-8"?>
<ds:datastoreItem xmlns:ds="http://schemas.openxmlformats.org/officeDocument/2006/customXml" ds:itemID="{24267A36-57E1-4E8D-924B-E0BECE1B1ED3}"/>
</file>

<file path=customXml/itemProps4.xml><?xml version="1.0" encoding="utf-8"?>
<ds:datastoreItem xmlns:ds="http://schemas.openxmlformats.org/officeDocument/2006/customXml" ds:itemID="{9826D3E5-8254-40E0-B1B6-B133BA175819}"/>
</file>

<file path=docProps/app.xml><?xml version="1.0" encoding="utf-8"?>
<Properties xmlns="http://schemas.openxmlformats.org/officeDocument/2006/extended-properties" xmlns:vt="http://schemas.openxmlformats.org/officeDocument/2006/docPropsVTypes">
  <Template>blank</Template>
  <TotalTime>156</TotalTime>
  <Words>411</Words>
  <Application>Microsoft Office PowerPoint</Application>
  <PresentationFormat>On-screen Show (4:3)</PresentationFormat>
  <Paragraphs>148</Paragraphs>
  <Slides>13</Slides>
  <Notes>6</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Blank</vt:lpstr>
      <vt:lpstr>NVM Bench</vt:lpstr>
      <vt:lpstr>Perl basics</vt:lpstr>
      <vt:lpstr>Perl basics</vt:lpstr>
      <vt:lpstr>Perl basics</vt:lpstr>
      <vt:lpstr>Perl basics</vt:lpstr>
      <vt:lpstr>Perl basics</vt:lpstr>
      <vt:lpstr>Perl basics</vt:lpstr>
      <vt:lpstr>Perl basics</vt:lpstr>
      <vt:lpstr>Perl basics</vt:lpstr>
      <vt:lpstr>Perl with NVM Bench</vt:lpstr>
      <vt:lpstr>Perl with NVM Bench</vt:lpstr>
      <vt:lpstr>Perl with NVM Bench</vt:lpstr>
      <vt:lpstr>Slide 13</vt:lpstr>
    </vt:vector>
  </TitlesOfParts>
  <Company>Micron Technology,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NVM Bench Scripting in Perl</dc:title>
  <dc:creator>nathanwood</dc:creator>
  <cp:lastModifiedBy>nathanwood</cp:lastModifiedBy>
  <cp:revision>21</cp:revision>
  <cp:lastPrinted>2001-04-11T21:27:24Z</cp:lastPrinted>
  <dcterms:created xsi:type="dcterms:W3CDTF">2013-09-20T12:18:14Z</dcterms:created>
  <dcterms:modified xsi:type="dcterms:W3CDTF">2013-10-08T18:04:53Z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0x010100B37914341D744C4F8D81D9E3282ABD7B</vt:lpwstr>
  </property>
  <property fmtid="{D5CDD505-2E9C-101B-9397-08002B2CF9AE}" pid="3" name="Order">
    <vt:r8>2700</vt:r8>
  </property>
  <property fmtid="{D5CDD505-2E9C-101B-9397-08002B2CF9AE}" pid="5" name="xd_ProgID">
    <vt:lpwstr/>
  </property>
  <property fmtid="{D5CDD505-2E9C-101B-9397-08002B2CF9AE}" pid="6" name="_dlc_DocId">
    <vt:lpwstr>6CVSQC75CEAD-2066-19</vt:lpwstr>
  </property>
  <property fmtid="{D5CDD505-2E9C-101B-9397-08002B2CF9AE}" pid="7" name="_SourceUrl">
    <vt:lpwstr/>
  </property>
  <property fmtid="{D5CDD505-2E9C-101B-9397-08002B2CF9AE}" pid="8" name="_SharedFileIndex">
    <vt:lpwstr/>
  </property>
  <property fmtid="{D5CDD505-2E9C-101B-9397-08002B2CF9AE}" pid="9" name="_dlc_DocIdUrl">
    <vt:lpwstr>http://collab.micron.com/products/memorysolutions/engsvcs/char/nvm/bench/_layouts/15/DocIdRedir.aspx?ID=6CVSQC75CEAD-2066-19, 6CVSQC75CEAD-2066-19</vt:lpwstr>
  </property>
  <property fmtid="{D5CDD505-2E9C-101B-9397-08002B2CF9AE}" pid="10" name="TemplateUrl">
    <vt:lpwstr/>
  </property>
  <property fmtid="{D5CDD505-2E9C-101B-9397-08002B2CF9AE}" pid="11" name="_dlc_DocIdItemGuid">
    <vt:lpwstr>b5c3c175-caa9-4623-990c-b651e087648b</vt:lpwstr>
  </property>
</Properties>
</file>