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20" r:id="rId4"/>
  </p:sldMasterIdLst>
  <p:notesMasterIdLst>
    <p:notesMasterId r:id="rId23"/>
  </p:notesMasterIdLst>
  <p:handoutMasterIdLst>
    <p:handoutMasterId r:id="rId24"/>
  </p:handoutMasterIdLst>
  <p:sldIdLst>
    <p:sldId id="256" r:id="rId5"/>
    <p:sldId id="258" r:id="rId6"/>
    <p:sldId id="259" r:id="rId7"/>
    <p:sldId id="261" r:id="rId8"/>
    <p:sldId id="260" r:id="rId9"/>
    <p:sldId id="277" r:id="rId10"/>
    <p:sldId id="268" r:id="rId11"/>
    <p:sldId id="278" r:id="rId12"/>
    <p:sldId id="269" r:id="rId13"/>
    <p:sldId id="270" r:id="rId14"/>
    <p:sldId id="271" r:id="rId15"/>
    <p:sldId id="272" r:id="rId16"/>
    <p:sldId id="273" r:id="rId17"/>
    <p:sldId id="279" r:id="rId18"/>
    <p:sldId id="276" r:id="rId19"/>
    <p:sldId id="274" r:id="rId20"/>
    <p:sldId id="280" r:id="rId21"/>
    <p:sldId id="275" r:id="rId22"/>
  </p:sldIdLst>
  <p:sldSz cx="9144000" cy="6858000" type="screen4x3"/>
  <p:notesSz cx="6858000" cy="9180513"/>
  <p:defaultTextStyle>
    <a:defPPr>
      <a:defRPr lang="en-US"/>
    </a:defPPr>
    <a:lvl1pPr algn="l" rtl="0" fontAlgn="base">
      <a:spcBef>
        <a:spcPct val="0"/>
      </a:spcBef>
      <a:spcAft>
        <a:spcPct val="0"/>
      </a:spcAft>
      <a:defRPr sz="1200" kern="1200">
        <a:solidFill>
          <a:schemeClr val="tx1"/>
        </a:solidFill>
        <a:latin typeface="Tahoma" pitchFamily="34" charset="0"/>
        <a:ea typeface="MS PGothic" pitchFamily="34" charset="-128"/>
        <a:cs typeface="+mn-cs"/>
      </a:defRPr>
    </a:lvl1pPr>
    <a:lvl2pPr marL="457200" algn="l" rtl="0" fontAlgn="base">
      <a:spcBef>
        <a:spcPct val="0"/>
      </a:spcBef>
      <a:spcAft>
        <a:spcPct val="0"/>
      </a:spcAft>
      <a:defRPr sz="1200" kern="1200">
        <a:solidFill>
          <a:schemeClr val="tx1"/>
        </a:solidFill>
        <a:latin typeface="Tahoma" pitchFamily="34" charset="0"/>
        <a:ea typeface="MS PGothic" pitchFamily="34" charset="-128"/>
        <a:cs typeface="+mn-cs"/>
      </a:defRPr>
    </a:lvl2pPr>
    <a:lvl3pPr marL="914400" algn="l" rtl="0" fontAlgn="base">
      <a:spcBef>
        <a:spcPct val="0"/>
      </a:spcBef>
      <a:spcAft>
        <a:spcPct val="0"/>
      </a:spcAft>
      <a:defRPr sz="1200" kern="1200">
        <a:solidFill>
          <a:schemeClr val="tx1"/>
        </a:solidFill>
        <a:latin typeface="Tahoma" pitchFamily="34" charset="0"/>
        <a:ea typeface="MS PGothic" pitchFamily="34" charset="-128"/>
        <a:cs typeface="+mn-cs"/>
      </a:defRPr>
    </a:lvl3pPr>
    <a:lvl4pPr marL="1371600" algn="l" rtl="0" fontAlgn="base">
      <a:spcBef>
        <a:spcPct val="0"/>
      </a:spcBef>
      <a:spcAft>
        <a:spcPct val="0"/>
      </a:spcAft>
      <a:defRPr sz="1200" kern="1200">
        <a:solidFill>
          <a:schemeClr val="tx1"/>
        </a:solidFill>
        <a:latin typeface="Tahoma" pitchFamily="34" charset="0"/>
        <a:ea typeface="MS PGothic" pitchFamily="34" charset="-128"/>
        <a:cs typeface="+mn-cs"/>
      </a:defRPr>
    </a:lvl4pPr>
    <a:lvl5pPr marL="1828800" algn="l" rtl="0" fontAlgn="base">
      <a:spcBef>
        <a:spcPct val="0"/>
      </a:spcBef>
      <a:spcAft>
        <a:spcPct val="0"/>
      </a:spcAft>
      <a:defRPr sz="1200" kern="1200">
        <a:solidFill>
          <a:schemeClr val="tx1"/>
        </a:solidFill>
        <a:latin typeface="Tahoma" pitchFamily="34" charset="0"/>
        <a:ea typeface="MS PGothic" pitchFamily="34" charset="-128"/>
        <a:cs typeface="+mn-cs"/>
      </a:defRPr>
    </a:lvl5pPr>
    <a:lvl6pPr marL="2286000" algn="l" defTabSz="914400" rtl="0" eaLnBrk="1" latinLnBrk="0" hangingPunct="1">
      <a:defRPr sz="1200" kern="1200">
        <a:solidFill>
          <a:schemeClr val="tx1"/>
        </a:solidFill>
        <a:latin typeface="Tahoma" pitchFamily="34" charset="0"/>
        <a:ea typeface="MS PGothic" pitchFamily="34" charset="-128"/>
        <a:cs typeface="+mn-cs"/>
      </a:defRPr>
    </a:lvl6pPr>
    <a:lvl7pPr marL="2743200" algn="l" defTabSz="914400" rtl="0" eaLnBrk="1" latinLnBrk="0" hangingPunct="1">
      <a:defRPr sz="1200" kern="1200">
        <a:solidFill>
          <a:schemeClr val="tx1"/>
        </a:solidFill>
        <a:latin typeface="Tahoma" pitchFamily="34" charset="0"/>
        <a:ea typeface="MS PGothic" pitchFamily="34" charset="-128"/>
        <a:cs typeface="+mn-cs"/>
      </a:defRPr>
    </a:lvl7pPr>
    <a:lvl8pPr marL="3200400" algn="l" defTabSz="914400" rtl="0" eaLnBrk="1" latinLnBrk="0" hangingPunct="1">
      <a:defRPr sz="1200" kern="1200">
        <a:solidFill>
          <a:schemeClr val="tx1"/>
        </a:solidFill>
        <a:latin typeface="Tahoma" pitchFamily="34" charset="0"/>
        <a:ea typeface="MS PGothic" pitchFamily="34" charset="-128"/>
        <a:cs typeface="+mn-cs"/>
      </a:defRPr>
    </a:lvl8pPr>
    <a:lvl9pPr marL="3657600" algn="l" defTabSz="914400" rtl="0" eaLnBrk="1" latinLnBrk="0" hangingPunct="1">
      <a:defRPr sz="1200" kern="1200">
        <a:solidFill>
          <a:schemeClr val="tx1"/>
        </a:solidFill>
        <a:latin typeface="Tahom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C8"/>
    <a:srgbClr val="1F54A5"/>
    <a:srgbClr val="6BBB35"/>
    <a:srgbClr val="C1CEEC"/>
    <a:srgbClr val="292377"/>
    <a:srgbClr val="24207A"/>
    <a:srgbClr val="0066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9059" name="Rectangle 3075"/>
          <p:cNvSpPr>
            <a:spLocks noGrp="1" noChangeArrowheads="1"/>
          </p:cNvSpPr>
          <p:nvPr>
            <p:ph type="dt" sz="quarter" idx="1"/>
          </p:nvPr>
        </p:nvSpPr>
        <p:spPr bwMode="auto">
          <a:xfrm>
            <a:off x="3884613" y="0"/>
            <a:ext cx="2987675" cy="452438"/>
          </a:xfrm>
          <a:prstGeom prst="rect">
            <a:avLst/>
          </a:prstGeom>
          <a:noFill/>
          <a:ln w="9525">
            <a:noFill/>
            <a:miter lim="800000"/>
            <a:headEnd/>
            <a:tailEnd/>
          </a:ln>
          <a:effectLst/>
        </p:spPr>
        <p:txBody>
          <a:bodyPr vert="horz" wrap="square" lIns="90077" tIns="45039" rIns="90077" bIns="45039" numCol="1" anchor="t"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ea typeface="+mn-ea"/>
                <a:cs typeface="+mn-cs"/>
              </a:defRPr>
            </a:lvl1pPr>
          </a:lstStyle>
          <a:p>
            <a:pPr>
              <a:defRPr/>
            </a:pPr>
            <a:endParaRPr lang="en-US"/>
          </a:p>
        </p:txBody>
      </p:sp>
      <p:sp>
        <p:nvSpPr>
          <p:cNvPr id="429061" name="Rectangle 3077"/>
          <p:cNvSpPr>
            <a:spLocks noGrp="1" noChangeArrowheads="1"/>
          </p:cNvSpPr>
          <p:nvPr>
            <p:ph type="sldNum" sz="quarter" idx="3"/>
          </p:nvPr>
        </p:nvSpPr>
        <p:spPr bwMode="auto">
          <a:xfrm>
            <a:off x="3884613" y="8742363"/>
            <a:ext cx="2987675" cy="452437"/>
          </a:xfrm>
          <a:prstGeom prst="rect">
            <a:avLst/>
          </a:prstGeom>
          <a:noFill/>
          <a:ln w="9525">
            <a:noFill/>
            <a:miter lim="800000"/>
            <a:headEnd/>
            <a:tailEnd/>
          </a:ln>
          <a:effectLst/>
        </p:spPr>
        <p:txBody>
          <a:bodyPr vert="horz" wrap="square" lIns="90077" tIns="45039" rIns="90077" bIns="45039" numCol="1" anchor="b"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defRPr>
            </a:lvl1pPr>
          </a:lstStyle>
          <a:p>
            <a:fld id="{CA561BC9-D990-4068-B548-DE8E24B15151}" type="slidenum">
              <a:rPr lang="en-US"/>
              <a:pPr/>
              <a:t>‹#›</a:t>
            </a:fld>
            <a:endParaRPr lang="en-US"/>
          </a:p>
        </p:txBody>
      </p:sp>
    </p:spTree>
    <p:extLst>
      <p:ext uri="{BB962C8B-B14F-4D97-AF65-F5344CB8AC3E}">
        <p14:creationId xmlns:p14="http://schemas.microsoft.com/office/powerpoint/2010/main" val="41263527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defTabSz="915988" eaLnBrk="0" hangingPunct="0">
              <a:defRPr>
                <a:latin typeface="Times New Roman" pitchFamily="18"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algn="r" defTabSz="915988" eaLnBrk="0" hangingPunct="0">
              <a:defRPr>
                <a:latin typeface="Times New Roman" pitchFamily="18" charset="0"/>
                <a:ea typeface="+mn-ea"/>
                <a:cs typeface="+mn-cs"/>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defTabSz="915988" eaLnBrk="0" hangingPunct="0">
              <a:defRPr>
                <a:latin typeface="Times New Roman" pitchFamily="18"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algn="r" defTabSz="915988" eaLnBrk="0" hangingPunct="0">
              <a:defRPr>
                <a:latin typeface="Times New Roman" pitchFamily="18" charset="0"/>
              </a:defRPr>
            </a:lvl1pPr>
          </a:lstStyle>
          <a:p>
            <a:fld id="{951A16D9-1CC9-4196-985A-3FCBAD8853E0}" type="slidenum">
              <a:rPr lang="en-US"/>
              <a:pPr/>
              <a:t>‹#›</a:t>
            </a:fld>
            <a:endParaRPr lang="en-US"/>
          </a:p>
        </p:txBody>
      </p:sp>
    </p:spTree>
    <p:extLst>
      <p:ext uri="{BB962C8B-B14F-4D97-AF65-F5344CB8AC3E}">
        <p14:creationId xmlns:p14="http://schemas.microsoft.com/office/powerpoint/2010/main" val="9944697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014 Confidential -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33350" y="6148388"/>
            <a:ext cx="8869363"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600">
                <a:solidFill>
                  <a:srgbClr val="1F54A5"/>
                </a:solidFill>
                <a:latin typeface="Calibri Light" pitchFamily="-84" charset="0"/>
              </a:rPr>
              <a:t>©2014 Micron Technology, Inc. All rights reserved. Products are warranted only to meet Micron</a:t>
            </a:r>
            <a:r>
              <a:rPr lang="en-US" altLang="en-US" sz="600">
                <a:solidFill>
                  <a:srgbClr val="1F54A5"/>
                </a:solidFill>
                <a:latin typeface="Calibri Light" pitchFamily="-84" charset="0"/>
              </a:rPr>
              <a:t>’</a:t>
            </a:r>
            <a:r>
              <a:rPr lang="en-US" sz="600">
                <a:solidFill>
                  <a:srgbClr val="1F54A5"/>
                </a:solidFill>
                <a:latin typeface="Calibri Light" pitchFamily="-84" charset="0"/>
              </a:rPr>
              <a:t>s production data sheet specifications. Information, products, and/or specifications are subject to change without notice. All information is provided on an </a:t>
            </a:r>
            <a:r>
              <a:rPr lang="en-US" altLang="en-US" sz="600">
                <a:solidFill>
                  <a:srgbClr val="1F54A5"/>
                </a:solidFill>
                <a:latin typeface="Calibri Light" pitchFamily="-84" charset="0"/>
              </a:rPr>
              <a:t>“</a:t>
            </a:r>
            <a:r>
              <a:rPr lang="en-US" sz="600">
                <a:solidFill>
                  <a:srgbClr val="1F54A5"/>
                </a:solidFill>
                <a:latin typeface="Calibri Light" pitchFamily="-84" charset="0"/>
              </a:rPr>
              <a:t>AS IS</a:t>
            </a:r>
            <a:r>
              <a:rPr lang="en-US" altLang="en-US" sz="600">
                <a:solidFill>
                  <a:srgbClr val="1F54A5"/>
                </a:solidFill>
                <a:latin typeface="Calibri Light" pitchFamily="-84" charset="0"/>
              </a:rPr>
              <a:t>”</a:t>
            </a:r>
            <a:r>
              <a:rPr lang="en-US" sz="600">
                <a:solidFill>
                  <a:srgbClr val="1F54A5"/>
                </a:solidFill>
                <a:latin typeface="Calibri Light" pitchFamily="-8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CF3C9A0D-049B-4E89-9C84-61468A9896E5}"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7" name="Freeform 6"/>
          <p:cNvSpPr>
            <a:spLocks/>
          </p:cNvSpPr>
          <p:nvPr/>
        </p:nvSpPr>
        <p:spPr bwMode="auto">
          <a:xfrm>
            <a:off x="4911725" y="635317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7"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nchor="b">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C25022DF-0B5C-432A-BFF4-BC369E36079A}" type="datetime4">
              <a:rPr lang="en-US"/>
              <a:pPr/>
              <a:t>October 14, 2015</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2014 Non-Con - 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33350" y="6148388"/>
            <a:ext cx="8869363"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600">
                <a:solidFill>
                  <a:srgbClr val="1F54A5"/>
                </a:solidFill>
                <a:latin typeface="Calibri Light" pitchFamily="-84" charset="0"/>
              </a:rPr>
              <a:t>©2014 Micron Technology, Inc. All rights reserved. Products are warranted only to meet Micron</a:t>
            </a:r>
            <a:r>
              <a:rPr lang="en-US" altLang="en-US" sz="600">
                <a:solidFill>
                  <a:srgbClr val="1F54A5"/>
                </a:solidFill>
                <a:latin typeface="Calibri Light" pitchFamily="-84" charset="0"/>
              </a:rPr>
              <a:t>’</a:t>
            </a:r>
            <a:r>
              <a:rPr lang="en-US" sz="600">
                <a:solidFill>
                  <a:srgbClr val="1F54A5"/>
                </a:solidFill>
                <a:latin typeface="Calibri Light" pitchFamily="-84" charset="0"/>
              </a:rPr>
              <a:t>s production data sheet specifications. Information, products, and/or specifications are subject to change without notice. All information is provided on an </a:t>
            </a:r>
            <a:r>
              <a:rPr lang="en-US" altLang="en-US" sz="600">
                <a:solidFill>
                  <a:srgbClr val="1F54A5"/>
                </a:solidFill>
                <a:latin typeface="Calibri Light" pitchFamily="-84" charset="0"/>
              </a:rPr>
              <a:t>“</a:t>
            </a:r>
            <a:r>
              <a:rPr lang="en-US" sz="600">
                <a:solidFill>
                  <a:srgbClr val="1F54A5"/>
                </a:solidFill>
                <a:latin typeface="Calibri Light" pitchFamily="-84" charset="0"/>
              </a:rPr>
              <a:t>AS IS</a:t>
            </a:r>
            <a:r>
              <a:rPr lang="en-US" altLang="en-US" sz="600">
                <a:solidFill>
                  <a:srgbClr val="1F54A5"/>
                </a:solidFill>
                <a:latin typeface="Calibri Light" pitchFamily="-84" charset="0"/>
              </a:rPr>
              <a:t>”</a:t>
            </a:r>
            <a:r>
              <a:rPr lang="en-US" sz="600">
                <a:solidFill>
                  <a:srgbClr val="1F54A5"/>
                </a:solidFill>
                <a:latin typeface="Calibri Light" pitchFamily="-8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7E2C92BF-4416-42C7-9F0A-373DB461227D}"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7" name="Freeform 6"/>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7"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nchor="b">
            <a:normAutofit/>
          </a:bodyPr>
          <a:lstStyle>
            <a:lvl1pPr>
              <a:defRPr sz="3200"/>
            </a:lvl1pPr>
          </a:lstStyle>
          <a:p>
            <a:r>
              <a:rPr lang="en-US" smtClean="0"/>
              <a:t>Click to edit Master title style</a:t>
            </a:r>
            <a:endParaRPr lang="en-US"/>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357B5723-D6A0-4F5D-9F0F-BE41F0E82ADA}" type="datetime4">
              <a:rPr lang="en-US"/>
              <a:pPr/>
              <a:t>October 14, 2015</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014 Non-Con - Title and Content">
    <p:spTree>
      <p:nvGrpSpPr>
        <p:cNvPr id="1" name=""/>
        <p:cNvGrpSpPr/>
        <p:nvPr/>
      </p:nvGrpSpPr>
      <p:grpSpPr>
        <a:xfrm>
          <a:off x="0" y="0"/>
          <a:ext cx="0" cy="0"/>
          <a:chOff x="0" y="0"/>
          <a:chExt cx="0" cy="0"/>
        </a:xfrm>
      </p:grpSpPr>
      <p:sp>
        <p:nvSpPr>
          <p:cNvPr id="4" name="Rectangle 9"/>
          <p:cNvSpPr txBox="1">
            <a:spLocks noChangeArrowheads="1"/>
          </p:cNvSpPr>
          <p:nvPr/>
        </p:nvSpPr>
        <p:spPr>
          <a:xfrm>
            <a:off x="22225" y="6554788"/>
            <a:ext cx="501650" cy="249237"/>
          </a:xfrm>
          <a:prstGeom prst="rect">
            <a:avLst/>
          </a:prstGeom>
        </p:spPr>
        <p:txBody>
          <a:bodyPr/>
          <a:lstStyle/>
          <a:p>
            <a:pPr algn="ctr" eaLnBrk="0" hangingPunct="0"/>
            <a:fld id="{A0B4626C-386B-4CD8-B4B0-258B4C589CF3}"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5"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6"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1A7BBB02-217D-4A15-A622-82296EBFDB3E}" type="datetime4">
              <a:rPr lang="en-US"/>
              <a:pPr/>
              <a:t>October 14, 2015</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014 Non-Con - Two Content">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59329863-77CE-433F-A70C-42ECE59E0EF6}"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83590"/>
            <a:ext cx="4038600" cy="4942574"/>
          </a:xfrm>
        </p:spPr>
        <p:txBody>
          <a:bodyPr>
            <a:normAutofit/>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83590"/>
            <a:ext cx="4038600" cy="4942574"/>
          </a:xfrm>
        </p:spPr>
        <p:txBody>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66F9581F-599B-4AC6-B280-083E09A0B111}" type="datetime4">
              <a:rPr lang="en-US"/>
              <a:pPr/>
              <a:t>October 14, 2015</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014 Non-Con - Title Only">
    <p:spTree>
      <p:nvGrpSpPr>
        <p:cNvPr id="1" name=""/>
        <p:cNvGrpSpPr/>
        <p:nvPr/>
      </p:nvGrpSpPr>
      <p:grpSpPr>
        <a:xfrm>
          <a:off x="0" y="0"/>
          <a:ext cx="0" cy="0"/>
          <a:chOff x="0" y="0"/>
          <a:chExt cx="0" cy="0"/>
        </a:xfrm>
      </p:grpSpPr>
      <p:sp>
        <p:nvSpPr>
          <p:cNvPr id="3" name="Rectangle 9"/>
          <p:cNvSpPr txBox="1">
            <a:spLocks noChangeArrowheads="1"/>
          </p:cNvSpPr>
          <p:nvPr/>
        </p:nvSpPr>
        <p:spPr>
          <a:xfrm>
            <a:off x="22225" y="6554788"/>
            <a:ext cx="501650" cy="249237"/>
          </a:xfrm>
          <a:prstGeom prst="rect">
            <a:avLst/>
          </a:prstGeom>
        </p:spPr>
        <p:txBody>
          <a:bodyPr/>
          <a:lstStyle/>
          <a:p>
            <a:pPr algn="ctr" eaLnBrk="0" hangingPunct="0"/>
            <a:fld id="{9EB17F44-DEF0-4C8B-9664-6014883F82C0}"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4"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5"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6"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5DED4007-B13D-4496-8DA5-2DAC23ECBC03}" type="datetime4">
              <a:rPr lang="en-US"/>
              <a:pPr/>
              <a:t>October 14, 2015</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014 Non-Con - Blank w Footer">
    <p:spTree>
      <p:nvGrpSpPr>
        <p:cNvPr id="1" name=""/>
        <p:cNvGrpSpPr/>
        <p:nvPr/>
      </p:nvGrpSpPr>
      <p:grpSpPr>
        <a:xfrm>
          <a:off x="0" y="0"/>
          <a:ext cx="0" cy="0"/>
          <a:chOff x="0" y="0"/>
          <a:chExt cx="0" cy="0"/>
        </a:xfrm>
      </p:grpSpPr>
      <p:sp>
        <p:nvSpPr>
          <p:cNvPr id="2" name="Rectangle 9"/>
          <p:cNvSpPr txBox="1">
            <a:spLocks noChangeArrowheads="1"/>
          </p:cNvSpPr>
          <p:nvPr/>
        </p:nvSpPr>
        <p:spPr>
          <a:xfrm>
            <a:off x="22225" y="6554788"/>
            <a:ext cx="501650" cy="249237"/>
          </a:xfrm>
          <a:prstGeom prst="rect">
            <a:avLst/>
          </a:prstGeom>
        </p:spPr>
        <p:txBody>
          <a:bodyPr/>
          <a:lstStyle/>
          <a:p>
            <a:pPr algn="ctr" eaLnBrk="0" hangingPunct="0"/>
            <a:fld id="{19A1D232-5884-4FB0-9E8C-4B575EDB7A9F}"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3"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4"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5"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6"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9C800DF9-A93F-45EA-BBCD-75355B40880E}" type="datetime4">
              <a:rPr lang="en-US"/>
              <a:pPr/>
              <a:t>October 14, 2015</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2014 Non-Con - Picture with Caption">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A9D6C497-2FAC-4A47-9D08-C098B8301970}"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0042C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F038488B-218B-4873-A081-127E98167D9F}" type="datetime4">
              <a:rPr lang="en-US"/>
              <a:pPr/>
              <a:t>October 14, 2015</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014 Non-Con - Transition">
    <p:spTree>
      <p:nvGrpSpPr>
        <p:cNvPr id="1" name=""/>
        <p:cNvGrpSpPr/>
        <p:nvPr/>
      </p:nvGrpSpPr>
      <p:grpSpPr>
        <a:xfrm>
          <a:off x="0" y="0"/>
          <a:ext cx="0" cy="0"/>
          <a:chOff x="0" y="0"/>
          <a:chExt cx="0" cy="0"/>
        </a:xfrm>
      </p:grpSpPr>
      <p:sp>
        <p:nvSpPr>
          <p:cNvPr id="4" name="Rectangle 9"/>
          <p:cNvSpPr txBox="1">
            <a:spLocks noChangeArrowheads="1"/>
          </p:cNvSpPr>
          <p:nvPr/>
        </p:nvSpPr>
        <p:spPr>
          <a:xfrm>
            <a:off x="22225" y="6554788"/>
            <a:ext cx="501650" cy="249237"/>
          </a:xfrm>
          <a:prstGeom prst="rect">
            <a:avLst/>
          </a:prstGeom>
        </p:spPr>
        <p:txBody>
          <a:bodyPr/>
          <a:lstStyle/>
          <a:p>
            <a:pPr algn="ctr" eaLnBrk="0" hangingPunct="0"/>
            <a:fld id="{8B17E368-3A29-4A8B-A844-D8DE6B62224C}"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5"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6"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FC683499-58D6-43B1-A36A-214E35D838A8}" type="datetime4">
              <a:rPr lang="en-US"/>
              <a:pPr/>
              <a:t>October 14, 2015</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014 - Micron End Page">
    <p:spTree>
      <p:nvGrpSpPr>
        <p:cNvPr id="1" name=""/>
        <p:cNvGrpSpPr/>
        <p:nvPr/>
      </p:nvGrpSpPr>
      <p:grpSpPr>
        <a:xfrm>
          <a:off x="0" y="0"/>
          <a:ext cx="0" cy="0"/>
          <a:chOff x="0" y="0"/>
          <a:chExt cx="0" cy="0"/>
        </a:xfrm>
      </p:grpSpPr>
      <p:pic>
        <p:nvPicPr>
          <p:cNvPr id="2" name="Picture 3" descr="Micron-Your-Innovation-Logo.jpg"/>
          <p:cNvPicPr>
            <a:picLocks noChangeAspect="1"/>
          </p:cNvPicPr>
          <p:nvPr/>
        </p:nvPicPr>
        <p:blipFill>
          <a:blip r:embed="rId2" cstate="print"/>
          <a:srcRect/>
          <a:stretch>
            <a:fillRect/>
          </a:stretch>
        </p:blipFill>
        <p:spPr bwMode="auto">
          <a:xfrm>
            <a:off x="1474788" y="2430463"/>
            <a:ext cx="6130925" cy="2047875"/>
          </a:xfrm>
          <a:prstGeom prst="rect">
            <a:avLst/>
          </a:prstGeom>
          <a:noFill/>
          <a:ln w="9525">
            <a:noFill/>
            <a:miter lim="800000"/>
            <a:headEnd/>
            <a:tailEnd/>
          </a:ln>
        </p:spPr>
      </p:pic>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014 Confidential - Title and Content">
    <p:spTree>
      <p:nvGrpSpPr>
        <p:cNvPr id="1" name=""/>
        <p:cNvGrpSpPr/>
        <p:nvPr/>
      </p:nvGrpSpPr>
      <p:grpSpPr>
        <a:xfrm>
          <a:off x="0" y="0"/>
          <a:ext cx="0" cy="0"/>
          <a:chOff x="0" y="0"/>
          <a:chExt cx="0" cy="0"/>
        </a:xfrm>
      </p:grpSpPr>
      <p:sp>
        <p:nvSpPr>
          <p:cNvPr id="4" name="Freeform 3"/>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6B985410-074A-4C5C-8E46-DA554FE0A9A5}"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51B0CCA7-BBF3-4848-A850-5E5FD3B0421F}" type="datetime4">
              <a:rPr lang="en-US"/>
              <a:pPr/>
              <a:t>October 14, 2015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014 Confidential - Two Content">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343A040C-5063-49A1-9A13-5EB9069FF43F}"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83590"/>
            <a:ext cx="4038600" cy="4942574"/>
          </a:xfrm>
        </p:spPr>
        <p:txBody>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83590"/>
            <a:ext cx="4038600" cy="4942574"/>
          </a:xfrm>
        </p:spPr>
        <p:txBody>
          <a:bodyPr>
            <a:normAutofit/>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CD565D73-F69F-441D-8269-2E9B222A88DB}" type="datetime4">
              <a:rPr lang="en-US"/>
              <a:pPr/>
              <a:t>October 14, 2015</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014 Confidential - Title Only">
    <p:spTree>
      <p:nvGrpSpPr>
        <p:cNvPr id="1" name=""/>
        <p:cNvGrpSpPr/>
        <p:nvPr/>
      </p:nvGrpSpPr>
      <p:grpSpPr>
        <a:xfrm>
          <a:off x="0" y="0"/>
          <a:ext cx="0" cy="0"/>
          <a:chOff x="0" y="0"/>
          <a:chExt cx="0" cy="0"/>
        </a:xfrm>
      </p:grpSpPr>
      <p:sp>
        <p:nvSpPr>
          <p:cNvPr id="3" name="Rectangle 9"/>
          <p:cNvSpPr txBox="1">
            <a:spLocks noChangeArrowheads="1"/>
          </p:cNvSpPr>
          <p:nvPr/>
        </p:nvSpPr>
        <p:spPr>
          <a:xfrm>
            <a:off x="22225" y="6554788"/>
            <a:ext cx="501650" cy="249237"/>
          </a:xfrm>
          <a:prstGeom prst="rect">
            <a:avLst/>
          </a:prstGeom>
        </p:spPr>
        <p:txBody>
          <a:bodyPr/>
          <a:lstStyle/>
          <a:p>
            <a:pPr algn="ctr" eaLnBrk="0" hangingPunct="0"/>
            <a:fld id="{BF72DC35-4E3B-49F9-880F-F015A498E1CA}"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4"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5"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6"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2226DE7C-5397-44C7-85B3-412657B2AE40}" type="datetime4">
              <a:rPr lang="en-US"/>
              <a:pPr/>
              <a:t>October 14, 2015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4 Confidential - Blank w footer">
    <p:spTree>
      <p:nvGrpSpPr>
        <p:cNvPr id="1" name=""/>
        <p:cNvGrpSpPr/>
        <p:nvPr/>
      </p:nvGrpSpPr>
      <p:grpSpPr>
        <a:xfrm>
          <a:off x="0" y="0"/>
          <a:ext cx="0" cy="0"/>
          <a:chOff x="0" y="0"/>
          <a:chExt cx="0" cy="0"/>
        </a:xfrm>
      </p:grpSpPr>
      <p:sp>
        <p:nvSpPr>
          <p:cNvPr id="2" name="Rectangle 9"/>
          <p:cNvSpPr txBox="1">
            <a:spLocks noChangeArrowheads="1"/>
          </p:cNvSpPr>
          <p:nvPr/>
        </p:nvSpPr>
        <p:spPr>
          <a:xfrm>
            <a:off x="22225" y="6554788"/>
            <a:ext cx="501650" cy="249237"/>
          </a:xfrm>
          <a:prstGeom prst="rect">
            <a:avLst/>
          </a:prstGeom>
        </p:spPr>
        <p:txBody>
          <a:bodyPr/>
          <a:lstStyle/>
          <a:p>
            <a:pPr algn="ctr" eaLnBrk="0" hangingPunct="0"/>
            <a:fld id="{89128C7A-912E-4C69-9BEB-F0F8D2DC84E0}"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3"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4"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5"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6"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008B2C63-6A1B-4FF1-9574-18125CCE7945}" type="datetime4">
              <a:rPr lang="en-US"/>
              <a:pPr/>
              <a:t>October 14, 2015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2014 Confidential - Picture with Caption">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E3C04BAD-937D-4765-8DE9-4A52B596FFEA}"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0042C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F218B3BF-E5D3-4548-9C72-BACABB83ED96}" type="datetime4">
              <a:rPr lang="en-US"/>
              <a:pPr/>
              <a:t>October 14, 2015</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2014 Confidential - Transition">
    <p:spTree>
      <p:nvGrpSpPr>
        <p:cNvPr id="1" name=""/>
        <p:cNvGrpSpPr/>
        <p:nvPr/>
      </p:nvGrpSpPr>
      <p:grpSpPr>
        <a:xfrm>
          <a:off x="0" y="0"/>
          <a:ext cx="0" cy="0"/>
          <a:chOff x="0" y="0"/>
          <a:chExt cx="0" cy="0"/>
        </a:xfrm>
      </p:grpSpPr>
      <p:sp>
        <p:nvSpPr>
          <p:cNvPr id="4" name="Rectangle 9"/>
          <p:cNvSpPr txBox="1">
            <a:spLocks noChangeArrowheads="1"/>
          </p:cNvSpPr>
          <p:nvPr/>
        </p:nvSpPr>
        <p:spPr>
          <a:xfrm>
            <a:off x="22225" y="6554788"/>
            <a:ext cx="501650" cy="249237"/>
          </a:xfrm>
          <a:prstGeom prst="rect">
            <a:avLst/>
          </a:prstGeom>
        </p:spPr>
        <p:txBody>
          <a:bodyPr/>
          <a:lstStyle/>
          <a:p>
            <a:pPr algn="ctr" eaLnBrk="0" hangingPunct="0"/>
            <a:fld id="{70780C4C-7D4A-45A6-A6C2-26A7E612E17D}"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5"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6" name="Freeform 5"/>
          <p:cNvSpPr>
            <a:spLocks/>
          </p:cNvSpPr>
          <p:nvPr/>
        </p:nvSpPr>
        <p:spPr bwMode="auto">
          <a:xfrm>
            <a:off x="4900613" y="6338888"/>
            <a:ext cx="4243387" cy="519112"/>
          </a:xfrm>
          <a:custGeom>
            <a:avLst/>
            <a:gdLst>
              <a:gd name="T0" fmla="*/ 3637700 w 4583411"/>
              <a:gd name="T1" fmla="*/ 0 h 522804"/>
              <a:gd name="T2" fmla="*/ 0 w 4583411"/>
              <a:gd name="T3" fmla="*/ 510611 h 522804"/>
              <a:gd name="T4" fmla="*/ 3631561 w 4583411"/>
              <a:gd name="T5" fmla="*/ 511315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nchor="b">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0226482B-12D6-4B6C-B491-C05ED69E75FF}" type="datetime4">
              <a:rPr lang="en-US"/>
              <a:pPr/>
              <a:t>October 14, 2015</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no footer">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014 - Micron End Page">
    <p:spTree>
      <p:nvGrpSpPr>
        <p:cNvPr id="1" name=""/>
        <p:cNvGrpSpPr/>
        <p:nvPr/>
      </p:nvGrpSpPr>
      <p:grpSpPr>
        <a:xfrm>
          <a:off x="0" y="0"/>
          <a:ext cx="0" cy="0"/>
          <a:chOff x="0" y="0"/>
          <a:chExt cx="0" cy="0"/>
        </a:xfrm>
      </p:grpSpPr>
      <p:pic>
        <p:nvPicPr>
          <p:cNvPr id="2" name="Picture 3" descr="Micron-Your-Innovation-Logo.jpg"/>
          <p:cNvPicPr>
            <a:picLocks noChangeAspect="1"/>
          </p:cNvPicPr>
          <p:nvPr/>
        </p:nvPicPr>
        <p:blipFill>
          <a:blip r:embed="rId2" cstate="print"/>
          <a:srcRect/>
          <a:stretch>
            <a:fillRect/>
          </a:stretch>
        </p:blipFill>
        <p:spPr bwMode="auto">
          <a:xfrm>
            <a:off x="1474788" y="2430463"/>
            <a:ext cx="6130925" cy="2047875"/>
          </a:xfrm>
          <a:prstGeom prst="rect">
            <a:avLst/>
          </a:prstGeom>
          <a:noFill/>
          <a:ln w="9525">
            <a:noFill/>
            <a:miter lim="800000"/>
            <a:headEnd/>
            <a:tailEnd/>
          </a:ln>
        </p:spPr>
      </p:pic>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844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090613"/>
            <a:ext cx="8229600" cy="503555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24"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hf sldNum="0" hdr="0" ftr="0"/>
  <p:txStyles>
    <p:titleStyle>
      <a:lvl1pPr algn="ctr" defTabSz="457200" rtl="0" eaLnBrk="1" fontAlgn="base" hangingPunct="1">
        <a:spcBef>
          <a:spcPct val="0"/>
        </a:spcBef>
        <a:spcAft>
          <a:spcPct val="0"/>
        </a:spcAft>
        <a:defRPr sz="2800" kern="1200">
          <a:solidFill>
            <a:srgbClr val="000090"/>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9pPr>
    </p:titleStyle>
    <p:bodyStyle>
      <a:lvl1pPr marL="225425" indent="-225425" algn="l" defTabSz="457200" rtl="0" eaLnBrk="1" fontAlgn="base" hangingPunct="1">
        <a:spcBef>
          <a:spcPct val="0"/>
        </a:spcBef>
        <a:spcAft>
          <a:spcPts val="800"/>
        </a:spcAft>
        <a:buClr>
          <a:schemeClr val="bg1"/>
        </a:buClr>
        <a:buSzPct val="28000"/>
        <a:buFont typeface="Arial" pitchFamily="34" charset="0"/>
        <a:buChar char="•"/>
        <a:defRPr sz="2200" kern="1200">
          <a:solidFill>
            <a:srgbClr val="000090"/>
          </a:solidFill>
          <a:latin typeface="+mn-lt"/>
          <a:ea typeface="MS PGothic" pitchFamily="34" charset="-128"/>
          <a:cs typeface="ＭＳ Ｐゴシック" charset="0"/>
        </a:defRPr>
      </a:lvl1pPr>
      <a:lvl2pPr marL="398463" indent="-173038" algn="l" defTabSz="457200" rtl="0" eaLnBrk="1" fontAlgn="base" hangingPunct="1">
        <a:spcBef>
          <a:spcPct val="0"/>
        </a:spcBef>
        <a:spcAft>
          <a:spcPts val="800"/>
        </a:spcAft>
        <a:buClr>
          <a:srgbClr val="6BBB35"/>
        </a:buClr>
        <a:buSzPct val="70000"/>
        <a:buFont typeface="Wingdings" pitchFamily="2" charset="2"/>
        <a:buChar char="§"/>
        <a:defRPr sz="2000" kern="1200">
          <a:solidFill>
            <a:schemeClr val="tx1"/>
          </a:solidFill>
          <a:latin typeface="+mn-lt"/>
          <a:ea typeface="MS PGothic" pitchFamily="34" charset="-128"/>
          <a:cs typeface="+mn-cs"/>
        </a:defRPr>
      </a:lvl2pPr>
      <a:lvl3pPr marL="744538" indent="-173038" algn="l" defTabSz="457200" rtl="0" eaLnBrk="1" fontAlgn="base" hangingPunct="1">
        <a:spcBef>
          <a:spcPct val="0"/>
        </a:spcBef>
        <a:spcAft>
          <a:spcPts val="800"/>
        </a:spcAft>
        <a:buClr>
          <a:srgbClr val="00B1E1"/>
        </a:buClr>
        <a:buSzPct val="70000"/>
        <a:buFont typeface="Wingdings" pitchFamily="2" charset="2"/>
        <a:buChar char="§"/>
        <a:defRPr kern="1200">
          <a:solidFill>
            <a:schemeClr val="tx1"/>
          </a:solidFill>
          <a:latin typeface="+mn-lt"/>
          <a:ea typeface="MS PGothic" pitchFamily="34" charset="-128"/>
          <a:cs typeface="+mn-cs"/>
        </a:defRPr>
      </a:lvl3pPr>
      <a:lvl4pPr marL="973138" indent="398463" algn="l" defTabSz="457200" rtl="0" eaLnBrk="1" fontAlgn="base" hangingPunct="1">
        <a:spcBef>
          <a:spcPct val="0"/>
        </a:spcBef>
        <a:spcAft>
          <a:spcPts val="800"/>
        </a:spcAft>
        <a:buFont typeface="Arial" pitchFamily="34" charset="0"/>
        <a:defRPr sz="1600" kern="1200">
          <a:solidFill>
            <a:schemeClr val="tx1"/>
          </a:solidFill>
          <a:latin typeface="+mn-lt"/>
          <a:ea typeface="MS PGothic" pitchFamily="34" charset="-128"/>
          <a:cs typeface="+mn-cs"/>
        </a:defRPr>
      </a:lvl4pPr>
      <a:lvl5pPr marL="1257300" indent="571500" algn="l" defTabSz="457200" rtl="0" eaLnBrk="1" fontAlgn="base" hangingPunct="1">
        <a:spcBef>
          <a:spcPct val="0"/>
        </a:spcBef>
        <a:spcAft>
          <a:spcPts val="800"/>
        </a:spcAft>
        <a:buFont typeface="Arial" pitchFamily="34" charset="0"/>
        <a:defRPr sz="16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dc.micron.com/mtv/PQA001/_layouts/15/WopiFrame.aspx?sourcedoc=/mtv/PQA001/TRAIN/Tech_Lecture_PQA_Perl_101.pptx&amp;action=default&amp;DefaultItemOpen=1"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
          <p:cNvSpPr>
            <a:spLocks noGrp="1"/>
          </p:cNvSpPr>
          <p:nvPr>
            <p:ph type="ctrTitle"/>
          </p:nvPr>
        </p:nvSpPr>
        <p:spPr/>
        <p:txBody>
          <a:bodyPr/>
          <a:lstStyle/>
          <a:p>
            <a:r>
              <a:rPr lang="en-US" dirty="0" smtClean="0"/>
              <a:t>Basic Macro/Script Writing for </a:t>
            </a:r>
            <a:r>
              <a:rPr lang="en-US" dirty="0" err="1" smtClean="0"/>
              <a:t>Nextest</a:t>
            </a:r>
            <a:endParaRPr lang="en-US" dirty="0" smtClean="0"/>
          </a:p>
        </p:txBody>
      </p:sp>
      <p:sp>
        <p:nvSpPr>
          <p:cNvPr id="20482" name="Subtitle 3"/>
          <p:cNvSpPr>
            <a:spLocks noGrp="1"/>
          </p:cNvSpPr>
          <p:nvPr>
            <p:ph type="subTitle" idx="1"/>
          </p:nvPr>
        </p:nvSpPr>
        <p:spPr>
          <a:xfrm>
            <a:off x="0" y="3686175"/>
            <a:ext cx="9144000" cy="1752600"/>
          </a:xfrm>
        </p:spPr>
        <p:txBody>
          <a:bodyPr/>
          <a:lstStyle/>
          <a:p>
            <a:r>
              <a:rPr lang="en-US" dirty="0" smtClean="0"/>
              <a:t>SSABBAH</a:t>
            </a:r>
          </a:p>
        </p:txBody>
      </p:sp>
      <p:sp>
        <p:nvSpPr>
          <p:cNvPr id="20483" name="Date Placeholder 13"/>
          <p:cNvSpPr>
            <a:spLocks noGrp="1"/>
          </p:cNvSpPr>
          <p:nvPr>
            <p:ph type="dt" sz="quarter" idx="10"/>
          </p:nvPr>
        </p:nvSpPr>
        <p:spPr bwMode="auto">
          <a:noFill/>
          <a:ln>
            <a:miter lim="800000"/>
            <a:headEnd/>
            <a:tailEnd/>
          </a:ln>
        </p:spPr>
        <p:txBody>
          <a:bodyPr/>
          <a:lstStyle/>
          <a:p>
            <a:fld id="{4E494935-82A8-4DD6-9667-79606D16EDB6}" type="datetime4">
              <a:rPr lang="en-US"/>
              <a:pPr/>
              <a:t>October 14, 2015</a:t>
            </a:fld>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p:txBody>
          <a:bodyPr/>
          <a:lstStyle/>
          <a:p>
            <a:r>
              <a:rPr lang="en-US" dirty="0" smtClean="0"/>
              <a:t>Writing Scripts</a:t>
            </a:r>
          </a:p>
        </p:txBody>
      </p:sp>
      <p:sp>
        <p:nvSpPr>
          <p:cNvPr id="29699" name="Date Placeholder 1"/>
          <p:cNvSpPr>
            <a:spLocks noGrp="1"/>
          </p:cNvSpPr>
          <p:nvPr>
            <p:ph type="dt" sz="quarter" idx="10"/>
          </p:nvPr>
        </p:nvSpPr>
        <p:spPr bwMode="auto">
          <a:noFill/>
          <a:ln>
            <a:miter lim="800000"/>
            <a:headEnd/>
            <a:tailEnd/>
          </a:ln>
        </p:spPr>
        <p:txBody>
          <a:bodyPr/>
          <a:lstStyle/>
          <a:p>
            <a:fld id="{CD0557E0-B965-47D0-8DD1-04BBD1E64D2C}" type="datetime4">
              <a:rPr lang="en-US"/>
              <a:pPr/>
              <a:t>October 14, 2015</a:t>
            </a:fld>
            <a:endParaRPr lang="en-US"/>
          </a:p>
        </p:txBody>
      </p:sp>
      <p:sp>
        <p:nvSpPr>
          <p:cNvPr id="5" name="TextBox 4"/>
          <p:cNvSpPr txBox="1"/>
          <p:nvPr/>
        </p:nvSpPr>
        <p:spPr>
          <a:xfrm>
            <a:off x="413657" y="776514"/>
            <a:ext cx="8440057" cy="4924425"/>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Scripts are much more powerful than macros due to their ability to loop through commands</a:t>
            </a:r>
          </a:p>
          <a:p>
            <a:pPr lvl="1">
              <a:buFont typeface="Arial" pitchFamily="34" charset="0"/>
              <a:buChar char="•"/>
            </a:pPr>
            <a:r>
              <a:rPr lang="en-US" sz="2000" dirty="0">
                <a:latin typeface="Calibri"/>
                <a:cs typeface="Calibri"/>
              </a:rPr>
              <a:t> </a:t>
            </a:r>
            <a:r>
              <a:rPr lang="en-US" sz="2000" dirty="0" smtClean="0">
                <a:latin typeface="Calibri"/>
                <a:cs typeface="Calibri"/>
              </a:rPr>
              <a:t>This means the commands themselves take much less time to write up!</a:t>
            </a:r>
          </a:p>
          <a:p>
            <a:pPr lvl="1">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…but writing these scripts requires at least a basic understanding of Perl. Learning Perl is outside the scope of this training, but Micron has some excellent resources, one of which can be found here:</a:t>
            </a:r>
          </a:p>
          <a:p>
            <a:pPr>
              <a:buFont typeface="Arial" pitchFamily="34" charset="0"/>
              <a:buChar char="•"/>
            </a:pPr>
            <a:endParaRPr lang="en-US" sz="2000" dirty="0">
              <a:latin typeface="Calibri"/>
              <a:cs typeface="Calibri"/>
            </a:endParaRPr>
          </a:p>
          <a:p>
            <a:r>
              <a:rPr lang="en-US" sz="2000" dirty="0" smtClean="0">
                <a:latin typeface="Calibri"/>
                <a:cs typeface="Calibri"/>
                <a:hlinkClick r:id="rId2"/>
              </a:rPr>
              <a:t>http://edc.micron.com/mtv/PQA001/_layouts/15/WopiFrame.aspx?sourcedoc=/mtv/PQA001/TRAIN/Tech_Lecture_PQA_Perl_101.pptx&amp;action=default&amp;DefaultItemOpen=1</a:t>
            </a:r>
            <a:endParaRPr lang="en-US" sz="2000" dirty="0" smtClean="0">
              <a:latin typeface="Calibri"/>
              <a:cs typeface="Calibri"/>
            </a:endParaRPr>
          </a:p>
          <a:p>
            <a:endParaRPr lang="en-US" sz="2000" dirty="0">
              <a:latin typeface="Calibri"/>
              <a:cs typeface="Calibri"/>
            </a:endParaRPr>
          </a:p>
          <a:p>
            <a:r>
              <a:rPr lang="en-US" sz="2000" dirty="0" smtClean="0">
                <a:latin typeface="Calibri"/>
                <a:cs typeface="Calibri"/>
              </a:rPr>
              <a:t>Try searching MERC for additional resources!</a:t>
            </a:r>
          </a:p>
          <a:p>
            <a:endParaRPr lang="en-US" sz="2000" dirty="0">
              <a:latin typeface="Calibri"/>
              <a:cs typeface="Calibri"/>
            </a:endParaRPr>
          </a:p>
          <a:p>
            <a:r>
              <a:rPr lang="en-US" sz="2000" dirty="0" smtClean="0">
                <a:latin typeface="Calibri"/>
                <a:cs typeface="Calibri"/>
              </a:rPr>
              <a:t>You don’t need to be a Perl guru to write scripts for </a:t>
            </a:r>
            <a:r>
              <a:rPr lang="en-US" sz="2000" dirty="0" err="1" smtClean="0">
                <a:latin typeface="Calibri"/>
                <a:cs typeface="Calibri"/>
              </a:rPr>
              <a:t>Nextest</a:t>
            </a:r>
            <a:r>
              <a:rPr lang="en-US" sz="2000" dirty="0" smtClean="0">
                <a:latin typeface="Calibri"/>
                <a:cs typeface="Calibri"/>
              </a:rPr>
              <a:t>- a basic understanding of programming principles will be enough to do what you need to.</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2"/>
          <p:cNvSpPr>
            <a:spLocks noGrp="1"/>
          </p:cNvSpPr>
          <p:nvPr>
            <p:ph type="title"/>
          </p:nvPr>
        </p:nvSpPr>
        <p:spPr/>
        <p:txBody>
          <a:bodyPr/>
          <a:lstStyle/>
          <a:p>
            <a:r>
              <a:rPr lang="en-US" dirty="0" smtClean="0"/>
              <a:t>Writing </a:t>
            </a:r>
            <a:r>
              <a:rPr lang="en-US" dirty="0" err="1" smtClean="0"/>
              <a:t>Nextest</a:t>
            </a:r>
            <a:r>
              <a:rPr lang="en-US" dirty="0" smtClean="0"/>
              <a:t> Scripts</a:t>
            </a:r>
          </a:p>
        </p:txBody>
      </p:sp>
      <p:sp>
        <p:nvSpPr>
          <p:cNvPr id="30724" name="Date Placeholder 1"/>
          <p:cNvSpPr>
            <a:spLocks noGrp="1"/>
          </p:cNvSpPr>
          <p:nvPr>
            <p:ph type="dt" sz="quarter" idx="10"/>
          </p:nvPr>
        </p:nvSpPr>
        <p:spPr bwMode="auto">
          <a:noFill/>
          <a:ln>
            <a:miter lim="800000"/>
            <a:headEnd/>
            <a:tailEnd/>
          </a:ln>
        </p:spPr>
        <p:txBody>
          <a:bodyPr/>
          <a:lstStyle/>
          <a:p>
            <a:fld id="{8EF975FA-C0E0-422C-A337-51ECA3FDF5FB}" type="datetime4">
              <a:rPr lang="en-US"/>
              <a:pPr/>
              <a:t>October 14, 2015</a:t>
            </a:fld>
            <a:endParaRPr lang="en-US"/>
          </a:p>
        </p:txBody>
      </p:sp>
      <p:sp>
        <p:nvSpPr>
          <p:cNvPr id="6" name="TextBox 5"/>
          <p:cNvSpPr txBox="1"/>
          <p:nvPr/>
        </p:nvSpPr>
        <p:spPr>
          <a:xfrm>
            <a:off x="337279" y="727023"/>
            <a:ext cx="8334531" cy="5232202"/>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A quick plug for a good text editor…</a:t>
            </a:r>
          </a:p>
          <a:p>
            <a:pPr lvl="1">
              <a:buFont typeface="Arial" pitchFamily="34" charset="0"/>
              <a:buChar char="•"/>
            </a:pPr>
            <a:r>
              <a:rPr lang="en-US" sz="2000" dirty="0">
                <a:latin typeface="Calibri"/>
                <a:cs typeface="Calibri"/>
              </a:rPr>
              <a:t> </a:t>
            </a:r>
            <a:r>
              <a:rPr lang="en-US" sz="2000" dirty="0" smtClean="0">
                <a:latin typeface="Calibri"/>
                <a:cs typeface="Calibri"/>
              </a:rPr>
              <a:t>Notepad works great for writing macros because the syntax isn’t very involved, and you won’t be working with lots of variables, arrays, keywords, etc….</a:t>
            </a:r>
          </a:p>
          <a:p>
            <a:pPr lvl="1">
              <a:buFont typeface="Arial" pitchFamily="34" charset="0"/>
              <a:buChar char="•"/>
            </a:pPr>
            <a:endParaRPr lang="en-US" sz="2000" dirty="0" smtClean="0">
              <a:latin typeface="Calibri"/>
              <a:cs typeface="Calibri"/>
            </a:endParaRPr>
          </a:p>
          <a:p>
            <a:pPr lvl="1">
              <a:buFont typeface="Arial" pitchFamily="34" charset="0"/>
              <a:buChar char="•"/>
            </a:pPr>
            <a:r>
              <a:rPr lang="en-US" sz="2000" dirty="0" smtClean="0">
                <a:latin typeface="Calibri"/>
                <a:cs typeface="Calibri"/>
              </a:rPr>
              <a:t>….but that’s not true for Perl scripts. Getting a good editor (such as Notepad++) will be very helpful for writing these scripts- that’s because Notepad++ will color-code your keywords, variables, arrays, etc that will make it easier to read and debug your code.</a:t>
            </a:r>
          </a:p>
          <a:p>
            <a:pPr lvl="1">
              <a:buFont typeface="Arial" pitchFamily="34" charset="0"/>
              <a:buChar char="•"/>
            </a:pPr>
            <a:endParaRPr lang="en-US" sz="2000" dirty="0">
              <a:latin typeface="Calibri"/>
              <a:cs typeface="Calibri"/>
            </a:endParaRPr>
          </a:p>
          <a:p>
            <a:pPr lvl="1">
              <a:buFont typeface="Arial" pitchFamily="34" charset="0"/>
              <a:buChar char="•"/>
            </a:pPr>
            <a:r>
              <a:rPr lang="en-US" sz="2000" dirty="0" smtClean="0">
                <a:latin typeface="Calibri"/>
                <a:cs typeface="Calibri"/>
              </a:rPr>
              <a:t> The examples given in this document will show screen shots of the scripts taken from Notepad++</a:t>
            </a:r>
          </a:p>
          <a:p>
            <a:pPr lvl="1">
              <a:buFont typeface="Arial" pitchFamily="34" charset="0"/>
              <a:buChar char="•"/>
            </a:pPr>
            <a:endParaRPr lang="en-US" sz="2000" dirty="0">
              <a:latin typeface="Calibri"/>
              <a:cs typeface="Calibri"/>
            </a:endParaRPr>
          </a:p>
          <a:p>
            <a:pPr lvl="1">
              <a:buFont typeface="Arial" pitchFamily="34" charset="0"/>
              <a:buChar char="•"/>
            </a:pPr>
            <a:r>
              <a:rPr lang="en-US" sz="2000" dirty="0" smtClean="0">
                <a:latin typeface="Calibri"/>
                <a:cs typeface="Calibri"/>
              </a:rPr>
              <a:t> Note that the testers all have </a:t>
            </a:r>
            <a:r>
              <a:rPr lang="en-US" sz="2000" dirty="0" err="1" smtClean="0">
                <a:latin typeface="Calibri"/>
                <a:cs typeface="Calibri"/>
              </a:rPr>
              <a:t>Scite</a:t>
            </a:r>
            <a:r>
              <a:rPr lang="en-US" sz="2000" dirty="0" smtClean="0">
                <a:latin typeface="Calibri"/>
                <a:cs typeface="Calibri"/>
              </a:rPr>
              <a:t> installed- this is another text editor that’s very useful for making tweaks to your scripts while you’re at the tester. It also has a major advantage over Notepad++: it will check your syntax to make sure it’s right!</a:t>
            </a:r>
            <a:endParaRPr lang="en-US" sz="2000" dirty="0">
              <a:latin typeface="Calibri"/>
              <a:cs typeface="Calibri"/>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2"/>
          <p:cNvSpPr>
            <a:spLocks noGrp="1"/>
          </p:cNvSpPr>
          <p:nvPr>
            <p:ph type="title"/>
          </p:nvPr>
        </p:nvSpPr>
        <p:spPr/>
        <p:txBody>
          <a:bodyPr/>
          <a:lstStyle/>
          <a:p>
            <a:r>
              <a:rPr lang="en-US" dirty="0" smtClean="0"/>
              <a:t>Writing Scripts</a:t>
            </a:r>
          </a:p>
        </p:txBody>
      </p:sp>
      <p:sp>
        <p:nvSpPr>
          <p:cNvPr id="31746" name="Date Placeholder 3"/>
          <p:cNvSpPr>
            <a:spLocks noGrp="1"/>
          </p:cNvSpPr>
          <p:nvPr>
            <p:ph type="dt" sz="quarter" idx="10"/>
          </p:nvPr>
        </p:nvSpPr>
        <p:spPr bwMode="auto">
          <a:noFill/>
          <a:ln>
            <a:miter lim="800000"/>
            <a:headEnd/>
            <a:tailEnd/>
          </a:ln>
        </p:spPr>
        <p:txBody>
          <a:bodyPr/>
          <a:lstStyle/>
          <a:p>
            <a:fld id="{C7816342-F370-40AB-8BD7-948704B4C322}" type="datetime4">
              <a:rPr lang="en-US"/>
              <a:pPr/>
              <a:t>October 14, 2015</a:t>
            </a:fld>
            <a:endParaRPr lang="en-US"/>
          </a:p>
        </p:txBody>
      </p:sp>
      <p:sp>
        <p:nvSpPr>
          <p:cNvPr id="4" name="TextBox 3"/>
          <p:cNvSpPr txBox="1"/>
          <p:nvPr/>
        </p:nvSpPr>
        <p:spPr>
          <a:xfrm>
            <a:off x="166914" y="878114"/>
            <a:ext cx="9078686" cy="4801314"/>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Like macros, comments are preceded by a hash/pound symbol.</a:t>
            </a:r>
            <a:endParaRPr lang="en-US" sz="2000" dirty="0">
              <a:latin typeface="Calibri"/>
              <a:cs typeface="Calibri"/>
            </a:endParaRPr>
          </a:p>
          <a:p>
            <a:pPr>
              <a:buFont typeface="Arial" pitchFamily="34" charset="0"/>
              <a:buChar char="•"/>
            </a:pPr>
            <a:r>
              <a:rPr lang="en-US" sz="2000" dirty="0" smtClean="0">
                <a:latin typeface="Calibri"/>
                <a:cs typeface="Calibri"/>
              </a:rPr>
              <a:t> Basic structure of a Perl script for </a:t>
            </a:r>
            <a:r>
              <a:rPr lang="en-US" sz="2000" dirty="0" err="1" smtClean="0">
                <a:latin typeface="Calibri"/>
                <a:cs typeface="Calibri"/>
              </a:rPr>
              <a:t>Nextest</a:t>
            </a:r>
            <a:r>
              <a:rPr lang="en-US" sz="2000" dirty="0" smtClean="0">
                <a:latin typeface="Calibri"/>
                <a:cs typeface="Calibri"/>
              </a:rPr>
              <a:t>:</a:t>
            </a:r>
          </a:p>
          <a:p>
            <a:pPr>
              <a:buFont typeface="Arial" pitchFamily="34" charset="0"/>
              <a:buChar char="•"/>
            </a:pPr>
            <a:endParaRPr lang="en-US" sz="2000" dirty="0">
              <a:latin typeface="Calibri"/>
              <a:cs typeface="Calibri"/>
            </a:endParaRPr>
          </a:p>
          <a:p>
            <a:r>
              <a:rPr lang="en-US" sz="1400" dirty="0" smtClean="0">
                <a:latin typeface="Calibri"/>
                <a:cs typeface="Calibri"/>
              </a:rPr>
              <a:t>#script_name.pl</a:t>
            </a:r>
          </a:p>
          <a:p>
            <a:endParaRPr lang="en-US" sz="1400" dirty="0">
              <a:latin typeface="Calibri"/>
              <a:cs typeface="Calibri"/>
            </a:endParaRPr>
          </a:p>
          <a:p>
            <a:r>
              <a:rPr lang="en-US" sz="1400" dirty="0" smtClean="0">
                <a:latin typeface="Calibri"/>
                <a:cs typeface="Calibri"/>
              </a:rPr>
              <a:t>#Comments about how to use the script, author name, etc. </a:t>
            </a:r>
          </a:p>
          <a:p>
            <a:r>
              <a:rPr lang="en-US" sz="1400" dirty="0" smtClean="0">
                <a:latin typeface="Calibri"/>
                <a:cs typeface="Calibri"/>
              </a:rPr>
              <a:t>#May also need to include something about it being Micron Confidential (fair warning)</a:t>
            </a:r>
          </a:p>
          <a:p>
            <a:endParaRPr lang="en-US" sz="1400" dirty="0">
              <a:latin typeface="Calibri"/>
              <a:cs typeface="Calibri"/>
            </a:endParaRPr>
          </a:p>
          <a:p>
            <a:r>
              <a:rPr lang="en-US" sz="1400" dirty="0" smtClean="0">
                <a:latin typeface="Calibri"/>
                <a:cs typeface="Calibri"/>
              </a:rPr>
              <a:t>#The following lines are required for just about any script you would be writing for the tester:</a:t>
            </a:r>
          </a:p>
          <a:p>
            <a:endParaRPr lang="en-US" sz="1400" dirty="0">
              <a:latin typeface="Calibri"/>
              <a:cs typeface="Calibri"/>
            </a:endParaRPr>
          </a:p>
          <a:p>
            <a:r>
              <a:rPr lang="en-US" sz="1400" dirty="0" smtClean="0">
                <a:latin typeface="Calibri"/>
                <a:cs typeface="Calibri"/>
              </a:rPr>
              <a:t>use strict;</a:t>
            </a:r>
          </a:p>
          <a:p>
            <a:r>
              <a:rPr lang="en-US" sz="1400" dirty="0" smtClean="0">
                <a:latin typeface="Calibri"/>
                <a:cs typeface="Calibri"/>
              </a:rPr>
              <a:t>use warnings;</a:t>
            </a:r>
          </a:p>
          <a:p>
            <a:r>
              <a:rPr lang="en-US" sz="1400" dirty="0" smtClean="0">
                <a:latin typeface="Calibri"/>
                <a:cs typeface="Calibri"/>
              </a:rPr>
              <a:t>BEGIN</a:t>
            </a:r>
          </a:p>
          <a:p>
            <a:r>
              <a:rPr lang="en-US" sz="1400" dirty="0" smtClean="0">
                <a:latin typeface="Calibri"/>
                <a:cs typeface="Calibri"/>
              </a:rPr>
              <a:t>{</a:t>
            </a:r>
          </a:p>
          <a:p>
            <a:r>
              <a:rPr lang="en-US" sz="1400" dirty="0">
                <a:latin typeface="Calibri"/>
                <a:cs typeface="Calibri"/>
              </a:rPr>
              <a:t>	</a:t>
            </a:r>
            <a:r>
              <a:rPr lang="en-US" sz="1400" dirty="0" err="1" smtClean="0">
                <a:latin typeface="Calibri"/>
                <a:cs typeface="Calibri"/>
              </a:rPr>
              <a:t>unshift</a:t>
            </a:r>
            <a:r>
              <a:rPr lang="en-US" sz="1400" dirty="0" smtClean="0">
                <a:latin typeface="Calibri"/>
                <a:cs typeface="Calibri"/>
              </a:rPr>
              <a:t> (@INC, \\perl_modules);</a:t>
            </a:r>
          </a:p>
          <a:p>
            <a:r>
              <a:rPr lang="en-US" sz="1400" dirty="0">
                <a:latin typeface="Calibri"/>
                <a:cs typeface="Calibri"/>
              </a:rPr>
              <a:t>}</a:t>
            </a:r>
            <a:endParaRPr lang="en-US" sz="1400" dirty="0" smtClean="0">
              <a:latin typeface="Calibri"/>
              <a:cs typeface="Calibri"/>
            </a:endParaRPr>
          </a:p>
          <a:p>
            <a:endParaRPr lang="en-US" sz="1400" dirty="0" smtClean="0">
              <a:latin typeface="Calibri"/>
              <a:cs typeface="Calibri"/>
            </a:endParaRPr>
          </a:p>
          <a:p>
            <a:r>
              <a:rPr lang="en-US" sz="1400" dirty="0" smtClean="0">
                <a:latin typeface="Calibri"/>
                <a:cs typeface="Calibri"/>
              </a:rPr>
              <a:t>use </a:t>
            </a:r>
            <a:r>
              <a:rPr lang="en-US" sz="1400" dirty="0" err="1" smtClean="0">
                <a:latin typeface="Calibri"/>
                <a:cs typeface="Calibri"/>
              </a:rPr>
              <a:t>runcli</a:t>
            </a:r>
            <a:r>
              <a:rPr lang="en-US" sz="1400" dirty="0" smtClean="0">
                <a:latin typeface="Calibri"/>
                <a:cs typeface="Calibri"/>
              </a:rPr>
              <a:t>; #</a:t>
            </a:r>
            <a:r>
              <a:rPr lang="en-US" sz="1400" dirty="0" err="1" smtClean="0">
                <a:latin typeface="Calibri"/>
                <a:cs typeface="Calibri"/>
              </a:rPr>
              <a:t>Runcli</a:t>
            </a:r>
            <a:r>
              <a:rPr lang="en-US" sz="1400" dirty="0" smtClean="0">
                <a:latin typeface="Calibri"/>
                <a:cs typeface="Calibri"/>
              </a:rPr>
              <a:t> is the command that you’ll use to communicate with the tester</a:t>
            </a:r>
          </a:p>
          <a:p>
            <a:endParaRPr lang="en-US" sz="1400" dirty="0">
              <a:latin typeface="Calibri"/>
              <a:cs typeface="Calibri"/>
            </a:endParaRPr>
          </a:p>
          <a:p>
            <a:r>
              <a:rPr lang="en-US" sz="1400" dirty="0" smtClean="0">
                <a:latin typeface="Calibri"/>
                <a:cs typeface="Calibri"/>
              </a:rPr>
              <a:t>#Variables/Constants</a:t>
            </a:r>
          </a:p>
          <a:p>
            <a:r>
              <a:rPr lang="en-US" sz="1400" dirty="0" smtClean="0">
                <a:latin typeface="Calibri"/>
                <a:cs typeface="Calibri"/>
              </a:rPr>
              <a:t>#Commands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Opening Lines- Example</a:t>
            </a:r>
            <a:endParaRPr lang="en-US" dirty="0"/>
          </a:p>
        </p:txBody>
      </p:sp>
      <p:sp>
        <p:nvSpPr>
          <p:cNvPr id="32769" name="Date Placeholder 3"/>
          <p:cNvSpPr>
            <a:spLocks noGrp="1"/>
          </p:cNvSpPr>
          <p:nvPr>
            <p:ph type="dt" sz="half" idx="10"/>
          </p:nvPr>
        </p:nvSpPr>
        <p:spPr bwMode="auto">
          <a:noFill/>
          <a:ln>
            <a:miter lim="800000"/>
            <a:headEnd/>
            <a:tailEnd/>
          </a:ln>
        </p:spPr>
        <p:txBody>
          <a:bodyPr/>
          <a:lstStyle/>
          <a:p>
            <a:fld id="{B597677C-C05D-408D-9F0B-02CC378DB7F6}" type="datetime4">
              <a:rPr lang="en-US"/>
              <a:pPr/>
              <a:t>October 14, 2015</a:t>
            </a:fld>
            <a:endParaRPr lang="en-US"/>
          </a:p>
        </p:txBody>
      </p:sp>
      <p:pic>
        <p:nvPicPr>
          <p:cNvPr id="32770" name="Picture 2"/>
          <p:cNvPicPr>
            <a:picLocks noChangeAspect="1" noChangeArrowheads="1"/>
          </p:cNvPicPr>
          <p:nvPr/>
        </p:nvPicPr>
        <p:blipFill>
          <a:blip r:embed="rId2" cstate="print"/>
          <a:srcRect/>
          <a:stretch>
            <a:fillRect/>
          </a:stretch>
        </p:blipFill>
        <p:spPr bwMode="auto">
          <a:xfrm>
            <a:off x="371928" y="835932"/>
            <a:ext cx="6019800" cy="5200650"/>
          </a:xfrm>
          <a:prstGeom prst="rect">
            <a:avLst/>
          </a:prstGeom>
          <a:noFill/>
          <a:ln w="9525">
            <a:noFill/>
            <a:miter lim="800000"/>
            <a:headEnd/>
            <a:tailEnd/>
          </a:ln>
        </p:spPr>
      </p:pic>
      <p:cxnSp>
        <p:nvCxnSpPr>
          <p:cNvPr id="10" name="Straight Arrow Connector 9"/>
          <p:cNvCxnSpPr/>
          <p:nvPr/>
        </p:nvCxnSpPr>
        <p:spPr>
          <a:xfrm flipH="1">
            <a:off x="6589486" y="1429657"/>
            <a:ext cx="595085" cy="0"/>
          </a:xfrm>
          <a:prstGeom prst="straightConnector1">
            <a:avLst/>
          </a:prstGeom>
          <a:ln w="12700" cap="rnd"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6574972" y="2518229"/>
            <a:ext cx="595085" cy="0"/>
          </a:xfrm>
          <a:prstGeom prst="straightConnector1">
            <a:avLst/>
          </a:prstGeom>
          <a:ln w="12700" cap="rnd"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618515" y="4368800"/>
            <a:ext cx="595085" cy="0"/>
          </a:xfrm>
          <a:prstGeom prst="straightConnector1">
            <a:avLst/>
          </a:prstGeom>
          <a:ln w="12700" cap="rnd"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22457" y="1284514"/>
            <a:ext cx="1509486" cy="461665"/>
          </a:xfrm>
          <a:prstGeom prst="rect">
            <a:avLst/>
          </a:prstGeom>
          <a:noFill/>
        </p:spPr>
        <p:txBody>
          <a:bodyPr wrap="square" lIns="0" tIns="0" rIns="0" bIns="0" rtlCol="0">
            <a:spAutoFit/>
          </a:bodyPr>
          <a:lstStyle/>
          <a:p>
            <a:r>
              <a:rPr lang="en-US" sz="1000" dirty="0" smtClean="0">
                <a:latin typeface="Calibri"/>
                <a:cs typeface="Calibri"/>
              </a:rPr>
              <a:t>Notes on script and what should be done prior to using it (if anything)</a:t>
            </a:r>
          </a:p>
        </p:txBody>
      </p:sp>
      <p:sp>
        <p:nvSpPr>
          <p:cNvPr id="14" name="TextBox 13"/>
          <p:cNvSpPr txBox="1"/>
          <p:nvPr/>
        </p:nvSpPr>
        <p:spPr>
          <a:xfrm>
            <a:off x="7336971" y="2438400"/>
            <a:ext cx="1509486" cy="153888"/>
          </a:xfrm>
          <a:prstGeom prst="rect">
            <a:avLst/>
          </a:prstGeom>
          <a:noFill/>
        </p:spPr>
        <p:txBody>
          <a:bodyPr wrap="square" lIns="0" tIns="0" rIns="0" bIns="0" rtlCol="0">
            <a:spAutoFit/>
          </a:bodyPr>
          <a:lstStyle/>
          <a:p>
            <a:r>
              <a:rPr lang="en-US" sz="1000" dirty="0" smtClean="0">
                <a:latin typeface="Calibri"/>
                <a:cs typeface="Calibri"/>
              </a:rPr>
              <a:t>Mandatory first lines</a:t>
            </a:r>
          </a:p>
        </p:txBody>
      </p:sp>
      <p:sp>
        <p:nvSpPr>
          <p:cNvPr id="15" name="TextBox 14"/>
          <p:cNvSpPr txBox="1"/>
          <p:nvPr/>
        </p:nvSpPr>
        <p:spPr>
          <a:xfrm>
            <a:off x="7329714" y="4165600"/>
            <a:ext cx="1509486" cy="461665"/>
          </a:xfrm>
          <a:prstGeom prst="rect">
            <a:avLst/>
          </a:prstGeom>
          <a:noFill/>
        </p:spPr>
        <p:txBody>
          <a:bodyPr wrap="square" lIns="0" tIns="0" rIns="0" bIns="0" rtlCol="0">
            <a:spAutoFit/>
          </a:bodyPr>
          <a:lstStyle/>
          <a:p>
            <a:r>
              <a:rPr lang="en-US" sz="1000" dirty="0" smtClean="0">
                <a:latin typeface="Calibri"/>
                <a:cs typeface="Calibri"/>
              </a:rPr>
              <a:t>Defining constants. Here, anything in ALL CAPS is a constant</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Opening Lines- Example</a:t>
            </a:r>
            <a:endParaRPr lang="en-US" dirty="0"/>
          </a:p>
        </p:txBody>
      </p:sp>
      <p:sp>
        <p:nvSpPr>
          <p:cNvPr id="32769" name="Date Placeholder 3"/>
          <p:cNvSpPr>
            <a:spLocks noGrp="1"/>
          </p:cNvSpPr>
          <p:nvPr>
            <p:ph type="dt" sz="half" idx="10"/>
          </p:nvPr>
        </p:nvSpPr>
        <p:spPr bwMode="auto">
          <a:noFill/>
          <a:ln>
            <a:miter lim="800000"/>
            <a:headEnd/>
            <a:tailEnd/>
          </a:ln>
        </p:spPr>
        <p:txBody>
          <a:bodyPr/>
          <a:lstStyle/>
          <a:p>
            <a:fld id="{B597677C-C05D-408D-9F0B-02CC378DB7F6}" type="datetime4">
              <a:rPr lang="en-US"/>
              <a:pPr/>
              <a:t>October 14, 2015</a:t>
            </a:fld>
            <a:endParaRPr lang="en-US"/>
          </a:p>
        </p:txBody>
      </p:sp>
      <p:sp>
        <p:nvSpPr>
          <p:cNvPr id="13" name="TextBox 12"/>
          <p:cNvSpPr txBox="1"/>
          <p:nvPr/>
        </p:nvSpPr>
        <p:spPr>
          <a:xfrm>
            <a:off x="464456" y="4913086"/>
            <a:ext cx="1509486" cy="615553"/>
          </a:xfrm>
          <a:prstGeom prst="rect">
            <a:avLst/>
          </a:prstGeom>
          <a:noFill/>
        </p:spPr>
        <p:txBody>
          <a:bodyPr wrap="square" lIns="0" tIns="0" rIns="0" bIns="0" rtlCol="0">
            <a:spAutoFit/>
          </a:bodyPr>
          <a:lstStyle/>
          <a:p>
            <a:r>
              <a:rPr lang="en-US" sz="1000" dirty="0" smtClean="0">
                <a:latin typeface="Calibri"/>
                <a:cs typeface="Calibri"/>
              </a:rPr>
              <a:t>Arguments of </a:t>
            </a:r>
            <a:r>
              <a:rPr lang="en-US" sz="1000" dirty="0" err="1" smtClean="0">
                <a:latin typeface="Calibri"/>
                <a:cs typeface="Calibri"/>
              </a:rPr>
              <a:t>runcli</a:t>
            </a:r>
            <a:r>
              <a:rPr lang="en-US" sz="1000" dirty="0" smtClean="0">
                <a:latin typeface="Calibri"/>
                <a:cs typeface="Calibri"/>
              </a:rPr>
              <a:t>() are the commands to the tester. These need to be included in quotation marks!</a:t>
            </a:r>
          </a:p>
        </p:txBody>
      </p:sp>
      <p:sp>
        <p:nvSpPr>
          <p:cNvPr id="14" name="TextBox 13"/>
          <p:cNvSpPr txBox="1"/>
          <p:nvPr/>
        </p:nvSpPr>
        <p:spPr>
          <a:xfrm>
            <a:off x="377370" y="1211944"/>
            <a:ext cx="1509486" cy="307777"/>
          </a:xfrm>
          <a:prstGeom prst="rect">
            <a:avLst/>
          </a:prstGeom>
          <a:noFill/>
        </p:spPr>
        <p:txBody>
          <a:bodyPr wrap="square" lIns="0" tIns="0" rIns="0" bIns="0" rtlCol="0">
            <a:spAutoFit/>
          </a:bodyPr>
          <a:lstStyle/>
          <a:p>
            <a:r>
              <a:rPr lang="en-US" sz="1000" dirty="0" smtClean="0">
                <a:latin typeface="Calibri"/>
                <a:cs typeface="Calibri"/>
              </a:rPr>
              <a:t>Nested for-loop. Good luck doing this in a macro!</a:t>
            </a:r>
          </a:p>
        </p:txBody>
      </p:sp>
      <p:sp>
        <p:nvSpPr>
          <p:cNvPr id="15" name="TextBox 14"/>
          <p:cNvSpPr txBox="1"/>
          <p:nvPr/>
        </p:nvSpPr>
        <p:spPr>
          <a:xfrm>
            <a:off x="4767942" y="1364343"/>
            <a:ext cx="1509486" cy="461665"/>
          </a:xfrm>
          <a:prstGeom prst="rect">
            <a:avLst/>
          </a:prstGeom>
          <a:noFill/>
        </p:spPr>
        <p:txBody>
          <a:bodyPr wrap="square" lIns="0" tIns="0" rIns="0" bIns="0" rtlCol="0">
            <a:spAutoFit/>
          </a:bodyPr>
          <a:lstStyle/>
          <a:p>
            <a:r>
              <a:rPr lang="en-US" sz="1000" dirty="0" smtClean="0">
                <a:latin typeface="Calibri"/>
                <a:cs typeface="Calibri"/>
              </a:rPr>
              <a:t>Variables and constants can be written write into the commands! </a:t>
            </a:r>
          </a:p>
        </p:txBody>
      </p:sp>
      <p:pic>
        <p:nvPicPr>
          <p:cNvPr id="53250" name="Picture 2"/>
          <p:cNvPicPr>
            <a:picLocks noChangeAspect="1" noChangeArrowheads="1"/>
          </p:cNvPicPr>
          <p:nvPr/>
        </p:nvPicPr>
        <p:blipFill>
          <a:blip r:embed="rId2" cstate="print"/>
          <a:srcRect/>
          <a:stretch>
            <a:fillRect/>
          </a:stretch>
        </p:blipFill>
        <p:spPr bwMode="auto">
          <a:xfrm>
            <a:off x="370114" y="2171474"/>
            <a:ext cx="8509819" cy="2045428"/>
          </a:xfrm>
          <a:prstGeom prst="rect">
            <a:avLst/>
          </a:prstGeom>
          <a:noFill/>
          <a:ln w="9525">
            <a:noFill/>
            <a:miter lim="800000"/>
            <a:headEnd/>
            <a:tailEnd/>
          </a:ln>
        </p:spPr>
      </p:pic>
      <p:cxnSp>
        <p:nvCxnSpPr>
          <p:cNvPr id="17" name="Straight Arrow Connector 16"/>
          <p:cNvCxnSpPr/>
          <p:nvPr/>
        </p:nvCxnSpPr>
        <p:spPr>
          <a:xfrm flipV="1">
            <a:off x="957943" y="4274457"/>
            <a:ext cx="246743" cy="616857"/>
          </a:xfrm>
          <a:prstGeom prst="straightConnector1">
            <a:avLst/>
          </a:prstGeom>
          <a:ln w="12700" cap="rnd"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67657" y="1611086"/>
            <a:ext cx="14514" cy="529771"/>
          </a:xfrm>
          <a:prstGeom prst="straightConnector1">
            <a:avLst/>
          </a:prstGeom>
          <a:ln w="12700" cap="rnd"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2046514" y="1828800"/>
            <a:ext cx="2612572" cy="1117600"/>
          </a:xfrm>
          <a:prstGeom prst="straightConnector1">
            <a:avLst/>
          </a:prstGeom>
          <a:ln w="12700" cap="rnd"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152571" y="1952171"/>
            <a:ext cx="660400" cy="1647372"/>
          </a:xfrm>
          <a:prstGeom prst="straightConnector1">
            <a:avLst/>
          </a:prstGeom>
          <a:ln w="12700" cap="rnd"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Writing Scripts</a:t>
            </a:r>
            <a:endParaRPr lang="en-US" dirty="0"/>
          </a:p>
        </p:txBody>
      </p:sp>
      <p:sp>
        <p:nvSpPr>
          <p:cNvPr id="33796" name="Date Placeholder 7"/>
          <p:cNvSpPr>
            <a:spLocks noGrp="1"/>
          </p:cNvSpPr>
          <p:nvPr>
            <p:ph type="dt" sz="half" idx="10"/>
          </p:nvPr>
        </p:nvSpPr>
        <p:spPr bwMode="auto">
          <a:noFill/>
          <a:ln>
            <a:miter lim="800000"/>
            <a:headEnd/>
            <a:tailEnd/>
          </a:ln>
        </p:spPr>
        <p:txBody>
          <a:bodyPr/>
          <a:lstStyle/>
          <a:p>
            <a:fld id="{3C506834-1A3F-4189-8122-3F8EB2A19F79}" type="datetime4">
              <a:rPr lang="en-US"/>
              <a:pPr/>
              <a:t>October 14, 2015</a:t>
            </a:fld>
            <a:endParaRPr lang="en-US"/>
          </a:p>
        </p:txBody>
      </p:sp>
      <p:sp>
        <p:nvSpPr>
          <p:cNvPr id="7" name="TextBox 6"/>
          <p:cNvSpPr txBox="1"/>
          <p:nvPr/>
        </p:nvSpPr>
        <p:spPr>
          <a:xfrm>
            <a:off x="341086" y="863600"/>
            <a:ext cx="8309428" cy="4616648"/>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As with any programming language, comments are your friends! </a:t>
            </a:r>
          </a:p>
          <a:p>
            <a:pPr lvl="1">
              <a:buFont typeface="Arial" pitchFamily="34" charset="0"/>
              <a:buChar char="•"/>
            </a:pPr>
            <a:r>
              <a:rPr lang="en-US" sz="2000" dirty="0">
                <a:latin typeface="Calibri"/>
                <a:cs typeface="Calibri"/>
              </a:rPr>
              <a:t> </a:t>
            </a:r>
            <a:r>
              <a:rPr lang="en-US" sz="2000" dirty="0" smtClean="0">
                <a:latin typeface="Calibri"/>
                <a:cs typeface="Calibri"/>
              </a:rPr>
              <a:t>You might think you’ll remember what your script does in 3 months, but you won’t. Do yourself (and everyone else) a favor and explain it in your code.</a:t>
            </a:r>
          </a:p>
          <a:p>
            <a:pPr lvl="1">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Before running a script, open it in </a:t>
            </a:r>
            <a:r>
              <a:rPr lang="en-US" sz="2000" dirty="0" err="1" smtClean="0">
                <a:latin typeface="Calibri"/>
                <a:cs typeface="Calibri"/>
              </a:rPr>
              <a:t>Scite</a:t>
            </a:r>
            <a:r>
              <a:rPr lang="en-US" sz="2000" dirty="0" smtClean="0">
                <a:latin typeface="Calibri"/>
                <a:cs typeface="Calibri"/>
              </a:rPr>
              <a:t> on the tester and check for syntax errors.</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Scripts can be terminated by pressing Ctrl + C during execution, just like any other tester command.</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Print statements will print to the Perl console, not the tester CLI. To print something to the CLI, use </a:t>
            </a:r>
            <a:r>
              <a:rPr lang="en-US" sz="2000" dirty="0" err="1" smtClean="0">
                <a:latin typeface="Calibri"/>
                <a:cs typeface="Calibri"/>
              </a:rPr>
              <a:t>runcli</a:t>
            </a:r>
            <a:r>
              <a:rPr lang="en-US" sz="2000" dirty="0" smtClean="0">
                <a:latin typeface="Calibri"/>
                <a:cs typeface="Calibri"/>
              </a:rPr>
              <a:t>(“lineout()”)</a:t>
            </a:r>
          </a:p>
          <a:p>
            <a:pPr lvl="1">
              <a:buFont typeface="Arial" pitchFamily="34" charset="0"/>
              <a:buChar char="•"/>
            </a:pPr>
            <a:r>
              <a:rPr lang="en-US" sz="2000" dirty="0">
                <a:latin typeface="Calibri"/>
                <a:cs typeface="Calibri"/>
              </a:rPr>
              <a:t> </a:t>
            </a:r>
            <a:r>
              <a:rPr lang="en-US" sz="2000" dirty="0" smtClean="0">
                <a:latin typeface="Calibri"/>
                <a:cs typeface="Calibri"/>
              </a:rPr>
              <a:t>This is VERY helpful for tracking how far into a loop the script is…otherwise you have no way of knowing.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Writing Scripts</a:t>
            </a:r>
            <a:endParaRPr lang="en-US" dirty="0"/>
          </a:p>
        </p:txBody>
      </p:sp>
      <p:sp>
        <p:nvSpPr>
          <p:cNvPr id="34819" name="Date Placeholder 5"/>
          <p:cNvSpPr>
            <a:spLocks noGrp="1"/>
          </p:cNvSpPr>
          <p:nvPr>
            <p:ph type="dt" sz="half" idx="10"/>
          </p:nvPr>
        </p:nvSpPr>
        <p:spPr bwMode="auto">
          <a:noFill/>
          <a:ln>
            <a:miter lim="800000"/>
            <a:headEnd/>
            <a:tailEnd/>
          </a:ln>
        </p:spPr>
        <p:txBody>
          <a:bodyPr/>
          <a:lstStyle/>
          <a:p>
            <a:fld id="{B0CB6B21-A4DD-4E70-9C94-80598A2DEBAE}" type="datetime4">
              <a:rPr lang="en-US"/>
              <a:pPr/>
              <a:t>October 14, 2015</a:t>
            </a:fld>
            <a:endParaRPr lang="en-US"/>
          </a:p>
        </p:txBody>
      </p:sp>
      <p:sp>
        <p:nvSpPr>
          <p:cNvPr id="6" name="TextBox 5"/>
          <p:cNvSpPr txBox="1"/>
          <p:nvPr/>
        </p:nvSpPr>
        <p:spPr>
          <a:xfrm>
            <a:off x="362857" y="856343"/>
            <a:ext cx="8200572" cy="4924425"/>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Perl scripts can also take arguments if you want to add them</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Refer to Perl learning resources to find out how to do this</a:t>
            </a:r>
          </a:p>
          <a:p>
            <a:pPr lvl="1">
              <a:buFont typeface="Arial" pitchFamily="34" charset="0"/>
              <a:buChar char="•"/>
            </a:pPr>
            <a:r>
              <a:rPr lang="en-US" sz="2000" dirty="0">
                <a:latin typeface="Calibri"/>
                <a:cs typeface="Calibri"/>
              </a:rPr>
              <a:t> </a:t>
            </a:r>
            <a:r>
              <a:rPr lang="en-US" sz="2000" dirty="0" smtClean="0">
                <a:latin typeface="Calibri"/>
                <a:cs typeface="Calibri"/>
              </a:rPr>
              <a:t>Giving your script this ability is nice if someone is running it who isn’t comfortable with editing variables in the script…it’s also a good way to save time by not having to edit your script between each run!</a:t>
            </a:r>
          </a:p>
          <a:p>
            <a:pPr lvl="1">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You can also accomplish something similar by using arrays within your script, as long as you know what values you want to use ahead of time</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As with any programming language, the best way to learn is by doing. Try writing a few basic scripts that do relatively easy things on the bench, such as cycling a block many times, or collecting VT distributions</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You can also learn a lot by looking at existing scripts to see what other tricks you can do!</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Date Placeholder 2"/>
          <p:cNvSpPr>
            <a:spLocks noGrp="1"/>
          </p:cNvSpPr>
          <p:nvPr>
            <p:ph type="dt" sz="half" idx="10"/>
          </p:nvPr>
        </p:nvSpPr>
        <p:spPr/>
        <p:txBody>
          <a:bodyPr/>
          <a:lstStyle/>
          <a:p>
            <a:fld id="{2226DE7C-5397-44C7-85B3-412657B2AE40}" type="datetime4">
              <a:rPr lang="en-US" smtClean="0"/>
              <a:pPr/>
              <a:t>October 14, 2015</a:t>
            </a:fld>
            <a:endParaRPr lang="en-US"/>
          </a:p>
        </p:txBody>
      </p:sp>
      <p:sp>
        <p:nvSpPr>
          <p:cNvPr id="4" name="TextBox 3"/>
          <p:cNvSpPr txBox="1"/>
          <p:nvPr/>
        </p:nvSpPr>
        <p:spPr>
          <a:xfrm>
            <a:off x="391886" y="914400"/>
            <a:ext cx="8331200" cy="1231106"/>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Feel free to contact me! I don’t promise to know the answer, but hopefully I can at least point you in the right direction.</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The internet is also full of answers (and Perl has </a:t>
            </a:r>
            <a:r>
              <a:rPr lang="en-US" sz="2000" smtClean="0">
                <a:latin typeface="Calibri"/>
                <a:cs typeface="Calibri"/>
              </a:rPr>
              <a:t>been around for a long time)</a:t>
            </a:r>
            <a:endParaRPr lang="en-US" sz="2000" dirty="0" smtClean="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0"/>
          <p:cNvSpPr>
            <a:spLocks noGrp="1"/>
          </p:cNvSpPr>
          <p:nvPr>
            <p:ph type="title"/>
          </p:nvPr>
        </p:nvSpPr>
        <p:spPr/>
        <p:txBody>
          <a:bodyPr/>
          <a:lstStyle/>
          <a:p>
            <a:r>
              <a:rPr lang="en-US" dirty="0" smtClean="0"/>
              <a:t>Introduction</a:t>
            </a:r>
          </a:p>
        </p:txBody>
      </p:sp>
      <p:sp>
        <p:nvSpPr>
          <p:cNvPr id="21507" name="Date Placeholder 2"/>
          <p:cNvSpPr>
            <a:spLocks noGrp="1"/>
          </p:cNvSpPr>
          <p:nvPr>
            <p:ph type="dt" sz="quarter" idx="10"/>
          </p:nvPr>
        </p:nvSpPr>
        <p:spPr bwMode="auto">
          <a:noFill/>
          <a:ln>
            <a:miter lim="800000"/>
            <a:headEnd/>
            <a:tailEnd/>
          </a:ln>
        </p:spPr>
        <p:txBody>
          <a:bodyPr/>
          <a:lstStyle/>
          <a:p>
            <a:fld id="{1DE2D634-210F-4BDF-BA2D-2A3B5FFE8342}" type="datetime4">
              <a:rPr lang="en-US"/>
              <a:pPr/>
              <a:t>October 14, 2015</a:t>
            </a:fld>
            <a:endParaRPr lang="en-US"/>
          </a:p>
        </p:txBody>
      </p:sp>
      <p:sp>
        <p:nvSpPr>
          <p:cNvPr id="5" name="TextBox 4"/>
          <p:cNvSpPr txBox="1"/>
          <p:nvPr/>
        </p:nvSpPr>
        <p:spPr>
          <a:xfrm>
            <a:off x="404734" y="809469"/>
            <a:ext cx="8334532" cy="4924425"/>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It is often true that we want to perform many (repetitive) commands on a unit for testing purposes; to facilitate this, macros and scripts can be run on the tester to issue all of the needed commands without someone needing to sit there and issue every one.</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Macros are simply text files that contain (almost) exactly the same syntax as is used on the tester to issue commands.</a:t>
            </a:r>
          </a:p>
          <a:p>
            <a:pPr lvl="1">
              <a:buFont typeface="Arial" pitchFamily="34" charset="0"/>
              <a:buChar char="•"/>
            </a:pPr>
            <a:r>
              <a:rPr lang="en-US" sz="2000" dirty="0">
                <a:latin typeface="Calibri"/>
                <a:cs typeface="Calibri"/>
              </a:rPr>
              <a:t> </a:t>
            </a:r>
            <a:r>
              <a:rPr lang="en-US" sz="2000" dirty="0" smtClean="0">
                <a:latin typeface="Calibri"/>
                <a:cs typeface="Calibri"/>
              </a:rPr>
              <a:t>Pros: easy to write; good for performing simple commands many times.</a:t>
            </a:r>
          </a:p>
          <a:p>
            <a:pPr lvl="1">
              <a:buFont typeface="Arial" pitchFamily="34" charset="0"/>
              <a:buChar char="•"/>
            </a:pPr>
            <a:r>
              <a:rPr lang="en-US" sz="2000" dirty="0">
                <a:latin typeface="Calibri"/>
                <a:cs typeface="Calibri"/>
              </a:rPr>
              <a:t> </a:t>
            </a:r>
            <a:r>
              <a:rPr lang="en-US" sz="2000" dirty="0" smtClean="0">
                <a:latin typeface="Calibri"/>
                <a:cs typeface="Calibri"/>
              </a:rPr>
              <a:t>Cons: not very helpful for iterating over several different commands, or repeating those commands on an arbitrary list of blocks</a:t>
            </a:r>
          </a:p>
          <a:p>
            <a:pPr lvl="1">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Scripts are written in Perl and have a special function for calling tester commands.</a:t>
            </a:r>
          </a:p>
          <a:p>
            <a:pPr lvl="1">
              <a:buFont typeface="Arial" pitchFamily="34" charset="0"/>
              <a:buChar char="•"/>
            </a:pPr>
            <a:r>
              <a:rPr lang="en-US" sz="2000" dirty="0">
                <a:latin typeface="Calibri"/>
                <a:cs typeface="Calibri"/>
              </a:rPr>
              <a:t> </a:t>
            </a:r>
            <a:r>
              <a:rPr lang="en-US" sz="2000" dirty="0" smtClean="0">
                <a:latin typeface="Calibri"/>
                <a:cs typeface="Calibri"/>
              </a:rPr>
              <a:t>Pros: easy to perform the same commands for multiple cases by using loops and other logic.</a:t>
            </a:r>
          </a:p>
          <a:p>
            <a:pPr lvl="1">
              <a:buFont typeface="Arial" pitchFamily="34" charset="0"/>
              <a:buChar char="•"/>
            </a:pPr>
            <a:r>
              <a:rPr lang="en-US" sz="2000" dirty="0">
                <a:latin typeface="Calibri"/>
                <a:cs typeface="Calibri"/>
              </a:rPr>
              <a:t> </a:t>
            </a:r>
            <a:r>
              <a:rPr lang="en-US" sz="2000" dirty="0" smtClean="0">
                <a:latin typeface="Calibri"/>
                <a:cs typeface="Calibri"/>
              </a:rPr>
              <a:t>Cons: a basic knowledge of Perl is needed to make using this worthwhile.</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Using and Writing Macros</a:t>
            </a:r>
            <a:endParaRPr lang="en-US" dirty="0"/>
          </a:p>
        </p:txBody>
      </p:sp>
      <p:sp>
        <p:nvSpPr>
          <p:cNvPr id="7" name="Subtitle 6"/>
          <p:cNvSpPr>
            <a:spLocks noGrp="1"/>
          </p:cNvSpPr>
          <p:nvPr>
            <p:ph type="subTitle" idx="1"/>
          </p:nvPr>
        </p:nvSpPr>
        <p:spPr/>
        <p:txBody>
          <a:bodyPr/>
          <a:lstStyle/>
          <a:p>
            <a:endParaRPr lang="en-US"/>
          </a:p>
        </p:txBody>
      </p:sp>
      <p:sp>
        <p:nvSpPr>
          <p:cNvPr id="22532" name="Date Placeholder 1"/>
          <p:cNvSpPr>
            <a:spLocks noGrp="1"/>
          </p:cNvSpPr>
          <p:nvPr>
            <p:ph type="dt" sz="half" idx="10"/>
          </p:nvPr>
        </p:nvSpPr>
        <p:spPr bwMode="auto">
          <a:noFill/>
          <a:ln>
            <a:miter lim="800000"/>
            <a:headEnd/>
            <a:tailEnd/>
          </a:ln>
        </p:spPr>
        <p:txBody>
          <a:bodyPr/>
          <a:lstStyle/>
          <a:p>
            <a:fld id="{2D8F39EB-D7EC-4CFA-BB59-1EDB31501156}" type="datetime4">
              <a:rPr lang="en-US"/>
              <a:pPr/>
              <a:t>October 14, 2015</a:t>
            </a:fld>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dirty="0" smtClean="0"/>
              <a:t>Using Macros</a:t>
            </a:r>
          </a:p>
        </p:txBody>
      </p:sp>
      <p:sp>
        <p:nvSpPr>
          <p:cNvPr id="23554" name="Date Placeholder 1"/>
          <p:cNvSpPr>
            <a:spLocks noGrp="1"/>
          </p:cNvSpPr>
          <p:nvPr>
            <p:ph type="dt" sz="quarter" idx="10"/>
          </p:nvPr>
        </p:nvSpPr>
        <p:spPr bwMode="auto">
          <a:noFill/>
          <a:ln>
            <a:miter lim="800000"/>
            <a:headEnd/>
            <a:tailEnd/>
          </a:ln>
        </p:spPr>
        <p:txBody>
          <a:bodyPr/>
          <a:lstStyle/>
          <a:p>
            <a:fld id="{CA0E2DB2-43AC-4679-8958-B8276184DA93}" type="datetime4">
              <a:rPr lang="en-US"/>
              <a:pPr/>
              <a:t>October 14, 2015</a:t>
            </a:fld>
            <a:endParaRPr lang="en-US"/>
          </a:p>
        </p:txBody>
      </p:sp>
      <p:sp>
        <p:nvSpPr>
          <p:cNvPr id="4" name="TextBox 3"/>
          <p:cNvSpPr txBox="1"/>
          <p:nvPr/>
        </p:nvSpPr>
        <p:spPr>
          <a:xfrm>
            <a:off x="290286" y="769257"/>
            <a:ext cx="8563428" cy="4616648"/>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Basic </a:t>
            </a:r>
            <a:r>
              <a:rPr lang="en-US" sz="2000" dirty="0" err="1" smtClean="0">
                <a:latin typeface="Calibri"/>
                <a:cs typeface="Calibri"/>
              </a:rPr>
              <a:t>Nextest</a:t>
            </a:r>
            <a:r>
              <a:rPr lang="en-US" sz="2000" dirty="0" smtClean="0">
                <a:latin typeface="Calibri"/>
                <a:cs typeface="Calibri"/>
              </a:rPr>
              <a:t> commands are really just macros- you’ve already been using them. </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Can change the macro directory on the tester by issuing </a:t>
            </a:r>
            <a:r>
              <a:rPr lang="en-US" sz="2000" dirty="0" err="1" smtClean="0">
                <a:latin typeface="Calibri"/>
                <a:cs typeface="Calibri"/>
              </a:rPr>
              <a:t>setpath</a:t>
            </a:r>
            <a:r>
              <a:rPr lang="en-US" sz="2000" dirty="0" smtClean="0">
                <a:latin typeface="Calibri"/>
                <a:cs typeface="Calibri"/>
              </a:rPr>
              <a:t>(macros, &lt;PATH&gt;)</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Clicking on “Commands” and then “Macros” will show all available macros in the current directory. You can then click on which macro you’d like to run and it will be loaded in the CLI for you.</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Macros can take arguments- it may be helpful to open the macro in Notepad or another text editor to see what arguments,  if any, it takes (some macros may have a help command built in, but don’t bet on it).</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Be aware that macros won’t print the commands they’re executing to the CLI- only the output of those commands (this is something to keep in mind when writing macros, too).</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Writing Macros</a:t>
            </a:r>
            <a:endParaRPr lang="en-US" dirty="0"/>
          </a:p>
        </p:txBody>
      </p:sp>
      <p:sp>
        <p:nvSpPr>
          <p:cNvPr id="24577" name="Date Placeholder 1"/>
          <p:cNvSpPr>
            <a:spLocks noGrp="1"/>
          </p:cNvSpPr>
          <p:nvPr>
            <p:ph type="dt" sz="half" idx="10"/>
          </p:nvPr>
        </p:nvSpPr>
        <p:spPr bwMode="auto">
          <a:noFill/>
          <a:ln>
            <a:miter lim="800000"/>
            <a:headEnd/>
            <a:tailEnd/>
          </a:ln>
        </p:spPr>
        <p:txBody>
          <a:bodyPr/>
          <a:lstStyle/>
          <a:p>
            <a:fld id="{1BBB2D8E-919F-4E9D-99D0-BC857A89A59B}" type="datetime4">
              <a:rPr lang="en-US"/>
              <a:pPr/>
              <a:t>October 14, 2015</a:t>
            </a:fld>
            <a:endParaRPr lang="en-US"/>
          </a:p>
        </p:txBody>
      </p:sp>
      <p:sp>
        <p:nvSpPr>
          <p:cNvPr id="4" name="TextBox 3"/>
          <p:cNvSpPr txBox="1"/>
          <p:nvPr/>
        </p:nvSpPr>
        <p:spPr>
          <a:xfrm>
            <a:off x="355600" y="732971"/>
            <a:ext cx="8454571" cy="6155531"/>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Can be done in any text editor, or by typing define(</a:t>
            </a:r>
            <a:r>
              <a:rPr lang="en-US" sz="2000" dirty="0" err="1" smtClean="0">
                <a:latin typeface="Calibri"/>
                <a:cs typeface="Calibri"/>
              </a:rPr>
              <a:t>macro_name</a:t>
            </a:r>
            <a:r>
              <a:rPr lang="en-US" sz="2000" dirty="0" smtClean="0">
                <a:latin typeface="Calibri"/>
                <a:cs typeface="Calibri"/>
              </a:rPr>
              <a:t>) into the CLI. This will bring up the tester’s own text editor, and will save the macro to the current macro directory.</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Basic structure:</a:t>
            </a:r>
          </a:p>
          <a:p>
            <a:endParaRPr lang="en-US" sz="2000" dirty="0">
              <a:latin typeface="Calibri"/>
              <a:cs typeface="Calibri"/>
            </a:endParaRPr>
          </a:p>
          <a:p>
            <a:r>
              <a:rPr lang="en-US" sz="2000" dirty="0" err="1" smtClean="0">
                <a:latin typeface="Calibri"/>
                <a:cs typeface="Calibri"/>
              </a:rPr>
              <a:t>macro_name</a:t>
            </a:r>
            <a:r>
              <a:rPr lang="en-US" sz="2000" dirty="0" smtClean="0">
                <a:latin typeface="Calibri"/>
                <a:cs typeface="Calibri"/>
              </a:rPr>
              <a:t>(</a:t>
            </a:r>
            <a:r>
              <a:rPr lang="en-US" sz="2000" dirty="0" err="1" smtClean="0">
                <a:latin typeface="Calibri"/>
                <a:cs typeface="Calibri"/>
              </a:rPr>
              <a:t>arg</a:t>
            </a:r>
            <a:r>
              <a:rPr lang="en-US" sz="2000" dirty="0" smtClean="0">
                <a:latin typeface="Calibri"/>
                <a:cs typeface="Calibri"/>
              </a:rPr>
              <a:t> = </a:t>
            </a:r>
            <a:r>
              <a:rPr lang="en-US" sz="2000" dirty="0" err="1" smtClean="0">
                <a:latin typeface="Calibri"/>
                <a:cs typeface="Calibri"/>
              </a:rPr>
              <a:t>default_value</a:t>
            </a:r>
            <a:r>
              <a:rPr lang="en-US" sz="2000" dirty="0" smtClean="0">
                <a:latin typeface="Calibri"/>
                <a:cs typeface="Calibri"/>
              </a:rPr>
              <a:t>)</a:t>
            </a:r>
          </a:p>
          <a:p>
            <a:endParaRPr lang="en-US" sz="2000" dirty="0">
              <a:latin typeface="Calibri"/>
              <a:cs typeface="Calibri"/>
            </a:endParaRPr>
          </a:p>
          <a:p>
            <a:r>
              <a:rPr lang="en-US" sz="2000" dirty="0" smtClean="0">
                <a:latin typeface="Calibri"/>
                <a:cs typeface="Calibri"/>
              </a:rPr>
              <a:t># Comments preceded by hash mark/pound symbol</a:t>
            </a:r>
          </a:p>
          <a:p>
            <a:r>
              <a:rPr lang="en-US" sz="2000" dirty="0" smtClean="0">
                <a:latin typeface="Calibri"/>
                <a:cs typeface="Calibri"/>
              </a:rPr>
              <a:t># tester commands follow, almost exactly as you would type them in the CLI.</a:t>
            </a:r>
          </a:p>
          <a:p>
            <a:endParaRPr lang="en-US" sz="2000" dirty="0" smtClean="0">
              <a:latin typeface="Calibri"/>
              <a:cs typeface="Calibri"/>
            </a:endParaRPr>
          </a:p>
          <a:p>
            <a:r>
              <a:rPr lang="en-US" sz="2000" dirty="0" err="1" smtClean="0">
                <a:latin typeface="Calibri"/>
                <a:cs typeface="Calibri"/>
              </a:rPr>
              <a:t>pd;pu;rst;rs</a:t>
            </a:r>
            <a:endParaRPr lang="en-US" sz="2000" dirty="0">
              <a:latin typeface="Calibri"/>
              <a:cs typeface="Calibri"/>
            </a:endParaRPr>
          </a:p>
          <a:p>
            <a:r>
              <a:rPr lang="en-US" sz="2000" dirty="0" smtClean="0">
                <a:latin typeface="Calibri"/>
                <a:cs typeface="Calibri"/>
              </a:rPr>
              <a:t>be(arg,,1)</a:t>
            </a:r>
          </a:p>
          <a:p>
            <a:r>
              <a:rPr lang="en-US" sz="2000" dirty="0" err="1" smtClean="0">
                <a:latin typeface="Calibri"/>
                <a:cs typeface="Calibri"/>
              </a:rPr>
              <a:t>loadpat</a:t>
            </a:r>
            <a:r>
              <a:rPr lang="en-US" sz="2000" dirty="0" smtClean="0">
                <a:latin typeface="Calibri"/>
                <a:cs typeface="Calibri"/>
              </a:rPr>
              <a:t>(IRP)</a:t>
            </a:r>
          </a:p>
          <a:p>
            <a:r>
              <a:rPr lang="en-US" sz="2000" dirty="0" err="1" smtClean="0">
                <a:latin typeface="Calibri"/>
                <a:cs typeface="Calibri"/>
              </a:rPr>
              <a:t>pgm</a:t>
            </a:r>
            <a:r>
              <a:rPr lang="en-US" sz="2000" dirty="0" smtClean="0">
                <a:latin typeface="Calibri"/>
                <a:cs typeface="Calibri"/>
              </a:rPr>
              <a:t>(</a:t>
            </a:r>
            <a:r>
              <a:rPr lang="en-US" sz="2000" dirty="0" err="1" smtClean="0">
                <a:latin typeface="Calibri"/>
                <a:cs typeface="Calibri"/>
              </a:rPr>
              <a:t>arg</a:t>
            </a:r>
            <a:r>
              <a:rPr lang="en-US" sz="2000" dirty="0" smtClean="0">
                <a:latin typeface="Calibri"/>
                <a:cs typeface="Calibri"/>
              </a:rPr>
              <a:t>, 0, </a:t>
            </a:r>
            <a:r>
              <a:rPr lang="en-US" sz="2000" dirty="0" err="1" smtClean="0">
                <a:latin typeface="Calibri"/>
                <a:cs typeface="Calibri"/>
              </a:rPr>
              <a:t>arg</a:t>
            </a:r>
            <a:r>
              <a:rPr lang="en-US" sz="2000" dirty="0" smtClean="0">
                <a:latin typeface="Calibri"/>
                <a:cs typeface="Calibri"/>
              </a:rPr>
              <a:t>, 1023, 0, 1800, 0)</a:t>
            </a:r>
          </a:p>
          <a:p>
            <a:endParaRPr lang="en-US" sz="2000" dirty="0">
              <a:latin typeface="Calibri"/>
              <a:cs typeface="Calibri"/>
            </a:endParaRPr>
          </a:p>
          <a:p>
            <a:r>
              <a:rPr lang="en-US" sz="2000" dirty="0" smtClean="0">
                <a:latin typeface="Calibri"/>
                <a:cs typeface="Calibri"/>
              </a:rPr>
              <a:t>….</a:t>
            </a:r>
          </a:p>
          <a:p>
            <a:endParaRPr lang="en-US" sz="2000" dirty="0">
              <a:latin typeface="Calibri"/>
              <a:cs typeface="Calibri"/>
            </a:endParaRPr>
          </a:p>
          <a:p>
            <a:r>
              <a:rPr lang="en-US" sz="2000" dirty="0" smtClean="0">
                <a:latin typeface="Calibri"/>
                <a:cs typeface="Calibri"/>
              </a:rPr>
              <a:t>….</a:t>
            </a:r>
          </a:p>
          <a:p>
            <a:endParaRPr lang="en-US" sz="2000" dirty="0" smtClean="0">
              <a:latin typeface="Calibri"/>
              <a:cs typeface="Calibri"/>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Writing Macros</a:t>
            </a:r>
            <a:endParaRPr lang="en-US" dirty="0"/>
          </a:p>
        </p:txBody>
      </p:sp>
      <p:sp>
        <p:nvSpPr>
          <p:cNvPr id="25604" name="Date Placeholder 5"/>
          <p:cNvSpPr>
            <a:spLocks noGrp="1"/>
          </p:cNvSpPr>
          <p:nvPr>
            <p:ph type="dt" sz="half" idx="10"/>
          </p:nvPr>
        </p:nvSpPr>
        <p:spPr bwMode="auto">
          <a:noFill/>
          <a:ln>
            <a:miter lim="800000"/>
            <a:headEnd/>
            <a:tailEnd/>
          </a:ln>
        </p:spPr>
        <p:txBody>
          <a:bodyPr/>
          <a:lstStyle/>
          <a:p>
            <a:fld id="{77BED9E1-CC1B-4362-8946-4B9C6C3E61F1}" type="datetime4">
              <a:rPr lang="en-US"/>
              <a:pPr/>
              <a:t>October 14, 2015</a:t>
            </a:fld>
            <a:endParaRPr lang="en-US"/>
          </a:p>
        </p:txBody>
      </p:sp>
      <p:sp>
        <p:nvSpPr>
          <p:cNvPr id="7" name="TextBox 6"/>
          <p:cNvSpPr txBox="1"/>
          <p:nvPr/>
        </p:nvSpPr>
        <p:spPr>
          <a:xfrm>
            <a:off x="391886" y="776514"/>
            <a:ext cx="8287657" cy="3693319"/>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The macro will let you know if you have an error when you try to run it; the macro won’t execute any of the commands unless your syntax is correct all the way through.</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Otherwise, the macro will execute all of its commands until completed.</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What if you want to execute exactly the same command many times? Try the following:</a:t>
            </a:r>
          </a:p>
          <a:p>
            <a:pPr>
              <a:buFont typeface="Arial" pitchFamily="34" charset="0"/>
              <a:buChar char="•"/>
            </a:pPr>
            <a:endParaRPr lang="en-US" sz="2000" dirty="0">
              <a:latin typeface="Calibri"/>
              <a:cs typeface="Calibri"/>
            </a:endParaRPr>
          </a:p>
          <a:p>
            <a:r>
              <a:rPr lang="en-US" sz="2000" dirty="0" smtClean="0">
                <a:latin typeface="Calibri"/>
                <a:cs typeface="Calibri"/>
              </a:rPr>
              <a:t>100(be(0,,1);</a:t>
            </a:r>
            <a:r>
              <a:rPr lang="en-US" sz="2000" dirty="0" err="1" smtClean="0">
                <a:latin typeface="Calibri"/>
                <a:cs typeface="Calibri"/>
              </a:rPr>
              <a:t>pgm</a:t>
            </a:r>
            <a:r>
              <a:rPr lang="en-US" sz="2000" dirty="0" smtClean="0">
                <a:latin typeface="Calibri"/>
                <a:cs typeface="Calibri"/>
              </a:rPr>
              <a:t>(0, 0, 0, 1023, 0, 18591, 0))</a:t>
            </a:r>
          </a:p>
          <a:p>
            <a:endParaRPr lang="en-US" sz="2000" dirty="0">
              <a:latin typeface="Calibri"/>
              <a:cs typeface="Calibri"/>
            </a:endParaRPr>
          </a:p>
          <a:p>
            <a:r>
              <a:rPr lang="en-US" sz="2000" dirty="0" smtClean="0">
                <a:latin typeface="Calibri"/>
                <a:cs typeface="Calibri"/>
              </a:rPr>
              <a:t>What do you think this will 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Writing Macros</a:t>
            </a:r>
            <a:endParaRPr lang="en-US" dirty="0"/>
          </a:p>
        </p:txBody>
      </p:sp>
      <p:sp>
        <p:nvSpPr>
          <p:cNvPr id="26627" name="Date Placeholder 6"/>
          <p:cNvSpPr>
            <a:spLocks noGrp="1"/>
          </p:cNvSpPr>
          <p:nvPr>
            <p:ph type="dt" sz="half" idx="10"/>
          </p:nvPr>
        </p:nvSpPr>
        <p:spPr bwMode="auto">
          <a:noFill/>
          <a:ln>
            <a:miter lim="800000"/>
            <a:headEnd/>
            <a:tailEnd/>
          </a:ln>
        </p:spPr>
        <p:txBody>
          <a:bodyPr/>
          <a:lstStyle/>
          <a:p>
            <a:fld id="{005BB083-AE92-4464-8691-6B6A0872C7A0}" type="datetime4">
              <a:rPr lang="en-US"/>
              <a:pPr/>
              <a:t>October 14, 2015</a:t>
            </a:fld>
            <a:endParaRPr lang="en-US"/>
          </a:p>
        </p:txBody>
      </p:sp>
      <p:sp>
        <p:nvSpPr>
          <p:cNvPr id="6" name="TextBox 5"/>
          <p:cNvSpPr txBox="1"/>
          <p:nvPr/>
        </p:nvSpPr>
        <p:spPr>
          <a:xfrm>
            <a:off x="370114" y="769257"/>
            <a:ext cx="8374743" cy="5847755"/>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Variables (such as your arguments) can be manipulated within the macro using braces:</a:t>
            </a:r>
          </a:p>
          <a:p>
            <a:pPr>
              <a:buFont typeface="Arial" pitchFamily="34" charset="0"/>
              <a:buChar char="•"/>
            </a:pPr>
            <a:endParaRPr lang="en-US" sz="2000" dirty="0">
              <a:latin typeface="Calibri"/>
              <a:cs typeface="Calibri"/>
            </a:endParaRPr>
          </a:p>
          <a:p>
            <a:r>
              <a:rPr lang="en-US" sz="2000" dirty="0" smtClean="0">
                <a:latin typeface="Calibri"/>
                <a:cs typeface="Calibri"/>
              </a:rPr>
              <a:t>cycle_100_times(</a:t>
            </a:r>
            <a:r>
              <a:rPr lang="en-US" sz="2000" dirty="0" err="1" smtClean="0">
                <a:latin typeface="Calibri"/>
                <a:cs typeface="Calibri"/>
              </a:rPr>
              <a:t>blk</a:t>
            </a:r>
            <a:r>
              <a:rPr lang="en-US" sz="2000" dirty="0" smtClean="0">
                <a:latin typeface="Calibri"/>
                <a:cs typeface="Calibri"/>
              </a:rPr>
              <a:t> = 0)</a:t>
            </a:r>
          </a:p>
          <a:p>
            <a:endParaRPr lang="en-US" sz="2000" dirty="0" smtClean="0">
              <a:latin typeface="Calibri"/>
              <a:cs typeface="Calibri"/>
            </a:endParaRPr>
          </a:p>
          <a:p>
            <a:r>
              <a:rPr lang="en-US" sz="2000" dirty="0" smtClean="0">
                <a:latin typeface="Calibri"/>
                <a:cs typeface="Calibri"/>
              </a:rPr>
              <a:t>{blk1, blk+1} #creates variable blk1, initializes it to </a:t>
            </a:r>
            <a:r>
              <a:rPr lang="en-US" sz="2000" dirty="0" err="1" smtClean="0">
                <a:latin typeface="Calibri"/>
                <a:cs typeface="Calibri"/>
              </a:rPr>
              <a:t>blk</a:t>
            </a:r>
            <a:r>
              <a:rPr lang="en-US" sz="2000" dirty="0" smtClean="0">
                <a:latin typeface="Calibri"/>
                <a:cs typeface="Calibri"/>
              </a:rPr>
              <a:t> + 1</a:t>
            </a:r>
          </a:p>
          <a:p>
            <a:r>
              <a:rPr lang="en-US" sz="2000" dirty="0" smtClean="0">
                <a:latin typeface="Calibri"/>
                <a:cs typeface="Calibri"/>
              </a:rPr>
              <a:t>{blk2, blk+2} #creates variable blk2, initializes it to </a:t>
            </a:r>
            <a:r>
              <a:rPr lang="en-US" sz="2000" dirty="0" err="1" smtClean="0">
                <a:latin typeface="Calibri"/>
                <a:cs typeface="Calibri"/>
              </a:rPr>
              <a:t>blk</a:t>
            </a:r>
            <a:r>
              <a:rPr lang="en-US" sz="2000" dirty="0" smtClean="0">
                <a:latin typeface="Calibri"/>
                <a:cs typeface="Calibri"/>
              </a:rPr>
              <a:t> + 2</a:t>
            </a:r>
          </a:p>
          <a:p>
            <a:endParaRPr lang="en-US" sz="2000" dirty="0" smtClean="0">
              <a:latin typeface="Calibri"/>
              <a:cs typeface="Calibri"/>
            </a:endParaRPr>
          </a:p>
          <a:p>
            <a:r>
              <a:rPr lang="en-US" sz="2000" dirty="0" err="1" smtClean="0">
                <a:latin typeface="Calibri"/>
                <a:cs typeface="Calibri"/>
              </a:rPr>
              <a:t>loadpat</a:t>
            </a:r>
            <a:r>
              <a:rPr lang="en-US" sz="2000" dirty="0" smtClean="0">
                <a:latin typeface="Calibri"/>
                <a:cs typeface="Calibri"/>
              </a:rPr>
              <a:t>(</a:t>
            </a:r>
            <a:r>
              <a:rPr lang="en-US" sz="2000" dirty="0" err="1" smtClean="0">
                <a:latin typeface="Calibri"/>
                <a:cs typeface="Calibri"/>
              </a:rPr>
              <a:t>irp</a:t>
            </a:r>
            <a:r>
              <a:rPr lang="en-US" sz="2000" dirty="0" smtClean="0">
                <a:latin typeface="Calibri"/>
                <a:cs typeface="Calibri"/>
              </a:rPr>
              <a:t>)</a:t>
            </a:r>
            <a:endParaRPr lang="en-US" sz="2000" dirty="0">
              <a:latin typeface="Calibri"/>
              <a:cs typeface="Calibri"/>
            </a:endParaRPr>
          </a:p>
          <a:p>
            <a:r>
              <a:rPr lang="en-US" sz="2000" dirty="0" smtClean="0">
                <a:latin typeface="Calibri"/>
                <a:cs typeface="Calibri"/>
              </a:rPr>
              <a:t>100(be(blk,blk,0);</a:t>
            </a:r>
            <a:r>
              <a:rPr lang="en-US" sz="2000" dirty="0" err="1" smtClean="0">
                <a:latin typeface="Calibri"/>
                <a:cs typeface="Calibri"/>
              </a:rPr>
              <a:t>pgm</a:t>
            </a:r>
            <a:r>
              <a:rPr lang="en-US" sz="2000" dirty="0" smtClean="0">
                <a:latin typeface="Calibri"/>
                <a:cs typeface="Calibri"/>
              </a:rPr>
              <a:t>(</a:t>
            </a:r>
            <a:r>
              <a:rPr lang="en-US" sz="2000" dirty="0" err="1" smtClean="0">
                <a:latin typeface="Calibri"/>
                <a:cs typeface="Calibri"/>
              </a:rPr>
              <a:t>blk</a:t>
            </a:r>
            <a:r>
              <a:rPr lang="en-US" sz="2000" dirty="0" smtClean="0">
                <a:latin typeface="Calibri"/>
                <a:cs typeface="Calibri"/>
              </a:rPr>
              <a:t>, 0, </a:t>
            </a:r>
            <a:r>
              <a:rPr lang="en-US" sz="2000" dirty="0" err="1" smtClean="0">
                <a:latin typeface="Calibri"/>
                <a:cs typeface="Calibri"/>
              </a:rPr>
              <a:t>blk</a:t>
            </a:r>
            <a:r>
              <a:rPr lang="en-US" sz="2000" dirty="0" smtClean="0">
                <a:latin typeface="Calibri"/>
                <a:cs typeface="Calibri"/>
              </a:rPr>
              <a:t>, 1023, 0, 18591, 0))</a:t>
            </a:r>
          </a:p>
          <a:p>
            <a:r>
              <a:rPr lang="en-US" sz="2000" dirty="0" smtClean="0">
                <a:latin typeface="Calibri"/>
                <a:cs typeface="Calibri"/>
              </a:rPr>
              <a:t>100(be(blk1,blk1,0);</a:t>
            </a:r>
            <a:r>
              <a:rPr lang="en-US" sz="2000" dirty="0" err="1" smtClean="0">
                <a:latin typeface="Calibri"/>
                <a:cs typeface="Calibri"/>
              </a:rPr>
              <a:t>pgm</a:t>
            </a:r>
            <a:r>
              <a:rPr lang="en-US" sz="2000" dirty="0" smtClean="0">
                <a:latin typeface="Calibri"/>
                <a:cs typeface="Calibri"/>
              </a:rPr>
              <a:t>(blk1, 0, blk1, 1023, 0, 18591, 0))</a:t>
            </a:r>
          </a:p>
          <a:p>
            <a:r>
              <a:rPr lang="en-US" sz="2000" dirty="0" smtClean="0">
                <a:latin typeface="Calibri"/>
                <a:cs typeface="Calibri"/>
              </a:rPr>
              <a:t>100(be(blk2,blk2,0);</a:t>
            </a:r>
            <a:r>
              <a:rPr lang="en-US" sz="2000" dirty="0" err="1" smtClean="0">
                <a:latin typeface="Calibri"/>
                <a:cs typeface="Calibri"/>
              </a:rPr>
              <a:t>pgm</a:t>
            </a:r>
            <a:r>
              <a:rPr lang="en-US" sz="2000" dirty="0" smtClean="0">
                <a:latin typeface="Calibri"/>
                <a:cs typeface="Calibri"/>
              </a:rPr>
              <a:t>(blk2, 0, blk2, 1023, 0, 18591, 0))</a:t>
            </a:r>
          </a:p>
          <a:p>
            <a:r>
              <a:rPr lang="en-US" sz="2000" dirty="0" smtClean="0">
                <a:latin typeface="Calibri"/>
                <a:cs typeface="Calibri"/>
              </a:rPr>
              <a:t>100(be({blk+3}, {blk+3} ,0);</a:t>
            </a:r>
            <a:r>
              <a:rPr lang="en-US" sz="2000" dirty="0" err="1" smtClean="0">
                <a:latin typeface="Calibri"/>
                <a:cs typeface="Calibri"/>
              </a:rPr>
              <a:t>pgm</a:t>
            </a:r>
            <a:r>
              <a:rPr lang="en-US" sz="2000" dirty="0" smtClean="0">
                <a:latin typeface="Calibri"/>
                <a:cs typeface="Calibri"/>
              </a:rPr>
              <a:t>({blk+3} , 0, {blk+3} , 1023, 0, 18591, 0))</a:t>
            </a:r>
          </a:p>
          <a:p>
            <a:r>
              <a:rPr lang="en-US" sz="2000" dirty="0" smtClean="0">
                <a:latin typeface="Calibri"/>
                <a:cs typeface="Calibri"/>
              </a:rPr>
              <a:t># This last line doesn’t actually create a new variable, but it does cycle </a:t>
            </a:r>
            <a:r>
              <a:rPr lang="en-US" sz="2000" dirty="0" err="1" smtClean="0">
                <a:latin typeface="Calibri"/>
                <a:cs typeface="Calibri"/>
              </a:rPr>
              <a:t>blk</a:t>
            </a:r>
            <a:r>
              <a:rPr lang="en-US" sz="2000" dirty="0" smtClean="0">
                <a:latin typeface="Calibri"/>
                <a:cs typeface="Calibri"/>
              </a:rPr>
              <a:t> + 3      # 100  times!</a:t>
            </a:r>
          </a:p>
          <a:p>
            <a:endParaRPr lang="en-US" sz="2000" dirty="0" smtClean="0">
              <a:latin typeface="Calibri"/>
              <a:cs typeface="Calibri"/>
            </a:endParaRPr>
          </a:p>
          <a:p>
            <a:endParaRPr lang="en-US" sz="2000" dirty="0" smtClean="0">
              <a:latin typeface="Calibri"/>
              <a:cs typeface="Calibri"/>
            </a:endParaRPr>
          </a:p>
          <a:p>
            <a:endParaRPr lang="en-US" sz="2000" dirty="0" smtClean="0">
              <a:latin typeface="Calibri"/>
              <a:cs typeface="Calibri"/>
            </a:endParaRPr>
          </a:p>
          <a:p>
            <a:endParaRPr lang="en-US" sz="2000" dirty="0">
              <a:latin typeface="Calibri"/>
              <a:cs typeface="Calibri"/>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Macros</a:t>
            </a:r>
            <a:endParaRPr lang="en-US" dirty="0"/>
          </a:p>
        </p:txBody>
      </p:sp>
      <p:sp>
        <p:nvSpPr>
          <p:cNvPr id="3" name="Date Placeholder 2"/>
          <p:cNvSpPr>
            <a:spLocks noGrp="1"/>
          </p:cNvSpPr>
          <p:nvPr>
            <p:ph type="dt" sz="half" idx="10"/>
          </p:nvPr>
        </p:nvSpPr>
        <p:spPr/>
        <p:txBody>
          <a:bodyPr/>
          <a:lstStyle/>
          <a:p>
            <a:fld id="{2226DE7C-5397-44C7-85B3-412657B2AE40}" type="datetime4">
              <a:rPr lang="en-US" smtClean="0"/>
              <a:pPr/>
              <a:t>October 14, 2015</a:t>
            </a:fld>
            <a:endParaRPr lang="en-US"/>
          </a:p>
        </p:txBody>
      </p:sp>
      <p:sp>
        <p:nvSpPr>
          <p:cNvPr id="4" name="TextBox 3"/>
          <p:cNvSpPr txBox="1"/>
          <p:nvPr/>
        </p:nvSpPr>
        <p:spPr>
          <a:xfrm>
            <a:off x="377371" y="957943"/>
            <a:ext cx="8534400" cy="2462213"/>
          </a:xfrm>
          <a:prstGeom prst="rect">
            <a:avLst/>
          </a:prstGeom>
          <a:noFill/>
        </p:spPr>
        <p:txBody>
          <a:bodyPr wrap="square" lIns="0" tIns="0" rIns="0" bIns="0" rtlCol="0">
            <a:spAutoFit/>
          </a:bodyPr>
          <a:lstStyle/>
          <a:p>
            <a:pPr>
              <a:buFont typeface="Arial" pitchFamily="34" charset="0"/>
              <a:buChar char="•"/>
            </a:pPr>
            <a:r>
              <a:rPr lang="en-US" sz="2000" dirty="0" smtClean="0">
                <a:latin typeface="Calibri"/>
                <a:cs typeface="Calibri"/>
              </a:rPr>
              <a:t> The lineout() command will print text to the CLI.</a:t>
            </a:r>
          </a:p>
          <a:p>
            <a:pPr>
              <a:buFont typeface="Arial" pitchFamily="34" charset="0"/>
              <a:buChar char="•"/>
            </a:pPr>
            <a:endParaRPr lang="en-US" sz="2000" dirty="0">
              <a:latin typeface="Calibri"/>
              <a:cs typeface="Calibri"/>
            </a:endParaRPr>
          </a:p>
          <a:p>
            <a:pPr>
              <a:buFont typeface="Arial" pitchFamily="34" charset="0"/>
              <a:buChar char="•"/>
            </a:pPr>
            <a:r>
              <a:rPr lang="en-US" sz="2000" dirty="0" smtClean="0">
                <a:latin typeface="Calibri"/>
                <a:cs typeface="Calibri"/>
              </a:rPr>
              <a:t> Good idea to include in your macros to help the overall tester output make sense</a:t>
            </a:r>
          </a:p>
          <a:p>
            <a:pPr>
              <a:buFont typeface="Arial" pitchFamily="34" charset="0"/>
              <a:buChar char="•"/>
            </a:pPr>
            <a:endParaRPr lang="en-US" sz="2000" dirty="0">
              <a:latin typeface="Calibri"/>
              <a:cs typeface="Calibri"/>
            </a:endParaRPr>
          </a:p>
          <a:p>
            <a:r>
              <a:rPr lang="en-US" sz="2000" dirty="0">
                <a:latin typeface="Calibri"/>
                <a:cs typeface="Calibri"/>
              </a:rPr>
              <a:t>l</a:t>
            </a:r>
            <a:r>
              <a:rPr lang="en-US" sz="2000" dirty="0" smtClean="0">
                <a:latin typeface="Calibri"/>
                <a:cs typeface="Calibri"/>
              </a:rPr>
              <a:t>ineout(“This line will get printed to the CLI when the macro reaches it.”)</a:t>
            </a:r>
          </a:p>
          <a:p>
            <a:endParaRPr lang="en-US" sz="2000" dirty="0">
              <a:latin typeface="Calibri"/>
              <a:cs typeface="Calibri"/>
            </a:endParaRPr>
          </a:p>
          <a:p>
            <a:pPr>
              <a:buFont typeface="Arial" pitchFamily="34" charset="0"/>
              <a:buChar char="•"/>
            </a:pPr>
            <a:r>
              <a:rPr lang="en-US" sz="2000" dirty="0" smtClean="0">
                <a:latin typeface="Calibri"/>
                <a:cs typeface="Calibri"/>
              </a:rPr>
              <a:t> If no argument is provided, the command will be a carriage return. This can be good for putting space between sets of commands.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2"/>
          <p:cNvSpPr>
            <a:spLocks noGrp="1"/>
          </p:cNvSpPr>
          <p:nvPr>
            <p:ph type="ctrTitle"/>
          </p:nvPr>
        </p:nvSpPr>
        <p:spPr/>
        <p:txBody>
          <a:bodyPr/>
          <a:lstStyle/>
          <a:p>
            <a:r>
              <a:rPr lang="en-US" dirty="0" smtClean="0"/>
              <a:t>Writing </a:t>
            </a:r>
            <a:r>
              <a:rPr lang="en-US" dirty="0" err="1" smtClean="0"/>
              <a:t>Nextest</a:t>
            </a:r>
            <a:r>
              <a:rPr lang="en-US" dirty="0" smtClean="0"/>
              <a:t> Scripts</a:t>
            </a:r>
          </a:p>
        </p:txBody>
      </p:sp>
      <p:sp>
        <p:nvSpPr>
          <p:cNvPr id="28674" name="Subtitle 3"/>
          <p:cNvSpPr>
            <a:spLocks noGrp="1"/>
          </p:cNvSpPr>
          <p:nvPr>
            <p:ph type="subTitle" idx="1"/>
          </p:nvPr>
        </p:nvSpPr>
        <p:spPr>
          <a:xfrm>
            <a:off x="0" y="3686175"/>
            <a:ext cx="9144000" cy="1752600"/>
          </a:xfrm>
        </p:spPr>
        <p:txBody>
          <a:bodyPr/>
          <a:lstStyle/>
          <a:p>
            <a:endParaRPr lang="en-US" smtClean="0"/>
          </a:p>
        </p:txBody>
      </p:sp>
      <p:sp>
        <p:nvSpPr>
          <p:cNvPr id="28675" name="Date Placeholder 4"/>
          <p:cNvSpPr>
            <a:spLocks noGrp="1"/>
          </p:cNvSpPr>
          <p:nvPr>
            <p:ph type="dt" sz="quarter" idx="10"/>
          </p:nvPr>
        </p:nvSpPr>
        <p:spPr bwMode="auto">
          <a:noFill/>
          <a:ln>
            <a:miter lim="800000"/>
            <a:headEnd/>
            <a:tailEnd/>
          </a:ln>
        </p:spPr>
        <p:txBody>
          <a:bodyPr/>
          <a:lstStyle/>
          <a:p>
            <a:fld id="{C8660180-5BD2-4D42-8C28-2F4EAB937D7C}" type="datetime4">
              <a:rPr lang="en-US"/>
              <a:pPr/>
              <a:t>October 14, 2015</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Blank">
  <a:themeElements>
    <a:clrScheme name="2014 Micron 5">
      <a:dk1>
        <a:srgbClr val="4D4F4D"/>
      </a:dk1>
      <a:lt1>
        <a:sysClr val="window" lastClr="FFFFFF"/>
      </a:lt1>
      <a:dk2>
        <a:srgbClr val="B42573"/>
      </a:dk2>
      <a:lt2>
        <a:srgbClr val="0042C8"/>
      </a:lt2>
      <a:accent1>
        <a:srgbClr val="006DB7"/>
      </a:accent1>
      <a:accent2>
        <a:srgbClr val="3EAB48"/>
      </a:accent2>
      <a:accent3>
        <a:srgbClr val="FFB700"/>
      </a:accent3>
      <a:accent4>
        <a:srgbClr val="7F3D97"/>
      </a:accent4>
      <a:accent5>
        <a:srgbClr val="00B1E1"/>
      </a:accent5>
      <a:accent6>
        <a:srgbClr val="F26B22"/>
      </a:accent6>
      <a:hlink>
        <a:srgbClr val="00A5DD"/>
      </a:hlink>
      <a:folHlink>
        <a:srgbClr val="3EAB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cap="rnd"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1000" dirty="0" smtClean="0">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A2B691885D53743AA16D888E4907591" ma:contentTypeVersion="0" ma:contentTypeDescription="Create a new document." ma:contentTypeScope="" ma:versionID="5232b155e346b251610eaf28e18a2e51">
  <xsd:schema xmlns:xsd="http://www.w3.org/2001/XMLSchema" xmlns:p="http://schemas.microsoft.com/office/2006/metadata/properties" targetNamespace="http://schemas.microsoft.com/office/2006/metadata/properties" ma:root="true" ma:fieldsID="b6d07dc4efc8556ce6720bc4f79f38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4B9F7A-09C2-49F2-BF4F-208E28B25353}">
  <ds:schemaRefs>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EC429BE-D18C-4D57-87FD-5B9C1ACCAB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7A738B7-29E9-4AB1-8259-1245A36A0D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1366</TotalTime>
  <Words>1557</Words>
  <Application>Microsoft Office PowerPoint</Application>
  <PresentationFormat>On-screen Show (4:3)</PresentationFormat>
  <Paragraphs>168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PGothic</vt:lpstr>
      <vt:lpstr>MS PGothic</vt:lpstr>
      <vt:lpstr>Arial</vt:lpstr>
      <vt:lpstr>Calibri</vt:lpstr>
      <vt:lpstr>Calibri Light</vt:lpstr>
      <vt:lpstr>Lucida Sans Unicode</vt:lpstr>
      <vt:lpstr>Tahoma</vt:lpstr>
      <vt:lpstr>Times New Roman</vt:lpstr>
      <vt:lpstr>Wingdings</vt:lpstr>
      <vt:lpstr>Blank</vt:lpstr>
      <vt:lpstr>Basic Macro/Script Writing for Nextest</vt:lpstr>
      <vt:lpstr>Introduction</vt:lpstr>
      <vt:lpstr>Using and Writing Macros</vt:lpstr>
      <vt:lpstr>Using Macros</vt:lpstr>
      <vt:lpstr>Writing Macros</vt:lpstr>
      <vt:lpstr>Writing Macros</vt:lpstr>
      <vt:lpstr>Writing Macros</vt:lpstr>
      <vt:lpstr>Writing Macros</vt:lpstr>
      <vt:lpstr>Writing Nextest Scripts</vt:lpstr>
      <vt:lpstr>Writing Scripts</vt:lpstr>
      <vt:lpstr>Writing Nextest Scripts</vt:lpstr>
      <vt:lpstr>Writing Scripts</vt:lpstr>
      <vt:lpstr>Opening Lines- Example</vt:lpstr>
      <vt:lpstr>Opening Lines- Example</vt:lpstr>
      <vt:lpstr>Writing Scripts</vt:lpstr>
      <vt:lpstr>Writing Scripts</vt:lpstr>
      <vt:lpstr>Questions?</vt:lpstr>
      <vt:lpstr>PowerPoint Presentation</vt:lpstr>
    </vt:vector>
  </TitlesOfParts>
  <Company>Micron Technology,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Macro/Script Writing for Nextest</dc:title>
  <dc:creator>ssabbah</dc:creator>
  <cp:lastModifiedBy>Zoe Li (zhuoli)</cp:lastModifiedBy>
  <cp:revision>46</cp:revision>
  <cp:lastPrinted>2001-04-11T21:27:24Z</cp:lastPrinted>
  <dcterms:created xsi:type="dcterms:W3CDTF">2015-09-30T22:31:34Z</dcterms:created>
  <dcterms:modified xsi:type="dcterms:W3CDTF">2015-10-14T22:45:40Z</dcterms:modified>
</cp:coreProperties>
</file>