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customXml/itemProps1.xml" ContentType="application/vnd.openxmlformats-officedocument.customXmlPropertie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customXml/itemProps2.xml" ContentType="application/vnd.openxmlformats-officedocument.customXmlPropertie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1" r:id="rId1"/>
  </p:sldMasterIdLst>
  <p:notesMasterIdLst>
    <p:notesMasterId r:id="rId49"/>
  </p:notesMasterIdLst>
  <p:handoutMasterIdLst>
    <p:handoutMasterId r:id="rId50"/>
  </p:handoutMasterIdLst>
  <p:sldIdLst>
    <p:sldId id="256" r:id="rId2"/>
    <p:sldId id="277" r:id="rId3"/>
    <p:sldId id="278" r:id="rId4"/>
    <p:sldId id="279" r:id="rId5"/>
    <p:sldId id="280" r:id="rId6"/>
    <p:sldId id="281" r:id="rId7"/>
    <p:sldId id="282" r:id="rId8"/>
    <p:sldId id="283" r:id="rId9"/>
    <p:sldId id="284" r:id="rId10"/>
    <p:sldId id="286" r:id="rId11"/>
    <p:sldId id="285" r:id="rId12"/>
    <p:sldId id="258" r:id="rId13"/>
    <p:sldId id="292" r:id="rId14"/>
    <p:sldId id="290" r:id="rId15"/>
    <p:sldId id="293" r:id="rId16"/>
    <p:sldId id="294" r:id="rId17"/>
    <p:sldId id="295" r:id="rId18"/>
    <p:sldId id="296" r:id="rId19"/>
    <p:sldId id="297" r:id="rId20"/>
    <p:sldId id="287" r:id="rId21"/>
    <p:sldId id="288" r:id="rId22"/>
    <p:sldId id="289" r:id="rId23"/>
    <p:sldId id="298" r:id="rId24"/>
    <p:sldId id="299" r:id="rId25"/>
    <p:sldId id="302" r:id="rId26"/>
    <p:sldId id="300" r:id="rId27"/>
    <p:sldId id="303" r:id="rId28"/>
    <p:sldId id="304" r:id="rId29"/>
    <p:sldId id="306" r:id="rId30"/>
    <p:sldId id="308" r:id="rId31"/>
    <p:sldId id="305" r:id="rId32"/>
    <p:sldId id="307" r:id="rId33"/>
    <p:sldId id="309" r:id="rId34"/>
    <p:sldId id="310" r:id="rId35"/>
    <p:sldId id="311" r:id="rId36"/>
    <p:sldId id="312" r:id="rId37"/>
    <p:sldId id="313" r:id="rId38"/>
    <p:sldId id="314" r:id="rId39"/>
    <p:sldId id="315" r:id="rId40"/>
    <p:sldId id="317" r:id="rId41"/>
    <p:sldId id="316" r:id="rId42"/>
    <p:sldId id="318" r:id="rId43"/>
    <p:sldId id="321" r:id="rId44"/>
    <p:sldId id="322" r:id="rId45"/>
    <p:sldId id="320" r:id="rId46"/>
    <p:sldId id="301" r:id="rId47"/>
    <p:sldId id="267" r:id="rId48"/>
  </p:sldIdLst>
  <p:sldSz cx="9144000" cy="6858000" type="screen4x3"/>
  <p:notesSz cx="6858000" cy="9180513"/>
  <p:defaultTextStyle>
    <a:defPPr>
      <a:defRPr lang="en-US"/>
    </a:defPPr>
    <a:lvl1pPr algn="l" rtl="0" fontAlgn="base">
      <a:spcBef>
        <a:spcPct val="0"/>
      </a:spcBef>
      <a:spcAft>
        <a:spcPct val="0"/>
      </a:spcAft>
      <a:defRPr sz="1200" kern="1200">
        <a:solidFill>
          <a:schemeClr val="tx1"/>
        </a:solidFill>
        <a:latin typeface="Tahoma" pitchFamily="34" charset="0"/>
        <a:ea typeface="MS PGothic" pitchFamily="34" charset="-128"/>
        <a:cs typeface="+mn-cs"/>
      </a:defRPr>
    </a:lvl1pPr>
    <a:lvl2pPr marL="457200" algn="l" rtl="0" fontAlgn="base">
      <a:spcBef>
        <a:spcPct val="0"/>
      </a:spcBef>
      <a:spcAft>
        <a:spcPct val="0"/>
      </a:spcAft>
      <a:defRPr sz="1200" kern="1200">
        <a:solidFill>
          <a:schemeClr val="tx1"/>
        </a:solidFill>
        <a:latin typeface="Tahoma" pitchFamily="34" charset="0"/>
        <a:ea typeface="MS PGothic" pitchFamily="34" charset="-128"/>
        <a:cs typeface="+mn-cs"/>
      </a:defRPr>
    </a:lvl2pPr>
    <a:lvl3pPr marL="914400" algn="l" rtl="0" fontAlgn="base">
      <a:spcBef>
        <a:spcPct val="0"/>
      </a:spcBef>
      <a:spcAft>
        <a:spcPct val="0"/>
      </a:spcAft>
      <a:defRPr sz="1200" kern="1200">
        <a:solidFill>
          <a:schemeClr val="tx1"/>
        </a:solidFill>
        <a:latin typeface="Tahoma" pitchFamily="34" charset="0"/>
        <a:ea typeface="MS PGothic" pitchFamily="34" charset="-128"/>
        <a:cs typeface="+mn-cs"/>
      </a:defRPr>
    </a:lvl3pPr>
    <a:lvl4pPr marL="1371600" algn="l" rtl="0" fontAlgn="base">
      <a:spcBef>
        <a:spcPct val="0"/>
      </a:spcBef>
      <a:spcAft>
        <a:spcPct val="0"/>
      </a:spcAft>
      <a:defRPr sz="1200" kern="1200">
        <a:solidFill>
          <a:schemeClr val="tx1"/>
        </a:solidFill>
        <a:latin typeface="Tahoma" pitchFamily="34" charset="0"/>
        <a:ea typeface="MS PGothic" pitchFamily="34" charset="-128"/>
        <a:cs typeface="+mn-cs"/>
      </a:defRPr>
    </a:lvl4pPr>
    <a:lvl5pPr marL="1828800" algn="l" rtl="0" fontAlgn="base">
      <a:spcBef>
        <a:spcPct val="0"/>
      </a:spcBef>
      <a:spcAft>
        <a:spcPct val="0"/>
      </a:spcAft>
      <a:defRPr sz="1200" kern="1200">
        <a:solidFill>
          <a:schemeClr val="tx1"/>
        </a:solidFill>
        <a:latin typeface="Tahoma" pitchFamily="34" charset="0"/>
        <a:ea typeface="MS PGothic" pitchFamily="34" charset="-128"/>
        <a:cs typeface="+mn-cs"/>
      </a:defRPr>
    </a:lvl5pPr>
    <a:lvl6pPr marL="2286000" algn="l" defTabSz="914400" rtl="0" eaLnBrk="1" latinLnBrk="0" hangingPunct="1">
      <a:defRPr sz="1200" kern="1200">
        <a:solidFill>
          <a:schemeClr val="tx1"/>
        </a:solidFill>
        <a:latin typeface="Tahoma" pitchFamily="34" charset="0"/>
        <a:ea typeface="MS PGothic" pitchFamily="34" charset="-128"/>
        <a:cs typeface="+mn-cs"/>
      </a:defRPr>
    </a:lvl6pPr>
    <a:lvl7pPr marL="2743200" algn="l" defTabSz="914400" rtl="0" eaLnBrk="1" latinLnBrk="0" hangingPunct="1">
      <a:defRPr sz="1200" kern="1200">
        <a:solidFill>
          <a:schemeClr val="tx1"/>
        </a:solidFill>
        <a:latin typeface="Tahoma" pitchFamily="34" charset="0"/>
        <a:ea typeface="MS PGothic" pitchFamily="34" charset="-128"/>
        <a:cs typeface="+mn-cs"/>
      </a:defRPr>
    </a:lvl7pPr>
    <a:lvl8pPr marL="3200400" algn="l" defTabSz="914400" rtl="0" eaLnBrk="1" latinLnBrk="0" hangingPunct="1">
      <a:defRPr sz="1200" kern="1200">
        <a:solidFill>
          <a:schemeClr val="tx1"/>
        </a:solidFill>
        <a:latin typeface="Tahoma" pitchFamily="34" charset="0"/>
        <a:ea typeface="MS PGothic" pitchFamily="34" charset="-128"/>
        <a:cs typeface="+mn-cs"/>
      </a:defRPr>
    </a:lvl8pPr>
    <a:lvl9pPr marL="3657600" algn="l" defTabSz="914400" rtl="0" eaLnBrk="1" latinLnBrk="0" hangingPunct="1">
      <a:defRPr sz="1200" kern="1200">
        <a:solidFill>
          <a:schemeClr val="tx1"/>
        </a:solidFill>
        <a:latin typeface="Tahoma"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CEEC"/>
    <a:srgbClr val="292377"/>
    <a:srgbClr val="24207A"/>
    <a:srgbClr val="0066CC"/>
    <a:srgbClr val="003399"/>
    <a:srgbClr val="000099"/>
    <a:srgbClr val="0033CC"/>
    <a:srgbClr val="00206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customXml" Target="../customXml/item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9059" name="Rectangle 3075"/>
          <p:cNvSpPr>
            <a:spLocks noGrp="1" noChangeArrowheads="1"/>
          </p:cNvSpPr>
          <p:nvPr>
            <p:ph type="dt" sz="quarter" idx="1"/>
          </p:nvPr>
        </p:nvSpPr>
        <p:spPr bwMode="auto">
          <a:xfrm>
            <a:off x="3884613" y="0"/>
            <a:ext cx="2987675" cy="452438"/>
          </a:xfrm>
          <a:prstGeom prst="rect">
            <a:avLst/>
          </a:prstGeom>
          <a:noFill/>
          <a:ln w="9525">
            <a:noFill/>
            <a:miter lim="800000"/>
            <a:headEnd/>
            <a:tailEnd/>
          </a:ln>
          <a:effectLst/>
        </p:spPr>
        <p:txBody>
          <a:bodyPr vert="horz" wrap="square" lIns="90077" tIns="45039" rIns="90077" bIns="45039" numCol="1" anchor="t" anchorCtr="0" compatLnSpc="1">
            <a:prstTxWarp prst="textNoShape">
              <a:avLst/>
            </a:prstTxWarp>
          </a:bodyPr>
          <a:lstStyle>
            <a:lvl1pPr algn="r" defTabSz="900113" eaLnBrk="0" hangingPunct="0">
              <a:spcBef>
                <a:spcPct val="20000"/>
              </a:spcBef>
              <a:buClr>
                <a:srgbClr val="EDB22C"/>
              </a:buClr>
              <a:buFont typeface="Tahoma" pitchFamily="34" charset="0"/>
              <a:buNone/>
              <a:defRPr>
                <a:latin typeface="Lucida Sans Unicode" pitchFamily="34" charset="0"/>
                <a:ea typeface="+mn-ea"/>
              </a:defRPr>
            </a:lvl1pPr>
          </a:lstStyle>
          <a:p>
            <a:pPr>
              <a:defRPr/>
            </a:pPr>
            <a:endParaRPr lang="en-US" dirty="0"/>
          </a:p>
        </p:txBody>
      </p:sp>
      <p:sp>
        <p:nvSpPr>
          <p:cNvPr id="429061" name="Rectangle 3077"/>
          <p:cNvSpPr>
            <a:spLocks noGrp="1" noChangeArrowheads="1"/>
          </p:cNvSpPr>
          <p:nvPr>
            <p:ph type="sldNum" sz="quarter" idx="3"/>
          </p:nvPr>
        </p:nvSpPr>
        <p:spPr bwMode="auto">
          <a:xfrm>
            <a:off x="3884613" y="8742363"/>
            <a:ext cx="2987675" cy="452437"/>
          </a:xfrm>
          <a:prstGeom prst="rect">
            <a:avLst/>
          </a:prstGeom>
          <a:noFill/>
          <a:ln w="9525">
            <a:noFill/>
            <a:miter lim="800000"/>
            <a:headEnd/>
            <a:tailEnd/>
          </a:ln>
          <a:effectLst/>
        </p:spPr>
        <p:txBody>
          <a:bodyPr vert="horz" wrap="square" lIns="90077" tIns="45039" rIns="90077" bIns="45039" numCol="1" anchor="b" anchorCtr="0" compatLnSpc="1">
            <a:prstTxWarp prst="textNoShape">
              <a:avLst/>
            </a:prstTxWarp>
          </a:bodyPr>
          <a:lstStyle>
            <a:lvl1pPr algn="r" defTabSz="900113" eaLnBrk="0" hangingPunct="0">
              <a:spcBef>
                <a:spcPct val="20000"/>
              </a:spcBef>
              <a:buClr>
                <a:srgbClr val="EDB22C"/>
              </a:buClr>
              <a:buFont typeface="Tahoma" pitchFamily="34" charset="0"/>
              <a:buNone/>
              <a:defRPr>
                <a:latin typeface="Lucida Sans Unicode" pitchFamily="34" charset="0"/>
              </a:defRPr>
            </a:lvl1pPr>
          </a:lstStyle>
          <a:p>
            <a:fld id="{E4E48C56-F774-4C8E-B4FE-6DC60AEE7CD9}"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627" tIns="45813" rIns="91627" bIns="45813" numCol="1" anchor="t" anchorCtr="0" compatLnSpc="1">
            <a:prstTxWarp prst="textNoShape">
              <a:avLst/>
            </a:prstTxWarp>
          </a:bodyPr>
          <a:lstStyle>
            <a:lvl1pPr defTabSz="915988" eaLnBrk="0" hangingPunct="0">
              <a:defRPr>
                <a:latin typeface="Times New Roman" pitchFamily="18" charset="0"/>
                <a:ea typeface="+mn-ea"/>
              </a:defRPr>
            </a:lvl1pPr>
          </a:lstStyle>
          <a:p>
            <a:pPr>
              <a:defRPr/>
            </a:pPr>
            <a:endParaRPr lang="en-US" dirty="0"/>
          </a:p>
        </p:txBody>
      </p:sp>
      <p:sp>
        <p:nvSpPr>
          <p:cNvPr id="3075"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627" tIns="45813" rIns="91627" bIns="45813" numCol="1" anchor="t" anchorCtr="0" compatLnSpc="1">
            <a:prstTxWarp prst="textNoShape">
              <a:avLst/>
            </a:prstTxWarp>
          </a:bodyPr>
          <a:lstStyle>
            <a:lvl1pPr algn="r" defTabSz="915988" eaLnBrk="0" hangingPunct="0">
              <a:defRPr>
                <a:latin typeface="Times New Roman" pitchFamily="18" charset="0"/>
                <a:ea typeface="+mn-ea"/>
              </a:defRPr>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135063" y="688975"/>
            <a:ext cx="4589462" cy="34417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60863"/>
            <a:ext cx="5029200" cy="4130675"/>
          </a:xfrm>
          <a:prstGeom prst="rect">
            <a:avLst/>
          </a:prstGeom>
          <a:noFill/>
          <a:ln w="9525">
            <a:noFill/>
            <a:miter lim="800000"/>
            <a:headEnd/>
            <a:tailEnd/>
          </a:ln>
          <a:effectLst/>
        </p:spPr>
        <p:txBody>
          <a:bodyPr vert="horz" wrap="square" lIns="91627" tIns="45813" rIns="91627" bIns="4581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721725"/>
            <a:ext cx="2971800" cy="458788"/>
          </a:xfrm>
          <a:prstGeom prst="rect">
            <a:avLst/>
          </a:prstGeom>
          <a:noFill/>
          <a:ln w="9525">
            <a:noFill/>
            <a:miter lim="800000"/>
            <a:headEnd/>
            <a:tailEnd/>
          </a:ln>
          <a:effectLst/>
        </p:spPr>
        <p:txBody>
          <a:bodyPr vert="horz" wrap="square" lIns="91627" tIns="45813" rIns="91627" bIns="45813" numCol="1" anchor="b" anchorCtr="0" compatLnSpc="1">
            <a:prstTxWarp prst="textNoShape">
              <a:avLst/>
            </a:prstTxWarp>
          </a:bodyPr>
          <a:lstStyle>
            <a:lvl1pPr defTabSz="915988" eaLnBrk="0" hangingPunct="0">
              <a:defRPr>
                <a:latin typeface="Times New Roman" pitchFamily="18" charset="0"/>
                <a:ea typeface="+mn-ea"/>
              </a:defRPr>
            </a:lvl1pPr>
          </a:lstStyle>
          <a:p>
            <a:pPr>
              <a:defRPr/>
            </a:pPr>
            <a:endParaRPr lang="en-US" dirty="0"/>
          </a:p>
        </p:txBody>
      </p:sp>
      <p:sp>
        <p:nvSpPr>
          <p:cNvPr id="3079" name="Rectangle 7"/>
          <p:cNvSpPr>
            <a:spLocks noGrp="1" noChangeArrowheads="1"/>
          </p:cNvSpPr>
          <p:nvPr>
            <p:ph type="sldNum" sz="quarter" idx="5"/>
          </p:nvPr>
        </p:nvSpPr>
        <p:spPr bwMode="auto">
          <a:xfrm>
            <a:off x="3886200" y="8721725"/>
            <a:ext cx="2971800" cy="458788"/>
          </a:xfrm>
          <a:prstGeom prst="rect">
            <a:avLst/>
          </a:prstGeom>
          <a:noFill/>
          <a:ln w="9525">
            <a:noFill/>
            <a:miter lim="800000"/>
            <a:headEnd/>
            <a:tailEnd/>
          </a:ln>
          <a:effectLst/>
        </p:spPr>
        <p:txBody>
          <a:bodyPr vert="horz" wrap="square" lIns="91627" tIns="45813" rIns="91627" bIns="45813" numCol="1" anchor="b" anchorCtr="0" compatLnSpc="1">
            <a:prstTxWarp prst="textNoShape">
              <a:avLst/>
            </a:prstTxWarp>
          </a:bodyPr>
          <a:lstStyle>
            <a:lvl1pPr algn="r" defTabSz="915988" eaLnBrk="0" hangingPunct="0">
              <a:defRPr>
                <a:latin typeface="Times New Roman" pitchFamily="18" charset="0"/>
              </a:defRPr>
            </a:lvl1pPr>
          </a:lstStyle>
          <a:p>
            <a:fld id="{8F2FF6B1-1078-41DB-820D-F5E943349B18}"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nfidential Title Page">
    <p:spTree>
      <p:nvGrpSpPr>
        <p:cNvPr id="1" name=""/>
        <p:cNvGrpSpPr/>
        <p:nvPr/>
      </p:nvGrpSpPr>
      <p:grpSpPr>
        <a:xfrm>
          <a:off x="0" y="0"/>
          <a:ext cx="0" cy="0"/>
          <a:chOff x="0" y="0"/>
          <a:chExt cx="0" cy="0"/>
        </a:xfrm>
      </p:grpSpPr>
      <p:sp>
        <p:nvSpPr>
          <p:cNvPr id="5" name="Rectangle 4"/>
          <p:cNvSpPr>
            <a:spLocks noChangeArrowheads="1"/>
          </p:cNvSpPr>
          <p:nvPr/>
        </p:nvSpPr>
        <p:spPr bwMode="auto">
          <a:xfrm>
            <a:off x="2049516" y="6056313"/>
            <a:ext cx="7094483" cy="801687"/>
          </a:xfrm>
          <a:prstGeom prst="rect">
            <a:avLst/>
          </a:prstGeom>
          <a:solidFill>
            <a:srgbClr val="C1CEEC"/>
          </a:solidFill>
          <a:ln>
            <a:noFill/>
            <a:headEnd/>
            <a:tailEnd/>
          </a:ln>
          <a:effectLst>
            <a:innerShdw blurRad="63500" dist="50800" dir="10800000">
              <a:prstClr val="black">
                <a:alpha val="50000"/>
              </a:prstClr>
            </a:innerShdw>
          </a:effectLst>
        </p:spPr>
        <p:style>
          <a:lnRef idx="1">
            <a:schemeClr val="dk1"/>
          </a:lnRef>
          <a:fillRef idx="3">
            <a:schemeClr val="dk1"/>
          </a:fillRef>
          <a:effectRef idx="2">
            <a:schemeClr val="dk1"/>
          </a:effectRef>
          <a:fontRef idx="minor">
            <a:schemeClr val="lt1"/>
          </a:fontRef>
        </p:style>
        <p:txBody>
          <a:bodyPr wrap="none" lIns="92075" tIns="46038" rIns="92075" bIns="46038" anchor="ctr"/>
          <a:lstStyle/>
          <a:p>
            <a:pPr eaLnBrk="0" hangingPunct="0">
              <a:defRPr/>
            </a:pPr>
            <a:endParaRPr lang="en-US" dirty="0"/>
          </a:p>
        </p:txBody>
      </p:sp>
      <p:sp>
        <p:nvSpPr>
          <p:cNvPr id="6" name="Rectangle 5"/>
          <p:cNvSpPr>
            <a:spLocks noChangeArrowheads="1"/>
          </p:cNvSpPr>
          <p:nvPr/>
        </p:nvSpPr>
        <p:spPr bwMode="auto">
          <a:xfrm>
            <a:off x="0" y="6056313"/>
            <a:ext cx="2060575" cy="801687"/>
          </a:xfrm>
          <a:prstGeom prst="rect">
            <a:avLst/>
          </a:prstGeom>
          <a:gradFill rotWithShape="1">
            <a:gsLst>
              <a:gs pos="0">
                <a:srgbClr val="24207A"/>
              </a:gs>
              <a:gs pos="50999">
                <a:srgbClr val="292377"/>
              </a:gs>
              <a:gs pos="100000">
                <a:srgbClr val="0066CC"/>
              </a:gs>
            </a:gsLst>
            <a:lin ang="2700000" scaled="1"/>
          </a:gradFill>
          <a:ln w="9525">
            <a:noFill/>
            <a:miter lim="800000"/>
            <a:headEnd/>
            <a:tailEnd/>
          </a:ln>
          <a:effectLst>
            <a:outerShdw dist="23000" dir="5400000" rotWithShape="0">
              <a:srgbClr val="808080">
                <a:alpha val="34999"/>
              </a:srgbClr>
            </a:outerShdw>
          </a:effectLst>
        </p:spPr>
        <p:txBody>
          <a:bodyPr wrap="none" lIns="92075" tIns="46038" rIns="92075" bIns="46038" anchor="ctr"/>
          <a:lstStyle/>
          <a:p>
            <a:pPr eaLnBrk="0" hangingPunct="0">
              <a:defRPr/>
            </a:pPr>
            <a:endParaRPr lang="en-US" dirty="0">
              <a:solidFill>
                <a:schemeClr val="lt1"/>
              </a:solidFill>
              <a:latin typeface="+mn-lt"/>
              <a:ea typeface="+mn-ea"/>
            </a:endParaRPr>
          </a:p>
        </p:txBody>
      </p:sp>
      <p:pic>
        <p:nvPicPr>
          <p:cNvPr id="7" name="Picture 5" descr="White Micron color logo [Converted]"/>
          <p:cNvPicPr>
            <a:picLocks noChangeAspect="1" noChangeArrowheads="1"/>
          </p:cNvPicPr>
          <p:nvPr/>
        </p:nvPicPr>
        <p:blipFill>
          <a:blip r:embed="rId2" cstate="print"/>
          <a:srcRect/>
          <a:stretch>
            <a:fillRect/>
          </a:stretch>
        </p:blipFill>
        <p:spPr bwMode="auto">
          <a:xfrm>
            <a:off x="266700" y="6292850"/>
            <a:ext cx="1384300" cy="373063"/>
          </a:xfrm>
          <a:prstGeom prst="rect">
            <a:avLst/>
          </a:prstGeom>
          <a:noFill/>
          <a:ln w="9525">
            <a:noFill/>
            <a:miter lim="800000"/>
            <a:headEnd/>
            <a:tailEnd/>
          </a:ln>
        </p:spPr>
      </p:pic>
      <p:sp>
        <p:nvSpPr>
          <p:cNvPr id="8" name="Text Box 7"/>
          <p:cNvSpPr txBox="1">
            <a:spLocks noChangeArrowheads="1"/>
          </p:cNvSpPr>
          <p:nvPr/>
        </p:nvSpPr>
        <p:spPr bwMode="auto">
          <a:xfrm>
            <a:off x="2706688" y="6175375"/>
            <a:ext cx="6318250" cy="368300"/>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600" dirty="0">
                <a:solidFill>
                  <a:srgbClr val="002060"/>
                </a:solidFill>
                <a:cs typeface="Tahoma" pitchFamily="34" charset="0"/>
              </a:rPr>
              <a:t>©2013 Micron Technology, Inc. All rights reserved. Products are warranted only to meet Micron</a:t>
            </a:r>
            <a:r>
              <a:rPr lang="en-US" altLang="en-US" sz="600" dirty="0">
                <a:solidFill>
                  <a:srgbClr val="002060"/>
                </a:solidFill>
                <a:cs typeface="Tahoma" pitchFamily="34" charset="0"/>
              </a:rPr>
              <a:t>’</a:t>
            </a:r>
            <a:r>
              <a:rPr lang="en-US" sz="600" dirty="0">
                <a:solidFill>
                  <a:srgbClr val="002060"/>
                </a:solidFill>
                <a:cs typeface="Tahoma" pitchFamily="34" charset="0"/>
              </a:rPr>
              <a:t>s production data sheet specifications. Information, products, and/or specifications are subject to change without notice. All information is provided on an </a:t>
            </a:r>
            <a:r>
              <a:rPr lang="en-US" altLang="en-US" sz="600" dirty="0">
                <a:solidFill>
                  <a:srgbClr val="002060"/>
                </a:solidFill>
                <a:cs typeface="Tahoma" pitchFamily="34" charset="0"/>
              </a:rPr>
              <a:t>“</a:t>
            </a:r>
            <a:r>
              <a:rPr lang="en-US" sz="600" dirty="0">
                <a:solidFill>
                  <a:srgbClr val="002060"/>
                </a:solidFill>
                <a:cs typeface="Tahoma" pitchFamily="34" charset="0"/>
              </a:rPr>
              <a:t>AS IS</a:t>
            </a:r>
            <a:r>
              <a:rPr lang="en-US" altLang="en-US" sz="600" dirty="0">
                <a:solidFill>
                  <a:srgbClr val="002060"/>
                </a:solidFill>
                <a:cs typeface="Tahoma" pitchFamily="34" charset="0"/>
              </a:rPr>
              <a:t>”</a:t>
            </a:r>
            <a:r>
              <a:rPr lang="en-US" sz="600" dirty="0">
                <a:solidFill>
                  <a:srgbClr val="002060"/>
                </a:solidFill>
                <a:cs typeface="Tahoma" pitchFamily="34" charset="0"/>
              </a:rPr>
              <a:t> basis without warranties of any kind. Dates are estimates only. Drawings are not to scale. Micron and the Micron logo are trademarks of Micron Technology, Inc. All other trademarks are the property of their respective owners.</a:t>
            </a:r>
          </a:p>
        </p:txBody>
      </p:sp>
      <p:sp>
        <p:nvSpPr>
          <p:cNvPr id="9" name="Rectangle 9"/>
          <p:cNvSpPr txBox="1">
            <a:spLocks noChangeArrowheads="1"/>
          </p:cNvSpPr>
          <p:nvPr/>
        </p:nvSpPr>
        <p:spPr>
          <a:xfrm>
            <a:off x="8535988" y="6554788"/>
            <a:ext cx="501650" cy="249237"/>
          </a:xfrm>
          <a:prstGeom prst="rect">
            <a:avLst/>
          </a:prstGeom>
        </p:spPr>
        <p:txBody>
          <a:bodyPr/>
          <a:lstStyle/>
          <a:p>
            <a:pPr algn="ctr" eaLnBrk="0" hangingPunct="0"/>
            <a:fld id="{338EB91B-5D65-4B55-B033-1411A5722ECA}" type="slidenum">
              <a:rPr lang="en-US" sz="800" b="1">
                <a:solidFill>
                  <a:srgbClr val="002060"/>
                </a:solidFill>
              </a:rPr>
              <a:pPr algn="ctr" eaLnBrk="0" hangingPunct="0"/>
              <a:t>‹#›</a:t>
            </a:fld>
            <a:endParaRPr lang="en-US" sz="800" b="1" dirty="0">
              <a:solidFill>
                <a:srgbClr val="002060"/>
              </a:solidFill>
            </a:endParaRPr>
          </a:p>
        </p:txBody>
      </p:sp>
      <p:sp>
        <p:nvSpPr>
          <p:cNvPr id="10" name="Text Box 8"/>
          <p:cNvSpPr txBox="1">
            <a:spLocks noChangeArrowheads="1"/>
          </p:cNvSpPr>
          <p:nvPr/>
        </p:nvSpPr>
        <p:spPr bwMode="auto">
          <a:xfrm>
            <a:off x="5568950" y="6553200"/>
            <a:ext cx="3087688" cy="217488"/>
          </a:xfrm>
          <a:prstGeom prst="rect">
            <a:avLst/>
          </a:prstGeom>
          <a:noFill/>
          <a:ln w="9525">
            <a:noFill/>
            <a:miter lim="800000"/>
            <a:headEnd/>
            <a:tailEnd/>
          </a:ln>
        </p:spPr>
        <p:txBody>
          <a:bodyPr lIns="92075" tIns="46038" rIns="92075" bIns="46038">
            <a:spAutoFit/>
          </a:bodyPr>
          <a:lstStyle/>
          <a:p>
            <a:pPr algn="r" eaLnBrk="0" hangingPunct="0"/>
            <a:r>
              <a:rPr lang="en-US" sz="800" dirty="0">
                <a:solidFill>
                  <a:srgbClr val="002060"/>
                </a:solidFill>
              </a:rPr>
              <a:t>Micron Confidential      </a:t>
            </a:r>
            <a:r>
              <a:rPr lang="en-US" sz="800" dirty="0">
                <a:solidFill>
                  <a:srgbClr val="3075FF"/>
                </a:solidFill>
              </a:rPr>
              <a:t>|</a:t>
            </a:r>
            <a:r>
              <a:rPr lang="en-US" sz="800" dirty="0">
                <a:solidFill>
                  <a:srgbClr val="002060"/>
                </a:solidFill>
              </a:rPr>
              <a:t>     </a:t>
            </a:r>
            <a:r>
              <a:rPr lang="en-US" sz="800" dirty="0">
                <a:solidFill>
                  <a:srgbClr val="002060"/>
                </a:solidFill>
                <a:cs typeface="Tahoma" pitchFamily="34" charset="0"/>
              </a:rPr>
              <a:t>©2013 Micron Technology, Inc.     </a:t>
            </a:r>
            <a:r>
              <a:rPr lang="en-US" sz="800" dirty="0">
                <a:solidFill>
                  <a:srgbClr val="3075FF"/>
                </a:solidFill>
                <a:cs typeface="Tahoma" pitchFamily="34" charset="0"/>
              </a:rPr>
              <a:t>|</a:t>
            </a:r>
          </a:p>
        </p:txBody>
      </p:sp>
      <p:sp>
        <p:nvSpPr>
          <p:cNvPr id="4" name="Subtitle 3"/>
          <p:cNvSpPr>
            <a:spLocks noGrp="1" noChangeArrowheads="1"/>
          </p:cNvSpPr>
          <p:nvPr>
            <p:ph type="subTitle" idx="1"/>
          </p:nvPr>
        </p:nvSpPr>
        <p:spPr>
          <a:xfrm>
            <a:off x="0" y="3500438"/>
            <a:ext cx="9143999" cy="1752600"/>
          </a:xfrm>
          <a:prstGeom prst="rect">
            <a:avLst/>
          </a:prstGeom>
        </p:spPr>
        <p:txBody>
          <a:bodyPr/>
          <a:lstStyle>
            <a:lvl1pPr marL="0" indent="0" algn="ctr">
              <a:buFontTx/>
              <a:buNone/>
              <a:defRPr sz="3200">
                <a:solidFill>
                  <a:schemeClr val="tx1">
                    <a:lumMod val="75000"/>
                    <a:lumOff val="25000"/>
                  </a:schemeClr>
                </a:solidFill>
              </a:defRPr>
            </a:lvl1pPr>
          </a:lstStyle>
          <a:p>
            <a:r>
              <a:rPr lang="en-US" smtClean="0"/>
              <a:t>Click to edit Master subtitle style</a:t>
            </a:r>
            <a:endParaRPr lang="en-US" dirty="0"/>
          </a:p>
        </p:txBody>
      </p:sp>
      <p:sp>
        <p:nvSpPr>
          <p:cNvPr id="22" name="Rectangle 2"/>
          <p:cNvSpPr>
            <a:spLocks noGrp="1" noChangeArrowheads="1"/>
          </p:cNvSpPr>
          <p:nvPr>
            <p:ph type="ctrTitle"/>
          </p:nvPr>
        </p:nvSpPr>
        <p:spPr>
          <a:xfrm>
            <a:off x="0" y="2008188"/>
            <a:ext cx="9144000" cy="1298575"/>
          </a:xfrm>
          <a:prstGeom prst="rect">
            <a:avLst/>
          </a:prstGeom>
        </p:spPr>
        <p:txBody>
          <a:bodyPr anchor="b"/>
          <a:lstStyle>
            <a:lvl1pPr algn="ctr">
              <a:defRPr sz="4400"/>
            </a:lvl1pPr>
          </a:lstStyle>
          <a:p>
            <a:r>
              <a:rPr lang="en-US" smtClean="0"/>
              <a:t>Click to edit Master title style</a:t>
            </a:r>
            <a:endParaRPr lang="en-US" dirty="0"/>
          </a:p>
        </p:txBody>
      </p:sp>
      <p:sp>
        <p:nvSpPr>
          <p:cNvPr id="11" name="Date Placeholder 9"/>
          <p:cNvSpPr>
            <a:spLocks noGrp="1"/>
          </p:cNvSpPr>
          <p:nvPr>
            <p:ph type="dt" sz="half" idx="10"/>
          </p:nvPr>
        </p:nvSpPr>
        <p:spPr>
          <a:xfrm>
            <a:off x="2700338" y="6607175"/>
            <a:ext cx="1871662" cy="109538"/>
          </a:xfrm>
          <a:prstGeom prst="rect">
            <a:avLst/>
          </a:prstGeom>
        </p:spPr>
        <p:txBody>
          <a:bodyPr vert="horz" wrap="square" lIns="91440" tIns="45720" rIns="91440" bIns="45720" numCol="1" anchor="ctr" anchorCtr="0" compatLnSpc="1">
            <a:prstTxWarp prst="textNoShape">
              <a:avLst/>
            </a:prstTxWarp>
          </a:bodyPr>
          <a:lstStyle>
            <a:lvl1pPr eaLnBrk="0" hangingPunct="0">
              <a:defRPr sz="800">
                <a:solidFill>
                  <a:srgbClr val="002060"/>
                </a:solidFill>
              </a:defRPr>
            </a:lvl1pPr>
          </a:lstStyle>
          <a:p>
            <a:fld id="{54DA9D22-8BC3-4956-AF0B-3F194BBE8AAA}" type="datetime4">
              <a:rPr lang="en-US"/>
              <a:pPr/>
              <a:t>October 31, 2013</a:t>
            </a:fld>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Non-Confidential BLANK Page">
    <p:spTree>
      <p:nvGrpSpPr>
        <p:cNvPr id="1" name=""/>
        <p:cNvGrpSpPr/>
        <p:nvPr/>
      </p:nvGrpSpPr>
      <p:grpSpPr>
        <a:xfrm>
          <a:off x="0" y="0"/>
          <a:ext cx="0" cy="0"/>
          <a:chOff x="0" y="0"/>
          <a:chExt cx="0" cy="0"/>
        </a:xfrm>
      </p:grpSpPr>
      <p:sp>
        <p:nvSpPr>
          <p:cNvPr id="2" name="Rectangle 4"/>
          <p:cNvSpPr>
            <a:spLocks noChangeArrowheads="1"/>
          </p:cNvSpPr>
          <p:nvPr/>
        </p:nvSpPr>
        <p:spPr bwMode="auto">
          <a:xfrm>
            <a:off x="2405063" y="6465888"/>
            <a:ext cx="6738937" cy="392112"/>
          </a:xfrm>
          <a:prstGeom prst="rect">
            <a:avLst/>
          </a:prstGeom>
          <a:solidFill>
            <a:srgbClr val="C1CEEC"/>
          </a:solidFill>
          <a:ln w="9525">
            <a:noFill/>
            <a:miter lim="800000"/>
            <a:headEnd/>
            <a:tailEnd/>
          </a:ln>
          <a:effectLst>
            <a:innerShdw blurRad="63500" dist="50800" dir="10800000">
              <a:prstClr val="black">
                <a:alpha val="50000"/>
              </a:prstClr>
            </a:innerShdw>
          </a:effectLst>
        </p:spPr>
        <p:txBody>
          <a:bodyPr wrap="none" lIns="92075" tIns="46038" rIns="92075" bIns="46038" anchor="ctr"/>
          <a:lstStyle/>
          <a:p>
            <a:pPr eaLnBrk="0" hangingPunct="0">
              <a:defRPr/>
            </a:pPr>
            <a:endParaRPr lang="en-US" dirty="0">
              <a:ea typeface="+mn-ea"/>
            </a:endParaRPr>
          </a:p>
        </p:txBody>
      </p:sp>
      <p:sp>
        <p:nvSpPr>
          <p:cNvPr id="3" name="Rectangle 4"/>
          <p:cNvSpPr>
            <a:spLocks noChangeArrowheads="1"/>
          </p:cNvSpPr>
          <p:nvPr/>
        </p:nvSpPr>
        <p:spPr bwMode="auto">
          <a:xfrm>
            <a:off x="0" y="6465888"/>
            <a:ext cx="2405063" cy="392112"/>
          </a:xfrm>
          <a:prstGeom prst="rect">
            <a:avLst/>
          </a:prstGeom>
          <a:gradFill rotWithShape="1">
            <a:gsLst>
              <a:gs pos="0">
                <a:srgbClr val="24207A"/>
              </a:gs>
              <a:gs pos="50999">
                <a:srgbClr val="292377"/>
              </a:gs>
              <a:gs pos="100000">
                <a:srgbClr val="0066CC"/>
              </a:gs>
            </a:gsLst>
            <a:lin ang="2700000" scaled="1"/>
          </a:gradFill>
          <a:ln w="9525">
            <a:noFill/>
            <a:miter lim="800000"/>
            <a:headEnd/>
            <a:tailEnd/>
          </a:ln>
        </p:spPr>
        <p:txBody>
          <a:bodyPr wrap="none" lIns="92075" tIns="46038" rIns="92075" bIns="46038" anchor="ctr"/>
          <a:lstStyle/>
          <a:p>
            <a:pPr eaLnBrk="0" hangingPunct="0"/>
            <a:endParaRPr lang="en-US" dirty="0"/>
          </a:p>
        </p:txBody>
      </p:sp>
      <p:pic>
        <p:nvPicPr>
          <p:cNvPr id="4" name="Picture 6" descr="White Micron color logo [Converted]"/>
          <p:cNvPicPr>
            <a:picLocks noChangeAspect="1" noChangeArrowheads="1"/>
          </p:cNvPicPr>
          <p:nvPr/>
        </p:nvPicPr>
        <p:blipFill>
          <a:blip r:embed="rId2" cstate="print"/>
          <a:srcRect/>
          <a:stretch>
            <a:fillRect/>
          </a:stretch>
        </p:blipFill>
        <p:spPr bwMode="auto">
          <a:xfrm>
            <a:off x="696913" y="6532563"/>
            <a:ext cx="911225" cy="244475"/>
          </a:xfrm>
          <a:prstGeom prst="rect">
            <a:avLst/>
          </a:prstGeom>
          <a:noFill/>
          <a:ln w="9525">
            <a:noFill/>
            <a:miter lim="800000"/>
            <a:headEnd/>
            <a:tailEnd/>
          </a:ln>
        </p:spPr>
      </p:pic>
      <p:sp>
        <p:nvSpPr>
          <p:cNvPr id="5" name="Rectangle 9"/>
          <p:cNvSpPr txBox="1">
            <a:spLocks noChangeArrowheads="1"/>
          </p:cNvSpPr>
          <p:nvPr/>
        </p:nvSpPr>
        <p:spPr>
          <a:xfrm>
            <a:off x="8535988" y="6557963"/>
            <a:ext cx="501650" cy="249237"/>
          </a:xfrm>
          <a:prstGeom prst="rect">
            <a:avLst/>
          </a:prstGeom>
        </p:spPr>
        <p:txBody>
          <a:bodyPr/>
          <a:lstStyle/>
          <a:p>
            <a:pPr algn="ctr" eaLnBrk="0" hangingPunct="0"/>
            <a:fld id="{AD5B2C72-14FB-4CFE-B2B3-E5916F5CD96D}" type="slidenum">
              <a:rPr lang="en-US" sz="800" b="1"/>
              <a:pPr algn="ctr" eaLnBrk="0" hangingPunct="0"/>
              <a:t>‹#›</a:t>
            </a:fld>
            <a:endParaRPr lang="en-US" sz="800" b="1" dirty="0"/>
          </a:p>
        </p:txBody>
      </p:sp>
      <p:sp>
        <p:nvSpPr>
          <p:cNvPr id="6" name="Text Box 8"/>
          <p:cNvSpPr txBox="1">
            <a:spLocks noChangeArrowheads="1"/>
          </p:cNvSpPr>
          <p:nvPr/>
        </p:nvSpPr>
        <p:spPr bwMode="auto">
          <a:xfrm>
            <a:off x="5568950" y="6553200"/>
            <a:ext cx="3087688" cy="217488"/>
          </a:xfrm>
          <a:prstGeom prst="rect">
            <a:avLst/>
          </a:prstGeom>
          <a:noFill/>
          <a:ln w="9525">
            <a:noFill/>
            <a:miter lim="800000"/>
            <a:headEnd/>
            <a:tailEnd/>
          </a:ln>
        </p:spPr>
        <p:txBody>
          <a:bodyPr lIns="92075" tIns="46038" rIns="92075" bIns="46038">
            <a:spAutoFit/>
          </a:bodyPr>
          <a:lstStyle/>
          <a:p>
            <a:pPr algn="r" eaLnBrk="0" hangingPunct="0"/>
            <a:r>
              <a:rPr lang="en-US" sz="800" dirty="0">
                <a:solidFill>
                  <a:srgbClr val="002060"/>
                </a:solidFill>
                <a:cs typeface="Tahoma" pitchFamily="34" charset="0"/>
              </a:rPr>
              <a:t>©2013 Micron Technology, Inc.     </a:t>
            </a:r>
            <a:r>
              <a:rPr lang="en-US" sz="800" dirty="0">
                <a:solidFill>
                  <a:srgbClr val="3075FF"/>
                </a:solidFill>
                <a:cs typeface="Tahoma" pitchFamily="34" charset="0"/>
              </a:rPr>
              <a:t>|</a:t>
            </a:r>
          </a:p>
        </p:txBody>
      </p:sp>
      <p:sp>
        <p:nvSpPr>
          <p:cNvPr id="7" name="Date Placeholder 9"/>
          <p:cNvSpPr>
            <a:spLocks noGrp="1"/>
          </p:cNvSpPr>
          <p:nvPr>
            <p:ph type="dt" sz="half" idx="10"/>
          </p:nvPr>
        </p:nvSpPr>
        <p:spPr>
          <a:xfrm>
            <a:off x="2700338" y="6607175"/>
            <a:ext cx="1871662" cy="109538"/>
          </a:xfrm>
          <a:prstGeom prst="rect">
            <a:avLst/>
          </a:prstGeom>
        </p:spPr>
        <p:txBody>
          <a:bodyPr vert="horz" wrap="square" lIns="91440" tIns="45720" rIns="91440" bIns="45720" numCol="1" anchor="ctr" anchorCtr="0" compatLnSpc="1">
            <a:prstTxWarp prst="textNoShape">
              <a:avLst/>
            </a:prstTxWarp>
          </a:bodyPr>
          <a:lstStyle>
            <a:lvl1pPr eaLnBrk="0" hangingPunct="0">
              <a:defRPr sz="800">
                <a:solidFill>
                  <a:srgbClr val="002060"/>
                </a:solidFill>
              </a:defRPr>
            </a:lvl1pPr>
          </a:lstStyle>
          <a:p>
            <a:fld id="{DA894F3A-8B0F-451F-82EF-954CD0DFD5BB}" type="datetime4">
              <a:rPr lang="en-US"/>
              <a:pPr/>
              <a:t>October 31, 2013</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Non-Confidential Transition Page">
    <p:spTree>
      <p:nvGrpSpPr>
        <p:cNvPr id="1" name=""/>
        <p:cNvGrpSpPr/>
        <p:nvPr/>
      </p:nvGrpSpPr>
      <p:grpSpPr>
        <a:xfrm>
          <a:off x="0" y="0"/>
          <a:ext cx="0" cy="0"/>
          <a:chOff x="0" y="0"/>
          <a:chExt cx="0" cy="0"/>
        </a:xfrm>
      </p:grpSpPr>
      <p:sp>
        <p:nvSpPr>
          <p:cNvPr id="4" name="Rectangle 4"/>
          <p:cNvSpPr>
            <a:spLocks noChangeArrowheads="1"/>
          </p:cNvSpPr>
          <p:nvPr/>
        </p:nvSpPr>
        <p:spPr bwMode="auto">
          <a:xfrm>
            <a:off x="2405063" y="6465888"/>
            <a:ext cx="6738937" cy="392112"/>
          </a:xfrm>
          <a:prstGeom prst="rect">
            <a:avLst/>
          </a:prstGeom>
          <a:solidFill>
            <a:srgbClr val="C1CEEC"/>
          </a:solidFill>
          <a:ln w="9525">
            <a:noFill/>
            <a:miter lim="800000"/>
            <a:headEnd/>
            <a:tailEnd/>
          </a:ln>
          <a:effectLst>
            <a:innerShdw blurRad="63500" dist="50800" dir="10800000">
              <a:prstClr val="black">
                <a:alpha val="50000"/>
              </a:prstClr>
            </a:innerShdw>
          </a:effectLst>
        </p:spPr>
        <p:txBody>
          <a:bodyPr wrap="none" lIns="92075" tIns="46038" rIns="92075" bIns="46038" anchor="ctr"/>
          <a:lstStyle/>
          <a:p>
            <a:pPr eaLnBrk="0" hangingPunct="0">
              <a:defRPr/>
            </a:pPr>
            <a:endParaRPr lang="en-US" dirty="0">
              <a:ea typeface="+mn-ea"/>
            </a:endParaRPr>
          </a:p>
        </p:txBody>
      </p:sp>
      <p:sp>
        <p:nvSpPr>
          <p:cNvPr id="5" name="Rectangle 4"/>
          <p:cNvSpPr>
            <a:spLocks noChangeArrowheads="1"/>
          </p:cNvSpPr>
          <p:nvPr/>
        </p:nvSpPr>
        <p:spPr bwMode="auto">
          <a:xfrm>
            <a:off x="0" y="6465888"/>
            <a:ext cx="2405063" cy="392112"/>
          </a:xfrm>
          <a:prstGeom prst="rect">
            <a:avLst/>
          </a:prstGeom>
          <a:gradFill rotWithShape="1">
            <a:gsLst>
              <a:gs pos="0">
                <a:srgbClr val="24207A"/>
              </a:gs>
              <a:gs pos="50999">
                <a:srgbClr val="292377"/>
              </a:gs>
              <a:gs pos="100000">
                <a:srgbClr val="0066CC"/>
              </a:gs>
            </a:gsLst>
            <a:lin ang="2700000" scaled="1"/>
          </a:gradFill>
          <a:ln w="9525">
            <a:noFill/>
            <a:miter lim="800000"/>
            <a:headEnd/>
            <a:tailEnd/>
          </a:ln>
        </p:spPr>
        <p:txBody>
          <a:bodyPr wrap="none" lIns="92075" tIns="46038" rIns="92075" bIns="46038" anchor="ctr"/>
          <a:lstStyle/>
          <a:p>
            <a:pPr eaLnBrk="0" hangingPunct="0"/>
            <a:endParaRPr lang="en-US" dirty="0"/>
          </a:p>
        </p:txBody>
      </p:sp>
      <p:pic>
        <p:nvPicPr>
          <p:cNvPr id="6" name="Picture 6" descr="White Micron color logo [Converted]"/>
          <p:cNvPicPr>
            <a:picLocks noChangeAspect="1" noChangeArrowheads="1"/>
          </p:cNvPicPr>
          <p:nvPr/>
        </p:nvPicPr>
        <p:blipFill>
          <a:blip r:embed="rId2" cstate="print"/>
          <a:srcRect/>
          <a:stretch>
            <a:fillRect/>
          </a:stretch>
        </p:blipFill>
        <p:spPr bwMode="auto">
          <a:xfrm>
            <a:off x="696913" y="6532563"/>
            <a:ext cx="911225" cy="244475"/>
          </a:xfrm>
          <a:prstGeom prst="rect">
            <a:avLst/>
          </a:prstGeom>
          <a:noFill/>
          <a:ln w="9525">
            <a:noFill/>
            <a:miter lim="800000"/>
            <a:headEnd/>
            <a:tailEnd/>
          </a:ln>
        </p:spPr>
      </p:pic>
      <p:sp>
        <p:nvSpPr>
          <p:cNvPr id="7" name="Rectangle 9"/>
          <p:cNvSpPr txBox="1">
            <a:spLocks noChangeArrowheads="1"/>
          </p:cNvSpPr>
          <p:nvPr/>
        </p:nvSpPr>
        <p:spPr>
          <a:xfrm>
            <a:off x="8535988" y="6557963"/>
            <a:ext cx="501650" cy="249237"/>
          </a:xfrm>
          <a:prstGeom prst="rect">
            <a:avLst/>
          </a:prstGeom>
        </p:spPr>
        <p:txBody>
          <a:bodyPr/>
          <a:lstStyle/>
          <a:p>
            <a:pPr algn="ctr" eaLnBrk="0" hangingPunct="0"/>
            <a:fld id="{1D748FF6-0081-4992-BA8F-F9EBBB195E9C}" type="slidenum">
              <a:rPr lang="en-US" sz="800" b="1"/>
              <a:pPr algn="ctr" eaLnBrk="0" hangingPunct="0"/>
              <a:t>‹#›</a:t>
            </a:fld>
            <a:endParaRPr lang="en-US" sz="800" b="1" dirty="0"/>
          </a:p>
        </p:txBody>
      </p:sp>
      <p:sp>
        <p:nvSpPr>
          <p:cNvPr id="8" name="Text Box 8"/>
          <p:cNvSpPr txBox="1">
            <a:spLocks noChangeArrowheads="1"/>
          </p:cNvSpPr>
          <p:nvPr/>
        </p:nvSpPr>
        <p:spPr bwMode="auto">
          <a:xfrm>
            <a:off x="5568950" y="6553200"/>
            <a:ext cx="3087688" cy="217488"/>
          </a:xfrm>
          <a:prstGeom prst="rect">
            <a:avLst/>
          </a:prstGeom>
          <a:noFill/>
          <a:ln w="9525">
            <a:noFill/>
            <a:miter lim="800000"/>
            <a:headEnd/>
            <a:tailEnd/>
          </a:ln>
        </p:spPr>
        <p:txBody>
          <a:bodyPr lIns="92075" tIns="46038" rIns="92075" bIns="46038">
            <a:spAutoFit/>
          </a:bodyPr>
          <a:lstStyle/>
          <a:p>
            <a:pPr algn="r" eaLnBrk="0" hangingPunct="0"/>
            <a:r>
              <a:rPr lang="en-US" sz="800" dirty="0">
                <a:solidFill>
                  <a:srgbClr val="002060"/>
                </a:solidFill>
                <a:cs typeface="Tahoma" pitchFamily="34" charset="0"/>
              </a:rPr>
              <a:t>©2013 Micron Technology, Inc.     </a:t>
            </a:r>
            <a:r>
              <a:rPr lang="en-US" sz="800" dirty="0">
                <a:solidFill>
                  <a:srgbClr val="3075FF"/>
                </a:solidFill>
                <a:cs typeface="Tahoma" pitchFamily="34" charset="0"/>
              </a:rPr>
              <a:t>|</a:t>
            </a:r>
          </a:p>
        </p:txBody>
      </p:sp>
      <p:sp>
        <p:nvSpPr>
          <p:cNvPr id="678914" name="Rectangle 2"/>
          <p:cNvSpPr>
            <a:spLocks noGrp="1" noChangeArrowheads="1"/>
          </p:cNvSpPr>
          <p:nvPr>
            <p:ph type="ctrTitle"/>
          </p:nvPr>
        </p:nvSpPr>
        <p:spPr>
          <a:xfrm>
            <a:off x="0" y="2008188"/>
            <a:ext cx="9144000" cy="1298575"/>
          </a:xfrm>
          <a:prstGeom prst="rect">
            <a:avLst/>
          </a:prstGeom>
        </p:spPr>
        <p:txBody>
          <a:bodyPr anchor="b"/>
          <a:lstStyle>
            <a:lvl1pPr algn="ctr">
              <a:defRPr sz="4400"/>
            </a:lvl1pPr>
          </a:lstStyle>
          <a:p>
            <a:r>
              <a:rPr lang="en-US" smtClean="0"/>
              <a:t>Click to edit Master title style</a:t>
            </a:r>
            <a:endParaRPr lang="en-US" dirty="0"/>
          </a:p>
        </p:txBody>
      </p:sp>
      <p:sp>
        <p:nvSpPr>
          <p:cNvPr id="678915" name="Rectangle 3"/>
          <p:cNvSpPr>
            <a:spLocks noGrp="1" noChangeArrowheads="1"/>
          </p:cNvSpPr>
          <p:nvPr>
            <p:ph type="subTitle" idx="1"/>
          </p:nvPr>
        </p:nvSpPr>
        <p:spPr>
          <a:xfrm>
            <a:off x="0" y="3500438"/>
            <a:ext cx="9144000" cy="1752600"/>
          </a:xfrm>
          <a:prstGeom prst="rect">
            <a:avLst/>
          </a:prstGeom>
        </p:spPr>
        <p:txBody>
          <a:bodyPr/>
          <a:lstStyle>
            <a:lvl1pPr marL="0" indent="0" algn="ctr">
              <a:buFontTx/>
              <a:buNone/>
              <a:defRPr sz="3200">
                <a:solidFill>
                  <a:schemeClr val="tx1">
                    <a:lumMod val="75000"/>
                    <a:lumOff val="25000"/>
                  </a:schemeClr>
                </a:solidFill>
              </a:defRPr>
            </a:lvl1pPr>
          </a:lstStyle>
          <a:p>
            <a:r>
              <a:rPr lang="en-US" smtClean="0"/>
              <a:t>Click to edit Master subtitle style</a:t>
            </a:r>
            <a:endParaRPr lang="en-US" dirty="0"/>
          </a:p>
        </p:txBody>
      </p:sp>
      <p:sp>
        <p:nvSpPr>
          <p:cNvPr id="9" name="Date Placeholder 9"/>
          <p:cNvSpPr>
            <a:spLocks noGrp="1"/>
          </p:cNvSpPr>
          <p:nvPr>
            <p:ph type="dt" sz="half" idx="10"/>
          </p:nvPr>
        </p:nvSpPr>
        <p:spPr>
          <a:xfrm>
            <a:off x="2700338" y="6607175"/>
            <a:ext cx="1871662" cy="109538"/>
          </a:xfrm>
          <a:prstGeom prst="rect">
            <a:avLst/>
          </a:prstGeom>
        </p:spPr>
        <p:txBody>
          <a:bodyPr vert="horz" wrap="square" lIns="91440" tIns="45720" rIns="91440" bIns="45720" numCol="1" anchor="ctr" anchorCtr="0" compatLnSpc="1">
            <a:prstTxWarp prst="textNoShape">
              <a:avLst/>
            </a:prstTxWarp>
          </a:bodyPr>
          <a:lstStyle>
            <a:lvl1pPr eaLnBrk="0" hangingPunct="0">
              <a:defRPr sz="800">
                <a:solidFill>
                  <a:srgbClr val="002060"/>
                </a:solidFill>
              </a:defRPr>
            </a:lvl1pPr>
          </a:lstStyle>
          <a:p>
            <a:fld id="{32693FEB-3738-410A-BF4F-686AF85F097E}" type="datetime4">
              <a:rPr lang="en-US"/>
              <a:pPr/>
              <a:t>October 31, 2013</a:t>
            </a:fld>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Micron End Page">
    <p:spTree>
      <p:nvGrpSpPr>
        <p:cNvPr id="1" name=""/>
        <p:cNvGrpSpPr/>
        <p:nvPr/>
      </p:nvGrpSpPr>
      <p:grpSpPr>
        <a:xfrm>
          <a:off x="0" y="0"/>
          <a:ext cx="0" cy="0"/>
          <a:chOff x="0" y="0"/>
          <a:chExt cx="0" cy="0"/>
        </a:xfrm>
      </p:grpSpPr>
      <p:pic>
        <p:nvPicPr>
          <p:cNvPr id="2" name="Picture 4" descr="Focused on Memory logo MASTER.png"/>
          <p:cNvPicPr>
            <a:picLocks noChangeAspect="1"/>
          </p:cNvPicPr>
          <p:nvPr/>
        </p:nvPicPr>
        <p:blipFill>
          <a:blip r:embed="rId2" cstate="print"/>
          <a:srcRect/>
          <a:stretch>
            <a:fillRect/>
          </a:stretch>
        </p:blipFill>
        <p:spPr bwMode="auto">
          <a:xfrm>
            <a:off x="1612900" y="2319338"/>
            <a:ext cx="5741988" cy="1765300"/>
          </a:xfrm>
          <a:prstGeom prst="rect">
            <a:avLst/>
          </a:prstGeom>
          <a:noFill/>
          <a:ln w="9525">
            <a:noFill/>
            <a:miter lim="800000"/>
            <a:headEnd/>
            <a:tailEnd/>
          </a:ln>
        </p:spPr>
      </p:pic>
      <p:sp>
        <p:nvSpPr>
          <p:cNvPr id="3" name="Rectangle 2"/>
          <p:cNvSpPr>
            <a:spLocks noChangeArrowheads="1"/>
          </p:cNvSpPr>
          <p:nvPr/>
        </p:nvSpPr>
        <p:spPr bwMode="auto">
          <a:xfrm>
            <a:off x="2405063" y="6465888"/>
            <a:ext cx="6738937" cy="392112"/>
          </a:xfrm>
          <a:prstGeom prst="rect">
            <a:avLst/>
          </a:prstGeom>
          <a:solidFill>
            <a:srgbClr val="C1CEEC"/>
          </a:solidFill>
          <a:ln w="9525">
            <a:noFill/>
            <a:miter lim="800000"/>
            <a:headEnd/>
            <a:tailEnd/>
          </a:ln>
          <a:effectLst>
            <a:innerShdw blurRad="63500" dist="50800" dir="10800000">
              <a:prstClr val="black">
                <a:alpha val="50000"/>
              </a:prstClr>
            </a:innerShdw>
          </a:effectLst>
        </p:spPr>
        <p:txBody>
          <a:bodyPr wrap="none" lIns="92075" tIns="46038" rIns="92075" bIns="46038" anchor="ctr"/>
          <a:lstStyle/>
          <a:p>
            <a:pPr eaLnBrk="0" hangingPunct="0">
              <a:defRPr/>
            </a:pPr>
            <a:endParaRPr lang="en-US" dirty="0">
              <a:ea typeface="+mn-ea"/>
            </a:endParaRPr>
          </a:p>
        </p:txBody>
      </p:sp>
      <p:sp>
        <p:nvSpPr>
          <p:cNvPr id="4" name="Rectangle 5"/>
          <p:cNvSpPr>
            <a:spLocks noChangeArrowheads="1"/>
          </p:cNvSpPr>
          <p:nvPr/>
        </p:nvSpPr>
        <p:spPr bwMode="auto">
          <a:xfrm>
            <a:off x="0" y="6465888"/>
            <a:ext cx="2405063" cy="392112"/>
          </a:xfrm>
          <a:prstGeom prst="rect">
            <a:avLst/>
          </a:prstGeom>
          <a:gradFill rotWithShape="1">
            <a:gsLst>
              <a:gs pos="0">
                <a:srgbClr val="24207A"/>
              </a:gs>
              <a:gs pos="50999">
                <a:srgbClr val="292377"/>
              </a:gs>
              <a:gs pos="100000">
                <a:srgbClr val="0066CC"/>
              </a:gs>
            </a:gsLst>
            <a:lin ang="2700000" scaled="1"/>
          </a:gradFill>
          <a:ln w="9525">
            <a:noFill/>
            <a:miter lim="800000"/>
            <a:headEnd/>
            <a:tailEnd/>
          </a:ln>
        </p:spPr>
        <p:txBody>
          <a:bodyPr wrap="none" lIns="92075" tIns="46038" rIns="92075" bIns="46038" anchor="ctr"/>
          <a:lstStyle/>
          <a:p>
            <a:pPr eaLnBrk="0" hangingPunct="0"/>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fidential Title &amp; Text Page">
    <p:spTree>
      <p:nvGrpSpPr>
        <p:cNvPr id="1" name=""/>
        <p:cNvGrpSpPr/>
        <p:nvPr/>
      </p:nvGrpSpPr>
      <p:grpSpPr>
        <a:xfrm>
          <a:off x="0" y="0"/>
          <a:ext cx="0" cy="0"/>
          <a:chOff x="0" y="0"/>
          <a:chExt cx="0" cy="0"/>
        </a:xfrm>
      </p:grpSpPr>
      <p:sp>
        <p:nvSpPr>
          <p:cNvPr id="4" name="Rectangle 4"/>
          <p:cNvSpPr>
            <a:spLocks noChangeArrowheads="1"/>
          </p:cNvSpPr>
          <p:nvPr/>
        </p:nvSpPr>
        <p:spPr bwMode="auto">
          <a:xfrm>
            <a:off x="2405063" y="6465888"/>
            <a:ext cx="6738937" cy="392112"/>
          </a:xfrm>
          <a:prstGeom prst="rect">
            <a:avLst/>
          </a:prstGeom>
          <a:solidFill>
            <a:srgbClr val="C1CEEC"/>
          </a:solidFill>
          <a:ln w="9525">
            <a:noFill/>
            <a:miter lim="800000"/>
            <a:headEnd/>
            <a:tailEnd/>
          </a:ln>
          <a:effectLst>
            <a:innerShdw blurRad="63500" dist="50800" dir="10800000">
              <a:prstClr val="black">
                <a:alpha val="50000"/>
              </a:prstClr>
            </a:innerShdw>
          </a:effectLst>
        </p:spPr>
        <p:txBody>
          <a:bodyPr wrap="none" lIns="92075" tIns="46038" rIns="92075" bIns="46038" anchor="ctr"/>
          <a:lstStyle/>
          <a:p>
            <a:pPr eaLnBrk="0" hangingPunct="0">
              <a:defRPr/>
            </a:pPr>
            <a:endParaRPr lang="en-US" dirty="0">
              <a:ea typeface="+mn-ea"/>
            </a:endParaRPr>
          </a:p>
        </p:txBody>
      </p:sp>
      <p:sp>
        <p:nvSpPr>
          <p:cNvPr id="5" name="Rectangle 4"/>
          <p:cNvSpPr>
            <a:spLocks noChangeArrowheads="1"/>
          </p:cNvSpPr>
          <p:nvPr/>
        </p:nvSpPr>
        <p:spPr bwMode="auto">
          <a:xfrm>
            <a:off x="0" y="6465888"/>
            <a:ext cx="2405063" cy="392112"/>
          </a:xfrm>
          <a:prstGeom prst="rect">
            <a:avLst/>
          </a:prstGeom>
          <a:gradFill rotWithShape="1">
            <a:gsLst>
              <a:gs pos="0">
                <a:srgbClr val="24207A"/>
              </a:gs>
              <a:gs pos="50999">
                <a:srgbClr val="292377"/>
              </a:gs>
              <a:gs pos="100000">
                <a:srgbClr val="0066CC"/>
              </a:gs>
            </a:gsLst>
            <a:lin ang="2700000" scaled="1"/>
          </a:gradFill>
          <a:ln w="9525">
            <a:noFill/>
            <a:miter lim="800000"/>
            <a:headEnd/>
            <a:tailEnd/>
          </a:ln>
        </p:spPr>
        <p:txBody>
          <a:bodyPr wrap="none" lIns="92075" tIns="46038" rIns="92075" bIns="46038" anchor="ctr"/>
          <a:lstStyle/>
          <a:p>
            <a:pPr eaLnBrk="0" hangingPunct="0"/>
            <a:endParaRPr lang="en-US" dirty="0"/>
          </a:p>
        </p:txBody>
      </p:sp>
      <p:pic>
        <p:nvPicPr>
          <p:cNvPr id="6" name="Picture 6" descr="White Micron color logo [Converted]"/>
          <p:cNvPicPr>
            <a:picLocks noChangeAspect="1" noChangeArrowheads="1"/>
          </p:cNvPicPr>
          <p:nvPr/>
        </p:nvPicPr>
        <p:blipFill>
          <a:blip r:embed="rId2" cstate="print"/>
          <a:srcRect/>
          <a:stretch>
            <a:fillRect/>
          </a:stretch>
        </p:blipFill>
        <p:spPr bwMode="auto">
          <a:xfrm>
            <a:off x="696913" y="6532563"/>
            <a:ext cx="911225" cy="244475"/>
          </a:xfrm>
          <a:prstGeom prst="rect">
            <a:avLst/>
          </a:prstGeom>
          <a:noFill/>
          <a:ln w="9525">
            <a:noFill/>
            <a:miter lim="800000"/>
            <a:headEnd/>
            <a:tailEnd/>
          </a:ln>
        </p:spPr>
      </p:pic>
      <p:sp>
        <p:nvSpPr>
          <p:cNvPr id="8" name="Rectangle 9"/>
          <p:cNvSpPr txBox="1">
            <a:spLocks noChangeArrowheads="1"/>
          </p:cNvSpPr>
          <p:nvPr/>
        </p:nvSpPr>
        <p:spPr>
          <a:xfrm>
            <a:off x="8535988" y="6557963"/>
            <a:ext cx="501650" cy="249237"/>
          </a:xfrm>
          <a:prstGeom prst="rect">
            <a:avLst/>
          </a:prstGeom>
        </p:spPr>
        <p:txBody>
          <a:bodyPr/>
          <a:lstStyle/>
          <a:p>
            <a:pPr algn="ctr" eaLnBrk="0" hangingPunct="0"/>
            <a:fld id="{6FEACF22-8D0A-499D-BA26-3F3A52519050}" type="slidenum">
              <a:rPr lang="en-US" sz="800" b="1"/>
              <a:pPr algn="ctr" eaLnBrk="0" hangingPunct="0"/>
              <a:t>‹#›</a:t>
            </a:fld>
            <a:endParaRPr lang="en-US" sz="800" b="1" dirty="0"/>
          </a:p>
        </p:txBody>
      </p:sp>
      <p:sp>
        <p:nvSpPr>
          <p:cNvPr id="9" name="Text Box 8"/>
          <p:cNvSpPr txBox="1">
            <a:spLocks noChangeArrowheads="1"/>
          </p:cNvSpPr>
          <p:nvPr/>
        </p:nvSpPr>
        <p:spPr bwMode="auto">
          <a:xfrm>
            <a:off x="5568950" y="6553200"/>
            <a:ext cx="3087688" cy="217488"/>
          </a:xfrm>
          <a:prstGeom prst="rect">
            <a:avLst/>
          </a:prstGeom>
          <a:noFill/>
          <a:ln w="9525">
            <a:noFill/>
            <a:miter lim="800000"/>
            <a:headEnd/>
            <a:tailEnd/>
          </a:ln>
        </p:spPr>
        <p:txBody>
          <a:bodyPr lIns="92075" tIns="46038" rIns="92075" bIns="46038">
            <a:spAutoFit/>
          </a:bodyPr>
          <a:lstStyle/>
          <a:p>
            <a:pPr algn="r" eaLnBrk="0" hangingPunct="0"/>
            <a:r>
              <a:rPr lang="en-US" sz="800" dirty="0">
                <a:solidFill>
                  <a:srgbClr val="002060"/>
                </a:solidFill>
              </a:rPr>
              <a:t>Micron Confidential      </a:t>
            </a:r>
            <a:r>
              <a:rPr lang="en-US" sz="800" dirty="0">
                <a:solidFill>
                  <a:srgbClr val="3075FF"/>
                </a:solidFill>
              </a:rPr>
              <a:t>|</a:t>
            </a:r>
            <a:r>
              <a:rPr lang="en-US" sz="800" dirty="0">
                <a:solidFill>
                  <a:srgbClr val="002060"/>
                </a:solidFill>
              </a:rPr>
              <a:t>     </a:t>
            </a:r>
            <a:r>
              <a:rPr lang="en-US" sz="800" dirty="0">
                <a:solidFill>
                  <a:srgbClr val="002060"/>
                </a:solidFill>
                <a:cs typeface="Tahoma" pitchFamily="34" charset="0"/>
              </a:rPr>
              <a:t>©2013 Micron Technology, Inc.     </a:t>
            </a:r>
            <a:r>
              <a:rPr lang="en-US" sz="800" dirty="0">
                <a:solidFill>
                  <a:srgbClr val="3075FF"/>
                </a:solidFill>
                <a:cs typeface="Tahoma" pitchFamily="34" charset="0"/>
              </a:rPr>
              <a:t>|</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265113" y="1236663"/>
            <a:ext cx="8437562" cy="48371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1"/>
          </p:nvPr>
        </p:nvSpPr>
        <p:spPr>
          <a:xfrm>
            <a:off x="2700338" y="6607175"/>
            <a:ext cx="1871662" cy="109538"/>
          </a:xfrm>
          <a:prstGeom prst="rect">
            <a:avLst/>
          </a:prstGeom>
        </p:spPr>
        <p:txBody>
          <a:bodyPr vert="horz" wrap="square" lIns="91440" tIns="45720" rIns="91440" bIns="45720" numCol="1" anchor="ctr" anchorCtr="0" compatLnSpc="1">
            <a:prstTxWarp prst="textNoShape">
              <a:avLst/>
            </a:prstTxWarp>
          </a:bodyPr>
          <a:lstStyle>
            <a:lvl1pPr eaLnBrk="0" hangingPunct="0">
              <a:defRPr sz="800">
                <a:solidFill>
                  <a:srgbClr val="002060"/>
                </a:solidFill>
              </a:defRPr>
            </a:lvl1pPr>
          </a:lstStyle>
          <a:p>
            <a:fld id="{10CB02C5-C832-4697-A6F7-292E77FF96A6}" type="datetime4">
              <a:rPr lang="en-US"/>
              <a:pPr/>
              <a:t>October 31, 2013</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Confidential Header Title Only">
    <p:spTree>
      <p:nvGrpSpPr>
        <p:cNvPr id="1" name=""/>
        <p:cNvGrpSpPr/>
        <p:nvPr/>
      </p:nvGrpSpPr>
      <p:grpSpPr>
        <a:xfrm>
          <a:off x="0" y="0"/>
          <a:ext cx="0" cy="0"/>
          <a:chOff x="0" y="0"/>
          <a:chExt cx="0" cy="0"/>
        </a:xfrm>
      </p:grpSpPr>
      <p:sp>
        <p:nvSpPr>
          <p:cNvPr id="3" name="Rectangle 4"/>
          <p:cNvSpPr>
            <a:spLocks noChangeArrowheads="1"/>
          </p:cNvSpPr>
          <p:nvPr/>
        </p:nvSpPr>
        <p:spPr bwMode="auto">
          <a:xfrm>
            <a:off x="2405063" y="6465888"/>
            <a:ext cx="6738937" cy="392112"/>
          </a:xfrm>
          <a:prstGeom prst="rect">
            <a:avLst/>
          </a:prstGeom>
          <a:solidFill>
            <a:srgbClr val="C1CEEC"/>
          </a:solidFill>
          <a:ln w="9525">
            <a:noFill/>
            <a:miter lim="800000"/>
            <a:headEnd/>
            <a:tailEnd/>
          </a:ln>
          <a:effectLst>
            <a:innerShdw blurRad="63500" dist="50800" dir="10800000">
              <a:prstClr val="black">
                <a:alpha val="50000"/>
              </a:prstClr>
            </a:innerShdw>
          </a:effectLst>
        </p:spPr>
        <p:txBody>
          <a:bodyPr wrap="none" lIns="92075" tIns="46038" rIns="92075" bIns="46038" anchor="ctr"/>
          <a:lstStyle/>
          <a:p>
            <a:pPr eaLnBrk="0" hangingPunct="0">
              <a:defRPr/>
            </a:pPr>
            <a:endParaRPr lang="en-US" dirty="0">
              <a:ea typeface="+mn-ea"/>
            </a:endParaRPr>
          </a:p>
        </p:txBody>
      </p:sp>
      <p:sp>
        <p:nvSpPr>
          <p:cNvPr id="4" name="Rectangle 4"/>
          <p:cNvSpPr>
            <a:spLocks noChangeArrowheads="1"/>
          </p:cNvSpPr>
          <p:nvPr/>
        </p:nvSpPr>
        <p:spPr bwMode="auto">
          <a:xfrm>
            <a:off x="0" y="6465888"/>
            <a:ext cx="2405063" cy="392112"/>
          </a:xfrm>
          <a:prstGeom prst="rect">
            <a:avLst/>
          </a:prstGeom>
          <a:gradFill rotWithShape="1">
            <a:gsLst>
              <a:gs pos="0">
                <a:srgbClr val="24207A"/>
              </a:gs>
              <a:gs pos="50999">
                <a:srgbClr val="292377"/>
              </a:gs>
              <a:gs pos="100000">
                <a:srgbClr val="0066CC"/>
              </a:gs>
            </a:gsLst>
            <a:lin ang="2700000" scaled="1"/>
          </a:gradFill>
          <a:ln w="9525">
            <a:noFill/>
            <a:miter lim="800000"/>
            <a:headEnd/>
            <a:tailEnd/>
          </a:ln>
        </p:spPr>
        <p:txBody>
          <a:bodyPr wrap="none" lIns="92075" tIns="46038" rIns="92075" bIns="46038" anchor="ctr"/>
          <a:lstStyle/>
          <a:p>
            <a:pPr eaLnBrk="0" hangingPunct="0"/>
            <a:endParaRPr lang="en-US" dirty="0"/>
          </a:p>
        </p:txBody>
      </p:sp>
      <p:pic>
        <p:nvPicPr>
          <p:cNvPr id="5" name="Picture 6" descr="White Micron color logo [Converted]"/>
          <p:cNvPicPr>
            <a:picLocks noChangeAspect="1" noChangeArrowheads="1"/>
          </p:cNvPicPr>
          <p:nvPr/>
        </p:nvPicPr>
        <p:blipFill>
          <a:blip r:embed="rId2" cstate="print"/>
          <a:srcRect/>
          <a:stretch>
            <a:fillRect/>
          </a:stretch>
        </p:blipFill>
        <p:spPr bwMode="auto">
          <a:xfrm>
            <a:off x="696913" y="6532563"/>
            <a:ext cx="911225" cy="244475"/>
          </a:xfrm>
          <a:prstGeom prst="rect">
            <a:avLst/>
          </a:prstGeom>
          <a:noFill/>
          <a:ln w="9525">
            <a:noFill/>
            <a:miter lim="800000"/>
            <a:headEnd/>
            <a:tailEnd/>
          </a:ln>
        </p:spPr>
      </p:pic>
      <p:sp>
        <p:nvSpPr>
          <p:cNvPr id="6" name="Rectangle 9"/>
          <p:cNvSpPr txBox="1">
            <a:spLocks noChangeArrowheads="1"/>
          </p:cNvSpPr>
          <p:nvPr/>
        </p:nvSpPr>
        <p:spPr>
          <a:xfrm>
            <a:off x="8535988" y="6557963"/>
            <a:ext cx="501650" cy="249237"/>
          </a:xfrm>
          <a:prstGeom prst="rect">
            <a:avLst/>
          </a:prstGeom>
        </p:spPr>
        <p:txBody>
          <a:bodyPr/>
          <a:lstStyle/>
          <a:p>
            <a:pPr algn="ctr" eaLnBrk="0" hangingPunct="0"/>
            <a:fld id="{2E38A2B2-7462-49B8-8814-2BE5678FB19E}" type="slidenum">
              <a:rPr lang="en-US" sz="800" b="1"/>
              <a:pPr algn="ctr" eaLnBrk="0" hangingPunct="0"/>
              <a:t>‹#›</a:t>
            </a:fld>
            <a:endParaRPr lang="en-US" sz="800" b="1" dirty="0"/>
          </a:p>
        </p:txBody>
      </p:sp>
      <p:sp>
        <p:nvSpPr>
          <p:cNvPr id="7" name="Text Box 8"/>
          <p:cNvSpPr txBox="1">
            <a:spLocks noChangeArrowheads="1"/>
          </p:cNvSpPr>
          <p:nvPr/>
        </p:nvSpPr>
        <p:spPr bwMode="auto">
          <a:xfrm>
            <a:off x="5568950" y="6553200"/>
            <a:ext cx="3087688" cy="217488"/>
          </a:xfrm>
          <a:prstGeom prst="rect">
            <a:avLst/>
          </a:prstGeom>
          <a:noFill/>
          <a:ln w="9525">
            <a:noFill/>
            <a:miter lim="800000"/>
            <a:headEnd/>
            <a:tailEnd/>
          </a:ln>
        </p:spPr>
        <p:txBody>
          <a:bodyPr lIns="92075" tIns="46038" rIns="92075" bIns="46038">
            <a:spAutoFit/>
          </a:bodyPr>
          <a:lstStyle/>
          <a:p>
            <a:pPr algn="r" eaLnBrk="0" hangingPunct="0"/>
            <a:r>
              <a:rPr lang="en-US" sz="800" dirty="0">
                <a:solidFill>
                  <a:srgbClr val="002060"/>
                </a:solidFill>
              </a:rPr>
              <a:t>Micron Confidential      </a:t>
            </a:r>
            <a:r>
              <a:rPr lang="en-US" sz="800" dirty="0">
                <a:solidFill>
                  <a:srgbClr val="3075FF"/>
                </a:solidFill>
              </a:rPr>
              <a:t>|</a:t>
            </a:r>
            <a:r>
              <a:rPr lang="en-US" sz="800" dirty="0">
                <a:solidFill>
                  <a:srgbClr val="002060"/>
                </a:solidFill>
              </a:rPr>
              <a:t>     </a:t>
            </a:r>
            <a:r>
              <a:rPr lang="en-US" sz="800" dirty="0">
                <a:solidFill>
                  <a:srgbClr val="002060"/>
                </a:solidFill>
                <a:cs typeface="Tahoma" pitchFamily="34" charset="0"/>
              </a:rPr>
              <a:t>©2013 Micron Technology, Inc.     </a:t>
            </a:r>
            <a:r>
              <a:rPr lang="en-US" sz="800" dirty="0">
                <a:solidFill>
                  <a:srgbClr val="3075FF"/>
                </a:solidFill>
                <a:cs typeface="Tahoma" pitchFamily="34" charset="0"/>
              </a:rPr>
              <a:t>|</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Date Placeholder 9"/>
          <p:cNvSpPr>
            <a:spLocks noGrp="1"/>
          </p:cNvSpPr>
          <p:nvPr>
            <p:ph type="dt" sz="half" idx="10"/>
          </p:nvPr>
        </p:nvSpPr>
        <p:spPr>
          <a:xfrm>
            <a:off x="2700338" y="6607175"/>
            <a:ext cx="1871662" cy="109538"/>
          </a:xfrm>
          <a:prstGeom prst="rect">
            <a:avLst/>
          </a:prstGeom>
        </p:spPr>
        <p:txBody>
          <a:bodyPr vert="horz" wrap="square" lIns="91440" tIns="45720" rIns="91440" bIns="45720" numCol="1" anchor="ctr" anchorCtr="0" compatLnSpc="1">
            <a:prstTxWarp prst="textNoShape">
              <a:avLst/>
            </a:prstTxWarp>
          </a:bodyPr>
          <a:lstStyle>
            <a:lvl1pPr eaLnBrk="0" hangingPunct="0">
              <a:defRPr sz="800">
                <a:solidFill>
                  <a:srgbClr val="002060"/>
                </a:solidFill>
              </a:defRPr>
            </a:lvl1pPr>
          </a:lstStyle>
          <a:p>
            <a:fld id="{42E3729B-CF54-4BAB-8ED4-4E3C0F12AE18}" type="datetime4">
              <a:rPr lang="en-US"/>
              <a:pPr/>
              <a:t>October 31, 2013</a:t>
            </a:fld>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Confidential BLANK Page">
    <p:spTree>
      <p:nvGrpSpPr>
        <p:cNvPr id="1" name=""/>
        <p:cNvGrpSpPr/>
        <p:nvPr/>
      </p:nvGrpSpPr>
      <p:grpSpPr>
        <a:xfrm>
          <a:off x="0" y="0"/>
          <a:ext cx="0" cy="0"/>
          <a:chOff x="0" y="0"/>
          <a:chExt cx="0" cy="0"/>
        </a:xfrm>
      </p:grpSpPr>
      <p:sp>
        <p:nvSpPr>
          <p:cNvPr id="2" name="Rectangle 4"/>
          <p:cNvSpPr>
            <a:spLocks noChangeArrowheads="1"/>
          </p:cNvSpPr>
          <p:nvPr/>
        </p:nvSpPr>
        <p:spPr bwMode="auto">
          <a:xfrm>
            <a:off x="2405063" y="6465888"/>
            <a:ext cx="6738937" cy="392112"/>
          </a:xfrm>
          <a:prstGeom prst="rect">
            <a:avLst/>
          </a:prstGeom>
          <a:solidFill>
            <a:srgbClr val="C1CEEC"/>
          </a:solidFill>
          <a:ln w="9525">
            <a:noFill/>
            <a:miter lim="800000"/>
            <a:headEnd/>
            <a:tailEnd/>
          </a:ln>
          <a:effectLst>
            <a:innerShdw blurRad="63500" dist="50800" dir="10800000">
              <a:prstClr val="black">
                <a:alpha val="50000"/>
              </a:prstClr>
            </a:innerShdw>
          </a:effectLst>
        </p:spPr>
        <p:txBody>
          <a:bodyPr wrap="none" lIns="92075" tIns="46038" rIns="92075" bIns="46038" anchor="ctr"/>
          <a:lstStyle/>
          <a:p>
            <a:pPr eaLnBrk="0" hangingPunct="0">
              <a:defRPr/>
            </a:pPr>
            <a:endParaRPr lang="en-US" dirty="0">
              <a:ea typeface="+mn-ea"/>
            </a:endParaRPr>
          </a:p>
        </p:txBody>
      </p:sp>
      <p:sp>
        <p:nvSpPr>
          <p:cNvPr id="3" name="Rectangle 4"/>
          <p:cNvSpPr>
            <a:spLocks noChangeArrowheads="1"/>
          </p:cNvSpPr>
          <p:nvPr/>
        </p:nvSpPr>
        <p:spPr bwMode="auto">
          <a:xfrm>
            <a:off x="0" y="6465888"/>
            <a:ext cx="2405063" cy="392112"/>
          </a:xfrm>
          <a:prstGeom prst="rect">
            <a:avLst/>
          </a:prstGeom>
          <a:gradFill rotWithShape="1">
            <a:gsLst>
              <a:gs pos="0">
                <a:srgbClr val="24207A"/>
              </a:gs>
              <a:gs pos="50999">
                <a:srgbClr val="292377"/>
              </a:gs>
              <a:gs pos="100000">
                <a:srgbClr val="0066CC"/>
              </a:gs>
            </a:gsLst>
            <a:lin ang="2700000" scaled="1"/>
          </a:gradFill>
          <a:ln w="9525">
            <a:noFill/>
            <a:miter lim="800000"/>
            <a:headEnd/>
            <a:tailEnd/>
          </a:ln>
        </p:spPr>
        <p:txBody>
          <a:bodyPr wrap="none" lIns="92075" tIns="46038" rIns="92075" bIns="46038" anchor="ctr"/>
          <a:lstStyle/>
          <a:p>
            <a:pPr eaLnBrk="0" hangingPunct="0"/>
            <a:endParaRPr lang="en-US" dirty="0"/>
          </a:p>
        </p:txBody>
      </p:sp>
      <p:pic>
        <p:nvPicPr>
          <p:cNvPr id="4" name="Picture 6" descr="White Micron color logo [Converted]"/>
          <p:cNvPicPr>
            <a:picLocks noChangeAspect="1" noChangeArrowheads="1"/>
          </p:cNvPicPr>
          <p:nvPr/>
        </p:nvPicPr>
        <p:blipFill>
          <a:blip r:embed="rId2" cstate="print"/>
          <a:srcRect/>
          <a:stretch>
            <a:fillRect/>
          </a:stretch>
        </p:blipFill>
        <p:spPr bwMode="auto">
          <a:xfrm>
            <a:off x="696913" y="6532563"/>
            <a:ext cx="911225" cy="244475"/>
          </a:xfrm>
          <a:prstGeom prst="rect">
            <a:avLst/>
          </a:prstGeom>
          <a:noFill/>
          <a:ln w="9525">
            <a:noFill/>
            <a:miter lim="800000"/>
            <a:headEnd/>
            <a:tailEnd/>
          </a:ln>
        </p:spPr>
      </p:pic>
      <p:sp>
        <p:nvSpPr>
          <p:cNvPr id="5" name="Rectangle 9"/>
          <p:cNvSpPr txBox="1">
            <a:spLocks noChangeArrowheads="1"/>
          </p:cNvSpPr>
          <p:nvPr/>
        </p:nvSpPr>
        <p:spPr>
          <a:xfrm>
            <a:off x="8535988" y="6557963"/>
            <a:ext cx="501650" cy="249237"/>
          </a:xfrm>
          <a:prstGeom prst="rect">
            <a:avLst/>
          </a:prstGeom>
        </p:spPr>
        <p:txBody>
          <a:bodyPr/>
          <a:lstStyle/>
          <a:p>
            <a:pPr algn="ctr" eaLnBrk="0" hangingPunct="0"/>
            <a:fld id="{4FA01608-18EC-4315-A143-5637F5928845}" type="slidenum">
              <a:rPr lang="en-US" sz="800" b="1"/>
              <a:pPr algn="ctr" eaLnBrk="0" hangingPunct="0"/>
              <a:t>‹#›</a:t>
            </a:fld>
            <a:endParaRPr lang="en-US" sz="800" b="1" dirty="0"/>
          </a:p>
        </p:txBody>
      </p:sp>
      <p:sp>
        <p:nvSpPr>
          <p:cNvPr id="6" name="Text Box 8"/>
          <p:cNvSpPr txBox="1">
            <a:spLocks noChangeArrowheads="1"/>
          </p:cNvSpPr>
          <p:nvPr/>
        </p:nvSpPr>
        <p:spPr bwMode="auto">
          <a:xfrm>
            <a:off x="5568950" y="6553200"/>
            <a:ext cx="3087688" cy="217488"/>
          </a:xfrm>
          <a:prstGeom prst="rect">
            <a:avLst/>
          </a:prstGeom>
          <a:noFill/>
          <a:ln w="9525">
            <a:noFill/>
            <a:miter lim="800000"/>
            <a:headEnd/>
            <a:tailEnd/>
          </a:ln>
        </p:spPr>
        <p:txBody>
          <a:bodyPr lIns="92075" tIns="46038" rIns="92075" bIns="46038">
            <a:spAutoFit/>
          </a:bodyPr>
          <a:lstStyle/>
          <a:p>
            <a:pPr algn="r" eaLnBrk="0" hangingPunct="0"/>
            <a:r>
              <a:rPr lang="en-US" sz="800" dirty="0">
                <a:solidFill>
                  <a:srgbClr val="002060"/>
                </a:solidFill>
              </a:rPr>
              <a:t>Micron Confidential      </a:t>
            </a:r>
            <a:r>
              <a:rPr lang="en-US" sz="800" dirty="0">
                <a:solidFill>
                  <a:srgbClr val="3075FF"/>
                </a:solidFill>
              </a:rPr>
              <a:t>|</a:t>
            </a:r>
            <a:r>
              <a:rPr lang="en-US" sz="800" dirty="0">
                <a:solidFill>
                  <a:srgbClr val="002060"/>
                </a:solidFill>
              </a:rPr>
              <a:t>     </a:t>
            </a:r>
            <a:r>
              <a:rPr lang="en-US" sz="800" dirty="0">
                <a:solidFill>
                  <a:srgbClr val="002060"/>
                </a:solidFill>
                <a:cs typeface="Tahoma" pitchFamily="34" charset="0"/>
              </a:rPr>
              <a:t>©2013 Micron Technology, Inc.     </a:t>
            </a:r>
            <a:r>
              <a:rPr lang="en-US" sz="800" dirty="0">
                <a:solidFill>
                  <a:srgbClr val="3075FF"/>
                </a:solidFill>
                <a:cs typeface="Tahoma" pitchFamily="34" charset="0"/>
              </a:rPr>
              <a:t>|</a:t>
            </a:r>
          </a:p>
        </p:txBody>
      </p:sp>
      <p:sp>
        <p:nvSpPr>
          <p:cNvPr id="7" name="Date Placeholder 9"/>
          <p:cNvSpPr>
            <a:spLocks noGrp="1"/>
          </p:cNvSpPr>
          <p:nvPr>
            <p:ph type="dt" sz="half" idx="10"/>
          </p:nvPr>
        </p:nvSpPr>
        <p:spPr>
          <a:xfrm>
            <a:off x="2700338" y="6607175"/>
            <a:ext cx="1871662" cy="109538"/>
          </a:xfrm>
          <a:prstGeom prst="rect">
            <a:avLst/>
          </a:prstGeom>
        </p:spPr>
        <p:txBody>
          <a:bodyPr vert="horz" wrap="square" lIns="91440" tIns="45720" rIns="91440" bIns="45720" numCol="1" anchor="ctr" anchorCtr="0" compatLnSpc="1">
            <a:prstTxWarp prst="textNoShape">
              <a:avLst/>
            </a:prstTxWarp>
          </a:bodyPr>
          <a:lstStyle>
            <a:lvl1pPr eaLnBrk="0" hangingPunct="0">
              <a:defRPr sz="800">
                <a:solidFill>
                  <a:srgbClr val="002060"/>
                </a:solidFill>
              </a:defRPr>
            </a:lvl1pPr>
          </a:lstStyle>
          <a:p>
            <a:fld id="{2EF1016D-C0A6-467D-B58D-BC229B4522E3}" type="datetime4">
              <a:rPr lang="en-US"/>
              <a:pPr/>
              <a:t>October 31, 2013</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Confidential Transition Page">
    <p:spTree>
      <p:nvGrpSpPr>
        <p:cNvPr id="1" name=""/>
        <p:cNvGrpSpPr/>
        <p:nvPr/>
      </p:nvGrpSpPr>
      <p:grpSpPr>
        <a:xfrm>
          <a:off x="0" y="0"/>
          <a:ext cx="0" cy="0"/>
          <a:chOff x="0" y="0"/>
          <a:chExt cx="0" cy="0"/>
        </a:xfrm>
      </p:grpSpPr>
      <p:sp>
        <p:nvSpPr>
          <p:cNvPr id="4" name="Rectangle 4"/>
          <p:cNvSpPr>
            <a:spLocks noChangeArrowheads="1"/>
          </p:cNvSpPr>
          <p:nvPr/>
        </p:nvSpPr>
        <p:spPr bwMode="auto">
          <a:xfrm>
            <a:off x="2405063" y="6465888"/>
            <a:ext cx="6738937" cy="392112"/>
          </a:xfrm>
          <a:prstGeom prst="rect">
            <a:avLst/>
          </a:prstGeom>
          <a:solidFill>
            <a:srgbClr val="C1CEEC"/>
          </a:solidFill>
          <a:ln w="9525">
            <a:noFill/>
            <a:miter lim="800000"/>
            <a:headEnd/>
            <a:tailEnd/>
          </a:ln>
          <a:effectLst>
            <a:innerShdw blurRad="63500" dist="50800" dir="10800000">
              <a:prstClr val="black">
                <a:alpha val="50000"/>
              </a:prstClr>
            </a:innerShdw>
          </a:effectLst>
        </p:spPr>
        <p:txBody>
          <a:bodyPr wrap="none" lIns="92075" tIns="46038" rIns="92075" bIns="46038" anchor="ctr"/>
          <a:lstStyle/>
          <a:p>
            <a:pPr eaLnBrk="0" hangingPunct="0">
              <a:defRPr/>
            </a:pPr>
            <a:endParaRPr lang="en-US" dirty="0">
              <a:ea typeface="+mn-ea"/>
            </a:endParaRPr>
          </a:p>
        </p:txBody>
      </p:sp>
      <p:sp>
        <p:nvSpPr>
          <p:cNvPr id="5" name="Rectangle 4"/>
          <p:cNvSpPr>
            <a:spLocks noChangeArrowheads="1"/>
          </p:cNvSpPr>
          <p:nvPr/>
        </p:nvSpPr>
        <p:spPr bwMode="auto">
          <a:xfrm>
            <a:off x="0" y="6465888"/>
            <a:ext cx="2405063" cy="392112"/>
          </a:xfrm>
          <a:prstGeom prst="rect">
            <a:avLst/>
          </a:prstGeom>
          <a:gradFill rotWithShape="1">
            <a:gsLst>
              <a:gs pos="0">
                <a:srgbClr val="24207A"/>
              </a:gs>
              <a:gs pos="50999">
                <a:srgbClr val="292377"/>
              </a:gs>
              <a:gs pos="100000">
                <a:srgbClr val="0066CC"/>
              </a:gs>
            </a:gsLst>
            <a:lin ang="2700000" scaled="1"/>
          </a:gradFill>
          <a:ln w="9525">
            <a:noFill/>
            <a:miter lim="800000"/>
            <a:headEnd/>
            <a:tailEnd/>
          </a:ln>
        </p:spPr>
        <p:txBody>
          <a:bodyPr wrap="none" lIns="92075" tIns="46038" rIns="92075" bIns="46038" anchor="ctr"/>
          <a:lstStyle/>
          <a:p>
            <a:pPr eaLnBrk="0" hangingPunct="0"/>
            <a:endParaRPr lang="en-US" dirty="0"/>
          </a:p>
        </p:txBody>
      </p:sp>
      <p:pic>
        <p:nvPicPr>
          <p:cNvPr id="6" name="Picture 6" descr="White Micron color logo [Converted]"/>
          <p:cNvPicPr>
            <a:picLocks noChangeAspect="1" noChangeArrowheads="1"/>
          </p:cNvPicPr>
          <p:nvPr/>
        </p:nvPicPr>
        <p:blipFill>
          <a:blip r:embed="rId2" cstate="print"/>
          <a:srcRect/>
          <a:stretch>
            <a:fillRect/>
          </a:stretch>
        </p:blipFill>
        <p:spPr bwMode="auto">
          <a:xfrm>
            <a:off x="696913" y="6532563"/>
            <a:ext cx="911225" cy="244475"/>
          </a:xfrm>
          <a:prstGeom prst="rect">
            <a:avLst/>
          </a:prstGeom>
          <a:noFill/>
          <a:ln w="9525">
            <a:noFill/>
            <a:miter lim="800000"/>
            <a:headEnd/>
            <a:tailEnd/>
          </a:ln>
        </p:spPr>
      </p:pic>
      <p:sp>
        <p:nvSpPr>
          <p:cNvPr id="7" name="Rectangle 9"/>
          <p:cNvSpPr txBox="1">
            <a:spLocks noChangeArrowheads="1"/>
          </p:cNvSpPr>
          <p:nvPr/>
        </p:nvSpPr>
        <p:spPr>
          <a:xfrm>
            <a:off x="8535988" y="6557963"/>
            <a:ext cx="501650" cy="249237"/>
          </a:xfrm>
          <a:prstGeom prst="rect">
            <a:avLst/>
          </a:prstGeom>
        </p:spPr>
        <p:txBody>
          <a:bodyPr/>
          <a:lstStyle/>
          <a:p>
            <a:pPr algn="ctr" eaLnBrk="0" hangingPunct="0"/>
            <a:fld id="{A56C7BB9-B27A-40ED-8945-0D962BDD39BA}" type="slidenum">
              <a:rPr lang="en-US" sz="800" b="1"/>
              <a:pPr algn="ctr" eaLnBrk="0" hangingPunct="0"/>
              <a:t>‹#›</a:t>
            </a:fld>
            <a:endParaRPr lang="en-US" sz="800" b="1" dirty="0"/>
          </a:p>
        </p:txBody>
      </p:sp>
      <p:sp>
        <p:nvSpPr>
          <p:cNvPr id="8" name="Text Box 8"/>
          <p:cNvSpPr txBox="1">
            <a:spLocks noChangeArrowheads="1"/>
          </p:cNvSpPr>
          <p:nvPr/>
        </p:nvSpPr>
        <p:spPr bwMode="auto">
          <a:xfrm>
            <a:off x="5568950" y="6553200"/>
            <a:ext cx="3087688" cy="217488"/>
          </a:xfrm>
          <a:prstGeom prst="rect">
            <a:avLst/>
          </a:prstGeom>
          <a:noFill/>
          <a:ln w="9525">
            <a:noFill/>
            <a:miter lim="800000"/>
            <a:headEnd/>
            <a:tailEnd/>
          </a:ln>
        </p:spPr>
        <p:txBody>
          <a:bodyPr lIns="92075" tIns="46038" rIns="92075" bIns="46038">
            <a:spAutoFit/>
          </a:bodyPr>
          <a:lstStyle/>
          <a:p>
            <a:pPr algn="r" eaLnBrk="0" hangingPunct="0"/>
            <a:r>
              <a:rPr lang="en-US" sz="800" dirty="0">
                <a:solidFill>
                  <a:srgbClr val="002060"/>
                </a:solidFill>
              </a:rPr>
              <a:t>Micron Confidential      </a:t>
            </a:r>
            <a:r>
              <a:rPr lang="en-US" sz="800" dirty="0">
                <a:solidFill>
                  <a:srgbClr val="3075FF"/>
                </a:solidFill>
              </a:rPr>
              <a:t>|</a:t>
            </a:r>
            <a:r>
              <a:rPr lang="en-US" sz="800" dirty="0">
                <a:solidFill>
                  <a:srgbClr val="002060"/>
                </a:solidFill>
              </a:rPr>
              <a:t>     </a:t>
            </a:r>
            <a:r>
              <a:rPr lang="en-US" sz="800" dirty="0">
                <a:solidFill>
                  <a:srgbClr val="002060"/>
                </a:solidFill>
                <a:cs typeface="Tahoma" pitchFamily="34" charset="0"/>
              </a:rPr>
              <a:t>©2013 Micron Technology, Inc.     </a:t>
            </a:r>
            <a:r>
              <a:rPr lang="en-US" sz="800" dirty="0">
                <a:solidFill>
                  <a:srgbClr val="3075FF"/>
                </a:solidFill>
                <a:cs typeface="Tahoma" pitchFamily="34" charset="0"/>
              </a:rPr>
              <a:t>|</a:t>
            </a:r>
          </a:p>
        </p:txBody>
      </p:sp>
      <p:sp>
        <p:nvSpPr>
          <p:cNvPr id="678914" name="Rectangle 2"/>
          <p:cNvSpPr>
            <a:spLocks noGrp="1" noChangeArrowheads="1"/>
          </p:cNvSpPr>
          <p:nvPr>
            <p:ph type="ctrTitle"/>
          </p:nvPr>
        </p:nvSpPr>
        <p:spPr>
          <a:xfrm>
            <a:off x="0" y="2008188"/>
            <a:ext cx="9144000" cy="1298575"/>
          </a:xfrm>
          <a:prstGeom prst="rect">
            <a:avLst/>
          </a:prstGeom>
        </p:spPr>
        <p:txBody>
          <a:bodyPr anchor="b"/>
          <a:lstStyle>
            <a:lvl1pPr algn="ctr">
              <a:defRPr sz="4400"/>
            </a:lvl1pPr>
          </a:lstStyle>
          <a:p>
            <a:r>
              <a:rPr lang="en-US" smtClean="0"/>
              <a:t>Click to edit Master title style</a:t>
            </a:r>
            <a:endParaRPr lang="en-US" dirty="0"/>
          </a:p>
        </p:txBody>
      </p:sp>
      <p:sp>
        <p:nvSpPr>
          <p:cNvPr id="678915" name="Rectangle 3"/>
          <p:cNvSpPr>
            <a:spLocks noGrp="1" noChangeArrowheads="1"/>
          </p:cNvSpPr>
          <p:nvPr>
            <p:ph type="subTitle" idx="1"/>
          </p:nvPr>
        </p:nvSpPr>
        <p:spPr>
          <a:xfrm>
            <a:off x="0" y="3500438"/>
            <a:ext cx="9144000" cy="1752600"/>
          </a:xfrm>
          <a:prstGeom prst="rect">
            <a:avLst/>
          </a:prstGeom>
        </p:spPr>
        <p:txBody>
          <a:bodyPr/>
          <a:lstStyle>
            <a:lvl1pPr marL="0" indent="0" algn="ctr">
              <a:buFontTx/>
              <a:buNone/>
              <a:defRPr sz="3200">
                <a:solidFill>
                  <a:schemeClr val="tx1">
                    <a:lumMod val="75000"/>
                    <a:lumOff val="25000"/>
                  </a:schemeClr>
                </a:solidFill>
              </a:defRPr>
            </a:lvl1pPr>
          </a:lstStyle>
          <a:p>
            <a:r>
              <a:rPr lang="en-US" smtClean="0"/>
              <a:t>Click to edit Master subtitle style</a:t>
            </a:r>
            <a:endParaRPr lang="en-US" dirty="0"/>
          </a:p>
        </p:txBody>
      </p:sp>
      <p:sp>
        <p:nvSpPr>
          <p:cNvPr id="9" name="Date Placeholder 9"/>
          <p:cNvSpPr>
            <a:spLocks noGrp="1"/>
          </p:cNvSpPr>
          <p:nvPr>
            <p:ph type="dt" sz="half" idx="10"/>
          </p:nvPr>
        </p:nvSpPr>
        <p:spPr>
          <a:xfrm>
            <a:off x="2700338" y="6607175"/>
            <a:ext cx="1871662" cy="109538"/>
          </a:xfrm>
          <a:prstGeom prst="rect">
            <a:avLst/>
          </a:prstGeom>
        </p:spPr>
        <p:txBody>
          <a:bodyPr vert="horz" wrap="square" lIns="91440" tIns="45720" rIns="91440" bIns="45720" numCol="1" anchor="ctr" anchorCtr="0" compatLnSpc="1">
            <a:prstTxWarp prst="textNoShape">
              <a:avLst/>
            </a:prstTxWarp>
          </a:bodyPr>
          <a:lstStyle>
            <a:lvl1pPr eaLnBrk="0" hangingPunct="0">
              <a:defRPr sz="800">
                <a:solidFill>
                  <a:srgbClr val="002060"/>
                </a:solidFill>
              </a:defRPr>
            </a:lvl1pPr>
          </a:lstStyle>
          <a:p>
            <a:fld id="{CA6E08C5-BEAA-413D-9AA4-CBB3D4EAB97D}" type="datetime4">
              <a:rPr lang="en-US"/>
              <a:pPr/>
              <a:t>October 31, 2013</a:t>
            </a:fld>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icron End Page">
    <p:spTree>
      <p:nvGrpSpPr>
        <p:cNvPr id="1" name=""/>
        <p:cNvGrpSpPr/>
        <p:nvPr/>
      </p:nvGrpSpPr>
      <p:grpSpPr>
        <a:xfrm>
          <a:off x="0" y="0"/>
          <a:ext cx="0" cy="0"/>
          <a:chOff x="0" y="0"/>
          <a:chExt cx="0" cy="0"/>
        </a:xfrm>
      </p:grpSpPr>
      <p:pic>
        <p:nvPicPr>
          <p:cNvPr id="2" name="Picture 4" descr="Focused on Memory logo MASTER.png"/>
          <p:cNvPicPr>
            <a:picLocks noChangeAspect="1"/>
          </p:cNvPicPr>
          <p:nvPr/>
        </p:nvPicPr>
        <p:blipFill>
          <a:blip r:embed="rId2" cstate="print"/>
          <a:srcRect/>
          <a:stretch>
            <a:fillRect/>
          </a:stretch>
        </p:blipFill>
        <p:spPr bwMode="auto">
          <a:xfrm>
            <a:off x="1612900" y="2319338"/>
            <a:ext cx="5741988" cy="1765300"/>
          </a:xfrm>
          <a:prstGeom prst="rect">
            <a:avLst/>
          </a:prstGeom>
          <a:noFill/>
          <a:ln w="9525">
            <a:noFill/>
            <a:miter lim="800000"/>
            <a:headEnd/>
            <a:tailEnd/>
          </a:ln>
        </p:spPr>
      </p:pic>
      <p:sp>
        <p:nvSpPr>
          <p:cNvPr id="3" name="Rectangle 2"/>
          <p:cNvSpPr>
            <a:spLocks noChangeArrowheads="1"/>
          </p:cNvSpPr>
          <p:nvPr/>
        </p:nvSpPr>
        <p:spPr bwMode="auto">
          <a:xfrm>
            <a:off x="2405063" y="6465888"/>
            <a:ext cx="6738937" cy="392112"/>
          </a:xfrm>
          <a:prstGeom prst="rect">
            <a:avLst/>
          </a:prstGeom>
          <a:solidFill>
            <a:srgbClr val="C1CEEC"/>
          </a:solidFill>
          <a:ln w="9525">
            <a:noFill/>
            <a:miter lim="800000"/>
            <a:headEnd/>
            <a:tailEnd/>
          </a:ln>
          <a:effectLst>
            <a:innerShdw blurRad="63500" dist="50800" dir="10800000">
              <a:prstClr val="black">
                <a:alpha val="50000"/>
              </a:prstClr>
            </a:innerShdw>
          </a:effectLst>
        </p:spPr>
        <p:txBody>
          <a:bodyPr wrap="none" lIns="92075" tIns="46038" rIns="92075" bIns="46038" anchor="ctr"/>
          <a:lstStyle/>
          <a:p>
            <a:pPr eaLnBrk="0" hangingPunct="0">
              <a:defRPr/>
            </a:pPr>
            <a:endParaRPr lang="en-US" dirty="0">
              <a:ea typeface="+mn-ea"/>
            </a:endParaRPr>
          </a:p>
        </p:txBody>
      </p:sp>
      <p:sp>
        <p:nvSpPr>
          <p:cNvPr id="4" name="Rectangle 5"/>
          <p:cNvSpPr>
            <a:spLocks noChangeArrowheads="1"/>
          </p:cNvSpPr>
          <p:nvPr/>
        </p:nvSpPr>
        <p:spPr bwMode="auto">
          <a:xfrm>
            <a:off x="0" y="6465888"/>
            <a:ext cx="2405063" cy="392112"/>
          </a:xfrm>
          <a:prstGeom prst="rect">
            <a:avLst/>
          </a:prstGeom>
          <a:gradFill rotWithShape="1">
            <a:gsLst>
              <a:gs pos="0">
                <a:srgbClr val="24207A"/>
              </a:gs>
              <a:gs pos="50999">
                <a:srgbClr val="292377"/>
              </a:gs>
              <a:gs pos="100000">
                <a:srgbClr val="0066CC"/>
              </a:gs>
            </a:gsLst>
            <a:lin ang="2700000" scaled="1"/>
          </a:gradFill>
          <a:ln w="9525">
            <a:noFill/>
            <a:miter lim="800000"/>
            <a:headEnd/>
            <a:tailEnd/>
          </a:ln>
        </p:spPr>
        <p:txBody>
          <a:bodyPr wrap="none" lIns="92075" tIns="46038" rIns="92075" bIns="46038" anchor="ctr"/>
          <a:lstStyle/>
          <a:p>
            <a:pPr eaLnBrk="0" hangingPunct="0"/>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on-Confidential Title Page">
    <p:spTree>
      <p:nvGrpSpPr>
        <p:cNvPr id="1" name=""/>
        <p:cNvGrpSpPr/>
        <p:nvPr/>
      </p:nvGrpSpPr>
      <p:grpSpPr>
        <a:xfrm>
          <a:off x="0" y="0"/>
          <a:ext cx="0" cy="0"/>
          <a:chOff x="0" y="0"/>
          <a:chExt cx="0" cy="0"/>
        </a:xfrm>
      </p:grpSpPr>
      <p:sp>
        <p:nvSpPr>
          <p:cNvPr id="5" name="Rectangle 4"/>
          <p:cNvSpPr>
            <a:spLocks noChangeArrowheads="1"/>
          </p:cNvSpPr>
          <p:nvPr/>
        </p:nvSpPr>
        <p:spPr bwMode="auto">
          <a:xfrm>
            <a:off x="2049516" y="6056313"/>
            <a:ext cx="7094483" cy="801687"/>
          </a:xfrm>
          <a:prstGeom prst="rect">
            <a:avLst/>
          </a:prstGeom>
          <a:solidFill>
            <a:srgbClr val="C1CEEC"/>
          </a:solidFill>
          <a:ln>
            <a:noFill/>
            <a:headEnd/>
            <a:tailEnd/>
          </a:ln>
          <a:effectLst>
            <a:innerShdw blurRad="63500" dist="50800" dir="10800000">
              <a:prstClr val="black">
                <a:alpha val="50000"/>
              </a:prstClr>
            </a:innerShdw>
          </a:effectLst>
        </p:spPr>
        <p:style>
          <a:lnRef idx="1">
            <a:schemeClr val="dk1"/>
          </a:lnRef>
          <a:fillRef idx="3">
            <a:schemeClr val="dk1"/>
          </a:fillRef>
          <a:effectRef idx="2">
            <a:schemeClr val="dk1"/>
          </a:effectRef>
          <a:fontRef idx="minor">
            <a:schemeClr val="lt1"/>
          </a:fontRef>
        </p:style>
        <p:txBody>
          <a:bodyPr wrap="none" lIns="92075" tIns="46038" rIns="92075" bIns="46038" anchor="ctr"/>
          <a:lstStyle/>
          <a:p>
            <a:pPr eaLnBrk="0" hangingPunct="0">
              <a:defRPr/>
            </a:pPr>
            <a:endParaRPr lang="en-US" dirty="0"/>
          </a:p>
        </p:txBody>
      </p:sp>
      <p:sp>
        <p:nvSpPr>
          <p:cNvPr id="6" name="Rectangle 5"/>
          <p:cNvSpPr>
            <a:spLocks noChangeArrowheads="1"/>
          </p:cNvSpPr>
          <p:nvPr/>
        </p:nvSpPr>
        <p:spPr bwMode="auto">
          <a:xfrm>
            <a:off x="0" y="6056313"/>
            <a:ext cx="2060575" cy="801687"/>
          </a:xfrm>
          <a:prstGeom prst="rect">
            <a:avLst/>
          </a:prstGeom>
          <a:gradFill rotWithShape="1">
            <a:gsLst>
              <a:gs pos="0">
                <a:srgbClr val="24207A"/>
              </a:gs>
              <a:gs pos="50999">
                <a:srgbClr val="292377"/>
              </a:gs>
              <a:gs pos="100000">
                <a:srgbClr val="0066CC"/>
              </a:gs>
            </a:gsLst>
            <a:lin ang="2700000" scaled="1"/>
          </a:gradFill>
          <a:ln w="9525">
            <a:noFill/>
            <a:miter lim="800000"/>
            <a:headEnd/>
            <a:tailEnd/>
          </a:ln>
          <a:effectLst>
            <a:outerShdw dist="23000" dir="5400000" rotWithShape="0">
              <a:srgbClr val="808080">
                <a:alpha val="34999"/>
              </a:srgbClr>
            </a:outerShdw>
          </a:effectLst>
        </p:spPr>
        <p:txBody>
          <a:bodyPr wrap="none" lIns="92075" tIns="46038" rIns="92075" bIns="46038" anchor="ctr"/>
          <a:lstStyle/>
          <a:p>
            <a:pPr eaLnBrk="0" hangingPunct="0">
              <a:defRPr/>
            </a:pPr>
            <a:endParaRPr lang="en-US" dirty="0">
              <a:solidFill>
                <a:schemeClr val="lt1"/>
              </a:solidFill>
              <a:latin typeface="+mn-lt"/>
              <a:ea typeface="+mn-ea"/>
            </a:endParaRPr>
          </a:p>
        </p:txBody>
      </p:sp>
      <p:pic>
        <p:nvPicPr>
          <p:cNvPr id="7" name="Picture 5" descr="White Micron color logo [Converted]"/>
          <p:cNvPicPr>
            <a:picLocks noChangeAspect="1" noChangeArrowheads="1"/>
          </p:cNvPicPr>
          <p:nvPr/>
        </p:nvPicPr>
        <p:blipFill>
          <a:blip r:embed="rId2" cstate="print"/>
          <a:srcRect/>
          <a:stretch>
            <a:fillRect/>
          </a:stretch>
        </p:blipFill>
        <p:spPr bwMode="auto">
          <a:xfrm>
            <a:off x="266700" y="6292850"/>
            <a:ext cx="1384300" cy="373063"/>
          </a:xfrm>
          <a:prstGeom prst="rect">
            <a:avLst/>
          </a:prstGeom>
          <a:noFill/>
          <a:ln w="9525">
            <a:noFill/>
            <a:miter lim="800000"/>
            <a:headEnd/>
            <a:tailEnd/>
          </a:ln>
        </p:spPr>
      </p:pic>
      <p:sp>
        <p:nvSpPr>
          <p:cNvPr id="8" name="Text Box 7"/>
          <p:cNvSpPr txBox="1">
            <a:spLocks noChangeArrowheads="1"/>
          </p:cNvSpPr>
          <p:nvPr/>
        </p:nvSpPr>
        <p:spPr bwMode="auto">
          <a:xfrm>
            <a:off x="2706688" y="6175375"/>
            <a:ext cx="6318250" cy="368300"/>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600" dirty="0">
                <a:solidFill>
                  <a:srgbClr val="002060"/>
                </a:solidFill>
                <a:cs typeface="Tahoma" pitchFamily="34" charset="0"/>
              </a:rPr>
              <a:t>©2013 Micron Technology, Inc. All rights reserved. Products are warranted only to meet Micron</a:t>
            </a:r>
            <a:r>
              <a:rPr lang="en-US" altLang="en-US" sz="600" dirty="0">
                <a:solidFill>
                  <a:srgbClr val="002060"/>
                </a:solidFill>
                <a:cs typeface="Tahoma" pitchFamily="34" charset="0"/>
              </a:rPr>
              <a:t>’</a:t>
            </a:r>
            <a:r>
              <a:rPr lang="en-US" sz="600" dirty="0">
                <a:solidFill>
                  <a:srgbClr val="002060"/>
                </a:solidFill>
                <a:cs typeface="Tahoma" pitchFamily="34" charset="0"/>
              </a:rPr>
              <a:t>s production data sheet specifications. Information, products, and/or specifications are subject to change without notice. All information is provided on an </a:t>
            </a:r>
            <a:r>
              <a:rPr lang="en-US" altLang="en-US" sz="600" dirty="0">
                <a:solidFill>
                  <a:srgbClr val="002060"/>
                </a:solidFill>
                <a:cs typeface="Tahoma" pitchFamily="34" charset="0"/>
              </a:rPr>
              <a:t>“</a:t>
            </a:r>
            <a:r>
              <a:rPr lang="en-US" sz="600" dirty="0">
                <a:solidFill>
                  <a:srgbClr val="002060"/>
                </a:solidFill>
                <a:cs typeface="Tahoma" pitchFamily="34" charset="0"/>
              </a:rPr>
              <a:t>AS IS</a:t>
            </a:r>
            <a:r>
              <a:rPr lang="en-US" altLang="en-US" sz="600" dirty="0">
                <a:solidFill>
                  <a:srgbClr val="002060"/>
                </a:solidFill>
                <a:cs typeface="Tahoma" pitchFamily="34" charset="0"/>
              </a:rPr>
              <a:t>”</a:t>
            </a:r>
            <a:r>
              <a:rPr lang="en-US" sz="600" dirty="0">
                <a:solidFill>
                  <a:srgbClr val="002060"/>
                </a:solidFill>
                <a:cs typeface="Tahoma" pitchFamily="34" charset="0"/>
              </a:rPr>
              <a:t> basis without warranties of any kind. Dates are estimates only. Drawings are not to scale. Micron and the Micron logo are trademarks of Micron Technology, Inc. All other trademarks are the property of their respective owners.</a:t>
            </a:r>
          </a:p>
        </p:txBody>
      </p:sp>
      <p:sp>
        <p:nvSpPr>
          <p:cNvPr id="9" name="Rectangle 9"/>
          <p:cNvSpPr txBox="1">
            <a:spLocks noChangeArrowheads="1"/>
          </p:cNvSpPr>
          <p:nvPr/>
        </p:nvSpPr>
        <p:spPr>
          <a:xfrm>
            <a:off x="8535988" y="6554788"/>
            <a:ext cx="501650" cy="249237"/>
          </a:xfrm>
          <a:prstGeom prst="rect">
            <a:avLst/>
          </a:prstGeom>
        </p:spPr>
        <p:txBody>
          <a:bodyPr/>
          <a:lstStyle/>
          <a:p>
            <a:pPr algn="ctr" eaLnBrk="0" hangingPunct="0"/>
            <a:fld id="{0D169413-15CE-40A4-8065-9ACDE36357E9}" type="slidenum">
              <a:rPr lang="en-US" sz="800" b="1">
                <a:solidFill>
                  <a:srgbClr val="002060"/>
                </a:solidFill>
              </a:rPr>
              <a:pPr algn="ctr" eaLnBrk="0" hangingPunct="0"/>
              <a:t>‹#›</a:t>
            </a:fld>
            <a:endParaRPr lang="en-US" sz="800" b="1" dirty="0">
              <a:solidFill>
                <a:srgbClr val="002060"/>
              </a:solidFill>
            </a:endParaRPr>
          </a:p>
        </p:txBody>
      </p:sp>
      <p:sp>
        <p:nvSpPr>
          <p:cNvPr id="10" name="Text Box 8"/>
          <p:cNvSpPr txBox="1">
            <a:spLocks noChangeArrowheads="1"/>
          </p:cNvSpPr>
          <p:nvPr/>
        </p:nvSpPr>
        <p:spPr bwMode="auto">
          <a:xfrm>
            <a:off x="5568950" y="6553200"/>
            <a:ext cx="3087688" cy="217488"/>
          </a:xfrm>
          <a:prstGeom prst="rect">
            <a:avLst/>
          </a:prstGeom>
          <a:noFill/>
          <a:ln w="9525">
            <a:noFill/>
            <a:miter lim="800000"/>
            <a:headEnd/>
            <a:tailEnd/>
          </a:ln>
        </p:spPr>
        <p:txBody>
          <a:bodyPr lIns="92075" tIns="46038" rIns="92075" bIns="46038">
            <a:spAutoFit/>
          </a:bodyPr>
          <a:lstStyle/>
          <a:p>
            <a:pPr algn="r" eaLnBrk="0" hangingPunct="0"/>
            <a:r>
              <a:rPr lang="en-US" sz="800" dirty="0">
                <a:solidFill>
                  <a:srgbClr val="002060"/>
                </a:solidFill>
                <a:cs typeface="Tahoma" pitchFamily="34" charset="0"/>
              </a:rPr>
              <a:t>©2013 Micron Technology, Inc.     </a:t>
            </a:r>
            <a:r>
              <a:rPr lang="en-US" sz="800" dirty="0">
                <a:solidFill>
                  <a:srgbClr val="3075FF"/>
                </a:solidFill>
                <a:cs typeface="Tahoma" pitchFamily="34" charset="0"/>
              </a:rPr>
              <a:t>|</a:t>
            </a:r>
          </a:p>
        </p:txBody>
      </p:sp>
      <p:sp>
        <p:nvSpPr>
          <p:cNvPr id="4" name="Subtitle 3"/>
          <p:cNvSpPr>
            <a:spLocks noGrp="1" noChangeArrowheads="1"/>
          </p:cNvSpPr>
          <p:nvPr>
            <p:ph type="subTitle" idx="1"/>
          </p:nvPr>
        </p:nvSpPr>
        <p:spPr>
          <a:xfrm>
            <a:off x="0" y="3500438"/>
            <a:ext cx="9143999" cy="1752600"/>
          </a:xfrm>
          <a:prstGeom prst="rect">
            <a:avLst/>
          </a:prstGeom>
        </p:spPr>
        <p:txBody>
          <a:bodyPr/>
          <a:lstStyle>
            <a:lvl1pPr marL="0" indent="0" algn="ctr">
              <a:buFontTx/>
              <a:buNone/>
              <a:defRPr sz="3200">
                <a:solidFill>
                  <a:schemeClr val="tx1">
                    <a:lumMod val="75000"/>
                    <a:lumOff val="25000"/>
                  </a:schemeClr>
                </a:solidFill>
              </a:defRPr>
            </a:lvl1pPr>
          </a:lstStyle>
          <a:p>
            <a:r>
              <a:rPr lang="en-US" smtClean="0"/>
              <a:t>Click to edit Master subtitle style</a:t>
            </a:r>
            <a:endParaRPr lang="en-US" dirty="0"/>
          </a:p>
        </p:txBody>
      </p:sp>
      <p:sp>
        <p:nvSpPr>
          <p:cNvPr id="22" name="Rectangle 2"/>
          <p:cNvSpPr>
            <a:spLocks noGrp="1" noChangeArrowheads="1"/>
          </p:cNvSpPr>
          <p:nvPr>
            <p:ph type="ctrTitle"/>
          </p:nvPr>
        </p:nvSpPr>
        <p:spPr>
          <a:xfrm>
            <a:off x="0" y="2008188"/>
            <a:ext cx="9144000" cy="1298575"/>
          </a:xfrm>
          <a:prstGeom prst="rect">
            <a:avLst/>
          </a:prstGeom>
        </p:spPr>
        <p:txBody>
          <a:bodyPr anchor="b"/>
          <a:lstStyle>
            <a:lvl1pPr algn="ctr">
              <a:defRPr sz="4400"/>
            </a:lvl1pPr>
          </a:lstStyle>
          <a:p>
            <a:r>
              <a:rPr lang="en-US" smtClean="0"/>
              <a:t>Click to edit Master title style</a:t>
            </a:r>
            <a:endParaRPr lang="en-US" dirty="0"/>
          </a:p>
        </p:txBody>
      </p:sp>
      <p:sp>
        <p:nvSpPr>
          <p:cNvPr id="11" name="Date Placeholder 9"/>
          <p:cNvSpPr>
            <a:spLocks noGrp="1"/>
          </p:cNvSpPr>
          <p:nvPr>
            <p:ph type="dt" sz="half" idx="10"/>
          </p:nvPr>
        </p:nvSpPr>
        <p:spPr>
          <a:xfrm>
            <a:off x="2700338" y="6607175"/>
            <a:ext cx="1871662" cy="109538"/>
          </a:xfrm>
          <a:prstGeom prst="rect">
            <a:avLst/>
          </a:prstGeom>
        </p:spPr>
        <p:txBody>
          <a:bodyPr vert="horz" wrap="square" lIns="91440" tIns="45720" rIns="91440" bIns="45720" numCol="1" anchor="ctr" anchorCtr="0" compatLnSpc="1">
            <a:prstTxWarp prst="textNoShape">
              <a:avLst/>
            </a:prstTxWarp>
          </a:bodyPr>
          <a:lstStyle>
            <a:lvl1pPr eaLnBrk="0" hangingPunct="0">
              <a:defRPr sz="800">
                <a:solidFill>
                  <a:srgbClr val="002060"/>
                </a:solidFill>
              </a:defRPr>
            </a:lvl1pPr>
          </a:lstStyle>
          <a:p>
            <a:fld id="{0A3B82B9-26EC-4EC0-8823-254446CC1BDF}" type="datetime4">
              <a:rPr lang="en-US"/>
              <a:pPr/>
              <a:t>October 31, 2013</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on-Confidential Text Page">
    <p:spTree>
      <p:nvGrpSpPr>
        <p:cNvPr id="1" name=""/>
        <p:cNvGrpSpPr/>
        <p:nvPr/>
      </p:nvGrpSpPr>
      <p:grpSpPr>
        <a:xfrm>
          <a:off x="0" y="0"/>
          <a:ext cx="0" cy="0"/>
          <a:chOff x="0" y="0"/>
          <a:chExt cx="0" cy="0"/>
        </a:xfrm>
      </p:grpSpPr>
      <p:sp>
        <p:nvSpPr>
          <p:cNvPr id="4" name="Rectangle 4"/>
          <p:cNvSpPr>
            <a:spLocks noChangeArrowheads="1"/>
          </p:cNvSpPr>
          <p:nvPr/>
        </p:nvSpPr>
        <p:spPr bwMode="auto">
          <a:xfrm>
            <a:off x="2405063" y="6465888"/>
            <a:ext cx="6738937" cy="392112"/>
          </a:xfrm>
          <a:prstGeom prst="rect">
            <a:avLst/>
          </a:prstGeom>
          <a:solidFill>
            <a:srgbClr val="C1CEEC"/>
          </a:solidFill>
          <a:ln w="9525">
            <a:noFill/>
            <a:miter lim="800000"/>
            <a:headEnd/>
            <a:tailEnd/>
          </a:ln>
          <a:effectLst>
            <a:innerShdw blurRad="63500" dist="50800" dir="10800000">
              <a:prstClr val="black">
                <a:alpha val="50000"/>
              </a:prstClr>
            </a:innerShdw>
          </a:effectLst>
        </p:spPr>
        <p:txBody>
          <a:bodyPr wrap="none" lIns="92075" tIns="46038" rIns="92075" bIns="46038" anchor="ctr"/>
          <a:lstStyle/>
          <a:p>
            <a:pPr eaLnBrk="0" hangingPunct="0">
              <a:defRPr/>
            </a:pPr>
            <a:endParaRPr lang="en-US" dirty="0">
              <a:ea typeface="+mn-ea"/>
            </a:endParaRPr>
          </a:p>
        </p:txBody>
      </p:sp>
      <p:sp>
        <p:nvSpPr>
          <p:cNvPr id="5" name="Rectangle 4"/>
          <p:cNvSpPr>
            <a:spLocks noChangeArrowheads="1"/>
          </p:cNvSpPr>
          <p:nvPr/>
        </p:nvSpPr>
        <p:spPr bwMode="auto">
          <a:xfrm>
            <a:off x="0" y="6465888"/>
            <a:ext cx="2405063" cy="392112"/>
          </a:xfrm>
          <a:prstGeom prst="rect">
            <a:avLst/>
          </a:prstGeom>
          <a:gradFill rotWithShape="1">
            <a:gsLst>
              <a:gs pos="0">
                <a:srgbClr val="24207A"/>
              </a:gs>
              <a:gs pos="50999">
                <a:srgbClr val="292377"/>
              </a:gs>
              <a:gs pos="100000">
                <a:srgbClr val="0066CC"/>
              </a:gs>
            </a:gsLst>
            <a:lin ang="2700000" scaled="1"/>
          </a:gradFill>
          <a:ln w="9525">
            <a:noFill/>
            <a:miter lim="800000"/>
            <a:headEnd/>
            <a:tailEnd/>
          </a:ln>
        </p:spPr>
        <p:txBody>
          <a:bodyPr wrap="none" lIns="92075" tIns="46038" rIns="92075" bIns="46038" anchor="ctr"/>
          <a:lstStyle/>
          <a:p>
            <a:pPr eaLnBrk="0" hangingPunct="0"/>
            <a:endParaRPr lang="en-US" dirty="0"/>
          </a:p>
        </p:txBody>
      </p:sp>
      <p:pic>
        <p:nvPicPr>
          <p:cNvPr id="6" name="Picture 6" descr="White Micron color logo [Converted]"/>
          <p:cNvPicPr>
            <a:picLocks noChangeAspect="1" noChangeArrowheads="1"/>
          </p:cNvPicPr>
          <p:nvPr/>
        </p:nvPicPr>
        <p:blipFill>
          <a:blip r:embed="rId2" cstate="print"/>
          <a:srcRect/>
          <a:stretch>
            <a:fillRect/>
          </a:stretch>
        </p:blipFill>
        <p:spPr bwMode="auto">
          <a:xfrm>
            <a:off x="696913" y="6532563"/>
            <a:ext cx="911225" cy="244475"/>
          </a:xfrm>
          <a:prstGeom prst="rect">
            <a:avLst/>
          </a:prstGeom>
          <a:noFill/>
          <a:ln w="9525">
            <a:noFill/>
            <a:miter lim="800000"/>
            <a:headEnd/>
            <a:tailEnd/>
          </a:ln>
        </p:spPr>
      </p:pic>
      <p:sp>
        <p:nvSpPr>
          <p:cNvPr id="8" name="Rectangle 9"/>
          <p:cNvSpPr txBox="1">
            <a:spLocks noChangeArrowheads="1"/>
          </p:cNvSpPr>
          <p:nvPr/>
        </p:nvSpPr>
        <p:spPr>
          <a:xfrm>
            <a:off x="8535988" y="6557963"/>
            <a:ext cx="501650" cy="249237"/>
          </a:xfrm>
          <a:prstGeom prst="rect">
            <a:avLst/>
          </a:prstGeom>
        </p:spPr>
        <p:txBody>
          <a:bodyPr/>
          <a:lstStyle/>
          <a:p>
            <a:pPr algn="ctr" eaLnBrk="0" hangingPunct="0"/>
            <a:fld id="{972ED59E-38AE-48D2-B778-2C35D5E8B2B1}" type="slidenum">
              <a:rPr lang="en-US" sz="800" b="1"/>
              <a:pPr algn="ctr" eaLnBrk="0" hangingPunct="0"/>
              <a:t>‹#›</a:t>
            </a:fld>
            <a:endParaRPr lang="en-US" sz="800" b="1" dirty="0"/>
          </a:p>
        </p:txBody>
      </p:sp>
      <p:sp>
        <p:nvSpPr>
          <p:cNvPr id="9" name="Text Box 8"/>
          <p:cNvSpPr txBox="1">
            <a:spLocks noChangeArrowheads="1"/>
          </p:cNvSpPr>
          <p:nvPr/>
        </p:nvSpPr>
        <p:spPr bwMode="auto">
          <a:xfrm>
            <a:off x="5568950" y="6553200"/>
            <a:ext cx="3087688" cy="217488"/>
          </a:xfrm>
          <a:prstGeom prst="rect">
            <a:avLst/>
          </a:prstGeom>
          <a:noFill/>
          <a:ln w="9525">
            <a:noFill/>
            <a:miter lim="800000"/>
            <a:headEnd/>
            <a:tailEnd/>
          </a:ln>
        </p:spPr>
        <p:txBody>
          <a:bodyPr lIns="92075" tIns="46038" rIns="92075" bIns="46038">
            <a:spAutoFit/>
          </a:bodyPr>
          <a:lstStyle/>
          <a:p>
            <a:pPr algn="r" eaLnBrk="0" hangingPunct="0"/>
            <a:r>
              <a:rPr lang="en-US" sz="800" dirty="0">
                <a:solidFill>
                  <a:srgbClr val="002060"/>
                </a:solidFill>
                <a:cs typeface="Tahoma" pitchFamily="34" charset="0"/>
              </a:rPr>
              <a:t>©2013 Micron Technology, Inc.     </a:t>
            </a:r>
            <a:r>
              <a:rPr lang="en-US" sz="800" dirty="0">
                <a:solidFill>
                  <a:srgbClr val="3075FF"/>
                </a:solidFill>
                <a:cs typeface="Tahoma" pitchFamily="34" charset="0"/>
              </a:rPr>
              <a:t>|</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265113" y="1236663"/>
            <a:ext cx="8437562" cy="48371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9"/>
          <p:cNvSpPr>
            <a:spLocks noGrp="1"/>
          </p:cNvSpPr>
          <p:nvPr>
            <p:ph type="dt" sz="half" idx="11"/>
          </p:nvPr>
        </p:nvSpPr>
        <p:spPr>
          <a:xfrm>
            <a:off x="2700338" y="6607175"/>
            <a:ext cx="1871662" cy="109538"/>
          </a:xfrm>
          <a:prstGeom prst="rect">
            <a:avLst/>
          </a:prstGeom>
        </p:spPr>
        <p:txBody>
          <a:bodyPr vert="horz" wrap="square" lIns="91440" tIns="45720" rIns="91440" bIns="45720" numCol="1" anchor="ctr" anchorCtr="0" compatLnSpc="1">
            <a:prstTxWarp prst="textNoShape">
              <a:avLst/>
            </a:prstTxWarp>
          </a:bodyPr>
          <a:lstStyle>
            <a:lvl1pPr eaLnBrk="0" hangingPunct="0">
              <a:defRPr sz="800">
                <a:solidFill>
                  <a:srgbClr val="002060"/>
                </a:solidFill>
              </a:defRPr>
            </a:lvl1pPr>
          </a:lstStyle>
          <a:p>
            <a:fld id="{C8866C1D-5001-4843-A0BC-BCCE7C0D872E}" type="datetime4">
              <a:rPr lang="en-US"/>
              <a:pPr/>
              <a:t>October 31, 2013</a:t>
            </a:fld>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Non-Confidential Header Title Only">
    <p:spTree>
      <p:nvGrpSpPr>
        <p:cNvPr id="1" name=""/>
        <p:cNvGrpSpPr/>
        <p:nvPr/>
      </p:nvGrpSpPr>
      <p:grpSpPr>
        <a:xfrm>
          <a:off x="0" y="0"/>
          <a:ext cx="0" cy="0"/>
          <a:chOff x="0" y="0"/>
          <a:chExt cx="0" cy="0"/>
        </a:xfrm>
      </p:grpSpPr>
      <p:sp>
        <p:nvSpPr>
          <p:cNvPr id="3" name="Rectangle 4"/>
          <p:cNvSpPr>
            <a:spLocks noChangeArrowheads="1"/>
          </p:cNvSpPr>
          <p:nvPr/>
        </p:nvSpPr>
        <p:spPr bwMode="auto">
          <a:xfrm>
            <a:off x="2405063" y="6465888"/>
            <a:ext cx="6738937" cy="392112"/>
          </a:xfrm>
          <a:prstGeom prst="rect">
            <a:avLst/>
          </a:prstGeom>
          <a:solidFill>
            <a:srgbClr val="C1CEEC"/>
          </a:solidFill>
          <a:ln w="9525">
            <a:noFill/>
            <a:miter lim="800000"/>
            <a:headEnd/>
            <a:tailEnd/>
          </a:ln>
          <a:effectLst>
            <a:innerShdw blurRad="63500" dist="50800" dir="10800000">
              <a:prstClr val="black">
                <a:alpha val="50000"/>
              </a:prstClr>
            </a:innerShdw>
          </a:effectLst>
        </p:spPr>
        <p:txBody>
          <a:bodyPr wrap="none" lIns="92075" tIns="46038" rIns="92075" bIns="46038" anchor="ctr"/>
          <a:lstStyle/>
          <a:p>
            <a:pPr eaLnBrk="0" hangingPunct="0">
              <a:defRPr/>
            </a:pPr>
            <a:endParaRPr lang="en-US" dirty="0">
              <a:ea typeface="+mn-ea"/>
            </a:endParaRPr>
          </a:p>
        </p:txBody>
      </p:sp>
      <p:sp>
        <p:nvSpPr>
          <p:cNvPr id="4" name="Rectangle 4"/>
          <p:cNvSpPr>
            <a:spLocks noChangeArrowheads="1"/>
          </p:cNvSpPr>
          <p:nvPr/>
        </p:nvSpPr>
        <p:spPr bwMode="auto">
          <a:xfrm>
            <a:off x="0" y="6465888"/>
            <a:ext cx="2405063" cy="392112"/>
          </a:xfrm>
          <a:prstGeom prst="rect">
            <a:avLst/>
          </a:prstGeom>
          <a:gradFill rotWithShape="1">
            <a:gsLst>
              <a:gs pos="0">
                <a:srgbClr val="24207A"/>
              </a:gs>
              <a:gs pos="50999">
                <a:srgbClr val="292377"/>
              </a:gs>
              <a:gs pos="100000">
                <a:srgbClr val="0066CC"/>
              </a:gs>
            </a:gsLst>
            <a:lin ang="2700000" scaled="1"/>
          </a:gradFill>
          <a:ln w="9525">
            <a:noFill/>
            <a:miter lim="800000"/>
            <a:headEnd/>
            <a:tailEnd/>
          </a:ln>
        </p:spPr>
        <p:txBody>
          <a:bodyPr wrap="none" lIns="92075" tIns="46038" rIns="92075" bIns="46038" anchor="ctr"/>
          <a:lstStyle/>
          <a:p>
            <a:pPr eaLnBrk="0" hangingPunct="0"/>
            <a:endParaRPr lang="en-US" dirty="0"/>
          </a:p>
        </p:txBody>
      </p:sp>
      <p:pic>
        <p:nvPicPr>
          <p:cNvPr id="5" name="Picture 6" descr="White Micron color logo [Converted]"/>
          <p:cNvPicPr>
            <a:picLocks noChangeAspect="1" noChangeArrowheads="1"/>
          </p:cNvPicPr>
          <p:nvPr/>
        </p:nvPicPr>
        <p:blipFill>
          <a:blip r:embed="rId2" cstate="print"/>
          <a:srcRect/>
          <a:stretch>
            <a:fillRect/>
          </a:stretch>
        </p:blipFill>
        <p:spPr bwMode="auto">
          <a:xfrm>
            <a:off x="696913" y="6532563"/>
            <a:ext cx="911225" cy="244475"/>
          </a:xfrm>
          <a:prstGeom prst="rect">
            <a:avLst/>
          </a:prstGeom>
          <a:noFill/>
          <a:ln w="9525">
            <a:noFill/>
            <a:miter lim="800000"/>
            <a:headEnd/>
            <a:tailEnd/>
          </a:ln>
        </p:spPr>
      </p:pic>
      <p:sp>
        <p:nvSpPr>
          <p:cNvPr id="6" name="Rectangle 9"/>
          <p:cNvSpPr txBox="1">
            <a:spLocks noChangeArrowheads="1"/>
          </p:cNvSpPr>
          <p:nvPr/>
        </p:nvSpPr>
        <p:spPr>
          <a:xfrm>
            <a:off x="8535988" y="6557963"/>
            <a:ext cx="501650" cy="249237"/>
          </a:xfrm>
          <a:prstGeom prst="rect">
            <a:avLst/>
          </a:prstGeom>
        </p:spPr>
        <p:txBody>
          <a:bodyPr/>
          <a:lstStyle/>
          <a:p>
            <a:pPr algn="ctr" eaLnBrk="0" hangingPunct="0"/>
            <a:fld id="{DDBBF5AD-EB6C-44BF-8031-DC8F968FBE03}" type="slidenum">
              <a:rPr lang="en-US" sz="800" b="1"/>
              <a:pPr algn="ctr" eaLnBrk="0" hangingPunct="0"/>
              <a:t>‹#›</a:t>
            </a:fld>
            <a:endParaRPr lang="en-US" sz="800" b="1" dirty="0"/>
          </a:p>
        </p:txBody>
      </p:sp>
      <p:sp>
        <p:nvSpPr>
          <p:cNvPr id="7" name="Text Box 8"/>
          <p:cNvSpPr txBox="1">
            <a:spLocks noChangeArrowheads="1"/>
          </p:cNvSpPr>
          <p:nvPr/>
        </p:nvSpPr>
        <p:spPr bwMode="auto">
          <a:xfrm>
            <a:off x="5568950" y="6553200"/>
            <a:ext cx="3087688" cy="217488"/>
          </a:xfrm>
          <a:prstGeom prst="rect">
            <a:avLst/>
          </a:prstGeom>
          <a:noFill/>
          <a:ln w="9525">
            <a:noFill/>
            <a:miter lim="800000"/>
            <a:headEnd/>
            <a:tailEnd/>
          </a:ln>
        </p:spPr>
        <p:txBody>
          <a:bodyPr lIns="92075" tIns="46038" rIns="92075" bIns="46038">
            <a:spAutoFit/>
          </a:bodyPr>
          <a:lstStyle/>
          <a:p>
            <a:pPr algn="r" eaLnBrk="0" hangingPunct="0"/>
            <a:r>
              <a:rPr lang="en-US" sz="800" dirty="0">
                <a:solidFill>
                  <a:srgbClr val="002060"/>
                </a:solidFill>
                <a:cs typeface="Tahoma" pitchFamily="34" charset="0"/>
              </a:rPr>
              <a:t>©2013 Micron Technology, Inc.     </a:t>
            </a:r>
            <a:r>
              <a:rPr lang="en-US" sz="800" dirty="0">
                <a:solidFill>
                  <a:srgbClr val="3075FF"/>
                </a:solidFill>
                <a:cs typeface="Tahoma" pitchFamily="34" charset="0"/>
              </a:rPr>
              <a:t>|</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Date Placeholder 9"/>
          <p:cNvSpPr>
            <a:spLocks noGrp="1"/>
          </p:cNvSpPr>
          <p:nvPr>
            <p:ph type="dt" sz="half" idx="10"/>
          </p:nvPr>
        </p:nvSpPr>
        <p:spPr>
          <a:xfrm>
            <a:off x="2700338" y="6607175"/>
            <a:ext cx="1871662" cy="109538"/>
          </a:xfrm>
          <a:prstGeom prst="rect">
            <a:avLst/>
          </a:prstGeom>
        </p:spPr>
        <p:txBody>
          <a:bodyPr vert="horz" wrap="square" lIns="91440" tIns="45720" rIns="91440" bIns="45720" numCol="1" anchor="ctr" anchorCtr="0" compatLnSpc="1">
            <a:prstTxWarp prst="textNoShape">
              <a:avLst/>
            </a:prstTxWarp>
          </a:bodyPr>
          <a:lstStyle>
            <a:lvl1pPr eaLnBrk="0" hangingPunct="0">
              <a:defRPr sz="800">
                <a:solidFill>
                  <a:srgbClr val="002060"/>
                </a:solidFill>
              </a:defRPr>
            </a:lvl1pPr>
          </a:lstStyle>
          <a:p>
            <a:fld id="{60190C8C-46CA-4D40-80C7-94DB6ED9DF88}" type="datetime4">
              <a:rPr lang="en-US"/>
              <a:pPr/>
              <a:t>October 31, 2013</a:t>
            </a:fld>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8921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smtClean="0"/>
          </a:p>
        </p:txBody>
      </p:sp>
      <p:sp>
        <p:nvSpPr>
          <p:cNvPr id="1027" name="Rectangle 3"/>
          <p:cNvSpPr>
            <a:spLocks noGrp="1" noChangeArrowheads="1"/>
          </p:cNvSpPr>
          <p:nvPr>
            <p:ph type="body" idx="1"/>
          </p:nvPr>
        </p:nvSpPr>
        <p:spPr bwMode="auto">
          <a:xfrm>
            <a:off x="257175" y="1219200"/>
            <a:ext cx="8435975" cy="4837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Tree>
  </p:cSld>
  <p:clrMap bg1="lt1" tx1="dk1" bg2="lt2" tx2="dk2" accent1="accent1" accent2="accent2" accent3="accent3" accent4="accent4" accent5="accent5" accent6="accent6" hlink="hlink" folHlink="folHlink"/>
  <p:sldLayoutIdLst>
    <p:sldLayoutId id="2147484014" r:id="rId1"/>
    <p:sldLayoutId id="2147484015" r:id="rId2"/>
    <p:sldLayoutId id="2147484016" r:id="rId3"/>
    <p:sldLayoutId id="2147484017" r:id="rId4"/>
    <p:sldLayoutId id="2147484018" r:id="rId5"/>
    <p:sldLayoutId id="2147484019" r:id="rId6"/>
    <p:sldLayoutId id="2147484020" r:id="rId7"/>
    <p:sldLayoutId id="2147484021" r:id="rId8"/>
    <p:sldLayoutId id="2147484022" r:id="rId9"/>
    <p:sldLayoutId id="2147484023" r:id="rId10"/>
    <p:sldLayoutId id="2147484024" r:id="rId11"/>
    <p:sldLayoutId id="2147484025" r:id="rId12"/>
  </p:sldLayoutIdLst>
  <p:transition>
    <p:fade/>
  </p:transition>
  <p:timing>
    <p:tnLst>
      <p:par>
        <p:cTn id="1" dur="indefinite" restart="never" nodeType="tmRoot"/>
      </p:par>
    </p:tnLst>
  </p:timing>
  <p:hf sldNum="0" hdr="0" ftr="0"/>
  <p:txStyles>
    <p:titleStyle>
      <a:lvl1pPr algn="ctr" rtl="0" eaLnBrk="1" fontAlgn="base" hangingPunct="1">
        <a:spcBef>
          <a:spcPct val="0"/>
        </a:spcBef>
        <a:spcAft>
          <a:spcPct val="0"/>
        </a:spcAft>
        <a:defRPr sz="3600">
          <a:solidFill>
            <a:srgbClr val="002060"/>
          </a:solidFill>
          <a:latin typeface="+mj-lt"/>
          <a:ea typeface="+mj-ea"/>
          <a:cs typeface="+mj-cs"/>
        </a:defRPr>
      </a:lvl1pPr>
      <a:lvl2pPr algn="ctr" rtl="0" eaLnBrk="1" fontAlgn="base" hangingPunct="1">
        <a:spcBef>
          <a:spcPct val="0"/>
        </a:spcBef>
        <a:spcAft>
          <a:spcPct val="0"/>
        </a:spcAft>
        <a:defRPr sz="3600">
          <a:solidFill>
            <a:srgbClr val="002060"/>
          </a:solidFill>
          <a:latin typeface="Tahoma" pitchFamily="34" charset="0"/>
          <a:ea typeface="MS PGothic" pitchFamily="34" charset="-128"/>
        </a:defRPr>
      </a:lvl2pPr>
      <a:lvl3pPr algn="ctr" rtl="0" eaLnBrk="1" fontAlgn="base" hangingPunct="1">
        <a:spcBef>
          <a:spcPct val="0"/>
        </a:spcBef>
        <a:spcAft>
          <a:spcPct val="0"/>
        </a:spcAft>
        <a:defRPr sz="3600">
          <a:solidFill>
            <a:srgbClr val="002060"/>
          </a:solidFill>
          <a:latin typeface="Tahoma" pitchFamily="34" charset="0"/>
          <a:ea typeface="MS PGothic" pitchFamily="34" charset="-128"/>
        </a:defRPr>
      </a:lvl3pPr>
      <a:lvl4pPr algn="ctr" rtl="0" eaLnBrk="1" fontAlgn="base" hangingPunct="1">
        <a:spcBef>
          <a:spcPct val="0"/>
        </a:spcBef>
        <a:spcAft>
          <a:spcPct val="0"/>
        </a:spcAft>
        <a:defRPr sz="3600">
          <a:solidFill>
            <a:srgbClr val="002060"/>
          </a:solidFill>
          <a:latin typeface="Tahoma" pitchFamily="34" charset="0"/>
          <a:ea typeface="MS PGothic" pitchFamily="34" charset="-128"/>
        </a:defRPr>
      </a:lvl4pPr>
      <a:lvl5pPr algn="ctr" rtl="0" eaLnBrk="1" fontAlgn="base" hangingPunct="1">
        <a:spcBef>
          <a:spcPct val="0"/>
        </a:spcBef>
        <a:spcAft>
          <a:spcPct val="0"/>
        </a:spcAft>
        <a:defRPr sz="3600">
          <a:solidFill>
            <a:srgbClr val="002060"/>
          </a:solidFill>
          <a:latin typeface="Tahoma" pitchFamily="34" charset="0"/>
          <a:ea typeface="MS PGothic" pitchFamily="34" charset="-128"/>
        </a:defRPr>
      </a:lvl5pPr>
      <a:lvl6pPr marL="457200" algn="ctr" rtl="0" eaLnBrk="1" fontAlgn="base" hangingPunct="1">
        <a:spcBef>
          <a:spcPct val="0"/>
        </a:spcBef>
        <a:spcAft>
          <a:spcPct val="0"/>
        </a:spcAft>
        <a:defRPr sz="3600">
          <a:solidFill>
            <a:srgbClr val="002060"/>
          </a:solidFill>
          <a:latin typeface="Tahoma" pitchFamily="34" charset="0"/>
        </a:defRPr>
      </a:lvl6pPr>
      <a:lvl7pPr marL="914400" algn="ctr" rtl="0" eaLnBrk="1" fontAlgn="base" hangingPunct="1">
        <a:spcBef>
          <a:spcPct val="0"/>
        </a:spcBef>
        <a:spcAft>
          <a:spcPct val="0"/>
        </a:spcAft>
        <a:defRPr sz="3600">
          <a:solidFill>
            <a:srgbClr val="002060"/>
          </a:solidFill>
          <a:latin typeface="Tahoma" pitchFamily="34" charset="0"/>
        </a:defRPr>
      </a:lvl7pPr>
      <a:lvl8pPr marL="1371600" algn="ctr" rtl="0" eaLnBrk="1" fontAlgn="base" hangingPunct="1">
        <a:spcBef>
          <a:spcPct val="0"/>
        </a:spcBef>
        <a:spcAft>
          <a:spcPct val="0"/>
        </a:spcAft>
        <a:defRPr sz="3600">
          <a:solidFill>
            <a:srgbClr val="002060"/>
          </a:solidFill>
          <a:latin typeface="Tahoma" pitchFamily="34" charset="0"/>
        </a:defRPr>
      </a:lvl8pPr>
      <a:lvl9pPr marL="1828800" algn="ctr" rtl="0" eaLnBrk="1" fontAlgn="base" hangingPunct="1">
        <a:spcBef>
          <a:spcPct val="0"/>
        </a:spcBef>
        <a:spcAft>
          <a:spcPct val="0"/>
        </a:spcAft>
        <a:defRPr sz="3600">
          <a:solidFill>
            <a:srgbClr val="002060"/>
          </a:solidFill>
          <a:latin typeface="Tahoma" pitchFamily="34" charset="0"/>
        </a:defRPr>
      </a:lvl9pPr>
    </p:titleStyle>
    <p:bodyStyle>
      <a:lvl1pPr marL="342900" indent="-342900" algn="l" rtl="0" eaLnBrk="1" fontAlgn="base" hangingPunct="1">
        <a:lnSpc>
          <a:spcPct val="130000"/>
        </a:lnSpc>
        <a:spcBef>
          <a:spcPct val="20000"/>
        </a:spcBef>
        <a:spcAft>
          <a:spcPct val="0"/>
        </a:spcAft>
        <a:buClr>
          <a:srgbClr val="0070C0"/>
        </a:buClr>
        <a:buSzPct val="90000"/>
        <a:buFont typeface="Arial Unicode MS" pitchFamily="34" charset="-128"/>
        <a:buChar char="▶"/>
        <a:defRPr sz="2400">
          <a:solidFill>
            <a:srgbClr val="002060"/>
          </a:solidFill>
          <a:latin typeface="+mn-lt"/>
          <a:ea typeface="+mn-ea"/>
          <a:cs typeface="+mn-cs"/>
        </a:defRPr>
      </a:lvl1pPr>
      <a:lvl2pPr marL="742950" indent="-285750" algn="l" rtl="0" eaLnBrk="1" fontAlgn="base" hangingPunct="1">
        <a:lnSpc>
          <a:spcPct val="130000"/>
        </a:lnSpc>
        <a:spcBef>
          <a:spcPct val="20000"/>
        </a:spcBef>
        <a:spcAft>
          <a:spcPct val="0"/>
        </a:spcAft>
        <a:buClr>
          <a:srgbClr val="92D050"/>
        </a:buClr>
        <a:buSzPct val="90000"/>
        <a:buFont typeface="Wingdings" pitchFamily="2" charset="2"/>
        <a:buChar char="§"/>
        <a:defRPr sz="2200">
          <a:solidFill>
            <a:srgbClr val="002060"/>
          </a:solidFill>
          <a:latin typeface="+mn-lt"/>
          <a:ea typeface="MS PGothic" pitchFamily="34" charset="-128"/>
        </a:defRPr>
      </a:lvl2pPr>
      <a:lvl3pPr marL="1257300" indent="-342900" algn="l" rtl="0" eaLnBrk="1" fontAlgn="base" hangingPunct="1">
        <a:lnSpc>
          <a:spcPct val="130000"/>
        </a:lnSpc>
        <a:spcBef>
          <a:spcPct val="20000"/>
        </a:spcBef>
        <a:spcAft>
          <a:spcPct val="0"/>
        </a:spcAft>
        <a:buClr>
          <a:srgbClr val="6BB1C9"/>
        </a:buClr>
        <a:buSzPct val="90000"/>
        <a:buFont typeface="Arial" pitchFamily="34" charset="0"/>
        <a:buChar char="•"/>
        <a:defRPr sz="2000">
          <a:solidFill>
            <a:srgbClr val="002060"/>
          </a:solidFill>
          <a:latin typeface="+mn-lt"/>
          <a:ea typeface="MS PGothic" pitchFamily="34" charset="-128"/>
        </a:defRPr>
      </a:lvl3pPr>
      <a:lvl4pPr marL="1600200" indent="-228600" algn="l" rtl="0" eaLnBrk="1" fontAlgn="base" hangingPunct="1">
        <a:lnSpc>
          <a:spcPct val="130000"/>
        </a:lnSpc>
        <a:spcBef>
          <a:spcPct val="20000"/>
        </a:spcBef>
        <a:spcAft>
          <a:spcPct val="0"/>
        </a:spcAft>
        <a:buClr>
          <a:srgbClr val="6BB1C9"/>
        </a:buClr>
        <a:buSzPct val="90000"/>
        <a:buFont typeface="Arial" pitchFamily="34" charset="0"/>
        <a:defRPr>
          <a:solidFill>
            <a:srgbClr val="002060"/>
          </a:solidFill>
          <a:latin typeface="+mn-lt"/>
          <a:ea typeface="MS PGothic" pitchFamily="34" charset="-128"/>
        </a:defRPr>
      </a:lvl4pPr>
      <a:lvl5pPr marL="2057400" indent="-228600" algn="l" rtl="0" eaLnBrk="1" fontAlgn="base" hangingPunct="1">
        <a:lnSpc>
          <a:spcPct val="130000"/>
        </a:lnSpc>
        <a:spcBef>
          <a:spcPct val="20000"/>
        </a:spcBef>
        <a:spcAft>
          <a:spcPct val="0"/>
        </a:spcAft>
        <a:buClr>
          <a:srgbClr val="6BB1C9"/>
        </a:buClr>
        <a:buFont typeface="Arial" pitchFamily="34" charset="0"/>
        <a:defRPr>
          <a:solidFill>
            <a:srgbClr val="002060"/>
          </a:solidFill>
          <a:latin typeface="+mn-lt"/>
          <a:ea typeface="MS PGothic" pitchFamily="34" charset="-128"/>
        </a:defRPr>
      </a:lvl5pPr>
      <a:lvl6pPr marL="2514600" indent="-228600" algn="l" rtl="0" eaLnBrk="1" fontAlgn="base" hangingPunct="1">
        <a:lnSpc>
          <a:spcPct val="130000"/>
        </a:lnSpc>
        <a:spcBef>
          <a:spcPct val="20000"/>
        </a:spcBef>
        <a:spcAft>
          <a:spcPct val="0"/>
        </a:spcAft>
        <a:buClr>
          <a:srgbClr val="68217A"/>
        </a:buClr>
        <a:buFont typeface="Webdings" pitchFamily="18" charset="2"/>
        <a:defRPr>
          <a:solidFill>
            <a:srgbClr val="375BB0"/>
          </a:solidFill>
          <a:latin typeface="+mn-lt"/>
        </a:defRPr>
      </a:lvl6pPr>
      <a:lvl7pPr marL="2971800" indent="-228600" algn="l" rtl="0" eaLnBrk="1" fontAlgn="base" hangingPunct="1">
        <a:lnSpc>
          <a:spcPct val="130000"/>
        </a:lnSpc>
        <a:spcBef>
          <a:spcPct val="20000"/>
        </a:spcBef>
        <a:spcAft>
          <a:spcPct val="0"/>
        </a:spcAft>
        <a:buClr>
          <a:srgbClr val="68217A"/>
        </a:buClr>
        <a:buFont typeface="Webdings" pitchFamily="18" charset="2"/>
        <a:defRPr>
          <a:solidFill>
            <a:srgbClr val="375BB0"/>
          </a:solidFill>
          <a:latin typeface="+mn-lt"/>
        </a:defRPr>
      </a:lvl7pPr>
      <a:lvl8pPr marL="3429000" indent="-228600" algn="l" rtl="0" eaLnBrk="1" fontAlgn="base" hangingPunct="1">
        <a:lnSpc>
          <a:spcPct val="130000"/>
        </a:lnSpc>
        <a:spcBef>
          <a:spcPct val="20000"/>
        </a:spcBef>
        <a:spcAft>
          <a:spcPct val="0"/>
        </a:spcAft>
        <a:buClr>
          <a:srgbClr val="68217A"/>
        </a:buClr>
        <a:buFont typeface="Webdings" pitchFamily="18" charset="2"/>
        <a:defRPr>
          <a:solidFill>
            <a:srgbClr val="375BB0"/>
          </a:solidFill>
          <a:latin typeface="+mn-lt"/>
        </a:defRPr>
      </a:lvl8pPr>
      <a:lvl9pPr marL="3886200" indent="-228600" algn="l" rtl="0" eaLnBrk="1" fontAlgn="base" hangingPunct="1">
        <a:lnSpc>
          <a:spcPct val="130000"/>
        </a:lnSpc>
        <a:spcBef>
          <a:spcPct val="20000"/>
        </a:spcBef>
        <a:spcAft>
          <a:spcPct val="0"/>
        </a:spcAft>
        <a:buClr>
          <a:srgbClr val="68217A"/>
        </a:buClr>
        <a:buFont typeface="Webdings" pitchFamily="18" charset="2"/>
        <a:defRPr>
          <a:solidFill>
            <a:srgbClr val="375BB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5.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image" Target="../media/image4.png"/><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45.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33.xml"/><Relationship Id="rId5" Type="http://schemas.openxmlformats.org/officeDocument/2006/relationships/slide" Target="slide7.xml"/><Relationship Id="rId10" Type="http://schemas.openxmlformats.org/officeDocument/2006/relationships/slide" Target="slide20.xml"/><Relationship Id="rId4" Type="http://schemas.openxmlformats.org/officeDocument/2006/relationships/slide" Target="slide5.xml"/><Relationship Id="rId9" Type="http://schemas.openxmlformats.org/officeDocument/2006/relationships/slide" Target="slide6.xml"/></Relationships>
</file>

<file path=ppt/slides/_rels/slide11.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image" Target="../media/image4.png"/><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45.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33.xml"/><Relationship Id="rId5" Type="http://schemas.openxmlformats.org/officeDocument/2006/relationships/slide" Target="slide7.xml"/><Relationship Id="rId10" Type="http://schemas.openxmlformats.org/officeDocument/2006/relationships/slide" Target="slide20.xml"/><Relationship Id="rId4" Type="http://schemas.openxmlformats.org/officeDocument/2006/relationships/slide" Target="slide5.xml"/><Relationship Id="rId9" Type="http://schemas.openxmlformats.org/officeDocument/2006/relationships/slide" Target="slide6.xml"/></Relationships>
</file>

<file path=ppt/slides/_rels/slide1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45.xml"/></Relationships>
</file>

<file path=ppt/slides/_rels/slide13.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15.xml"/><Relationship Id="rId7" Type="http://schemas.openxmlformats.org/officeDocument/2006/relationships/slide" Target="slide19.xml"/><Relationship Id="rId2" Type="http://schemas.openxmlformats.org/officeDocument/2006/relationships/slide" Target="slide14.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image" Target="../media/image4.png"/><Relationship Id="rId5" Type="http://schemas.openxmlformats.org/officeDocument/2006/relationships/slide" Target="slide17.xml"/><Relationship Id="rId10" Type="http://schemas.openxmlformats.org/officeDocument/2006/relationships/slide" Target="slide45.xml"/><Relationship Id="rId4" Type="http://schemas.openxmlformats.org/officeDocument/2006/relationships/slide" Target="slide16.xml"/><Relationship Id="rId9" Type="http://schemas.openxmlformats.org/officeDocument/2006/relationships/slide" Target="slide40.xml"/></Relationships>
</file>

<file path=ppt/slides/_rels/slide14.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15.xml"/><Relationship Id="rId7" Type="http://schemas.openxmlformats.org/officeDocument/2006/relationships/slide" Target="slide19.xml"/><Relationship Id="rId2" Type="http://schemas.openxmlformats.org/officeDocument/2006/relationships/slide" Target="slide14.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image" Target="../media/image4.png"/><Relationship Id="rId5" Type="http://schemas.openxmlformats.org/officeDocument/2006/relationships/slide" Target="slide17.xml"/><Relationship Id="rId10" Type="http://schemas.openxmlformats.org/officeDocument/2006/relationships/slide" Target="slide45.xml"/><Relationship Id="rId4" Type="http://schemas.openxmlformats.org/officeDocument/2006/relationships/slide" Target="slide16.xml"/><Relationship Id="rId9" Type="http://schemas.openxmlformats.org/officeDocument/2006/relationships/slide" Target="slide40.xml"/></Relationships>
</file>

<file path=ppt/slides/_rels/slide15.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15.xml"/><Relationship Id="rId7" Type="http://schemas.openxmlformats.org/officeDocument/2006/relationships/slide" Target="slide19.xml"/><Relationship Id="rId2" Type="http://schemas.openxmlformats.org/officeDocument/2006/relationships/slide" Target="slide14.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image" Target="../media/image4.png"/><Relationship Id="rId5" Type="http://schemas.openxmlformats.org/officeDocument/2006/relationships/slide" Target="slide17.xml"/><Relationship Id="rId10" Type="http://schemas.openxmlformats.org/officeDocument/2006/relationships/slide" Target="slide45.xml"/><Relationship Id="rId4" Type="http://schemas.openxmlformats.org/officeDocument/2006/relationships/slide" Target="slide16.xml"/><Relationship Id="rId9" Type="http://schemas.openxmlformats.org/officeDocument/2006/relationships/slide" Target="slide40.xml"/></Relationships>
</file>

<file path=ppt/slides/_rels/slide16.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15.xml"/><Relationship Id="rId7" Type="http://schemas.openxmlformats.org/officeDocument/2006/relationships/slide" Target="slide19.xml"/><Relationship Id="rId2" Type="http://schemas.openxmlformats.org/officeDocument/2006/relationships/slide" Target="slide14.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image" Target="../media/image4.png"/><Relationship Id="rId5" Type="http://schemas.openxmlformats.org/officeDocument/2006/relationships/slide" Target="slide17.xml"/><Relationship Id="rId10" Type="http://schemas.openxmlformats.org/officeDocument/2006/relationships/slide" Target="slide45.xml"/><Relationship Id="rId4" Type="http://schemas.openxmlformats.org/officeDocument/2006/relationships/slide" Target="slide16.xml"/><Relationship Id="rId9" Type="http://schemas.openxmlformats.org/officeDocument/2006/relationships/slide" Target="slide40.xml"/></Relationships>
</file>

<file path=ppt/slides/_rels/slide17.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15.xml"/><Relationship Id="rId7" Type="http://schemas.openxmlformats.org/officeDocument/2006/relationships/slide" Target="slide19.xml"/><Relationship Id="rId2" Type="http://schemas.openxmlformats.org/officeDocument/2006/relationships/slide" Target="slide14.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image" Target="../media/image4.png"/><Relationship Id="rId5" Type="http://schemas.openxmlformats.org/officeDocument/2006/relationships/slide" Target="slide17.xml"/><Relationship Id="rId10" Type="http://schemas.openxmlformats.org/officeDocument/2006/relationships/slide" Target="slide45.xml"/><Relationship Id="rId4" Type="http://schemas.openxmlformats.org/officeDocument/2006/relationships/slide" Target="slide16.xml"/><Relationship Id="rId9" Type="http://schemas.openxmlformats.org/officeDocument/2006/relationships/slide" Target="slide40.xml"/></Relationships>
</file>

<file path=ppt/slides/_rels/slide18.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15.xml"/><Relationship Id="rId7" Type="http://schemas.openxmlformats.org/officeDocument/2006/relationships/slide" Target="slide19.xml"/><Relationship Id="rId2" Type="http://schemas.openxmlformats.org/officeDocument/2006/relationships/slide" Target="slide14.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image" Target="../media/image4.png"/><Relationship Id="rId5" Type="http://schemas.openxmlformats.org/officeDocument/2006/relationships/slide" Target="slide17.xml"/><Relationship Id="rId10" Type="http://schemas.openxmlformats.org/officeDocument/2006/relationships/slide" Target="slide45.xml"/><Relationship Id="rId4" Type="http://schemas.openxmlformats.org/officeDocument/2006/relationships/slide" Target="slide16.xml"/><Relationship Id="rId9" Type="http://schemas.openxmlformats.org/officeDocument/2006/relationships/slide" Target="slide40.xml"/></Relationships>
</file>

<file path=ppt/slides/_rels/slide19.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15.xml"/><Relationship Id="rId7" Type="http://schemas.openxmlformats.org/officeDocument/2006/relationships/slide" Target="slide19.xml"/><Relationship Id="rId2" Type="http://schemas.openxmlformats.org/officeDocument/2006/relationships/slide" Target="slide14.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image" Target="../media/image4.png"/><Relationship Id="rId5" Type="http://schemas.openxmlformats.org/officeDocument/2006/relationships/slide" Target="slide17.xml"/><Relationship Id="rId10" Type="http://schemas.openxmlformats.org/officeDocument/2006/relationships/slide" Target="slide45.xml"/><Relationship Id="rId4" Type="http://schemas.openxmlformats.org/officeDocument/2006/relationships/slide" Target="slide16.xml"/><Relationship Id="rId9" Type="http://schemas.openxmlformats.org/officeDocument/2006/relationships/slide" Target="slide40.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5.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slide" Target="slide21.xml"/><Relationship Id="rId7" Type="http://schemas.openxmlformats.org/officeDocument/2006/relationships/slide" Target="slide3.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slide" Target="slide24.xml"/><Relationship Id="rId5" Type="http://schemas.openxmlformats.org/officeDocument/2006/relationships/slide" Target="slide23.xml"/><Relationship Id="rId10" Type="http://schemas.openxmlformats.org/officeDocument/2006/relationships/image" Target="../media/image4.png"/><Relationship Id="rId4" Type="http://schemas.openxmlformats.org/officeDocument/2006/relationships/slide" Target="slide22.xml"/><Relationship Id="rId9" Type="http://schemas.openxmlformats.org/officeDocument/2006/relationships/slide" Target="slide45.xml"/></Relationships>
</file>

<file path=ppt/slides/_rels/slide21.xml.rels><?xml version="1.0" encoding="UTF-8" standalone="yes"?>
<Relationships xmlns="http://schemas.openxmlformats.org/package/2006/relationships"><Relationship Id="rId8" Type="http://schemas.openxmlformats.org/officeDocument/2006/relationships/slide" Target="slide45.xml"/><Relationship Id="rId3" Type="http://schemas.openxmlformats.org/officeDocument/2006/relationships/slide" Target="slide22.xml"/><Relationship Id="rId7" Type="http://schemas.openxmlformats.org/officeDocument/2006/relationships/slide" Target="slide25.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slide" Target="slide24.xml"/><Relationship Id="rId4" Type="http://schemas.openxmlformats.org/officeDocument/2006/relationships/slide" Target="slide23.xml"/><Relationship Id="rId9" Type="http://schemas.openxmlformats.org/officeDocument/2006/relationships/image" Target="../media/image4.png"/></Relationships>
</file>

<file path=ppt/slides/_rels/slide22.xml.rels><?xml version="1.0" encoding="UTF-8" standalone="yes"?>
<Relationships xmlns="http://schemas.openxmlformats.org/package/2006/relationships"><Relationship Id="rId8" Type="http://schemas.openxmlformats.org/officeDocument/2006/relationships/slide" Target="slide45.xml"/><Relationship Id="rId3" Type="http://schemas.openxmlformats.org/officeDocument/2006/relationships/slide" Target="slide21.xml"/><Relationship Id="rId7" Type="http://schemas.openxmlformats.org/officeDocument/2006/relationships/slide" Target="slide25.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slide" Target="slide24.xml"/><Relationship Id="rId4" Type="http://schemas.openxmlformats.org/officeDocument/2006/relationships/slide" Target="slide23.xml"/><Relationship Id="rId9" Type="http://schemas.openxmlformats.org/officeDocument/2006/relationships/image" Target="../media/image4.png"/></Relationships>
</file>

<file path=ppt/slides/_rels/slide23.xml.rels><?xml version="1.0" encoding="UTF-8" standalone="yes"?>
<Relationships xmlns="http://schemas.openxmlformats.org/package/2006/relationships"><Relationship Id="rId8" Type="http://schemas.openxmlformats.org/officeDocument/2006/relationships/slide" Target="slide45.xml"/><Relationship Id="rId3" Type="http://schemas.openxmlformats.org/officeDocument/2006/relationships/slide" Target="slide21.xml"/><Relationship Id="rId7" Type="http://schemas.openxmlformats.org/officeDocument/2006/relationships/slide" Target="slide25.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slide" Target="slide24.xml"/><Relationship Id="rId4" Type="http://schemas.openxmlformats.org/officeDocument/2006/relationships/slide" Target="slide22.xml"/><Relationship Id="rId9" Type="http://schemas.openxmlformats.org/officeDocument/2006/relationships/image" Target="../media/image4.png"/></Relationships>
</file>

<file path=ppt/slides/_rels/slide24.xml.rels><?xml version="1.0" encoding="UTF-8" standalone="yes"?>
<Relationships xmlns="http://schemas.openxmlformats.org/package/2006/relationships"><Relationship Id="rId8" Type="http://schemas.openxmlformats.org/officeDocument/2006/relationships/slide" Target="slide45.xml"/><Relationship Id="rId3" Type="http://schemas.openxmlformats.org/officeDocument/2006/relationships/slide" Target="slide21.xml"/><Relationship Id="rId7" Type="http://schemas.openxmlformats.org/officeDocument/2006/relationships/slide" Target="slide25.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slide" Target="slide23.xml"/><Relationship Id="rId4" Type="http://schemas.openxmlformats.org/officeDocument/2006/relationships/slide" Target="slide22.xml"/><Relationship Id="rId9" Type="http://schemas.openxmlformats.org/officeDocument/2006/relationships/image" Target="../media/image4.png"/></Relationships>
</file>

<file path=ppt/slides/_rels/slide25.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20.xml"/><Relationship Id="rId7" Type="http://schemas.openxmlformats.org/officeDocument/2006/relationships/slide" Target="slide26.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slide" Target="slide29.xml"/><Relationship Id="rId5" Type="http://schemas.openxmlformats.org/officeDocument/2006/relationships/slide" Target="slide28.xml"/><Relationship Id="rId10" Type="http://schemas.openxmlformats.org/officeDocument/2006/relationships/image" Target="../media/image4.png"/><Relationship Id="rId4" Type="http://schemas.openxmlformats.org/officeDocument/2006/relationships/slide" Target="slide27.xml"/><Relationship Id="rId9" Type="http://schemas.openxmlformats.org/officeDocument/2006/relationships/slide" Target="slide45.xml"/></Relationships>
</file>

<file path=ppt/slides/_rels/slide26.xml.rels><?xml version="1.0" encoding="UTF-8" standalone="yes"?>
<Relationships xmlns="http://schemas.openxmlformats.org/package/2006/relationships"><Relationship Id="rId8" Type="http://schemas.openxmlformats.org/officeDocument/2006/relationships/slide" Target="slide45.xml"/><Relationship Id="rId3" Type="http://schemas.openxmlformats.org/officeDocument/2006/relationships/slide" Target="slide27.xml"/><Relationship Id="rId7" Type="http://schemas.openxmlformats.org/officeDocument/2006/relationships/slide" Target="slide30.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slide" Target="slide29.xml"/><Relationship Id="rId4" Type="http://schemas.openxmlformats.org/officeDocument/2006/relationships/slide" Target="slide28.xml"/><Relationship Id="rId9" Type="http://schemas.openxmlformats.org/officeDocument/2006/relationships/image" Target="../media/image4.png"/></Relationships>
</file>

<file path=ppt/slides/_rels/slide27.xml.rels><?xml version="1.0" encoding="UTF-8" standalone="yes"?>
<Relationships xmlns="http://schemas.openxmlformats.org/package/2006/relationships"><Relationship Id="rId8" Type="http://schemas.openxmlformats.org/officeDocument/2006/relationships/slide" Target="slide45.xml"/><Relationship Id="rId3" Type="http://schemas.openxmlformats.org/officeDocument/2006/relationships/slide" Target="slide20.xml"/><Relationship Id="rId7" Type="http://schemas.openxmlformats.org/officeDocument/2006/relationships/slide" Target="slide30.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slide" Target="slide26.xml"/><Relationship Id="rId5" Type="http://schemas.openxmlformats.org/officeDocument/2006/relationships/slide" Target="slide29.xml"/><Relationship Id="rId4" Type="http://schemas.openxmlformats.org/officeDocument/2006/relationships/slide" Target="slide28.xml"/><Relationship Id="rId9" Type="http://schemas.openxmlformats.org/officeDocument/2006/relationships/image" Target="../media/image4.png"/></Relationships>
</file>

<file path=ppt/slides/_rels/slide28.xml.rels><?xml version="1.0" encoding="UTF-8" standalone="yes"?>
<Relationships xmlns="http://schemas.openxmlformats.org/package/2006/relationships"><Relationship Id="rId8" Type="http://schemas.openxmlformats.org/officeDocument/2006/relationships/slide" Target="slide45.xml"/><Relationship Id="rId3" Type="http://schemas.openxmlformats.org/officeDocument/2006/relationships/slide" Target="slide20.xml"/><Relationship Id="rId7" Type="http://schemas.openxmlformats.org/officeDocument/2006/relationships/slide" Target="slide30.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slide" Target="slide26.xml"/><Relationship Id="rId5" Type="http://schemas.openxmlformats.org/officeDocument/2006/relationships/slide" Target="slide29.xml"/><Relationship Id="rId4" Type="http://schemas.openxmlformats.org/officeDocument/2006/relationships/slide" Target="slide27.xml"/><Relationship Id="rId9" Type="http://schemas.openxmlformats.org/officeDocument/2006/relationships/image" Target="../media/image4.png"/></Relationships>
</file>

<file path=ppt/slides/_rels/slide29.xml.rels><?xml version="1.0" encoding="UTF-8" standalone="yes"?>
<Relationships xmlns="http://schemas.openxmlformats.org/package/2006/relationships"><Relationship Id="rId8" Type="http://schemas.openxmlformats.org/officeDocument/2006/relationships/slide" Target="slide45.xml"/><Relationship Id="rId3" Type="http://schemas.openxmlformats.org/officeDocument/2006/relationships/slide" Target="slide20.xml"/><Relationship Id="rId7" Type="http://schemas.openxmlformats.org/officeDocument/2006/relationships/slide" Target="slide30.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slide" Target="slide26.xml"/><Relationship Id="rId5" Type="http://schemas.openxmlformats.org/officeDocument/2006/relationships/slide" Target="slide28.xml"/><Relationship Id="rId4" Type="http://schemas.openxmlformats.org/officeDocument/2006/relationships/slide" Target="slide27.xml"/><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45.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20.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slide" Target="slide33.xml"/><Relationship Id="rId5" Type="http://schemas.openxmlformats.org/officeDocument/2006/relationships/slide" Target="slide6.xml"/><Relationship Id="rId10" Type="http://schemas.openxmlformats.org/officeDocument/2006/relationships/slide" Target="slide11.xml"/><Relationship Id="rId4" Type="http://schemas.openxmlformats.org/officeDocument/2006/relationships/slide" Target="slide5.xml"/><Relationship Id="rId9" Type="http://schemas.openxmlformats.org/officeDocument/2006/relationships/slide" Target="slide10.xml"/><Relationship Id="rId14" Type="http://schemas.openxmlformats.org/officeDocument/2006/relationships/image" Target="../media/image4.png"/></Relationships>
</file>

<file path=ppt/slides/_rels/slide3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 Target="slide31.xml"/><Relationship Id="rId7" Type="http://schemas.openxmlformats.org/officeDocument/2006/relationships/slide" Target="slide45.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slide" Target="slide33.xml"/><Relationship Id="rId5" Type="http://schemas.openxmlformats.org/officeDocument/2006/relationships/slide" Target="slide25.xml"/><Relationship Id="rId4" Type="http://schemas.openxmlformats.org/officeDocument/2006/relationships/slide" Target="slide32.xml"/></Relationships>
</file>

<file path=ppt/slides/_rels/slide31.xml.rels><?xml version="1.0" encoding="UTF-8" standalone="yes"?>
<Relationships xmlns="http://schemas.openxmlformats.org/package/2006/relationships"><Relationship Id="rId3" Type="http://schemas.openxmlformats.org/officeDocument/2006/relationships/slide" Target="slide32.xml"/><Relationship Id="rId7"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slide" Target="slide45.xml"/><Relationship Id="rId5" Type="http://schemas.openxmlformats.org/officeDocument/2006/relationships/slide" Target="slide33.xml"/><Relationship Id="rId4" Type="http://schemas.openxmlformats.org/officeDocument/2006/relationships/slide" Target="slide25.xml"/></Relationships>
</file>

<file path=ppt/slides/_rels/slide32.xml.rels><?xml version="1.0" encoding="UTF-8" standalone="yes"?>
<Relationships xmlns="http://schemas.openxmlformats.org/package/2006/relationships"><Relationship Id="rId3" Type="http://schemas.openxmlformats.org/officeDocument/2006/relationships/slide" Target="slide31.xml"/><Relationship Id="rId7"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slide" Target="slide45.xml"/><Relationship Id="rId5" Type="http://schemas.openxmlformats.org/officeDocument/2006/relationships/slide" Target="slide33.xml"/><Relationship Id="rId4" Type="http://schemas.openxmlformats.org/officeDocument/2006/relationships/slide" Target="slide25.xml"/></Relationships>
</file>

<file path=ppt/slides/_rels/slide33.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38.xml"/><Relationship Id="rId7" Type="http://schemas.openxmlformats.org/officeDocument/2006/relationships/slide" Target="slide37.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slide" Target="slide36.xml"/><Relationship Id="rId11" Type="http://schemas.openxmlformats.org/officeDocument/2006/relationships/image" Target="../media/image4.png"/><Relationship Id="rId5" Type="http://schemas.openxmlformats.org/officeDocument/2006/relationships/slide" Target="slide35.xml"/><Relationship Id="rId10" Type="http://schemas.openxmlformats.org/officeDocument/2006/relationships/slide" Target="slide45.xml"/><Relationship Id="rId4" Type="http://schemas.openxmlformats.org/officeDocument/2006/relationships/slide" Target="slide34.xml"/><Relationship Id="rId9" Type="http://schemas.openxmlformats.org/officeDocument/2006/relationships/slide" Target="slide12.xml"/></Relationships>
</file>

<file path=ppt/slides/_rels/slide34.xml.rels><?xml version="1.0" encoding="UTF-8" standalone="yes"?>
<Relationships xmlns="http://schemas.openxmlformats.org/package/2006/relationships"><Relationship Id="rId8" Type="http://schemas.openxmlformats.org/officeDocument/2006/relationships/slide" Target="slide45.xml"/><Relationship Id="rId3" Type="http://schemas.openxmlformats.org/officeDocument/2006/relationships/slide" Target="slide38.xml"/><Relationship Id="rId7" Type="http://schemas.openxmlformats.org/officeDocument/2006/relationships/slide" Target="slide30.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slide" Target="slide37.xml"/><Relationship Id="rId5" Type="http://schemas.openxmlformats.org/officeDocument/2006/relationships/slide" Target="slide36.xml"/><Relationship Id="rId10" Type="http://schemas.openxmlformats.org/officeDocument/2006/relationships/slide" Target="slide12.xml"/><Relationship Id="rId4" Type="http://schemas.openxmlformats.org/officeDocument/2006/relationships/slide" Target="slide35.xml"/><Relationship Id="rId9" Type="http://schemas.openxmlformats.org/officeDocument/2006/relationships/image" Target="../media/image4.png"/></Relationships>
</file>

<file path=ppt/slides/_rels/slide35.xml.rels><?xml version="1.0" encoding="UTF-8" standalone="yes"?>
<Relationships xmlns="http://schemas.openxmlformats.org/package/2006/relationships"><Relationship Id="rId8" Type="http://schemas.openxmlformats.org/officeDocument/2006/relationships/slide" Target="slide45.xml"/><Relationship Id="rId3" Type="http://schemas.openxmlformats.org/officeDocument/2006/relationships/slide" Target="slide38.xml"/><Relationship Id="rId7" Type="http://schemas.openxmlformats.org/officeDocument/2006/relationships/slide" Target="slide30.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slide" Target="slide37.xml"/><Relationship Id="rId5" Type="http://schemas.openxmlformats.org/officeDocument/2006/relationships/slide" Target="slide36.xml"/><Relationship Id="rId10" Type="http://schemas.openxmlformats.org/officeDocument/2006/relationships/slide" Target="slide12.xml"/><Relationship Id="rId4" Type="http://schemas.openxmlformats.org/officeDocument/2006/relationships/slide" Target="slide34.xml"/><Relationship Id="rId9" Type="http://schemas.openxmlformats.org/officeDocument/2006/relationships/image" Target="../media/image4.png"/></Relationships>
</file>

<file path=ppt/slides/_rels/slide36.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39.xml"/><Relationship Id="rId7" Type="http://schemas.openxmlformats.org/officeDocument/2006/relationships/slide" Target="slide37.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slide" Target="slide35.xml"/><Relationship Id="rId11" Type="http://schemas.openxmlformats.org/officeDocument/2006/relationships/slide" Target="slide12.xml"/><Relationship Id="rId5" Type="http://schemas.openxmlformats.org/officeDocument/2006/relationships/slide" Target="slide34.xml"/><Relationship Id="rId10" Type="http://schemas.openxmlformats.org/officeDocument/2006/relationships/image" Target="../media/image4.png"/><Relationship Id="rId4" Type="http://schemas.openxmlformats.org/officeDocument/2006/relationships/slide" Target="slide38.xml"/><Relationship Id="rId9" Type="http://schemas.openxmlformats.org/officeDocument/2006/relationships/slide" Target="slide45.xml"/></Relationships>
</file>

<file path=ppt/slides/_rels/slide37.xml.rels><?xml version="1.0" encoding="UTF-8" standalone="yes"?>
<Relationships xmlns="http://schemas.openxmlformats.org/package/2006/relationships"><Relationship Id="rId8" Type="http://schemas.openxmlformats.org/officeDocument/2006/relationships/slide" Target="slide45.xml"/><Relationship Id="rId3" Type="http://schemas.openxmlformats.org/officeDocument/2006/relationships/slide" Target="slide38.xml"/><Relationship Id="rId7" Type="http://schemas.openxmlformats.org/officeDocument/2006/relationships/slide" Target="slide30.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slide" Target="slide36.xml"/><Relationship Id="rId5" Type="http://schemas.openxmlformats.org/officeDocument/2006/relationships/slide" Target="slide35.xml"/><Relationship Id="rId10" Type="http://schemas.openxmlformats.org/officeDocument/2006/relationships/slide" Target="slide12.xml"/><Relationship Id="rId4" Type="http://schemas.openxmlformats.org/officeDocument/2006/relationships/slide" Target="slide34.xml"/><Relationship Id="rId9" Type="http://schemas.openxmlformats.org/officeDocument/2006/relationships/image" Target="../media/image4.png"/></Relationships>
</file>

<file path=ppt/slides/_rels/slide38.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34.xml"/><Relationship Id="rId7" Type="http://schemas.openxmlformats.org/officeDocument/2006/relationships/slide" Target="slide30.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slide" Target="slide37.xml"/><Relationship Id="rId5" Type="http://schemas.openxmlformats.org/officeDocument/2006/relationships/slide" Target="slide36.xml"/><Relationship Id="rId10" Type="http://schemas.openxmlformats.org/officeDocument/2006/relationships/image" Target="../media/image4.png"/><Relationship Id="rId4" Type="http://schemas.openxmlformats.org/officeDocument/2006/relationships/slide" Target="slide35.xml"/><Relationship Id="rId9" Type="http://schemas.openxmlformats.org/officeDocument/2006/relationships/slide" Target="slide45.xml"/></Relationships>
</file>

<file path=ppt/slides/_rels/slide39.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45.xml"/><Relationship Id="rId4" Type="http://schemas.openxmlformats.org/officeDocument/2006/relationships/slide" Target="slide36.xml"/></Relationships>
</file>

<file path=ppt/slides/_rels/slide4.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image" Target="../media/image4.png"/><Relationship Id="rId3" Type="http://schemas.openxmlformats.org/officeDocument/2006/relationships/slide" Target="slide5.xml"/><Relationship Id="rId7" Type="http://schemas.openxmlformats.org/officeDocument/2006/relationships/slide" Target="slide10.xml"/><Relationship Id="rId12" Type="http://schemas.openxmlformats.org/officeDocument/2006/relationships/slide" Target="slide45.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slide" Target="slide9.xml"/><Relationship Id="rId11" Type="http://schemas.openxmlformats.org/officeDocument/2006/relationships/slide" Target="slide33.xml"/><Relationship Id="rId5" Type="http://schemas.openxmlformats.org/officeDocument/2006/relationships/slide" Target="slide8.xml"/><Relationship Id="rId10" Type="http://schemas.openxmlformats.org/officeDocument/2006/relationships/slide" Target="slide20.xml"/><Relationship Id="rId4" Type="http://schemas.openxmlformats.org/officeDocument/2006/relationships/slide" Target="slide7.xml"/><Relationship Id="rId9" Type="http://schemas.openxmlformats.org/officeDocument/2006/relationships/slide" Target="slide6.xml"/></Relationships>
</file>

<file path=ppt/slides/_rels/slide40.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slide" Target="slide1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45.xml"/></Relationships>
</file>

<file path=ppt/slides/_rels/slide41.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slide" Target="slide4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45.xml"/></Relationships>
</file>

<file path=ppt/slides/_rels/slide42.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slide" Target="slide4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45.xml"/></Relationships>
</file>

<file path=ppt/slides/_rels/slide43.xml.rels><?xml version="1.0" encoding="UTF-8" standalone="yes"?>
<Relationships xmlns="http://schemas.openxmlformats.org/package/2006/relationships"><Relationship Id="rId3" Type="http://schemas.openxmlformats.org/officeDocument/2006/relationships/slide" Target="slide44.xml"/><Relationship Id="rId7" Type="http://schemas.openxmlformats.org/officeDocument/2006/relationships/image" Target="../media/image4.png"/><Relationship Id="rId2" Type="http://schemas.openxmlformats.org/officeDocument/2006/relationships/slide" Target="slide42.xml"/><Relationship Id="rId1" Type="http://schemas.openxmlformats.org/officeDocument/2006/relationships/slideLayout" Target="../slideLayouts/slideLayout2.xml"/><Relationship Id="rId6" Type="http://schemas.openxmlformats.org/officeDocument/2006/relationships/slide" Target="slide45.xml"/><Relationship Id="rId5" Type="http://schemas.openxmlformats.org/officeDocument/2006/relationships/image" Target="../media/image12.png"/><Relationship Id="rId4" Type="http://schemas.openxmlformats.org/officeDocument/2006/relationships/image" Target="../media/image11.png"/></Relationships>
</file>

<file path=ppt/slides/_rels/slide44.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slide" Target="slide4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8" Type="http://schemas.openxmlformats.org/officeDocument/2006/relationships/slide" Target="slide41.xml"/><Relationship Id="rId3" Type="http://schemas.openxmlformats.org/officeDocument/2006/relationships/slide" Target="slide46.xml"/><Relationship Id="rId7" Type="http://schemas.openxmlformats.org/officeDocument/2006/relationships/slide" Target="slide40.xml"/><Relationship Id="rId12" Type="http://schemas.openxmlformats.org/officeDocument/2006/relationships/image" Target="../media/image4.png"/><Relationship Id="rId2" Type="http://schemas.openxmlformats.org/officeDocument/2006/relationships/slide" Target="slide44.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slide" Target="slide45.xml"/><Relationship Id="rId5" Type="http://schemas.openxmlformats.org/officeDocument/2006/relationships/slide" Target="slide20.xml"/><Relationship Id="rId10" Type="http://schemas.openxmlformats.org/officeDocument/2006/relationships/slide" Target="slide43.xml"/><Relationship Id="rId4" Type="http://schemas.openxmlformats.org/officeDocument/2006/relationships/slide" Target="slide2.xml"/><Relationship Id="rId9" Type="http://schemas.openxmlformats.org/officeDocument/2006/relationships/slide" Target="slide42.xml"/></Relationships>
</file>

<file path=ppt/slides/_rels/slide46.xml.rels><?xml version="1.0" encoding="UTF-8" standalone="yes"?>
<Relationships xmlns="http://schemas.openxmlformats.org/package/2006/relationships"><Relationship Id="rId3" Type="http://schemas.openxmlformats.org/officeDocument/2006/relationships/hyperlink" Target="file://ntsieng2/nextest/Micron/Nextest/programs/n85a/scripts/xinfern/xf_failbits_all.pl" TargetMode="External"/><Relationship Id="rId7" Type="http://schemas.openxmlformats.org/officeDocument/2006/relationships/image" Target="../media/image4.png"/><Relationship Id="rId2" Type="http://schemas.openxmlformats.org/officeDocument/2006/relationships/hyperlink" Target="file://ntsieng2/nextest/Micron/Nextest/programs/n85a/scripts/xinfern/templates/read_tempcli.pl" TargetMode="External"/><Relationship Id="rId1" Type="http://schemas.openxmlformats.org/officeDocument/2006/relationships/slideLayout" Target="../slideLayouts/slideLayout2.xml"/><Relationship Id="rId6" Type="http://schemas.openxmlformats.org/officeDocument/2006/relationships/slide" Target="slide47.xml"/><Relationship Id="rId5" Type="http://schemas.openxmlformats.org/officeDocument/2006/relationships/slide" Target="slide45.xml"/><Relationship Id="rId4" Type="http://schemas.openxmlformats.org/officeDocument/2006/relationships/hyperlink" Target="http://www.linuxtopia.org/online_books/perl/pickingUpPerl.html"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image" Target="../media/image4.png"/><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45.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slide" Target="slide9.xml"/><Relationship Id="rId11" Type="http://schemas.openxmlformats.org/officeDocument/2006/relationships/slide" Target="slide33.xml"/><Relationship Id="rId5" Type="http://schemas.openxmlformats.org/officeDocument/2006/relationships/slide" Target="slide8.xml"/><Relationship Id="rId10" Type="http://schemas.openxmlformats.org/officeDocument/2006/relationships/slide" Target="slide20.xml"/><Relationship Id="rId4" Type="http://schemas.openxmlformats.org/officeDocument/2006/relationships/slide" Target="slide7.xml"/><Relationship Id="rId9" Type="http://schemas.openxmlformats.org/officeDocument/2006/relationships/slide" Target="slide6.xml"/></Relationships>
</file>

<file path=ppt/slides/_rels/slide6.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image" Target="../media/image4.png"/><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45.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33.xml"/><Relationship Id="rId5" Type="http://schemas.openxmlformats.org/officeDocument/2006/relationships/slide" Target="slide7.xml"/><Relationship Id="rId10" Type="http://schemas.openxmlformats.org/officeDocument/2006/relationships/slide" Target="slide20.xml"/><Relationship Id="rId4" Type="http://schemas.openxmlformats.org/officeDocument/2006/relationships/slide" Target="slide5.xml"/><Relationship Id="rId9" Type="http://schemas.openxmlformats.org/officeDocument/2006/relationships/slide" Target="slide11.xml"/></Relationships>
</file>

<file path=ppt/slides/_rels/slide7.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45.xml"/><Relationship Id="rId3" Type="http://schemas.openxmlformats.org/officeDocument/2006/relationships/image" Target="../media/image6.png"/><Relationship Id="rId7" Type="http://schemas.openxmlformats.org/officeDocument/2006/relationships/slide" Target="slide9.xml"/><Relationship Id="rId12" Type="http://schemas.openxmlformats.org/officeDocument/2006/relationships/slide" Target="slide33.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20.xml"/><Relationship Id="rId5" Type="http://schemas.openxmlformats.org/officeDocument/2006/relationships/slide" Target="slide5.xml"/><Relationship Id="rId10" Type="http://schemas.openxmlformats.org/officeDocument/2006/relationships/slide" Target="slide6.xml"/><Relationship Id="rId4" Type="http://schemas.openxmlformats.org/officeDocument/2006/relationships/slide" Target="slide4.xml"/><Relationship Id="rId9" Type="http://schemas.openxmlformats.org/officeDocument/2006/relationships/slide" Target="slide11.xml"/><Relationship Id="rId1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image" Target="../media/image4.png"/><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45.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slide" Target="slide9.xml"/><Relationship Id="rId11" Type="http://schemas.openxmlformats.org/officeDocument/2006/relationships/slide" Target="slide33.xml"/><Relationship Id="rId5" Type="http://schemas.openxmlformats.org/officeDocument/2006/relationships/slide" Target="slide7.xml"/><Relationship Id="rId10" Type="http://schemas.openxmlformats.org/officeDocument/2006/relationships/slide" Target="slide20.xml"/><Relationship Id="rId4" Type="http://schemas.openxmlformats.org/officeDocument/2006/relationships/slide" Target="slide5.xml"/><Relationship Id="rId9" Type="http://schemas.openxmlformats.org/officeDocument/2006/relationships/slide" Target="slide6.xml"/></Relationships>
</file>

<file path=ppt/slides/_rels/slide9.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image" Target="../media/image4.png"/><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45.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33.xml"/><Relationship Id="rId5" Type="http://schemas.openxmlformats.org/officeDocument/2006/relationships/slide" Target="slide7.xml"/><Relationship Id="rId10" Type="http://schemas.openxmlformats.org/officeDocument/2006/relationships/slide" Target="slide20.xml"/><Relationship Id="rId4" Type="http://schemas.openxmlformats.org/officeDocument/2006/relationships/slide" Target="slide5.xml"/><Relationship Id="rId9" Type="http://schemas.openxmlformats.org/officeDocument/2006/relationships/slide" Target="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0" y="3500438"/>
            <a:ext cx="9144000" cy="1752600"/>
          </a:xfrm>
        </p:spPr>
        <p:txBody>
          <a:bodyPr/>
          <a:lstStyle/>
          <a:p>
            <a:pPr>
              <a:defRPr/>
            </a:pPr>
            <a:r>
              <a:rPr lang="en-US" dirty="0" smtClean="0"/>
              <a:t>hoeseng</a:t>
            </a:r>
            <a:endParaRPr lang="en-US" dirty="0"/>
          </a:p>
        </p:txBody>
      </p:sp>
      <p:sp>
        <p:nvSpPr>
          <p:cNvPr id="14338" name="Title 4"/>
          <p:cNvSpPr>
            <a:spLocks noGrp="1"/>
          </p:cNvSpPr>
          <p:nvPr>
            <p:ph type="ctrTitle"/>
          </p:nvPr>
        </p:nvSpPr>
        <p:spPr/>
        <p:txBody>
          <a:bodyPr/>
          <a:lstStyle/>
          <a:p>
            <a:r>
              <a:rPr lang="en-US" dirty="0" smtClean="0"/>
              <a:t>Perl language</a:t>
            </a:r>
            <a:endParaRPr lang="en-US" dirty="0" smtClean="0"/>
          </a:p>
        </p:txBody>
      </p:sp>
      <p:sp>
        <p:nvSpPr>
          <p:cNvPr id="14339" name="Date Placeholder 9"/>
          <p:cNvSpPr>
            <a:spLocks noGrp="1"/>
          </p:cNvSpPr>
          <p:nvPr>
            <p:ph type="dt" sz="quarter" idx="10"/>
          </p:nvPr>
        </p:nvSpPr>
        <p:spPr bwMode="auto">
          <a:noFill/>
          <a:ln>
            <a:miter lim="800000"/>
            <a:headEnd/>
            <a:tailEnd/>
          </a:ln>
        </p:spPr>
        <p:txBody>
          <a:bodyPr/>
          <a:lstStyle/>
          <a:p>
            <a:fld id="{701C3C16-1251-4757-9448-76802F11D54C}" type="datetime4">
              <a:rPr lang="en-US"/>
              <a:pPr/>
              <a:t>November 6, 2013</a:t>
            </a:fld>
            <a:endParaRPr lang="en-US" dirty="0"/>
          </a:p>
        </p:txBody>
      </p:sp>
      <p:pic>
        <p:nvPicPr>
          <p:cNvPr id="5" name="Picture 1" descr="C:\Users\hoeseng\AppData\Local\Microsoft\Windows\Temporary Internet Files\Content.IE5\2SH76F5T\MC900442122[1].png">
            <a:hlinkClick r:id="rId2" action="ppaction://hlinksldjump"/>
          </p:cNvPr>
          <p:cNvPicPr>
            <a:picLocks noChangeAspect="1" noChangeArrowheads="1"/>
          </p:cNvPicPr>
          <p:nvPr/>
        </p:nvPicPr>
        <p:blipFill>
          <a:blip r:embed="rId3" cstate="print"/>
          <a:srcRect/>
          <a:stretch>
            <a:fillRect/>
          </a:stretch>
        </p:blipFill>
        <p:spPr bwMode="auto">
          <a:xfrm>
            <a:off x="8472430" y="143219"/>
            <a:ext cx="526253" cy="522697"/>
          </a:xfrm>
          <a:prstGeom prst="rect">
            <a:avLst/>
          </a:prstGeom>
          <a:noFill/>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cstate="print"/>
          <a:srcRect/>
          <a:stretch>
            <a:fillRect/>
          </a:stretch>
        </p:blipFill>
        <p:spPr bwMode="auto">
          <a:xfrm>
            <a:off x="397575" y="749146"/>
            <a:ext cx="8305750" cy="4948636"/>
          </a:xfrm>
          <a:prstGeom prst="rect">
            <a:avLst/>
          </a:prstGeom>
          <a:noFill/>
          <a:ln w="9525">
            <a:noFill/>
            <a:miter lim="800000"/>
            <a:headEnd/>
            <a:tailEnd/>
          </a:ln>
        </p:spPr>
      </p:pic>
      <p:sp>
        <p:nvSpPr>
          <p:cNvPr id="14" name="Rectangle 13"/>
          <p:cNvSpPr/>
          <p:nvPr/>
        </p:nvSpPr>
        <p:spPr bwMode="auto">
          <a:xfrm>
            <a:off x="528809" y="3899971"/>
            <a:ext cx="2093205" cy="253388"/>
          </a:xfrm>
          <a:prstGeom prst="rect">
            <a:avLst/>
          </a:prstGeom>
          <a:solidFill>
            <a:schemeClr val="bg1">
              <a:alpha val="0"/>
            </a:schemeClr>
          </a:solidFill>
          <a:ln w="44450" cap="flat" cmpd="sng" algn="ctr">
            <a:solidFill>
              <a:srgbClr val="FF0000"/>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6" name="TextBox 15"/>
          <p:cNvSpPr txBox="1"/>
          <p:nvPr/>
        </p:nvSpPr>
        <p:spPr>
          <a:xfrm>
            <a:off x="2721167" y="3833868"/>
            <a:ext cx="3933021" cy="369332"/>
          </a:xfrm>
          <a:prstGeom prst="rect">
            <a:avLst/>
          </a:prstGeom>
          <a:noFill/>
        </p:spPr>
        <p:txBody>
          <a:bodyPr wrap="square" rtlCol="0">
            <a:spAutoFit/>
          </a:bodyPr>
          <a:lstStyle/>
          <a:p>
            <a:r>
              <a:rPr lang="en-US" sz="1800" dirty="0" smtClean="0"/>
              <a:t>← Working with the file</a:t>
            </a:r>
            <a:endParaRPr lang="en-US" sz="1800" dirty="0"/>
          </a:p>
        </p:txBody>
      </p:sp>
      <p:sp>
        <p:nvSpPr>
          <p:cNvPr id="19" name="Rectangle 18">
            <a:hlinkHover r:id="rId3" action="ppaction://hlinksldjump"/>
          </p:cNvPr>
          <p:cNvSpPr/>
          <p:nvPr/>
        </p:nvSpPr>
        <p:spPr bwMode="auto">
          <a:xfrm>
            <a:off x="495758" y="661012"/>
            <a:ext cx="4142343" cy="429658"/>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0" name="Rectangle 19">
            <a:hlinkHover r:id="rId4" action="ppaction://hlinksldjump"/>
          </p:cNvPr>
          <p:cNvSpPr/>
          <p:nvPr/>
        </p:nvSpPr>
        <p:spPr bwMode="auto">
          <a:xfrm>
            <a:off x="560024" y="1311007"/>
            <a:ext cx="1698434" cy="286439"/>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1" name="Rectangle 20">
            <a:hlinkHover r:id="rId5" action="ppaction://hlinksldjump"/>
          </p:cNvPr>
          <p:cNvSpPr/>
          <p:nvPr/>
        </p:nvSpPr>
        <p:spPr bwMode="auto">
          <a:xfrm>
            <a:off x="534318" y="2170323"/>
            <a:ext cx="4456323" cy="27542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2" name="Rectangle 21">
            <a:hlinkHover r:id="rId6" action="ppaction://hlinksldjump"/>
          </p:cNvPr>
          <p:cNvSpPr/>
          <p:nvPr/>
        </p:nvSpPr>
        <p:spPr bwMode="auto">
          <a:xfrm>
            <a:off x="543498" y="2454925"/>
            <a:ext cx="1549707" cy="27542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3" name="Rectangle 22">
            <a:hlinkHover r:id="rId7" action="ppaction://hlinksldjump"/>
          </p:cNvPr>
          <p:cNvSpPr/>
          <p:nvPr/>
        </p:nvSpPr>
        <p:spPr bwMode="auto">
          <a:xfrm>
            <a:off x="541662" y="3598843"/>
            <a:ext cx="3336275" cy="27542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4" name="Rectangle 23">
            <a:hlinkHover r:id="rId8" action="ppaction://hlinksldjump"/>
          </p:cNvPr>
          <p:cNvSpPr/>
          <p:nvPr/>
        </p:nvSpPr>
        <p:spPr bwMode="auto">
          <a:xfrm>
            <a:off x="549007" y="5032871"/>
            <a:ext cx="1830637" cy="266241"/>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5" name="Rectangle 24">
            <a:hlinkHover r:id="rId9" action="ppaction://hlinksldjump"/>
          </p:cNvPr>
          <p:cNvSpPr/>
          <p:nvPr/>
        </p:nvSpPr>
        <p:spPr bwMode="auto">
          <a:xfrm>
            <a:off x="547171" y="1894901"/>
            <a:ext cx="2625688" cy="27542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8" name="Rectangle 27">
            <a:hlinkClick r:id="rId10" action="ppaction://hlinksldjump"/>
          </p:cNvPr>
          <p:cNvSpPr/>
          <p:nvPr/>
        </p:nvSpPr>
        <p:spPr bwMode="auto">
          <a:xfrm>
            <a:off x="534319" y="2706477"/>
            <a:ext cx="3784293" cy="89420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9" name="Rectangle 28">
            <a:hlinkClick r:id="rId11" action="ppaction://hlinksldjump"/>
          </p:cNvPr>
          <p:cNvSpPr/>
          <p:nvPr/>
        </p:nvSpPr>
        <p:spPr bwMode="auto">
          <a:xfrm>
            <a:off x="558188" y="4140506"/>
            <a:ext cx="8156154" cy="894202"/>
          </a:xfrm>
          <a:prstGeom prst="rect">
            <a:avLst/>
          </a:prstGeom>
          <a:no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31" name="Rounded Rectangle 30">
            <a:hlinkClick r:id="rId10" action="ppaction://hlinksldjump"/>
          </p:cNvPr>
          <p:cNvSpPr/>
          <p:nvPr/>
        </p:nvSpPr>
        <p:spPr bwMode="auto">
          <a:xfrm>
            <a:off x="8282848" y="5881171"/>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Next</a:t>
            </a:r>
            <a:endParaRPr kumimoji="0" lang="en-US" sz="1600" b="1" i="0" u="none" strike="noStrike" cap="none" normalizeH="0" baseline="0" dirty="0" smtClean="0">
              <a:ln>
                <a:noFill/>
              </a:ln>
              <a:solidFill>
                <a:schemeClr val="bg1"/>
              </a:solidFill>
              <a:effectLst/>
              <a:latin typeface="Tahoma" pitchFamily="34" charset="0"/>
            </a:endParaRPr>
          </a:p>
        </p:txBody>
      </p:sp>
      <p:pic>
        <p:nvPicPr>
          <p:cNvPr id="32" name="Picture 1" descr="C:\Users\hoeseng\AppData\Local\Microsoft\Windows\Temporary Internet Files\Content.IE5\2SH76F5T\MC900442122[1].png">
            <a:hlinkClick r:id="rId12" action="ppaction://hlinksldjump"/>
          </p:cNvPr>
          <p:cNvPicPr>
            <a:picLocks noChangeAspect="1" noChangeArrowheads="1"/>
          </p:cNvPicPr>
          <p:nvPr/>
        </p:nvPicPr>
        <p:blipFill>
          <a:blip r:embed="rId13" cstate="print"/>
          <a:srcRect/>
          <a:stretch>
            <a:fillRect/>
          </a:stretch>
        </p:blipFill>
        <p:spPr bwMode="auto">
          <a:xfrm>
            <a:off x="8472430" y="143219"/>
            <a:ext cx="526253" cy="522697"/>
          </a:xfrm>
          <a:prstGeom prst="rect">
            <a:avLst/>
          </a:prstGeom>
          <a:noFill/>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cstate="print"/>
          <a:srcRect/>
          <a:stretch>
            <a:fillRect/>
          </a:stretch>
        </p:blipFill>
        <p:spPr bwMode="auto">
          <a:xfrm>
            <a:off x="397575" y="749146"/>
            <a:ext cx="8305750" cy="4948636"/>
          </a:xfrm>
          <a:prstGeom prst="rect">
            <a:avLst/>
          </a:prstGeom>
          <a:noFill/>
          <a:ln w="9525">
            <a:noFill/>
            <a:miter lim="800000"/>
            <a:headEnd/>
            <a:tailEnd/>
          </a:ln>
        </p:spPr>
      </p:pic>
      <p:sp>
        <p:nvSpPr>
          <p:cNvPr id="15" name="Rectangle 14"/>
          <p:cNvSpPr/>
          <p:nvPr/>
        </p:nvSpPr>
        <p:spPr bwMode="auto">
          <a:xfrm>
            <a:off x="549007" y="5032871"/>
            <a:ext cx="1830637" cy="266241"/>
          </a:xfrm>
          <a:prstGeom prst="rect">
            <a:avLst/>
          </a:prstGeom>
          <a:solidFill>
            <a:schemeClr val="bg1">
              <a:alpha val="0"/>
            </a:schemeClr>
          </a:solidFill>
          <a:ln w="44450" cap="flat" cmpd="sng" algn="ctr">
            <a:solidFill>
              <a:srgbClr val="FF0000"/>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6" name="TextBox 15"/>
          <p:cNvSpPr txBox="1"/>
          <p:nvPr/>
        </p:nvSpPr>
        <p:spPr>
          <a:xfrm>
            <a:off x="2633032" y="4979623"/>
            <a:ext cx="3933021" cy="369332"/>
          </a:xfrm>
          <a:prstGeom prst="rect">
            <a:avLst/>
          </a:prstGeom>
          <a:noFill/>
        </p:spPr>
        <p:txBody>
          <a:bodyPr wrap="square" rtlCol="0">
            <a:spAutoFit/>
          </a:bodyPr>
          <a:lstStyle/>
          <a:p>
            <a:r>
              <a:rPr lang="en-US" sz="1800" dirty="0" smtClean="0"/>
              <a:t>← Close the file after done reading it</a:t>
            </a:r>
            <a:endParaRPr lang="en-US" sz="1800" dirty="0"/>
          </a:p>
        </p:txBody>
      </p:sp>
      <p:sp>
        <p:nvSpPr>
          <p:cNvPr id="19" name="Rectangle 18">
            <a:hlinkHover r:id="rId3" action="ppaction://hlinksldjump"/>
          </p:cNvPr>
          <p:cNvSpPr/>
          <p:nvPr/>
        </p:nvSpPr>
        <p:spPr bwMode="auto">
          <a:xfrm>
            <a:off x="495758" y="661012"/>
            <a:ext cx="4142343" cy="429658"/>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0" name="Rectangle 19">
            <a:hlinkHover r:id="rId4" action="ppaction://hlinksldjump"/>
          </p:cNvPr>
          <p:cNvSpPr/>
          <p:nvPr/>
        </p:nvSpPr>
        <p:spPr bwMode="auto">
          <a:xfrm>
            <a:off x="560024" y="1311007"/>
            <a:ext cx="1698434" cy="286439"/>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1" name="Rectangle 20">
            <a:hlinkHover r:id="rId5" action="ppaction://hlinksldjump"/>
          </p:cNvPr>
          <p:cNvSpPr/>
          <p:nvPr/>
        </p:nvSpPr>
        <p:spPr bwMode="auto">
          <a:xfrm>
            <a:off x="534318" y="2170323"/>
            <a:ext cx="4456323" cy="27542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2" name="Rectangle 21">
            <a:hlinkHover r:id="rId6" action="ppaction://hlinksldjump"/>
          </p:cNvPr>
          <p:cNvSpPr/>
          <p:nvPr/>
        </p:nvSpPr>
        <p:spPr bwMode="auto">
          <a:xfrm>
            <a:off x="543498" y="2454925"/>
            <a:ext cx="1549707" cy="27542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3" name="Rectangle 22">
            <a:hlinkHover r:id="rId7" action="ppaction://hlinksldjump"/>
          </p:cNvPr>
          <p:cNvSpPr/>
          <p:nvPr/>
        </p:nvSpPr>
        <p:spPr bwMode="auto">
          <a:xfrm>
            <a:off x="541662" y="3598843"/>
            <a:ext cx="3336275" cy="27542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4" name="Rectangle 23">
            <a:hlinkHover r:id="rId8" action="ppaction://hlinksldjump"/>
          </p:cNvPr>
          <p:cNvSpPr/>
          <p:nvPr/>
        </p:nvSpPr>
        <p:spPr bwMode="auto">
          <a:xfrm>
            <a:off x="528809" y="3899971"/>
            <a:ext cx="2093205" cy="253388"/>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5" name="Rectangle 24">
            <a:hlinkHover r:id="rId9" action="ppaction://hlinksldjump"/>
          </p:cNvPr>
          <p:cNvSpPr/>
          <p:nvPr/>
        </p:nvSpPr>
        <p:spPr bwMode="auto">
          <a:xfrm>
            <a:off x="547171" y="1894901"/>
            <a:ext cx="2625688" cy="27542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8" name="Rectangle 27">
            <a:hlinkClick r:id="rId10" action="ppaction://hlinksldjump"/>
          </p:cNvPr>
          <p:cNvSpPr/>
          <p:nvPr/>
        </p:nvSpPr>
        <p:spPr bwMode="auto">
          <a:xfrm>
            <a:off x="534319" y="2706477"/>
            <a:ext cx="3784293" cy="89420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9" name="Rectangle 28">
            <a:hlinkClick r:id="rId11" action="ppaction://hlinksldjump"/>
          </p:cNvPr>
          <p:cNvSpPr/>
          <p:nvPr/>
        </p:nvSpPr>
        <p:spPr bwMode="auto">
          <a:xfrm>
            <a:off x="558188" y="4140506"/>
            <a:ext cx="8156154" cy="894202"/>
          </a:xfrm>
          <a:prstGeom prst="rect">
            <a:avLst/>
          </a:prstGeom>
          <a:no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31" name="Rounded Rectangle 30">
            <a:hlinkClick r:id="rId10" action="ppaction://hlinksldjump"/>
          </p:cNvPr>
          <p:cNvSpPr/>
          <p:nvPr/>
        </p:nvSpPr>
        <p:spPr bwMode="auto">
          <a:xfrm>
            <a:off x="8282848" y="5881171"/>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Next</a:t>
            </a:r>
            <a:endParaRPr kumimoji="0" lang="en-US" sz="1600" b="1" i="0" u="none" strike="noStrike" cap="none" normalizeH="0" baseline="0" dirty="0" smtClean="0">
              <a:ln>
                <a:noFill/>
              </a:ln>
              <a:solidFill>
                <a:schemeClr val="bg1"/>
              </a:solidFill>
              <a:effectLst/>
              <a:latin typeface="Tahoma" pitchFamily="34" charset="0"/>
            </a:endParaRPr>
          </a:p>
        </p:txBody>
      </p:sp>
      <p:pic>
        <p:nvPicPr>
          <p:cNvPr id="32" name="Picture 1" descr="C:\Users\hoeseng\AppData\Local\Microsoft\Windows\Temporary Internet Files\Content.IE5\2SH76F5T\MC900442122[1].png">
            <a:hlinkClick r:id="rId12" action="ppaction://hlinksldjump"/>
          </p:cNvPr>
          <p:cNvPicPr>
            <a:picLocks noChangeAspect="1" noChangeArrowheads="1"/>
          </p:cNvPicPr>
          <p:nvPr/>
        </p:nvPicPr>
        <p:blipFill>
          <a:blip r:embed="rId13" cstate="print"/>
          <a:srcRect/>
          <a:stretch>
            <a:fillRect/>
          </a:stretch>
        </p:blipFill>
        <p:spPr bwMode="auto">
          <a:xfrm>
            <a:off x="8472430" y="143219"/>
            <a:ext cx="526253" cy="522697"/>
          </a:xfrm>
          <a:prstGeom prst="rect">
            <a:avLst/>
          </a:prstGeom>
          <a:noFill/>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4"/>
          <p:cNvSpPr>
            <a:spLocks noGrp="1"/>
          </p:cNvSpPr>
          <p:nvPr>
            <p:ph type="title"/>
          </p:nvPr>
        </p:nvSpPr>
        <p:spPr/>
        <p:txBody>
          <a:bodyPr/>
          <a:lstStyle/>
          <a:p>
            <a:r>
              <a:rPr lang="en-US" dirty="0" smtClean="0"/>
              <a:t>Regex / Regular Expression</a:t>
            </a:r>
            <a:endParaRPr lang="en-US" dirty="0" smtClean="0"/>
          </a:p>
        </p:txBody>
      </p:sp>
      <p:sp>
        <p:nvSpPr>
          <p:cNvPr id="15363" name="Date Placeholder 9"/>
          <p:cNvSpPr>
            <a:spLocks noGrp="1"/>
          </p:cNvSpPr>
          <p:nvPr>
            <p:ph type="dt" sz="quarter" idx="11"/>
          </p:nvPr>
        </p:nvSpPr>
        <p:spPr bwMode="auto">
          <a:noFill/>
          <a:ln>
            <a:miter lim="800000"/>
            <a:headEnd/>
            <a:tailEnd/>
          </a:ln>
        </p:spPr>
        <p:txBody>
          <a:bodyPr/>
          <a:lstStyle/>
          <a:p>
            <a:fld id="{B66BB412-C029-412D-A7DA-26DA3FD5D3E8}" type="datetime4">
              <a:rPr lang="en-US"/>
              <a:pPr/>
              <a:t>November 6, 2013</a:t>
            </a:fld>
            <a:endParaRPr lang="en-US" dirty="0"/>
          </a:p>
        </p:txBody>
      </p:sp>
      <p:sp>
        <p:nvSpPr>
          <p:cNvPr id="6" name="Text Placeholder 5"/>
          <p:cNvSpPr>
            <a:spLocks noGrp="1"/>
          </p:cNvSpPr>
          <p:nvPr>
            <p:ph type="body" sz="quarter" idx="10"/>
          </p:nvPr>
        </p:nvSpPr>
        <p:spPr/>
        <p:txBody>
          <a:bodyPr/>
          <a:lstStyle/>
          <a:p>
            <a:r>
              <a:rPr lang="en-US" dirty="0" smtClean="0"/>
              <a:t>search pattern, mainly used for pattern matching</a:t>
            </a:r>
          </a:p>
          <a:p>
            <a:endParaRPr lang="en-US" dirty="0" smtClean="0"/>
          </a:p>
          <a:p>
            <a:r>
              <a:rPr lang="en-US" dirty="0" smtClean="0"/>
              <a:t>E.g. :</a:t>
            </a:r>
          </a:p>
          <a:p>
            <a:r>
              <a:rPr lang="en-US" dirty="0" smtClean="0"/>
              <a:t>"Hello World" =~ /World</a:t>
            </a:r>
            <a:r>
              <a:rPr lang="en-US" dirty="0" smtClean="0"/>
              <a:t>/;	# </a:t>
            </a:r>
            <a:r>
              <a:rPr lang="en-US" dirty="0" smtClean="0"/>
              <a:t>matches</a:t>
            </a:r>
            <a:endParaRPr lang="en-US" dirty="0"/>
          </a:p>
        </p:txBody>
      </p:sp>
      <p:sp>
        <p:nvSpPr>
          <p:cNvPr id="8" name="Rounded Rectangle 7">
            <a:hlinkClick r:id="rId2" action="ppaction://hlinksldjump"/>
          </p:cNvPr>
          <p:cNvSpPr/>
          <p:nvPr/>
        </p:nvSpPr>
        <p:spPr bwMode="auto">
          <a:xfrm>
            <a:off x="132202" y="5883007"/>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Back</a:t>
            </a:r>
            <a:endParaRPr kumimoji="0" lang="en-US" sz="1600" b="1" i="0" u="none" strike="noStrike" cap="none" normalizeH="0" baseline="0" dirty="0" smtClean="0">
              <a:ln>
                <a:noFill/>
              </a:ln>
              <a:solidFill>
                <a:schemeClr val="bg1"/>
              </a:solidFill>
              <a:effectLst/>
              <a:latin typeface="Tahoma" pitchFamily="34" charset="0"/>
            </a:endParaRPr>
          </a:p>
        </p:txBody>
      </p:sp>
      <p:sp>
        <p:nvSpPr>
          <p:cNvPr id="9" name="Rounded Rectangle 8">
            <a:hlinkClick r:id="rId3" action="ppaction://hlinksldjump"/>
          </p:cNvPr>
          <p:cNvSpPr/>
          <p:nvPr/>
        </p:nvSpPr>
        <p:spPr bwMode="auto">
          <a:xfrm>
            <a:off x="8282848" y="5881171"/>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Next</a:t>
            </a:r>
            <a:endParaRPr kumimoji="0" lang="en-US" sz="1600" b="1" i="0" u="none" strike="noStrike" cap="none" normalizeH="0" baseline="0" dirty="0" smtClean="0">
              <a:ln>
                <a:noFill/>
              </a:ln>
              <a:solidFill>
                <a:schemeClr val="bg1"/>
              </a:solidFill>
              <a:effectLst/>
              <a:latin typeface="Tahoma" pitchFamily="34" charset="0"/>
            </a:endParaRPr>
          </a:p>
        </p:txBody>
      </p:sp>
      <p:pic>
        <p:nvPicPr>
          <p:cNvPr id="10" name="Picture 1" descr="C:\Users\hoeseng\AppData\Local\Microsoft\Windows\Temporary Internet Files\Content.IE5\2SH76F5T\MC900442122[1].png">
            <a:hlinkClick r:id="rId4" action="ppaction://hlinksldjump"/>
          </p:cNvPr>
          <p:cNvPicPr>
            <a:picLocks noChangeAspect="1" noChangeArrowheads="1"/>
          </p:cNvPicPr>
          <p:nvPr/>
        </p:nvPicPr>
        <p:blipFill>
          <a:blip r:embed="rId5" cstate="print"/>
          <a:srcRect/>
          <a:stretch>
            <a:fillRect/>
          </a:stretch>
        </p:blipFill>
        <p:spPr bwMode="auto">
          <a:xfrm>
            <a:off x="8472430" y="143219"/>
            <a:ext cx="526253" cy="522697"/>
          </a:xfrm>
          <a:prstGeom prst="rect">
            <a:avLst/>
          </a:prstGeom>
          <a:noFill/>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462711" y="1167789"/>
            <a:ext cx="572877" cy="477054"/>
          </a:xfrm>
          <a:prstGeom prst="rect">
            <a:avLst/>
          </a:prstGeom>
          <a:noFill/>
        </p:spPr>
        <p:txBody>
          <a:bodyPr wrap="square" rtlCol="0">
            <a:spAutoFit/>
          </a:bodyPr>
          <a:lstStyle/>
          <a:p>
            <a:r>
              <a:rPr lang="en-US" sz="2500" b="1" dirty="0" smtClean="0"/>
              <a:t>*</a:t>
            </a:r>
            <a:endParaRPr lang="en-US" sz="2500" b="1" dirty="0" smtClean="0"/>
          </a:p>
        </p:txBody>
      </p:sp>
      <p:sp>
        <p:nvSpPr>
          <p:cNvPr id="20" name="TextBox 19"/>
          <p:cNvSpPr txBox="1"/>
          <p:nvPr/>
        </p:nvSpPr>
        <p:spPr>
          <a:xfrm>
            <a:off x="506779" y="1652529"/>
            <a:ext cx="572877" cy="477054"/>
          </a:xfrm>
          <a:prstGeom prst="rect">
            <a:avLst/>
          </a:prstGeom>
          <a:noFill/>
        </p:spPr>
        <p:txBody>
          <a:bodyPr wrap="square" rtlCol="0">
            <a:spAutoFit/>
          </a:bodyPr>
          <a:lstStyle/>
          <a:p>
            <a:r>
              <a:rPr lang="en-US" sz="2500" b="1" dirty="0"/>
              <a:t>.</a:t>
            </a:r>
            <a:endParaRPr lang="en-US" sz="2500" b="1" dirty="0" smtClean="0"/>
          </a:p>
        </p:txBody>
      </p:sp>
      <p:sp>
        <p:nvSpPr>
          <p:cNvPr id="21" name="TextBox 20"/>
          <p:cNvSpPr txBox="1"/>
          <p:nvPr/>
        </p:nvSpPr>
        <p:spPr>
          <a:xfrm>
            <a:off x="473729" y="2302524"/>
            <a:ext cx="572877" cy="477054"/>
          </a:xfrm>
          <a:prstGeom prst="rect">
            <a:avLst/>
          </a:prstGeom>
          <a:noFill/>
        </p:spPr>
        <p:txBody>
          <a:bodyPr wrap="square" rtlCol="0">
            <a:spAutoFit/>
          </a:bodyPr>
          <a:lstStyle/>
          <a:p>
            <a:r>
              <a:rPr lang="en-US" sz="2500" b="1" dirty="0" smtClean="0"/>
              <a:t>|</a:t>
            </a:r>
            <a:endParaRPr lang="en-US" sz="2500" b="1" dirty="0" smtClean="0"/>
          </a:p>
        </p:txBody>
      </p:sp>
      <p:sp>
        <p:nvSpPr>
          <p:cNvPr id="22" name="TextBox 21"/>
          <p:cNvSpPr txBox="1"/>
          <p:nvPr/>
        </p:nvSpPr>
        <p:spPr>
          <a:xfrm>
            <a:off x="374577" y="2919468"/>
            <a:ext cx="572877" cy="477054"/>
          </a:xfrm>
          <a:prstGeom prst="rect">
            <a:avLst/>
          </a:prstGeom>
          <a:noFill/>
        </p:spPr>
        <p:txBody>
          <a:bodyPr wrap="square" rtlCol="0">
            <a:spAutoFit/>
          </a:bodyPr>
          <a:lstStyle/>
          <a:p>
            <a:r>
              <a:rPr lang="en-US" sz="2500" b="1" dirty="0" smtClean="0"/>
              <a:t>( )</a:t>
            </a:r>
            <a:endParaRPr lang="en-US" sz="2500" b="1" dirty="0" smtClean="0"/>
          </a:p>
        </p:txBody>
      </p:sp>
      <p:sp>
        <p:nvSpPr>
          <p:cNvPr id="23" name="TextBox 22"/>
          <p:cNvSpPr txBox="1"/>
          <p:nvPr/>
        </p:nvSpPr>
        <p:spPr>
          <a:xfrm>
            <a:off x="429662" y="3580480"/>
            <a:ext cx="572877" cy="477054"/>
          </a:xfrm>
          <a:prstGeom prst="rect">
            <a:avLst/>
          </a:prstGeom>
          <a:noFill/>
        </p:spPr>
        <p:txBody>
          <a:bodyPr wrap="square" rtlCol="0">
            <a:spAutoFit/>
          </a:bodyPr>
          <a:lstStyle/>
          <a:p>
            <a:r>
              <a:rPr lang="en-US" sz="2500" b="1" dirty="0"/>
              <a:t>^</a:t>
            </a:r>
            <a:endParaRPr lang="en-US" sz="2500" b="1" dirty="0" smtClean="0"/>
          </a:p>
        </p:txBody>
      </p:sp>
      <p:sp>
        <p:nvSpPr>
          <p:cNvPr id="24" name="TextBox 23"/>
          <p:cNvSpPr txBox="1"/>
          <p:nvPr/>
        </p:nvSpPr>
        <p:spPr>
          <a:xfrm>
            <a:off x="253389" y="4219458"/>
            <a:ext cx="980505" cy="307777"/>
          </a:xfrm>
          <a:prstGeom prst="rect">
            <a:avLst/>
          </a:prstGeom>
          <a:noFill/>
        </p:spPr>
        <p:txBody>
          <a:bodyPr wrap="square" rtlCol="0">
            <a:spAutoFit/>
          </a:bodyPr>
          <a:lstStyle/>
          <a:p>
            <a:r>
              <a:rPr lang="en-US" sz="1400" b="1" dirty="0" smtClean="0"/>
              <a:t>Others</a:t>
            </a:r>
            <a:endParaRPr lang="en-US" sz="1400" b="1" dirty="0" smtClean="0"/>
          </a:p>
        </p:txBody>
      </p:sp>
      <p:sp>
        <p:nvSpPr>
          <p:cNvPr id="12" name="Rounded Rectangle 11">
            <a:hlinkClick r:id="rId2" action="ppaction://hlinksldjump"/>
          </p:cNvPr>
          <p:cNvSpPr/>
          <p:nvPr/>
        </p:nvSpPr>
        <p:spPr bwMode="auto">
          <a:xfrm>
            <a:off x="143219" y="1101687"/>
            <a:ext cx="1123721" cy="506776"/>
          </a:xfrm>
          <a:prstGeom prst="roundRect">
            <a:avLst>
              <a:gd name="adj" fmla="val 50000"/>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3" name="Rounded Rectangle 12">
            <a:hlinkClick r:id="rId3" action="ppaction://hlinksldjump"/>
          </p:cNvPr>
          <p:cNvSpPr/>
          <p:nvPr/>
        </p:nvSpPr>
        <p:spPr bwMode="auto">
          <a:xfrm>
            <a:off x="141383" y="1716795"/>
            <a:ext cx="1123721" cy="506776"/>
          </a:xfrm>
          <a:prstGeom prst="roundRect">
            <a:avLst>
              <a:gd name="adj" fmla="val 50000"/>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4" name="Rounded Rectangle 13">
            <a:hlinkClick r:id="rId4" action="ppaction://hlinksldjump"/>
          </p:cNvPr>
          <p:cNvSpPr/>
          <p:nvPr/>
        </p:nvSpPr>
        <p:spPr bwMode="auto">
          <a:xfrm>
            <a:off x="152400" y="2322724"/>
            <a:ext cx="1123721" cy="506776"/>
          </a:xfrm>
          <a:prstGeom prst="roundRect">
            <a:avLst>
              <a:gd name="adj" fmla="val 50000"/>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5" name="Rounded Rectangle 14">
            <a:hlinkClick r:id="rId5" action="ppaction://hlinksldjump"/>
          </p:cNvPr>
          <p:cNvSpPr/>
          <p:nvPr/>
        </p:nvSpPr>
        <p:spPr bwMode="auto">
          <a:xfrm>
            <a:off x="152400" y="2928652"/>
            <a:ext cx="1123721" cy="506776"/>
          </a:xfrm>
          <a:prstGeom prst="roundRect">
            <a:avLst>
              <a:gd name="adj" fmla="val 50000"/>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6" name="Rounded Rectangle 15">
            <a:hlinkClick r:id="rId6" action="ppaction://hlinksldjump"/>
          </p:cNvPr>
          <p:cNvSpPr/>
          <p:nvPr/>
        </p:nvSpPr>
        <p:spPr bwMode="auto">
          <a:xfrm>
            <a:off x="152400" y="3534580"/>
            <a:ext cx="1123721" cy="506776"/>
          </a:xfrm>
          <a:prstGeom prst="roundRect">
            <a:avLst>
              <a:gd name="adj" fmla="val 50000"/>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7" name="Rounded Rectangle 16">
            <a:hlinkClick r:id="rId7" action="ppaction://hlinksldjump"/>
          </p:cNvPr>
          <p:cNvSpPr/>
          <p:nvPr/>
        </p:nvSpPr>
        <p:spPr bwMode="auto">
          <a:xfrm>
            <a:off x="141383" y="4129491"/>
            <a:ext cx="1123721" cy="506776"/>
          </a:xfrm>
          <a:prstGeom prst="roundRect">
            <a:avLst>
              <a:gd name="adj" fmla="val 50000"/>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5363" name="Date Placeholder 9"/>
          <p:cNvSpPr>
            <a:spLocks noGrp="1"/>
          </p:cNvSpPr>
          <p:nvPr>
            <p:ph type="dt" sz="quarter" idx="11"/>
          </p:nvPr>
        </p:nvSpPr>
        <p:spPr bwMode="auto">
          <a:noFill/>
          <a:ln>
            <a:miter lim="800000"/>
            <a:headEnd/>
            <a:tailEnd/>
          </a:ln>
        </p:spPr>
        <p:txBody>
          <a:bodyPr/>
          <a:lstStyle/>
          <a:p>
            <a:fld id="{B66BB412-C029-412D-A7DA-26DA3FD5D3E8}" type="datetime4">
              <a:rPr lang="en-US"/>
              <a:pPr/>
              <a:t>November 6, 2013</a:t>
            </a:fld>
            <a:endParaRPr lang="en-US" dirty="0"/>
          </a:p>
        </p:txBody>
      </p:sp>
      <p:sp>
        <p:nvSpPr>
          <p:cNvPr id="9" name="Title 4"/>
          <p:cNvSpPr>
            <a:spLocks noGrp="1"/>
          </p:cNvSpPr>
          <p:nvPr>
            <p:ph type="title"/>
          </p:nvPr>
        </p:nvSpPr>
        <p:spPr>
          <a:xfrm>
            <a:off x="0" y="0"/>
            <a:ext cx="9144000" cy="892175"/>
          </a:xfrm>
        </p:spPr>
        <p:txBody>
          <a:bodyPr/>
          <a:lstStyle/>
          <a:p>
            <a:r>
              <a:rPr lang="en-US" dirty="0" smtClean="0"/>
              <a:t>Regex / Regular Expression</a:t>
            </a:r>
            <a:endParaRPr lang="en-US" dirty="0" smtClean="0"/>
          </a:p>
        </p:txBody>
      </p:sp>
      <p:sp>
        <p:nvSpPr>
          <p:cNvPr id="11" name="Rectangle 10"/>
          <p:cNvSpPr/>
          <p:nvPr/>
        </p:nvSpPr>
        <p:spPr bwMode="auto">
          <a:xfrm>
            <a:off x="1013552" y="881349"/>
            <a:ext cx="7722823" cy="5255046"/>
          </a:xfrm>
          <a:prstGeom prst="rect">
            <a:avLst/>
          </a:prstGeom>
          <a:solidFill>
            <a:schemeClr val="bg1"/>
          </a:solidFill>
          <a:ln w="31750"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6" name="Rounded Rectangle 25">
            <a:hlinkClick r:id="rId8" action="ppaction://hlinksldjump"/>
          </p:cNvPr>
          <p:cNvSpPr/>
          <p:nvPr/>
        </p:nvSpPr>
        <p:spPr bwMode="auto">
          <a:xfrm>
            <a:off x="132202" y="5883007"/>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Back</a:t>
            </a:r>
            <a:endParaRPr kumimoji="0" lang="en-US" sz="1600" b="1" i="0" u="none" strike="noStrike" cap="none" normalizeH="0" baseline="0" dirty="0" smtClean="0">
              <a:ln>
                <a:noFill/>
              </a:ln>
              <a:solidFill>
                <a:schemeClr val="bg1"/>
              </a:solidFill>
              <a:effectLst/>
              <a:latin typeface="Tahoma" pitchFamily="34" charset="0"/>
            </a:endParaRPr>
          </a:p>
        </p:txBody>
      </p:sp>
      <p:sp>
        <p:nvSpPr>
          <p:cNvPr id="28" name="Rounded Rectangle 27">
            <a:hlinkClick r:id="rId9" action="ppaction://hlinksldjump"/>
          </p:cNvPr>
          <p:cNvSpPr/>
          <p:nvPr/>
        </p:nvSpPr>
        <p:spPr bwMode="auto">
          <a:xfrm>
            <a:off x="8282848" y="5881171"/>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Next</a:t>
            </a:r>
            <a:endParaRPr kumimoji="0" lang="en-US" sz="1600" b="1" i="0" u="none" strike="noStrike" cap="none" normalizeH="0" baseline="0" dirty="0" smtClean="0">
              <a:ln>
                <a:noFill/>
              </a:ln>
              <a:solidFill>
                <a:schemeClr val="bg1"/>
              </a:solidFill>
              <a:effectLst/>
              <a:latin typeface="Tahoma" pitchFamily="34" charset="0"/>
            </a:endParaRPr>
          </a:p>
        </p:txBody>
      </p:sp>
      <p:pic>
        <p:nvPicPr>
          <p:cNvPr id="29" name="Picture 1" descr="C:\Users\hoeseng\AppData\Local\Microsoft\Windows\Temporary Internet Files\Content.IE5\2SH76F5T\MC900442122[1].png">
            <a:hlinkClick r:id="rId10" action="ppaction://hlinksldjump"/>
          </p:cNvPr>
          <p:cNvPicPr>
            <a:picLocks noChangeAspect="1" noChangeArrowheads="1"/>
          </p:cNvPicPr>
          <p:nvPr/>
        </p:nvPicPr>
        <p:blipFill>
          <a:blip r:embed="rId11" cstate="print"/>
          <a:srcRect/>
          <a:stretch>
            <a:fillRect/>
          </a:stretch>
        </p:blipFill>
        <p:spPr bwMode="auto">
          <a:xfrm>
            <a:off x="8472430" y="143219"/>
            <a:ext cx="526253" cy="522697"/>
          </a:xfrm>
          <a:prstGeom prst="rect">
            <a:avLst/>
          </a:prstGeom>
          <a:noFill/>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p:cNvSpPr txBox="1"/>
          <p:nvPr/>
        </p:nvSpPr>
        <p:spPr>
          <a:xfrm>
            <a:off x="506779" y="1652529"/>
            <a:ext cx="572877" cy="477054"/>
          </a:xfrm>
          <a:prstGeom prst="rect">
            <a:avLst/>
          </a:prstGeom>
          <a:noFill/>
        </p:spPr>
        <p:txBody>
          <a:bodyPr wrap="square" rtlCol="0">
            <a:spAutoFit/>
          </a:bodyPr>
          <a:lstStyle/>
          <a:p>
            <a:r>
              <a:rPr lang="en-US" sz="2500" b="1" dirty="0"/>
              <a:t>.</a:t>
            </a:r>
            <a:endParaRPr lang="en-US" sz="2500" b="1" dirty="0" smtClean="0"/>
          </a:p>
        </p:txBody>
      </p:sp>
      <p:sp>
        <p:nvSpPr>
          <p:cNvPr id="38" name="TextBox 37"/>
          <p:cNvSpPr txBox="1"/>
          <p:nvPr/>
        </p:nvSpPr>
        <p:spPr>
          <a:xfrm>
            <a:off x="473729" y="2302524"/>
            <a:ext cx="572877" cy="477054"/>
          </a:xfrm>
          <a:prstGeom prst="rect">
            <a:avLst/>
          </a:prstGeom>
          <a:noFill/>
        </p:spPr>
        <p:txBody>
          <a:bodyPr wrap="square" rtlCol="0">
            <a:spAutoFit/>
          </a:bodyPr>
          <a:lstStyle/>
          <a:p>
            <a:r>
              <a:rPr lang="en-US" sz="2500" b="1" dirty="0" smtClean="0"/>
              <a:t>|</a:t>
            </a:r>
            <a:endParaRPr lang="en-US" sz="2500" b="1" dirty="0" smtClean="0"/>
          </a:p>
        </p:txBody>
      </p:sp>
      <p:sp>
        <p:nvSpPr>
          <p:cNvPr id="39" name="TextBox 38"/>
          <p:cNvSpPr txBox="1"/>
          <p:nvPr/>
        </p:nvSpPr>
        <p:spPr>
          <a:xfrm>
            <a:off x="374577" y="2919468"/>
            <a:ext cx="572877" cy="477054"/>
          </a:xfrm>
          <a:prstGeom prst="rect">
            <a:avLst/>
          </a:prstGeom>
          <a:noFill/>
        </p:spPr>
        <p:txBody>
          <a:bodyPr wrap="square" rtlCol="0">
            <a:spAutoFit/>
          </a:bodyPr>
          <a:lstStyle/>
          <a:p>
            <a:r>
              <a:rPr lang="en-US" sz="2500" b="1" dirty="0" smtClean="0"/>
              <a:t>( )</a:t>
            </a:r>
            <a:endParaRPr lang="en-US" sz="2500" b="1" dirty="0" smtClean="0"/>
          </a:p>
        </p:txBody>
      </p:sp>
      <p:sp>
        <p:nvSpPr>
          <p:cNvPr id="40" name="TextBox 39"/>
          <p:cNvSpPr txBox="1"/>
          <p:nvPr/>
        </p:nvSpPr>
        <p:spPr>
          <a:xfrm>
            <a:off x="429662" y="3580480"/>
            <a:ext cx="572877" cy="477054"/>
          </a:xfrm>
          <a:prstGeom prst="rect">
            <a:avLst/>
          </a:prstGeom>
          <a:noFill/>
        </p:spPr>
        <p:txBody>
          <a:bodyPr wrap="square" rtlCol="0">
            <a:spAutoFit/>
          </a:bodyPr>
          <a:lstStyle/>
          <a:p>
            <a:r>
              <a:rPr lang="en-US" sz="2500" b="1" dirty="0"/>
              <a:t>^</a:t>
            </a:r>
            <a:endParaRPr lang="en-US" sz="2500" b="1" dirty="0" smtClean="0"/>
          </a:p>
        </p:txBody>
      </p:sp>
      <p:sp>
        <p:nvSpPr>
          <p:cNvPr id="41" name="TextBox 40"/>
          <p:cNvSpPr txBox="1"/>
          <p:nvPr/>
        </p:nvSpPr>
        <p:spPr>
          <a:xfrm>
            <a:off x="253389" y="4219458"/>
            <a:ext cx="980505" cy="307777"/>
          </a:xfrm>
          <a:prstGeom prst="rect">
            <a:avLst/>
          </a:prstGeom>
          <a:noFill/>
        </p:spPr>
        <p:txBody>
          <a:bodyPr wrap="square" rtlCol="0">
            <a:spAutoFit/>
          </a:bodyPr>
          <a:lstStyle/>
          <a:p>
            <a:r>
              <a:rPr lang="en-US" sz="1400" b="1" dirty="0" smtClean="0"/>
              <a:t>Others</a:t>
            </a:r>
            <a:endParaRPr lang="en-US" sz="1400" b="1" dirty="0" smtClean="0"/>
          </a:p>
        </p:txBody>
      </p:sp>
      <p:sp>
        <p:nvSpPr>
          <p:cNvPr id="50" name="Rounded Rectangle 49">
            <a:hlinkClick r:id="rId2" action="ppaction://hlinksldjump"/>
          </p:cNvPr>
          <p:cNvSpPr/>
          <p:nvPr/>
        </p:nvSpPr>
        <p:spPr bwMode="auto">
          <a:xfrm>
            <a:off x="143219" y="1101687"/>
            <a:ext cx="1123721" cy="506776"/>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51" name="Rounded Rectangle 50">
            <a:hlinkClick r:id="rId3" action="ppaction://hlinksldjump"/>
          </p:cNvPr>
          <p:cNvSpPr/>
          <p:nvPr/>
        </p:nvSpPr>
        <p:spPr bwMode="auto">
          <a:xfrm>
            <a:off x="141383" y="1716795"/>
            <a:ext cx="1123721" cy="506776"/>
          </a:xfrm>
          <a:prstGeom prst="roundRect">
            <a:avLst>
              <a:gd name="adj" fmla="val 50000"/>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52" name="Rounded Rectangle 51">
            <a:hlinkClick r:id="rId4" action="ppaction://hlinksldjump"/>
          </p:cNvPr>
          <p:cNvSpPr/>
          <p:nvPr/>
        </p:nvSpPr>
        <p:spPr bwMode="auto">
          <a:xfrm>
            <a:off x="152400" y="2322724"/>
            <a:ext cx="1123721" cy="506776"/>
          </a:xfrm>
          <a:prstGeom prst="roundRect">
            <a:avLst>
              <a:gd name="adj" fmla="val 50000"/>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53" name="Rounded Rectangle 52">
            <a:hlinkClick r:id="rId5" action="ppaction://hlinksldjump"/>
          </p:cNvPr>
          <p:cNvSpPr/>
          <p:nvPr/>
        </p:nvSpPr>
        <p:spPr bwMode="auto">
          <a:xfrm>
            <a:off x="152400" y="2928652"/>
            <a:ext cx="1123721" cy="506776"/>
          </a:xfrm>
          <a:prstGeom prst="roundRect">
            <a:avLst>
              <a:gd name="adj" fmla="val 50000"/>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54" name="Rounded Rectangle 53">
            <a:hlinkClick r:id="rId6" action="ppaction://hlinksldjump"/>
          </p:cNvPr>
          <p:cNvSpPr/>
          <p:nvPr/>
        </p:nvSpPr>
        <p:spPr bwMode="auto">
          <a:xfrm>
            <a:off x="152400" y="3534580"/>
            <a:ext cx="1123721" cy="506776"/>
          </a:xfrm>
          <a:prstGeom prst="roundRect">
            <a:avLst>
              <a:gd name="adj" fmla="val 50000"/>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55" name="Rounded Rectangle 54">
            <a:hlinkClick r:id="rId7" action="ppaction://hlinksldjump"/>
          </p:cNvPr>
          <p:cNvSpPr/>
          <p:nvPr/>
        </p:nvSpPr>
        <p:spPr bwMode="auto">
          <a:xfrm>
            <a:off x="141383" y="4129491"/>
            <a:ext cx="1123721" cy="506776"/>
          </a:xfrm>
          <a:prstGeom prst="roundRect">
            <a:avLst>
              <a:gd name="adj" fmla="val 50000"/>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5363" name="Date Placeholder 9"/>
          <p:cNvSpPr>
            <a:spLocks noGrp="1"/>
          </p:cNvSpPr>
          <p:nvPr>
            <p:ph type="dt" sz="quarter" idx="11"/>
          </p:nvPr>
        </p:nvSpPr>
        <p:spPr bwMode="auto">
          <a:noFill/>
          <a:ln>
            <a:miter lim="800000"/>
            <a:headEnd/>
            <a:tailEnd/>
          </a:ln>
        </p:spPr>
        <p:txBody>
          <a:bodyPr/>
          <a:lstStyle/>
          <a:p>
            <a:fld id="{B66BB412-C029-412D-A7DA-26DA3FD5D3E8}" type="datetime4">
              <a:rPr lang="en-US"/>
              <a:pPr/>
              <a:t>November 6, 2013</a:t>
            </a:fld>
            <a:endParaRPr lang="en-US" dirty="0"/>
          </a:p>
        </p:txBody>
      </p:sp>
      <p:sp>
        <p:nvSpPr>
          <p:cNvPr id="9" name="Title 4"/>
          <p:cNvSpPr>
            <a:spLocks noGrp="1"/>
          </p:cNvSpPr>
          <p:nvPr>
            <p:ph type="title"/>
          </p:nvPr>
        </p:nvSpPr>
        <p:spPr>
          <a:xfrm>
            <a:off x="0" y="0"/>
            <a:ext cx="9144000" cy="892175"/>
          </a:xfrm>
        </p:spPr>
        <p:txBody>
          <a:bodyPr/>
          <a:lstStyle/>
          <a:p>
            <a:r>
              <a:rPr lang="en-US" dirty="0" smtClean="0"/>
              <a:t>Regex / Regular Expression</a:t>
            </a:r>
            <a:endParaRPr lang="en-US" dirty="0" smtClean="0"/>
          </a:p>
        </p:txBody>
      </p:sp>
      <p:sp>
        <p:nvSpPr>
          <p:cNvPr id="11" name="Rectangle 10"/>
          <p:cNvSpPr/>
          <p:nvPr/>
        </p:nvSpPr>
        <p:spPr bwMode="auto">
          <a:xfrm>
            <a:off x="1013552" y="881349"/>
            <a:ext cx="7722823" cy="5255046"/>
          </a:xfrm>
          <a:prstGeom prst="rect">
            <a:avLst/>
          </a:prstGeom>
          <a:solidFill>
            <a:schemeClr val="bg1"/>
          </a:solidFill>
          <a:ln w="31750"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9" name="Text Placeholder 5"/>
          <p:cNvSpPr>
            <a:spLocks noGrp="1"/>
          </p:cNvSpPr>
          <p:nvPr>
            <p:ph type="body" sz="quarter" idx="10"/>
          </p:nvPr>
        </p:nvSpPr>
        <p:spPr>
          <a:xfrm>
            <a:off x="1079653" y="947451"/>
            <a:ext cx="7623022" cy="5126324"/>
          </a:xfrm>
        </p:spPr>
        <p:txBody>
          <a:bodyPr/>
          <a:lstStyle/>
          <a:p>
            <a:endParaRPr lang="en-US" sz="800" dirty="0" smtClean="0">
              <a:solidFill>
                <a:srgbClr val="FF0000"/>
              </a:solidFill>
            </a:endParaRPr>
          </a:p>
          <a:p>
            <a:r>
              <a:rPr lang="en-US" dirty="0" smtClean="0">
                <a:solidFill>
                  <a:srgbClr val="FF0000"/>
                </a:solidFill>
              </a:rPr>
              <a:t>zero or more </a:t>
            </a:r>
            <a:r>
              <a:rPr lang="en-US" dirty="0" smtClean="0"/>
              <a:t>of the previous characters should be matched</a:t>
            </a:r>
          </a:p>
          <a:p>
            <a:r>
              <a:rPr lang="en-US" dirty="0" smtClean="0"/>
              <a:t>ba</a:t>
            </a:r>
            <a:r>
              <a:rPr lang="en-US" dirty="0" smtClean="0">
                <a:solidFill>
                  <a:srgbClr val="FF0000"/>
                </a:solidFill>
              </a:rPr>
              <a:t>a*</a:t>
            </a:r>
          </a:p>
          <a:p>
            <a:r>
              <a:rPr lang="en-US" dirty="0" smtClean="0"/>
              <a:t>ba , ba</a:t>
            </a:r>
            <a:r>
              <a:rPr lang="en-US" dirty="0" smtClean="0">
                <a:solidFill>
                  <a:srgbClr val="FF0000"/>
                </a:solidFill>
              </a:rPr>
              <a:t>a </a:t>
            </a:r>
            <a:r>
              <a:rPr lang="en-US" dirty="0" smtClean="0"/>
              <a:t>, ba</a:t>
            </a:r>
            <a:r>
              <a:rPr lang="en-US" dirty="0" smtClean="0">
                <a:solidFill>
                  <a:srgbClr val="FF0000"/>
                </a:solidFill>
              </a:rPr>
              <a:t>aa </a:t>
            </a:r>
            <a:r>
              <a:rPr lang="en-US" dirty="0" smtClean="0"/>
              <a:t>, …</a:t>
            </a:r>
          </a:p>
        </p:txBody>
      </p:sp>
      <p:graphicFrame>
        <p:nvGraphicFramePr>
          <p:cNvPr id="20" name="Table 19"/>
          <p:cNvGraphicFramePr>
            <a:graphicFrameLocks noGrp="1"/>
          </p:cNvGraphicFramePr>
          <p:nvPr/>
        </p:nvGraphicFramePr>
        <p:xfrm>
          <a:off x="2115240" y="3512239"/>
          <a:ext cx="5530467" cy="2225040"/>
        </p:xfrm>
        <a:graphic>
          <a:graphicData uri="http://schemas.openxmlformats.org/drawingml/2006/table">
            <a:tbl>
              <a:tblPr bandRow="1">
                <a:tableStyleId>{5C22544A-7EE6-4342-B048-85BDC9FD1C3A}</a:tableStyleId>
              </a:tblPr>
              <a:tblGrid>
                <a:gridCol w="848299"/>
                <a:gridCol w="4682168"/>
              </a:tblGrid>
              <a:tr h="370840">
                <a:tc>
                  <a:txBody>
                    <a:bodyPr/>
                    <a:lstStyle/>
                    <a:p>
                      <a:r>
                        <a:rPr lang="en-US" dirty="0" smtClean="0"/>
                        <a:t>*</a:t>
                      </a:r>
                      <a:endParaRPr lang="en-US" dirty="0"/>
                    </a:p>
                  </a:txBody>
                  <a:tcPr/>
                </a:tc>
                <a:tc>
                  <a:txBody>
                    <a:bodyPr/>
                    <a:lstStyle/>
                    <a:p>
                      <a:r>
                        <a:rPr lang="en-US" dirty="0" smtClean="0"/>
                        <a:t>Match 0 or more times</a:t>
                      </a:r>
                      <a:endParaRPr lang="en-US" dirty="0"/>
                    </a:p>
                  </a:txBody>
                  <a:tcPr/>
                </a:tc>
              </a:tr>
              <a:tr h="370840">
                <a:tc>
                  <a:txBody>
                    <a:bodyPr/>
                    <a:lstStyle/>
                    <a:p>
                      <a:r>
                        <a:rPr lang="en-US" dirty="0" smtClean="0"/>
                        <a:t>+</a:t>
                      </a:r>
                      <a:endParaRPr lang="en-US" dirty="0"/>
                    </a:p>
                  </a:txBody>
                  <a:tcPr/>
                </a:tc>
                <a:tc>
                  <a:txBody>
                    <a:bodyPr/>
                    <a:lstStyle/>
                    <a:p>
                      <a:r>
                        <a:rPr lang="en-US" dirty="0" smtClean="0"/>
                        <a:t>Match 1 or more times</a:t>
                      </a:r>
                      <a:endParaRPr lang="en-US" dirty="0"/>
                    </a:p>
                  </a:txBody>
                  <a:tcPr/>
                </a:tc>
              </a:tr>
              <a:tr h="370840">
                <a:tc>
                  <a:txBody>
                    <a:bodyPr/>
                    <a:lstStyle/>
                    <a:p>
                      <a:r>
                        <a:rPr lang="en-US" dirty="0" smtClean="0"/>
                        <a:t>?</a:t>
                      </a:r>
                      <a:endParaRPr lang="en-US" dirty="0"/>
                    </a:p>
                  </a:txBody>
                  <a:tcPr/>
                </a:tc>
                <a:tc>
                  <a:txBody>
                    <a:bodyPr/>
                    <a:lstStyle/>
                    <a:p>
                      <a:r>
                        <a:rPr lang="en-US" dirty="0" smtClean="0"/>
                        <a:t>Match 1 or 0 times</a:t>
                      </a:r>
                      <a:endParaRPr lang="en-US" dirty="0"/>
                    </a:p>
                  </a:txBody>
                  <a:tcPr/>
                </a:tc>
              </a:tr>
              <a:tr h="370840">
                <a:tc>
                  <a:txBody>
                    <a:bodyPr/>
                    <a:lstStyle/>
                    <a:p>
                      <a:r>
                        <a:rPr lang="en-US" dirty="0" smtClean="0"/>
                        <a:t>{n}</a:t>
                      </a:r>
                      <a:endParaRPr lang="en-US" dirty="0"/>
                    </a:p>
                  </a:txBody>
                  <a:tcPr/>
                </a:tc>
                <a:tc>
                  <a:txBody>
                    <a:bodyPr/>
                    <a:lstStyle/>
                    <a:p>
                      <a:r>
                        <a:rPr lang="en-US" dirty="0" smtClean="0"/>
                        <a:t>Match exactly n times</a:t>
                      </a:r>
                      <a:endParaRPr lang="en-US" dirty="0"/>
                    </a:p>
                  </a:txBody>
                  <a:tcPr/>
                </a:tc>
              </a:tr>
              <a:tr h="370840">
                <a:tc>
                  <a:txBody>
                    <a:bodyPr/>
                    <a:lstStyle/>
                    <a:p>
                      <a:r>
                        <a:rPr lang="en-US" dirty="0" smtClean="0"/>
                        <a:t>{n,}</a:t>
                      </a:r>
                      <a:endParaRPr lang="en-US" dirty="0"/>
                    </a:p>
                  </a:txBody>
                  <a:tcPr/>
                </a:tc>
                <a:tc>
                  <a:txBody>
                    <a:bodyPr/>
                    <a:lstStyle/>
                    <a:p>
                      <a:r>
                        <a:rPr lang="en-US" dirty="0" smtClean="0"/>
                        <a:t>Match at least n times</a:t>
                      </a:r>
                      <a:endParaRPr lang="en-US" dirty="0"/>
                    </a:p>
                  </a:txBody>
                  <a:tcPr/>
                </a:tc>
              </a:tr>
              <a:tr h="370840">
                <a:tc>
                  <a:txBody>
                    <a:bodyPr/>
                    <a:lstStyle/>
                    <a:p>
                      <a:r>
                        <a:rPr lang="en-US" dirty="0" smtClean="0"/>
                        <a:t>{n,m}</a:t>
                      </a:r>
                      <a:endParaRPr lang="en-US" dirty="0"/>
                    </a:p>
                  </a:txBody>
                  <a:tcPr/>
                </a:tc>
                <a:tc>
                  <a:txBody>
                    <a:bodyPr/>
                    <a:lstStyle/>
                    <a:p>
                      <a:r>
                        <a:rPr lang="en-US" dirty="0" smtClean="0"/>
                        <a:t>Match at least n but not more than m times</a:t>
                      </a:r>
                      <a:endParaRPr lang="en-US" dirty="0"/>
                    </a:p>
                  </a:txBody>
                  <a:tcPr/>
                </a:tc>
              </a:tr>
            </a:tbl>
          </a:graphicData>
        </a:graphic>
      </p:graphicFrame>
      <p:sp>
        <p:nvSpPr>
          <p:cNvPr id="21" name="TextBox 20"/>
          <p:cNvSpPr txBox="1"/>
          <p:nvPr/>
        </p:nvSpPr>
        <p:spPr>
          <a:xfrm>
            <a:off x="462711" y="1167789"/>
            <a:ext cx="572877" cy="477054"/>
          </a:xfrm>
          <a:prstGeom prst="rect">
            <a:avLst/>
          </a:prstGeom>
          <a:noFill/>
        </p:spPr>
        <p:txBody>
          <a:bodyPr wrap="square" rtlCol="0">
            <a:spAutoFit/>
          </a:bodyPr>
          <a:lstStyle/>
          <a:p>
            <a:r>
              <a:rPr lang="en-US" sz="2500" b="1" dirty="0" smtClean="0">
                <a:solidFill>
                  <a:schemeClr val="bg2"/>
                </a:solidFill>
              </a:rPr>
              <a:t>*</a:t>
            </a:r>
            <a:endParaRPr lang="en-US" sz="2500" b="1" dirty="0" smtClean="0">
              <a:solidFill>
                <a:schemeClr val="bg2"/>
              </a:solidFill>
            </a:endParaRPr>
          </a:p>
        </p:txBody>
      </p:sp>
      <p:sp>
        <p:nvSpPr>
          <p:cNvPr id="56" name="Rounded Rectangle 55">
            <a:hlinkClick r:id="rId8" action="ppaction://hlinksldjump"/>
          </p:cNvPr>
          <p:cNvSpPr/>
          <p:nvPr/>
        </p:nvSpPr>
        <p:spPr bwMode="auto">
          <a:xfrm>
            <a:off x="132202" y="5883007"/>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Back</a:t>
            </a:r>
            <a:endParaRPr kumimoji="0" lang="en-US" sz="1600" b="1" i="0" u="none" strike="noStrike" cap="none" normalizeH="0" baseline="0" dirty="0" smtClean="0">
              <a:ln>
                <a:noFill/>
              </a:ln>
              <a:solidFill>
                <a:schemeClr val="bg1"/>
              </a:solidFill>
              <a:effectLst/>
              <a:latin typeface="Tahoma" pitchFamily="34" charset="0"/>
            </a:endParaRPr>
          </a:p>
        </p:txBody>
      </p:sp>
      <p:sp>
        <p:nvSpPr>
          <p:cNvPr id="58" name="Rounded Rectangle 57">
            <a:hlinkClick r:id="rId9" action="ppaction://hlinksldjump"/>
          </p:cNvPr>
          <p:cNvSpPr/>
          <p:nvPr/>
        </p:nvSpPr>
        <p:spPr bwMode="auto">
          <a:xfrm>
            <a:off x="8282848" y="5881171"/>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Next</a:t>
            </a:r>
            <a:endParaRPr kumimoji="0" lang="en-US" sz="1600" b="1" i="0" u="none" strike="noStrike" cap="none" normalizeH="0" baseline="0" dirty="0" smtClean="0">
              <a:ln>
                <a:noFill/>
              </a:ln>
              <a:solidFill>
                <a:schemeClr val="bg1"/>
              </a:solidFill>
              <a:effectLst/>
              <a:latin typeface="Tahoma" pitchFamily="34" charset="0"/>
            </a:endParaRPr>
          </a:p>
        </p:txBody>
      </p:sp>
      <p:pic>
        <p:nvPicPr>
          <p:cNvPr id="59" name="Picture 1" descr="C:\Users\hoeseng\AppData\Local\Microsoft\Windows\Temporary Internet Files\Content.IE5\2SH76F5T\MC900442122[1].png">
            <a:hlinkClick r:id="rId10" action="ppaction://hlinksldjump"/>
          </p:cNvPr>
          <p:cNvPicPr>
            <a:picLocks noChangeAspect="1" noChangeArrowheads="1"/>
          </p:cNvPicPr>
          <p:nvPr/>
        </p:nvPicPr>
        <p:blipFill>
          <a:blip r:embed="rId11" cstate="print"/>
          <a:srcRect/>
          <a:stretch>
            <a:fillRect/>
          </a:stretch>
        </p:blipFill>
        <p:spPr bwMode="auto">
          <a:xfrm>
            <a:off x="8472430" y="143219"/>
            <a:ext cx="526253" cy="522697"/>
          </a:xfrm>
          <a:prstGeom prst="rect">
            <a:avLst/>
          </a:prstGeom>
          <a:noFill/>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462711" y="1167789"/>
            <a:ext cx="572877" cy="477054"/>
          </a:xfrm>
          <a:prstGeom prst="rect">
            <a:avLst/>
          </a:prstGeom>
          <a:noFill/>
        </p:spPr>
        <p:txBody>
          <a:bodyPr wrap="square" rtlCol="0">
            <a:spAutoFit/>
          </a:bodyPr>
          <a:lstStyle/>
          <a:p>
            <a:r>
              <a:rPr lang="en-US" sz="2500" b="1" dirty="0" smtClean="0"/>
              <a:t>*</a:t>
            </a:r>
            <a:endParaRPr lang="en-US" sz="2500" b="1" dirty="0" smtClean="0"/>
          </a:p>
        </p:txBody>
      </p:sp>
      <p:sp>
        <p:nvSpPr>
          <p:cNvPr id="27" name="TextBox 26"/>
          <p:cNvSpPr txBox="1"/>
          <p:nvPr/>
        </p:nvSpPr>
        <p:spPr>
          <a:xfrm>
            <a:off x="473729" y="2302524"/>
            <a:ext cx="572877" cy="477054"/>
          </a:xfrm>
          <a:prstGeom prst="rect">
            <a:avLst/>
          </a:prstGeom>
          <a:noFill/>
        </p:spPr>
        <p:txBody>
          <a:bodyPr wrap="square" rtlCol="0">
            <a:spAutoFit/>
          </a:bodyPr>
          <a:lstStyle/>
          <a:p>
            <a:r>
              <a:rPr lang="en-US" sz="2500" b="1" dirty="0" smtClean="0"/>
              <a:t>|</a:t>
            </a:r>
            <a:endParaRPr lang="en-US" sz="2500" b="1" dirty="0" smtClean="0"/>
          </a:p>
        </p:txBody>
      </p:sp>
      <p:sp>
        <p:nvSpPr>
          <p:cNvPr id="28" name="TextBox 27"/>
          <p:cNvSpPr txBox="1"/>
          <p:nvPr/>
        </p:nvSpPr>
        <p:spPr>
          <a:xfrm>
            <a:off x="374577" y="2919468"/>
            <a:ext cx="572877" cy="477054"/>
          </a:xfrm>
          <a:prstGeom prst="rect">
            <a:avLst/>
          </a:prstGeom>
          <a:noFill/>
        </p:spPr>
        <p:txBody>
          <a:bodyPr wrap="square" rtlCol="0">
            <a:spAutoFit/>
          </a:bodyPr>
          <a:lstStyle/>
          <a:p>
            <a:r>
              <a:rPr lang="en-US" sz="2500" b="1" dirty="0" smtClean="0"/>
              <a:t>( )</a:t>
            </a:r>
            <a:endParaRPr lang="en-US" sz="2500" b="1" dirty="0" smtClean="0"/>
          </a:p>
        </p:txBody>
      </p:sp>
      <p:sp>
        <p:nvSpPr>
          <p:cNvPr id="29" name="TextBox 28"/>
          <p:cNvSpPr txBox="1"/>
          <p:nvPr/>
        </p:nvSpPr>
        <p:spPr>
          <a:xfrm>
            <a:off x="429662" y="3580480"/>
            <a:ext cx="572877" cy="477054"/>
          </a:xfrm>
          <a:prstGeom prst="rect">
            <a:avLst/>
          </a:prstGeom>
          <a:noFill/>
        </p:spPr>
        <p:txBody>
          <a:bodyPr wrap="square" rtlCol="0">
            <a:spAutoFit/>
          </a:bodyPr>
          <a:lstStyle/>
          <a:p>
            <a:r>
              <a:rPr lang="en-US" sz="2500" b="1" dirty="0"/>
              <a:t>^</a:t>
            </a:r>
            <a:endParaRPr lang="en-US" sz="2500" b="1" dirty="0" smtClean="0"/>
          </a:p>
        </p:txBody>
      </p:sp>
      <p:sp>
        <p:nvSpPr>
          <p:cNvPr id="30" name="TextBox 29"/>
          <p:cNvSpPr txBox="1"/>
          <p:nvPr/>
        </p:nvSpPr>
        <p:spPr>
          <a:xfrm>
            <a:off x="253389" y="4219458"/>
            <a:ext cx="980505" cy="307777"/>
          </a:xfrm>
          <a:prstGeom prst="rect">
            <a:avLst/>
          </a:prstGeom>
          <a:noFill/>
        </p:spPr>
        <p:txBody>
          <a:bodyPr wrap="square" rtlCol="0">
            <a:spAutoFit/>
          </a:bodyPr>
          <a:lstStyle/>
          <a:p>
            <a:r>
              <a:rPr lang="en-US" sz="1400" b="1" dirty="0" smtClean="0"/>
              <a:t>Others</a:t>
            </a:r>
            <a:endParaRPr lang="en-US" sz="1400" b="1" dirty="0" smtClean="0"/>
          </a:p>
        </p:txBody>
      </p:sp>
      <p:sp>
        <p:nvSpPr>
          <p:cNvPr id="39" name="Rounded Rectangle 38">
            <a:hlinkClick r:id="rId2" action="ppaction://hlinksldjump"/>
          </p:cNvPr>
          <p:cNvSpPr/>
          <p:nvPr/>
        </p:nvSpPr>
        <p:spPr bwMode="auto">
          <a:xfrm>
            <a:off x="143219" y="1101687"/>
            <a:ext cx="1123721" cy="506776"/>
          </a:xfrm>
          <a:prstGeom prst="roundRect">
            <a:avLst>
              <a:gd name="adj" fmla="val 50000"/>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40" name="Rounded Rectangle 39">
            <a:hlinkClick r:id="rId3" action="ppaction://hlinksldjump"/>
          </p:cNvPr>
          <p:cNvSpPr/>
          <p:nvPr/>
        </p:nvSpPr>
        <p:spPr bwMode="auto">
          <a:xfrm>
            <a:off x="141383" y="1716795"/>
            <a:ext cx="1123721" cy="506776"/>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41" name="Rounded Rectangle 40">
            <a:hlinkClick r:id="rId4" action="ppaction://hlinksldjump"/>
          </p:cNvPr>
          <p:cNvSpPr/>
          <p:nvPr/>
        </p:nvSpPr>
        <p:spPr bwMode="auto">
          <a:xfrm>
            <a:off x="152400" y="2322724"/>
            <a:ext cx="1123721" cy="506776"/>
          </a:xfrm>
          <a:prstGeom prst="roundRect">
            <a:avLst>
              <a:gd name="adj" fmla="val 50000"/>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42" name="Rounded Rectangle 41">
            <a:hlinkClick r:id="rId5" action="ppaction://hlinksldjump"/>
          </p:cNvPr>
          <p:cNvSpPr/>
          <p:nvPr/>
        </p:nvSpPr>
        <p:spPr bwMode="auto">
          <a:xfrm>
            <a:off x="152400" y="2928652"/>
            <a:ext cx="1123721" cy="506776"/>
          </a:xfrm>
          <a:prstGeom prst="roundRect">
            <a:avLst>
              <a:gd name="adj" fmla="val 50000"/>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43" name="Rounded Rectangle 42">
            <a:hlinkClick r:id="rId6" action="ppaction://hlinksldjump"/>
          </p:cNvPr>
          <p:cNvSpPr/>
          <p:nvPr/>
        </p:nvSpPr>
        <p:spPr bwMode="auto">
          <a:xfrm>
            <a:off x="152400" y="3534580"/>
            <a:ext cx="1123721" cy="506776"/>
          </a:xfrm>
          <a:prstGeom prst="roundRect">
            <a:avLst>
              <a:gd name="adj" fmla="val 50000"/>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44" name="Rounded Rectangle 43">
            <a:hlinkClick r:id="rId7" action="ppaction://hlinksldjump"/>
          </p:cNvPr>
          <p:cNvSpPr/>
          <p:nvPr/>
        </p:nvSpPr>
        <p:spPr bwMode="auto">
          <a:xfrm>
            <a:off x="141383" y="4129491"/>
            <a:ext cx="1123721" cy="506776"/>
          </a:xfrm>
          <a:prstGeom prst="roundRect">
            <a:avLst>
              <a:gd name="adj" fmla="val 50000"/>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5363" name="Date Placeholder 9"/>
          <p:cNvSpPr>
            <a:spLocks noGrp="1"/>
          </p:cNvSpPr>
          <p:nvPr>
            <p:ph type="dt" sz="quarter" idx="11"/>
          </p:nvPr>
        </p:nvSpPr>
        <p:spPr bwMode="auto">
          <a:noFill/>
          <a:ln>
            <a:miter lim="800000"/>
            <a:headEnd/>
            <a:tailEnd/>
          </a:ln>
        </p:spPr>
        <p:txBody>
          <a:bodyPr/>
          <a:lstStyle/>
          <a:p>
            <a:fld id="{B66BB412-C029-412D-A7DA-26DA3FD5D3E8}" type="datetime4">
              <a:rPr lang="en-US"/>
              <a:pPr/>
              <a:t>November 6, 2013</a:t>
            </a:fld>
            <a:endParaRPr lang="en-US" dirty="0"/>
          </a:p>
        </p:txBody>
      </p:sp>
      <p:sp>
        <p:nvSpPr>
          <p:cNvPr id="9" name="Title 4"/>
          <p:cNvSpPr>
            <a:spLocks noGrp="1"/>
          </p:cNvSpPr>
          <p:nvPr>
            <p:ph type="title"/>
          </p:nvPr>
        </p:nvSpPr>
        <p:spPr>
          <a:xfrm>
            <a:off x="0" y="0"/>
            <a:ext cx="9144000" cy="892175"/>
          </a:xfrm>
        </p:spPr>
        <p:txBody>
          <a:bodyPr/>
          <a:lstStyle/>
          <a:p>
            <a:r>
              <a:rPr lang="en-US" dirty="0" smtClean="0"/>
              <a:t>Regex / Regular Expression</a:t>
            </a:r>
            <a:endParaRPr lang="en-US" dirty="0" smtClean="0"/>
          </a:p>
        </p:txBody>
      </p:sp>
      <p:sp>
        <p:nvSpPr>
          <p:cNvPr id="11" name="Rectangle 10"/>
          <p:cNvSpPr/>
          <p:nvPr/>
        </p:nvSpPr>
        <p:spPr bwMode="auto">
          <a:xfrm>
            <a:off x="1013552" y="881349"/>
            <a:ext cx="7722823" cy="5255046"/>
          </a:xfrm>
          <a:prstGeom prst="rect">
            <a:avLst/>
          </a:prstGeom>
          <a:solidFill>
            <a:schemeClr val="bg1"/>
          </a:solidFill>
          <a:ln w="31750"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8" name="TextBox 17"/>
          <p:cNvSpPr txBox="1"/>
          <p:nvPr/>
        </p:nvSpPr>
        <p:spPr>
          <a:xfrm>
            <a:off x="506779" y="1652529"/>
            <a:ext cx="572877" cy="477054"/>
          </a:xfrm>
          <a:prstGeom prst="rect">
            <a:avLst/>
          </a:prstGeom>
          <a:noFill/>
        </p:spPr>
        <p:txBody>
          <a:bodyPr wrap="square" rtlCol="0">
            <a:spAutoFit/>
          </a:bodyPr>
          <a:lstStyle/>
          <a:p>
            <a:r>
              <a:rPr lang="en-US" sz="2500" b="1" dirty="0">
                <a:solidFill>
                  <a:schemeClr val="bg2"/>
                </a:solidFill>
              </a:rPr>
              <a:t>.</a:t>
            </a:r>
            <a:endParaRPr lang="en-US" sz="2500" b="1" dirty="0" smtClean="0">
              <a:solidFill>
                <a:schemeClr val="bg2"/>
              </a:solidFill>
            </a:endParaRPr>
          </a:p>
        </p:txBody>
      </p:sp>
      <p:sp>
        <p:nvSpPr>
          <p:cNvPr id="20" name="Text Placeholder 5"/>
          <p:cNvSpPr>
            <a:spLocks noGrp="1"/>
          </p:cNvSpPr>
          <p:nvPr>
            <p:ph type="body" sz="quarter" idx="10"/>
          </p:nvPr>
        </p:nvSpPr>
        <p:spPr>
          <a:xfrm>
            <a:off x="1079653" y="947451"/>
            <a:ext cx="7623022" cy="5126324"/>
          </a:xfrm>
        </p:spPr>
        <p:txBody>
          <a:bodyPr/>
          <a:lstStyle/>
          <a:p>
            <a:endParaRPr lang="en-US" sz="800" dirty="0" smtClean="0">
              <a:solidFill>
                <a:srgbClr val="FF0000"/>
              </a:solidFill>
            </a:endParaRPr>
          </a:p>
          <a:p>
            <a:r>
              <a:rPr lang="en-US" dirty="0" smtClean="0"/>
              <a:t>Match any valid character</a:t>
            </a:r>
          </a:p>
          <a:p>
            <a:r>
              <a:rPr lang="en-US" dirty="0" smtClean="0"/>
              <a:t>a</a:t>
            </a:r>
            <a:r>
              <a:rPr lang="en-US" dirty="0" smtClean="0">
                <a:solidFill>
                  <a:srgbClr val="FF0000"/>
                </a:solidFill>
              </a:rPr>
              <a:t>.</a:t>
            </a:r>
            <a:r>
              <a:rPr lang="en-US" dirty="0" smtClean="0"/>
              <a:t>c</a:t>
            </a:r>
          </a:p>
          <a:p>
            <a:r>
              <a:rPr lang="en-US" dirty="0" smtClean="0"/>
              <a:t>a</a:t>
            </a:r>
            <a:r>
              <a:rPr lang="en-US" dirty="0" smtClean="0">
                <a:solidFill>
                  <a:srgbClr val="FF0000"/>
                </a:solidFill>
              </a:rPr>
              <a:t>b</a:t>
            </a:r>
            <a:r>
              <a:rPr lang="en-US" dirty="0" smtClean="0"/>
              <a:t>c , a</a:t>
            </a:r>
            <a:r>
              <a:rPr lang="en-US" dirty="0" smtClean="0">
                <a:solidFill>
                  <a:srgbClr val="FF0000"/>
                </a:solidFill>
              </a:rPr>
              <a:t>c</a:t>
            </a:r>
            <a:r>
              <a:rPr lang="en-US" dirty="0" smtClean="0"/>
              <a:t>c , a</a:t>
            </a:r>
            <a:r>
              <a:rPr lang="en-US" dirty="0" smtClean="0">
                <a:solidFill>
                  <a:srgbClr val="FF0000"/>
                </a:solidFill>
              </a:rPr>
              <a:t>m</a:t>
            </a:r>
            <a:r>
              <a:rPr lang="en-US" dirty="0" smtClean="0"/>
              <a:t>c , …</a:t>
            </a:r>
          </a:p>
          <a:p>
            <a:endParaRPr lang="en-US" dirty="0" smtClean="0"/>
          </a:p>
        </p:txBody>
      </p:sp>
      <p:sp>
        <p:nvSpPr>
          <p:cNvPr id="45" name="Rounded Rectangle 44">
            <a:hlinkClick r:id="rId8" action="ppaction://hlinksldjump"/>
          </p:cNvPr>
          <p:cNvSpPr/>
          <p:nvPr/>
        </p:nvSpPr>
        <p:spPr bwMode="auto">
          <a:xfrm>
            <a:off x="132202" y="5883007"/>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Back</a:t>
            </a:r>
            <a:endParaRPr kumimoji="0" lang="en-US" sz="1600" b="1" i="0" u="none" strike="noStrike" cap="none" normalizeH="0" baseline="0" dirty="0" smtClean="0">
              <a:ln>
                <a:noFill/>
              </a:ln>
              <a:solidFill>
                <a:schemeClr val="bg1"/>
              </a:solidFill>
              <a:effectLst/>
              <a:latin typeface="Tahoma" pitchFamily="34" charset="0"/>
            </a:endParaRPr>
          </a:p>
        </p:txBody>
      </p:sp>
      <p:sp>
        <p:nvSpPr>
          <p:cNvPr id="47" name="Rounded Rectangle 46">
            <a:hlinkClick r:id="rId9" action="ppaction://hlinksldjump"/>
          </p:cNvPr>
          <p:cNvSpPr/>
          <p:nvPr/>
        </p:nvSpPr>
        <p:spPr bwMode="auto">
          <a:xfrm>
            <a:off x="8282848" y="5881171"/>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Next</a:t>
            </a:r>
            <a:endParaRPr kumimoji="0" lang="en-US" sz="1600" b="1" i="0" u="none" strike="noStrike" cap="none" normalizeH="0" baseline="0" dirty="0" smtClean="0">
              <a:ln>
                <a:noFill/>
              </a:ln>
              <a:solidFill>
                <a:schemeClr val="bg1"/>
              </a:solidFill>
              <a:effectLst/>
              <a:latin typeface="Tahoma" pitchFamily="34" charset="0"/>
            </a:endParaRPr>
          </a:p>
        </p:txBody>
      </p:sp>
      <p:pic>
        <p:nvPicPr>
          <p:cNvPr id="48" name="Picture 1" descr="C:\Users\hoeseng\AppData\Local\Microsoft\Windows\Temporary Internet Files\Content.IE5\2SH76F5T\MC900442122[1].png">
            <a:hlinkClick r:id="rId10" action="ppaction://hlinksldjump"/>
          </p:cNvPr>
          <p:cNvPicPr>
            <a:picLocks noChangeAspect="1" noChangeArrowheads="1"/>
          </p:cNvPicPr>
          <p:nvPr/>
        </p:nvPicPr>
        <p:blipFill>
          <a:blip r:embed="rId11" cstate="print"/>
          <a:srcRect/>
          <a:stretch>
            <a:fillRect/>
          </a:stretch>
        </p:blipFill>
        <p:spPr bwMode="auto">
          <a:xfrm>
            <a:off x="8472430" y="143219"/>
            <a:ext cx="526253" cy="522697"/>
          </a:xfrm>
          <a:prstGeom prst="rect">
            <a:avLst/>
          </a:prstGeom>
          <a:noFill/>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462711" y="1167789"/>
            <a:ext cx="572877" cy="477054"/>
          </a:xfrm>
          <a:prstGeom prst="rect">
            <a:avLst/>
          </a:prstGeom>
          <a:noFill/>
        </p:spPr>
        <p:txBody>
          <a:bodyPr wrap="square" rtlCol="0">
            <a:spAutoFit/>
          </a:bodyPr>
          <a:lstStyle/>
          <a:p>
            <a:r>
              <a:rPr lang="en-US" sz="2500" b="1" dirty="0" smtClean="0"/>
              <a:t>*</a:t>
            </a:r>
            <a:endParaRPr lang="en-US" sz="2500" b="1" dirty="0" smtClean="0"/>
          </a:p>
        </p:txBody>
      </p:sp>
      <p:sp>
        <p:nvSpPr>
          <p:cNvPr id="26" name="TextBox 25"/>
          <p:cNvSpPr txBox="1"/>
          <p:nvPr/>
        </p:nvSpPr>
        <p:spPr>
          <a:xfrm>
            <a:off x="506779" y="1652529"/>
            <a:ext cx="572877" cy="477054"/>
          </a:xfrm>
          <a:prstGeom prst="rect">
            <a:avLst/>
          </a:prstGeom>
          <a:noFill/>
        </p:spPr>
        <p:txBody>
          <a:bodyPr wrap="square" rtlCol="0">
            <a:spAutoFit/>
          </a:bodyPr>
          <a:lstStyle/>
          <a:p>
            <a:r>
              <a:rPr lang="en-US" sz="2500" b="1" dirty="0"/>
              <a:t>.</a:t>
            </a:r>
            <a:endParaRPr lang="en-US" sz="2500" b="1" dirty="0" smtClean="0"/>
          </a:p>
        </p:txBody>
      </p:sp>
      <p:sp>
        <p:nvSpPr>
          <p:cNvPr id="27" name="TextBox 26"/>
          <p:cNvSpPr txBox="1"/>
          <p:nvPr/>
        </p:nvSpPr>
        <p:spPr>
          <a:xfrm>
            <a:off x="374577" y="2919468"/>
            <a:ext cx="572877" cy="477054"/>
          </a:xfrm>
          <a:prstGeom prst="rect">
            <a:avLst/>
          </a:prstGeom>
          <a:noFill/>
        </p:spPr>
        <p:txBody>
          <a:bodyPr wrap="square" rtlCol="0">
            <a:spAutoFit/>
          </a:bodyPr>
          <a:lstStyle/>
          <a:p>
            <a:r>
              <a:rPr lang="en-US" sz="2500" b="1" dirty="0" smtClean="0"/>
              <a:t>( )</a:t>
            </a:r>
            <a:endParaRPr lang="en-US" sz="2500" b="1" dirty="0" smtClean="0"/>
          </a:p>
        </p:txBody>
      </p:sp>
      <p:sp>
        <p:nvSpPr>
          <p:cNvPr id="28" name="TextBox 27"/>
          <p:cNvSpPr txBox="1"/>
          <p:nvPr/>
        </p:nvSpPr>
        <p:spPr>
          <a:xfrm>
            <a:off x="429662" y="3580480"/>
            <a:ext cx="572877" cy="477054"/>
          </a:xfrm>
          <a:prstGeom prst="rect">
            <a:avLst/>
          </a:prstGeom>
          <a:noFill/>
        </p:spPr>
        <p:txBody>
          <a:bodyPr wrap="square" rtlCol="0">
            <a:spAutoFit/>
          </a:bodyPr>
          <a:lstStyle/>
          <a:p>
            <a:r>
              <a:rPr lang="en-US" sz="2500" b="1" dirty="0"/>
              <a:t>^</a:t>
            </a:r>
            <a:endParaRPr lang="en-US" sz="2500" b="1" dirty="0" smtClean="0"/>
          </a:p>
        </p:txBody>
      </p:sp>
      <p:sp>
        <p:nvSpPr>
          <p:cNvPr id="29" name="TextBox 28"/>
          <p:cNvSpPr txBox="1"/>
          <p:nvPr/>
        </p:nvSpPr>
        <p:spPr>
          <a:xfrm>
            <a:off x="253389" y="4219458"/>
            <a:ext cx="980505" cy="307777"/>
          </a:xfrm>
          <a:prstGeom prst="rect">
            <a:avLst/>
          </a:prstGeom>
          <a:noFill/>
        </p:spPr>
        <p:txBody>
          <a:bodyPr wrap="square" rtlCol="0">
            <a:spAutoFit/>
          </a:bodyPr>
          <a:lstStyle/>
          <a:p>
            <a:r>
              <a:rPr lang="en-US" sz="1400" b="1" dirty="0" smtClean="0"/>
              <a:t>Others</a:t>
            </a:r>
            <a:endParaRPr lang="en-US" sz="1400" b="1" dirty="0" smtClean="0"/>
          </a:p>
        </p:txBody>
      </p:sp>
      <p:sp>
        <p:nvSpPr>
          <p:cNvPr id="38" name="Rounded Rectangle 37">
            <a:hlinkClick r:id="rId2" action="ppaction://hlinksldjump"/>
          </p:cNvPr>
          <p:cNvSpPr/>
          <p:nvPr/>
        </p:nvSpPr>
        <p:spPr bwMode="auto">
          <a:xfrm>
            <a:off x="143219" y="1101687"/>
            <a:ext cx="1123721" cy="506776"/>
          </a:xfrm>
          <a:prstGeom prst="roundRect">
            <a:avLst>
              <a:gd name="adj" fmla="val 50000"/>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39" name="Rounded Rectangle 38">
            <a:hlinkClick r:id="rId3" action="ppaction://hlinksldjump"/>
          </p:cNvPr>
          <p:cNvSpPr/>
          <p:nvPr/>
        </p:nvSpPr>
        <p:spPr bwMode="auto">
          <a:xfrm>
            <a:off x="141383" y="1716795"/>
            <a:ext cx="1123721" cy="506776"/>
          </a:xfrm>
          <a:prstGeom prst="roundRect">
            <a:avLst>
              <a:gd name="adj" fmla="val 50000"/>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40" name="Rounded Rectangle 39">
            <a:hlinkClick r:id="rId4" action="ppaction://hlinksldjump"/>
          </p:cNvPr>
          <p:cNvSpPr/>
          <p:nvPr/>
        </p:nvSpPr>
        <p:spPr bwMode="auto">
          <a:xfrm>
            <a:off x="152400" y="2322724"/>
            <a:ext cx="1123721" cy="506776"/>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41" name="Rounded Rectangle 40">
            <a:hlinkClick r:id="rId5" action="ppaction://hlinksldjump"/>
          </p:cNvPr>
          <p:cNvSpPr/>
          <p:nvPr/>
        </p:nvSpPr>
        <p:spPr bwMode="auto">
          <a:xfrm>
            <a:off x="152400" y="2928652"/>
            <a:ext cx="1123721" cy="506776"/>
          </a:xfrm>
          <a:prstGeom prst="roundRect">
            <a:avLst>
              <a:gd name="adj" fmla="val 50000"/>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42" name="Rounded Rectangle 41">
            <a:hlinkClick r:id="rId6" action="ppaction://hlinksldjump"/>
          </p:cNvPr>
          <p:cNvSpPr/>
          <p:nvPr/>
        </p:nvSpPr>
        <p:spPr bwMode="auto">
          <a:xfrm>
            <a:off x="152400" y="3534580"/>
            <a:ext cx="1123721" cy="506776"/>
          </a:xfrm>
          <a:prstGeom prst="roundRect">
            <a:avLst>
              <a:gd name="adj" fmla="val 50000"/>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43" name="Rounded Rectangle 42">
            <a:hlinkClick r:id="rId7" action="ppaction://hlinksldjump"/>
          </p:cNvPr>
          <p:cNvSpPr/>
          <p:nvPr/>
        </p:nvSpPr>
        <p:spPr bwMode="auto">
          <a:xfrm>
            <a:off x="141383" y="4129491"/>
            <a:ext cx="1123721" cy="506776"/>
          </a:xfrm>
          <a:prstGeom prst="roundRect">
            <a:avLst>
              <a:gd name="adj" fmla="val 50000"/>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5363" name="Date Placeholder 9"/>
          <p:cNvSpPr>
            <a:spLocks noGrp="1"/>
          </p:cNvSpPr>
          <p:nvPr>
            <p:ph type="dt" sz="quarter" idx="11"/>
          </p:nvPr>
        </p:nvSpPr>
        <p:spPr bwMode="auto">
          <a:noFill/>
          <a:ln>
            <a:miter lim="800000"/>
            <a:headEnd/>
            <a:tailEnd/>
          </a:ln>
        </p:spPr>
        <p:txBody>
          <a:bodyPr/>
          <a:lstStyle/>
          <a:p>
            <a:fld id="{B66BB412-C029-412D-A7DA-26DA3FD5D3E8}" type="datetime4">
              <a:rPr lang="en-US"/>
              <a:pPr/>
              <a:t>November 6, 2013</a:t>
            </a:fld>
            <a:endParaRPr lang="en-US" dirty="0"/>
          </a:p>
        </p:txBody>
      </p:sp>
      <p:sp>
        <p:nvSpPr>
          <p:cNvPr id="9" name="Title 4"/>
          <p:cNvSpPr>
            <a:spLocks noGrp="1"/>
          </p:cNvSpPr>
          <p:nvPr>
            <p:ph type="title"/>
          </p:nvPr>
        </p:nvSpPr>
        <p:spPr>
          <a:xfrm>
            <a:off x="0" y="0"/>
            <a:ext cx="9144000" cy="892175"/>
          </a:xfrm>
        </p:spPr>
        <p:txBody>
          <a:bodyPr/>
          <a:lstStyle/>
          <a:p>
            <a:r>
              <a:rPr lang="en-US" dirty="0" smtClean="0"/>
              <a:t>Regex / Regular Expression</a:t>
            </a:r>
            <a:endParaRPr lang="en-US" dirty="0" smtClean="0"/>
          </a:p>
        </p:txBody>
      </p:sp>
      <p:sp>
        <p:nvSpPr>
          <p:cNvPr id="11" name="Rectangle 10"/>
          <p:cNvSpPr/>
          <p:nvPr/>
        </p:nvSpPr>
        <p:spPr bwMode="auto">
          <a:xfrm>
            <a:off x="1013552" y="881349"/>
            <a:ext cx="7722823" cy="5255046"/>
          </a:xfrm>
          <a:prstGeom prst="rect">
            <a:avLst/>
          </a:prstGeom>
          <a:solidFill>
            <a:schemeClr val="bg1"/>
          </a:solidFill>
          <a:ln w="31750"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8" name="TextBox 17"/>
          <p:cNvSpPr txBox="1"/>
          <p:nvPr/>
        </p:nvSpPr>
        <p:spPr>
          <a:xfrm>
            <a:off x="473729" y="2302524"/>
            <a:ext cx="572877" cy="477054"/>
          </a:xfrm>
          <a:prstGeom prst="rect">
            <a:avLst/>
          </a:prstGeom>
          <a:noFill/>
        </p:spPr>
        <p:txBody>
          <a:bodyPr wrap="square" rtlCol="0">
            <a:spAutoFit/>
          </a:bodyPr>
          <a:lstStyle/>
          <a:p>
            <a:r>
              <a:rPr lang="en-US" sz="2500" b="1" dirty="0" smtClean="0">
                <a:solidFill>
                  <a:schemeClr val="bg2"/>
                </a:solidFill>
              </a:rPr>
              <a:t>|</a:t>
            </a:r>
            <a:endParaRPr lang="en-US" sz="2500" b="1" dirty="0" smtClean="0">
              <a:solidFill>
                <a:schemeClr val="bg2"/>
              </a:solidFill>
            </a:endParaRPr>
          </a:p>
        </p:txBody>
      </p:sp>
      <p:sp>
        <p:nvSpPr>
          <p:cNvPr id="19" name="Text Placeholder 5"/>
          <p:cNvSpPr>
            <a:spLocks noGrp="1"/>
          </p:cNvSpPr>
          <p:nvPr>
            <p:ph type="body" sz="quarter" idx="10"/>
          </p:nvPr>
        </p:nvSpPr>
        <p:spPr>
          <a:xfrm>
            <a:off x="1079653" y="947451"/>
            <a:ext cx="7623022" cy="5126324"/>
          </a:xfrm>
        </p:spPr>
        <p:txBody>
          <a:bodyPr/>
          <a:lstStyle/>
          <a:p>
            <a:endParaRPr lang="en-US" sz="800" dirty="0" smtClean="0">
              <a:solidFill>
                <a:srgbClr val="FF0000"/>
              </a:solidFill>
            </a:endParaRPr>
          </a:p>
          <a:p>
            <a:r>
              <a:rPr lang="en-US" dirty="0" smtClean="0"/>
              <a:t>equivalent to an "or" in regular expression</a:t>
            </a:r>
          </a:p>
          <a:p>
            <a:r>
              <a:rPr lang="en-US" dirty="0" smtClean="0">
                <a:solidFill>
                  <a:srgbClr val="FF0000"/>
                </a:solidFill>
              </a:rPr>
              <a:t>abc|def</a:t>
            </a:r>
            <a:r>
              <a:rPr lang="en-US" dirty="0" smtClean="0"/>
              <a:t> will match any string that contains either </a:t>
            </a:r>
            <a:r>
              <a:rPr lang="en-US" dirty="0" smtClean="0">
                <a:solidFill>
                  <a:srgbClr val="FF0000"/>
                </a:solidFill>
              </a:rPr>
              <a:t>abc</a:t>
            </a:r>
            <a:r>
              <a:rPr lang="en-US" dirty="0" smtClean="0"/>
              <a:t> or </a:t>
            </a:r>
            <a:r>
              <a:rPr lang="en-US" dirty="0" smtClean="0">
                <a:solidFill>
                  <a:srgbClr val="FF0000"/>
                </a:solidFill>
              </a:rPr>
              <a:t>def</a:t>
            </a:r>
          </a:p>
          <a:p>
            <a:endParaRPr lang="en-US" dirty="0" smtClean="0"/>
          </a:p>
          <a:p>
            <a:endParaRPr lang="en-US" dirty="0" smtClean="0"/>
          </a:p>
        </p:txBody>
      </p:sp>
      <p:sp>
        <p:nvSpPr>
          <p:cNvPr id="44" name="Rounded Rectangle 43">
            <a:hlinkClick r:id="rId8" action="ppaction://hlinksldjump"/>
          </p:cNvPr>
          <p:cNvSpPr/>
          <p:nvPr/>
        </p:nvSpPr>
        <p:spPr bwMode="auto">
          <a:xfrm>
            <a:off x="132202" y="5883007"/>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Back</a:t>
            </a:r>
            <a:endParaRPr kumimoji="0" lang="en-US" sz="1600" b="1" i="0" u="none" strike="noStrike" cap="none" normalizeH="0" baseline="0" dirty="0" smtClean="0">
              <a:ln>
                <a:noFill/>
              </a:ln>
              <a:solidFill>
                <a:schemeClr val="bg1"/>
              </a:solidFill>
              <a:effectLst/>
              <a:latin typeface="Tahoma" pitchFamily="34" charset="0"/>
            </a:endParaRPr>
          </a:p>
        </p:txBody>
      </p:sp>
      <p:sp>
        <p:nvSpPr>
          <p:cNvPr id="46" name="Rounded Rectangle 45">
            <a:hlinkClick r:id="rId9" action="ppaction://hlinksldjump"/>
          </p:cNvPr>
          <p:cNvSpPr/>
          <p:nvPr/>
        </p:nvSpPr>
        <p:spPr bwMode="auto">
          <a:xfrm>
            <a:off x="8282848" y="5881171"/>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Next</a:t>
            </a:r>
            <a:endParaRPr kumimoji="0" lang="en-US" sz="1600" b="1" i="0" u="none" strike="noStrike" cap="none" normalizeH="0" baseline="0" dirty="0" smtClean="0">
              <a:ln>
                <a:noFill/>
              </a:ln>
              <a:solidFill>
                <a:schemeClr val="bg1"/>
              </a:solidFill>
              <a:effectLst/>
              <a:latin typeface="Tahoma" pitchFamily="34" charset="0"/>
            </a:endParaRPr>
          </a:p>
        </p:txBody>
      </p:sp>
      <p:pic>
        <p:nvPicPr>
          <p:cNvPr id="47" name="Picture 1" descr="C:\Users\hoeseng\AppData\Local\Microsoft\Windows\Temporary Internet Files\Content.IE5\2SH76F5T\MC900442122[1].png">
            <a:hlinkClick r:id="rId10" action="ppaction://hlinksldjump"/>
          </p:cNvPr>
          <p:cNvPicPr>
            <a:picLocks noChangeAspect="1" noChangeArrowheads="1"/>
          </p:cNvPicPr>
          <p:nvPr/>
        </p:nvPicPr>
        <p:blipFill>
          <a:blip r:embed="rId11" cstate="print"/>
          <a:srcRect/>
          <a:stretch>
            <a:fillRect/>
          </a:stretch>
        </p:blipFill>
        <p:spPr bwMode="auto">
          <a:xfrm>
            <a:off x="8472430" y="143219"/>
            <a:ext cx="526253" cy="522697"/>
          </a:xfrm>
          <a:prstGeom prst="rect">
            <a:avLst/>
          </a:prstGeom>
          <a:noFill/>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462711" y="1167789"/>
            <a:ext cx="572877" cy="477054"/>
          </a:xfrm>
          <a:prstGeom prst="rect">
            <a:avLst/>
          </a:prstGeom>
          <a:noFill/>
        </p:spPr>
        <p:txBody>
          <a:bodyPr wrap="square" rtlCol="0">
            <a:spAutoFit/>
          </a:bodyPr>
          <a:lstStyle/>
          <a:p>
            <a:r>
              <a:rPr lang="en-US" sz="2500" b="1" dirty="0" smtClean="0"/>
              <a:t>*</a:t>
            </a:r>
            <a:endParaRPr lang="en-US" sz="2500" b="1" dirty="0" smtClean="0"/>
          </a:p>
        </p:txBody>
      </p:sp>
      <p:sp>
        <p:nvSpPr>
          <p:cNvPr id="36" name="TextBox 35"/>
          <p:cNvSpPr txBox="1"/>
          <p:nvPr/>
        </p:nvSpPr>
        <p:spPr>
          <a:xfrm>
            <a:off x="506779" y="1652529"/>
            <a:ext cx="572877" cy="477054"/>
          </a:xfrm>
          <a:prstGeom prst="rect">
            <a:avLst/>
          </a:prstGeom>
          <a:noFill/>
        </p:spPr>
        <p:txBody>
          <a:bodyPr wrap="square" rtlCol="0">
            <a:spAutoFit/>
          </a:bodyPr>
          <a:lstStyle/>
          <a:p>
            <a:r>
              <a:rPr lang="en-US" sz="2500" b="1" dirty="0"/>
              <a:t>.</a:t>
            </a:r>
            <a:endParaRPr lang="en-US" sz="2500" b="1" dirty="0" smtClean="0"/>
          </a:p>
        </p:txBody>
      </p:sp>
      <p:sp>
        <p:nvSpPr>
          <p:cNvPr id="37" name="TextBox 36"/>
          <p:cNvSpPr txBox="1"/>
          <p:nvPr/>
        </p:nvSpPr>
        <p:spPr>
          <a:xfrm>
            <a:off x="473729" y="2302524"/>
            <a:ext cx="572877" cy="477054"/>
          </a:xfrm>
          <a:prstGeom prst="rect">
            <a:avLst/>
          </a:prstGeom>
          <a:noFill/>
        </p:spPr>
        <p:txBody>
          <a:bodyPr wrap="square" rtlCol="0">
            <a:spAutoFit/>
          </a:bodyPr>
          <a:lstStyle/>
          <a:p>
            <a:r>
              <a:rPr lang="en-US" sz="2500" b="1" dirty="0" smtClean="0"/>
              <a:t>|</a:t>
            </a:r>
            <a:endParaRPr lang="en-US" sz="2500" b="1" dirty="0" smtClean="0"/>
          </a:p>
        </p:txBody>
      </p:sp>
      <p:sp>
        <p:nvSpPr>
          <p:cNvPr id="38" name="TextBox 37"/>
          <p:cNvSpPr txBox="1"/>
          <p:nvPr/>
        </p:nvSpPr>
        <p:spPr>
          <a:xfrm>
            <a:off x="429662" y="3580480"/>
            <a:ext cx="572877" cy="477054"/>
          </a:xfrm>
          <a:prstGeom prst="rect">
            <a:avLst/>
          </a:prstGeom>
          <a:noFill/>
        </p:spPr>
        <p:txBody>
          <a:bodyPr wrap="square" rtlCol="0">
            <a:spAutoFit/>
          </a:bodyPr>
          <a:lstStyle/>
          <a:p>
            <a:r>
              <a:rPr lang="en-US" sz="2500" b="1" dirty="0"/>
              <a:t>^</a:t>
            </a:r>
            <a:endParaRPr lang="en-US" sz="2500" b="1" dirty="0" smtClean="0"/>
          </a:p>
        </p:txBody>
      </p:sp>
      <p:sp>
        <p:nvSpPr>
          <p:cNvPr id="39" name="TextBox 38"/>
          <p:cNvSpPr txBox="1"/>
          <p:nvPr/>
        </p:nvSpPr>
        <p:spPr>
          <a:xfrm>
            <a:off x="253389" y="4219458"/>
            <a:ext cx="980505" cy="307777"/>
          </a:xfrm>
          <a:prstGeom prst="rect">
            <a:avLst/>
          </a:prstGeom>
          <a:noFill/>
        </p:spPr>
        <p:txBody>
          <a:bodyPr wrap="square" rtlCol="0">
            <a:spAutoFit/>
          </a:bodyPr>
          <a:lstStyle/>
          <a:p>
            <a:r>
              <a:rPr lang="en-US" sz="1400" b="1" dirty="0" smtClean="0"/>
              <a:t>Others</a:t>
            </a:r>
            <a:endParaRPr lang="en-US" sz="1400" b="1" dirty="0" smtClean="0"/>
          </a:p>
        </p:txBody>
      </p:sp>
      <p:sp>
        <p:nvSpPr>
          <p:cNvPr id="48" name="Rounded Rectangle 47">
            <a:hlinkClick r:id="rId2" action="ppaction://hlinksldjump"/>
          </p:cNvPr>
          <p:cNvSpPr/>
          <p:nvPr/>
        </p:nvSpPr>
        <p:spPr bwMode="auto">
          <a:xfrm>
            <a:off x="143219" y="1101687"/>
            <a:ext cx="1123721" cy="506776"/>
          </a:xfrm>
          <a:prstGeom prst="roundRect">
            <a:avLst>
              <a:gd name="adj" fmla="val 50000"/>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49" name="Rounded Rectangle 48">
            <a:hlinkClick r:id="rId3" action="ppaction://hlinksldjump"/>
          </p:cNvPr>
          <p:cNvSpPr/>
          <p:nvPr/>
        </p:nvSpPr>
        <p:spPr bwMode="auto">
          <a:xfrm>
            <a:off x="141383" y="1716795"/>
            <a:ext cx="1123721" cy="506776"/>
          </a:xfrm>
          <a:prstGeom prst="roundRect">
            <a:avLst>
              <a:gd name="adj" fmla="val 50000"/>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50" name="Rounded Rectangle 49">
            <a:hlinkClick r:id="rId4" action="ppaction://hlinksldjump"/>
          </p:cNvPr>
          <p:cNvSpPr/>
          <p:nvPr/>
        </p:nvSpPr>
        <p:spPr bwMode="auto">
          <a:xfrm>
            <a:off x="152400" y="2322724"/>
            <a:ext cx="1123721" cy="506776"/>
          </a:xfrm>
          <a:prstGeom prst="roundRect">
            <a:avLst>
              <a:gd name="adj" fmla="val 50000"/>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51" name="Rounded Rectangle 50">
            <a:hlinkClick r:id="rId5" action="ppaction://hlinksldjump"/>
          </p:cNvPr>
          <p:cNvSpPr/>
          <p:nvPr/>
        </p:nvSpPr>
        <p:spPr bwMode="auto">
          <a:xfrm>
            <a:off x="152400" y="2928652"/>
            <a:ext cx="1123721" cy="506776"/>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52" name="Rounded Rectangle 51">
            <a:hlinkClick r:id="rId6" action="ppaction://hlinksldjump"/>
          </p:cNvPr>
          <p:cNvSpPr/>
          <p:nvPr/>
        </p:nvSpPr>
        <p:spPr bwMode="auto">
          <a:xfrm>
            <a:off x="152400" y="3534580"/>
            <a:ext cx="1123721" cy="506776"/>
          </a:xfrm>
          <a:prstGeom prst="roundRect">
            <a:avLst>
              <a:gd name="adj" fmla="val 50000"/>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53" name="Rounded Rectangle 52">
            <a:hlinkClick r:id="rId7" action="ppaction://hlinksldjump"/>
          </p:cNvPr>
          <p:cNvSpPr/>
          <p:nvPr/>
        </p:nvSpPr>
        <p:spPr bwMode="auto">
          <a:xfrm>
            <a:off x="141383" y="4129491"/>
            <a:ext cx="1123721" cy="506776"/>
          </a:xfrm>
          <a:prstGeom prst="roundRect">
            <a:avLst>
              <a:gd name="adj" fmla="val 50000"/>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5363" name="Date Placeholder 9"/>
          <p:cNvSpPr>
            <a:spLocks noGrp="1"/>
          </p:cNvSpPr>
          <p:nvPr>
            <p:ph type="dt" sz="quarter" idx="11"/>
          </p:nvPr>
        </p:nvSpPr>
        <p:spPr bwMode="auto">
          <a:noFill/>
          <a:ln>
            <a:miter lim="800000"/>
            <a:headEnd/>
            <a:tailEnd/>
          </a:ln>
        </p:spPr>
        <p:txBody>
          <a:bodyPr/>
          <a:lstStyle/>
          <a:p>
            <a:fld id="{B66BB412-C029-412D-A7DA-26DA3FD5D3E8}" type="datetime4">
              <a:rPr lang="en-US"/>
              <a:pPr/>
              <a:t>November 6, 2013</a:t>
            </a:fld>
            <a:endParaRPr lang="en-US" dirty="0"/>
          </a:p>
        </p:txBody>
      </p:sp>
      <p:sp>
        <p:nvSpPr>
          <p:cNvPr id="9" name="Title 4"/>
          <p:cNvSpPr>
            <a:spLocks noGrp="1"/>
          </p:cNvSpPr>
          <p:nvPr>
            <p:ph type="title"/>
          </p:nvPr>
        </p:nvSpPr>
        <p:spPr>
          <a:xfrm>
            <a:off x="0" y="0"/>
            <a:ext cx="9144000" cy="892175"/>
          </a:xfrm>
        </p:spPr>
        <p:txBody>
          <a:bodyPr/>
          <a:lstStyle/>
          <a:p>
            <a:r>
              <a:rPr lang="en-US" dirty="0" smtClean="0"/>
              <a:t>Regex / Regular Expression</a:t>
            </a:r>
            <a:endParaRPr lang="en-US" dirty="0" smtClean="0"/>
          </a:p>
        </p:txBody>
      </p:sp>
      <p:sp>
        <p:nvSpPr>
          <p:cNvPr id="11" name="Rectangle 10"/>
          <p:cNvSpPr/>
          <p:nvPr/>
        </p:nvSpPr>
        <p:spPr bwMode="auto">
          <a:xfrm>
            <a:off x="1013552" y="881349"/>
            <a:ext cx="7722823" cy="5255046"/>
          </a:xfrm>
          <a:prstGeom prst="rect">
            <a:avLst/>
          </a:prstGeom>
          <a:solidFill>
            <a:schemeClr val="bg1"/>
          </a:solidFill>
          <a:ln w="31750"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8" name="TextBox 17"/>
          <p:cNvSpPr txBox="1"/>
          <p:nvPr/>
        </p:nvSpPr>
        <p:spPr>
          <a:xfrm>
            <a:off x="374577" y="2919468"/>
            <a:ext cx="572877" cy="477054"/>
          </a:xfrm>
          <a:prstGeom prst="rect">
            <a:avLst/>
          </a:prstGeom>
          <a:noFill/>
        </p:spPr>
        <p:txBody>
          <a:bodyPr wrap="square" rtlCol="0">
            <a:spAutoFit/>
          </a:bodyPr>
          <a:lstStyle/>
          <a:p>
            <a:r>
              <a:rPr lang="en-US" sz="2500" b="1" dirty="0" smtClean="0">
                <a:solidFill>
                  <a:schemeClr val="bg2"/>
                </a:solidFill>
              </a:rPr>
              <a:t>( )</a:t>
            </a:r>
            <a:endParaRPr lang="en-US" sz="2500" b="1" dirty="0" smtClean="0">
              <a:solidFill>
                <a:schemeClr val="bg2"/>
              </a:solidFill>
            </a:endParaRPr>
          </a:p>
        </p:txBody>
      </p:sp>
      <p:sp>
        <p:nvSpPr>
          <p:cNvPr id="19" name="Text Placeholder 5"/>
          <p:cNvSpPr>
            <a:spLocks noGrp="1"/>
          </p:cNvSpPr>
          <p:nvPr>
            <p:ph type="body" sz="quarter" idx="10"/>
          </p:nvPr>
        </p:nvSpPr>
        <p:spPr>
          <a:xfrm>
            <a:off x="1079653" y="947451"/>
            <a:ext cx="7623022" cy="5126324"/>
          </a:xfrm>
        </p:spPr>
        <p:txBody>
          <a:bodyPr/>
          <a:lstStyle/>
          <a:p>
            <a:endParaRPr lang="en-US" sz="800" dirty="0" smtClean="0">
              <a:solidFill>
                <a:srgbClr val="FF0000"/>
              </a:solidFill>
            </a:endParaRPr>
          </a:p>
          <a:p>
            <a:r>
              <a:rPr lang="en-US" dirty="0" smtClean="0"/>
              <a:t>group things together</a:t>
            </a:r>
          </a:p>
          <a:p>
            <a:r>
              <a:rPr lang="en-US" dirty="0" smtClean="0"/>
              <a:t>xx</a:t>
            </a:r>
            <a:r>
              <a:rPr lang="en-US" dirty="0" smtClean="0">
                <a:solidFill>
                  <a:srgbClr val="FF0000"/>
                </a:solidFill>
              </a:rPr>
              <a:t>(abc|def)*</a:t>
            </a:r>
            <a:r>
              <a:rPr lang="en-US" dirty="0" smtClean="0"/>
              <a:t>xx</a:t>
            </a:r>
          </a:p>
          <a:p>
            <a:r>
              <a:rPr lang="en-US" dirty="0" smtClean="0"/>
              <a:t>contains abc or def, zero or more times</a:t>
            </a:r>
          </a:p>
          <a:p>
            <a:r>
              <a:rPr lang="en-US" dirty="0" smtClean="0"/>
              <a:t>xx</a:t>
            </a:r>
            <a:r>
              <a:rPr lang="en-US" dirty="0" smtClean="0">
                <a:solidFill>
                  <a:srgbClr val="FF0000"/>
                </a:solidFill>
              </a:rPr>
              <a:t>abc</a:t>
            </a:r>
            <a:r>
              <a:rPr lang="en-US" dirty="0" smtClean="0"/>
              <a:t>xx, xx</a:t>
            </a:r>
            <a:r>
              <a:rPr lang="en-US" dirty="0" smtClean="0">
                <a:solidFill>
                  <a:srgbClr val="FF0000"/>
                </a:solidFill>
              </a:rPr>
              <a:t>abcabc</a:t>
            </a:r>
            <a:r>
              <a:rPr lang="en-US" dirty="0" smtClean="0"/>
              <a:t>xx, xx</a:t>
            </a:r>
            <a:r>
              <a:rPr lang="en-US" dirty="0" smtClean="0">
                <a:solidFill>
                  <a:srgbClr val="FF0000"/>
                </a:solidFill>
              </a:rPr>
              <a:t>def</a:t>
            </a:r>
            <a:r>
              <a:rPr lang="en-US" dirty="0" smtClean="0"/>
              <a:t>xx, xxxx, xx</a:t>
            </a:r>
            <a:r>
              <a:rPr lang="en-US" dirty="0" smtClean="0">
                <a:solidFill>
                  <a:srgbClr val="FF0000"/>
                </a:solidFill>
              </a:rPr>
              <a:t>abcdef</a:t>
            </a:r>
            <a:r>
              <a:rPr lang="en-US" dirty="0" smtClean="0">
                <a:solidFill>
                  <a:schemeClr val="tx1"/>
                </a:solidFill>
              </a:rPr>
              <a:t>xx</a:t>
            </a:r>
            <a:r>
              <a:rPr lang="en-US" dirty="0" smtClean="0"/>
              <a:t>, …</a:t>
            </a:r>
          </a:p>
          <a:p>
            <a:endParaRPr lang="en-US" dirty="0" smtClean="0"/>
          </a:p>
          <a:p>
            <a:endParaRPr lang="en-US" dirty="0" smtClean="0"/>
          </a:p>
          <a:p>
            <a:endParaRPr lang="en-US" dirty="0" smtClean="0"/>
          </a:p>
        </p:txBody>
      </p:sp>
      <p:sp>
        <p:nvSpPr>
          <p:cNvPr id="54" name="Rounded Rectangle 53">
            <a:hlinkClick r:id="rId8" action="ppaction://hlinksldjump"/>
          </p:cNvPr>
          <p:cNvSpPr/>
          <p:nvPr/>
        </p:nvSpPr>
        <p:spPr bwMode="auto">
          <a:xfrm>
            <a:off x="132202" y="5883007"/>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Back</a:t>
            </a:r>
            <a:endParaRPr kumimoji="0" lang="en-US" sz="1600" b="1" i="0" u="none" strike="noStrike" cap="none" normalizeH="0" baseline="0" dirty="0" smtClean="0">
              <a:ln>
                <a:noFill/>
              </a:ln>
              <a:solidFill>
                <a:schemeClr val="bg1"/>
              </a:solidFill>
              <a:effectLst/>
              <a:latin typeface="Tahoma" pitchFamily="34" charset="0"/>
            </a:endParaRPr>
          </a:p>
        </p:txBody>
      </p:sp>
      <p:sp>
        <p:nvSpPr>
          <p:cNvPr id="56" name="Rounded Rectangle 55">
            <a:hlinkClick r:id="rId9" action="ppaction://hlinksldjump"/>
          </p:cNvPr>
          <p:cNvSpPr/>
          <p:nvPr/>
        </p:nvSpPr>
        <p:spPr bwMode="auto">
          <a:xfrm>
            <a:off x="8282848" y="5881171"/>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Next</a:t>
            </a:r>
            <a:endParaRPr kumimoji="0" lang="en-US" sz="1600" b="1" i="0" u="none" strike="noStrike" cap="none" normalizeH="0" baseline="0" dirty="0" smtClean="0">
              <a:ln>
                <a:noFill/>
              </a:ln>
              <a:solidFill>
                <a:schemeClr val="bg1"/>
              </a:solidFill>
              <a:effectLst/>
              <a:latin typeface="Tahoma" pitchFamily="34" charset="0"/>
            </a:endParaRPr>
          </a:p>
        </p:txBody>
      </p:sp>
      <p:pic>
        <p:nvPicPr>
          <p:cNvPr id="57" name="Picture 1" descr="C:\Users\hoeseng\AppData\Local\Microsoft\Windows\Temporary Internet Files\Content.IE5\2SH76F5T\MC900442122[1].png">
            <a:hlinkClick r:id="rId10" action="ppaction://hlinksldjump"/>
          </p:cNvPr>
          <p:cNvPicPr>
            <a:picLocks noChangeAspect="1" noChangeArrowheads="1"/>
          </p:cNvPicPr>
          <p:nvPr/>
        </p:nvPicPr>
        <p:blipFill>
          <a:blip r:embed="rId11" cstate="print"/>
          <a:srcRect/>
          <a:stretch>
            <a:fillRect/>
          </a:stretch>
        </p:blipFill>
        <p:spPr bwMode="auto">
          <a:xfrm>
            <a:off x="8472430" y="143219"/>
            <a:ext cx="526253" cy="522697"/>
          </a:xfrm>
          <a:prstGeom prst="rect">
            <a:avLst/>
          </a:prstGeom>
          <a:noFill/>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253389" y="4219458"/>
            <a:ext cx="980505" cy="307777"/>
          </a:xfrm>
          <a:prstGeom prst="rect">
            <a:avLst/>
          </a:prstGeom>
          <a:noFill/>
        </p:spPr>
        <p:txBody>
          <a:bodyPr wrap="square" rtlCol="0">
            <a:spAutoFit/>
          </a:bodyPr>
          <a:lstStyle/>
          <a:p>
            <a:r>
              <a:rPr lang="en-US" sz="1400" b="1" dirty="0" smtClean="0"/>
              <a:t>Others</a:t>
            </a:r>
            <a:endParaRPr lang="en-US" sz="1400" b="1" dirty="0" smtClean="0"/>
          </a:p>
        </p:txBody>
      </p:sp>
      <p:sp>
        <p:nvSpPr>
          <p:cNvPr id="35" name="TextBox 34"/>
          <p:cNvSpPr txBox="1"/>
          <p:nvPr/>
        </p:nvSpPr>
        <p:spPr>
          <a:xfrm>
            <a:off x="462711" y="1167789"/>
            <a:ext cx="572877" cy="477054"/>
          </a:xfrm>
          <a:prstGeom prst="rect">
            <a:avLst/>
          </a:prstGeom>
          <a:noFill/>
        </p:spPr>
        <p:txBody>
          <a:bodyPr wrap="square" rtlCol="0">
            <a:spAutoFit/>
          </a:bodyPr>
          <a:lstStyle/>
          <a:p>
            <a:r>
              <a:rPr lang="en-US" sz="2500" b="1" dirty="0" smtClean="0"/>
              <a:t>*</a:t>
            </a:r>
            <a:endParaRPr lang="en-US" sz="2500" b="1" dirty="0" smtClean="0"/>
          </a:p>
        </p:txBody>
      </p:sp>
      <p:sp>
        <p:nvSpPr>
          <p:cNvPr id="36" name="TextBox 35"/>
          <p:cNvSpPr txBox="1"/>
          <p:nvPr/>
        </p:nvSpPr>
        <p:spPr>
          <a:xfrm>
            <a:off x="506779" y="1652529"/>
            <a:ext cx="572877" cy="477054"/>
          </a:xfrm>
          <a:prstGeom prst="rect">
            <a:avLst/>
          </a:prstGeom>
          <a:noFill/>
        </p:spPr>
        <p:txBody>
          <a:bodyPr wrap="square" rtlCol="0">
            <a:spAutoFit/>
          </a:bodyPr>
          <a:lstStyle/>
          <a:p>
            <a:r>
              <a:rPr lang="en-US" sz="2500" b="1" dirty="0"/>
              <a:t>.</a:t>
            </a:r>
            <a:endParaRPr lang="en-US" sz="2500" b="1" dirty="0" smtClean="0"/>
          </a:p>
        </p:txBody>
      </p:sp>
      <p:sp>
        <p:nvSpPr>
          <p:cNvPr id="37" name="TextBox 36"/>
          <p:cNvSpPr txBox="1"/>
          <p:nvPr/>
        </p:nvSpPr>
        <p:spPr>
          <a:xfrm>
            <a:off x="473729" y="2302524"/>
            <a:ext cx="572877" cy="477054"/>
          </a:xfrm>
          <a:prstGeom prst="rect">
            <a:avLst/>
          </a:prstGeom>
          <a:noFill/>
        </p:spPr>
        <p:txBody>
          <a:bodyPr wrap="square" rtlCol="0">
            <a:spAutoFit/>
          </a:bodyPr>
          <a:lstStyle/>
          <a:p>
            <a:r>
              <a:rPr lang="en-US" sz="2500" b="1" dirty="0" smtClean="0"/>
              <a:t>|</a:t>
            </a:r>
            <a:endParaRPr lang="en-US" sz="2500" b="1" dirty="0" smtClean="0"/>
          </a:p>
        </p:txBody>
      </p:sp>
      <p:sp>
        <p:nvSpPr>
          <p:cNvPr id="38" name="TextBox 37"/>
          <p:cNvSpPr txBox="1"/>
          <p:nvPr/>
        </p:nvSpPr>
        <p:spPr>
          <a:xfrm>
            <a:off x="374577" y="2919468"/>
            <a:ext cx="572877" cy="477054"/>
          </a:xfrm>
          <a:prstGeom prst="rect">
            <a:avLst/>
          </a:prstGeom>
          <a:noFill/>
        </p:spPr>
        <p:txBody>
          <a:bodyPr wrap="square" rtlCol="0">
            <a:spAutoFit/>
          </a:bodyPr>
          <a:lstStyle/>
          <a:p>
            <a:r>
              <a:rPr lang="en-US" sz="2500" b="1" dirty="0" smtClean="0"/>
              <a:t>( )</a:t>
            </a:r>
            <a:endParaRPr lang="en-US" sz="2500" b="1" dirty="0" smtClean="0"/>
          </a:p>
        </p:txBody>
      </p:sp>
      <p:sp>
        <p:nvSpPr>
          <p:cNvPr id="48" name="Rounded Rectangle 47">
            <a:hlinkClick r:id="rId2" action="ppaction://hlinksldjump"/>
          </p:cNvPr>
          <p:cNvSpPr/>
          <p:nvPr/>
        </p:nvSpPr>
        <p:spPr bwMode="auto">
          <a:xfrm>
            <a:off x="143219" y="1101687"/>
            <a:ext cx="1123721" cy="506776"/>
          </a:xfrm>
          <a:prstGeom prst="roundRect">
            <a:avLst>
              <a:gd name="adj" fmla="val 50000"/>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49" name="Rounded Rectangle 48">
            <a:hlinkClick r:id="rId3" action="ppaction://hlinksldjump"/>
          </p:cNvPr>
          <p:cNvSpPr/>
          <p:nvPr/>
        </p:nvSpPr>
        <p:spPr bwMode="auto">
          <a:xfrm>
            <a:off x="141383" y="1716795"/>
            <a:ext cx="1123721" cy="506776"/>
          </a:xfrm>
          <a:prstGeom prst="roundRect">
            <a:avLst>
              <a:gd name="adj" fmla="val 50000"/>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50" name="Rounded Rectangle 49">
            <a:hlinkClick r:id="rId4" action="ppaction://hlinksldjump"/>
          </p:cNvPr>
          <p:cNvSpPr/>
          <p:nvPr/>
        </p:nvSpPr>
        <p:spPr bwMode="auto">
          <a:xfrm>
            <a:off x="152400" y="2322724"/>
            <a:ext cx="1123721" cy="506776"/>
          </a:xfrm>
          <a:prstGeom prst="roundRect">
            <a:avLst>
              <a:gd name="adj" fmla="val 50000"/>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51" name="Rounded Rectangle 50">
            <a:hlinkClick r:id="rId5" action="ppaction://hlinksldjump"/>
          </p:cNvPr>
          <p:cNvSpPr/>
          <p:nvPr/>
        </p:nvSpPr>
        <p:spPr bwMode="auto">
          <a:xfrm>
            <a:off x="152400" y="2928652"/>
            <a:ext cx="1123721" cy="506776"/>
          </a:xfrm>
          <a:prstGeom prst="roundRect">
            <a:avLst>
              <a:gd name="adj" fmla="val 50000"/>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52" name="Rounded Rectangle 51">
            <a:hlinkClick r:id="rId6" action="ppaction://hlinksldjump"/>
          </p:cNvPr>
          <p:cNvSpPr/>
          <p:nvPr/>
        </p:nvSpPr>
        <p:spPr bwMode="auto">
          <a:xfrm>
            <a:off x="152400" y="3534580"/>
            <a:ext cx="1123721" cy="506776"/>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53" name="Rounded Rectangle 52">
            <a:hlinkClick r:id="rId7" action="ppaction://hlinksldjump"/>
          </p:cNvPr>
          <p:cNvSpPr/>
          <p:nvPr/>
        </p:nvSpPr>
        <p:spPr bwMode="auto">
          <a:xfrm>
            <a:off x="141383" y="4129491"/>
            <a:ext cx="1123721" cy="506776"/>
          </a:xfrm>
          <a:prstGeom prst="roundRect">
            <a:avLst>
              <a:gd name="adj" fmla="val 50000"/>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5363" name="Date Placeholder 9"/>
          <p:cNvSpPr>
            <a:spLocks noGrp="1"/>
          </p:cNvSpPr>
          <p:nvPr>
            <p:ph type="dt" sz="quarter" idx="11"/>
          </p:nvPr>
        </p:nvSpPr>
        <p:spPr bwMode="auto">
          <a:noFill/>
          <a:ln>
            <a:miter lim="800000"/>
            <a:headEnd/>
            <a:tailEnd/>
          </a:ln>
        </p:spPr>
        <p:txBody>
          <a:bodyPr/>
          <a:lstStyle/>
          <a:p>
            <a:fld id="{B66BB412-C029-412D-A7DA-26DA3FD5D3E8}" type="datetime4">
              <a:rPr lang="en-US"/>
              <a:pPr/>
              <a:t>November 6, 2013</a:t>
            </a:fld>
            <a:endParaRPr lang="en-US" dirty="0"/>
          </a:p>
        </p:txBody>
      </p:sp>
      <p:sp>
        <p:nvSpPr>
          <p:cNvPr id="9" name="Title 4"/>
          <p:cNvSpPr>
            <a:spLocks noGrp="1"/>
          </p:cNvSpPr>
          <p:nvPr>
            <p:ph type="title"/>
          </p:nvPr>
        </p:nvSpPr>
        <p:spPr>
          <a:xfrm>
            <a:off x="0" y="0"/>
            <a:ext cx="9144000" cy="892175"/>
          </a:xfrm>
        </p:spPr>
        <p:txBody>
          <a:bodyPr/>
          <a:lstStyle/>
          <a:p>
            <a:r>
              <a:rPr lang="en-US" dirty="0" smtClean="0"/>
              <a:t>Regex / Regular Expression</a:t>
            </a:r>
            <a:endParaRPr lang="en-US" dirty="0" smtClean="0"/>
          </a:p>
        </p:txBody>
      </p:sp>
      <p:sp>
        <p:nvSpPr>
          <p:cNvPr id="11" name="Rectangle 10"/>
          <p:cNvSpPr/>
          <p:nvPr/>
        </p:nvSpPr>
        <p:spPr bwMode="auto">
          <a:xfrm>
            <a:off x="1013552" y="881349"/>
            <a:ext cx="7722823" cy="5255046"/>
          </a:xfrm>
          <a:prstGeom prst="rect">
            <a:avLst/>
          </a:prstGeom>
          <a:solidFill>
            <a:schemeClr val="bg1"/>
          </a:solidFill>
          <a:ln w="31750"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8" name="TextBox 17"/>
          <p:cNvSpPr txBox="1"/>
          <p:nvPr/>
        </p:nvSpPr>
        <p:spPr>
          <a:xfrm>
            <a:off x="429662" y="3580480"/>
            <a:ext cx="572877" cy="477054"/>
          </a:xfrm>
          <a:prstGeom prst="rect">
            <a:avLst/>
          </a:prstGeom>
          <a:noFill/>
        </p:spPr>
        <p:txBody>
          <a:bodyPr wrap="square" rtlCol="0">
            <a:spAutoFit/>
          </a:bodyPr>
          <a:lstStyle/>
          <a:p>
            <a:r>
              <a:rPr lang="en-US" sz="2500" b="1" dirty="0">
                <a:solidFill>
                  <a:schemeClr val="bg2"/>
                </a:solidFill>
              </a:rPr>
              <a:t>^</a:t>
            </a:r>
            <a:endParaRPr lang="en-US" sz="2500" b="1" dirty="0" smtClean="0">
              <a:solidFill>
                <a:schemeClr val="bg2"/>
              </a:solidFill>
            </a:endParaRPr>
          </a:p>
        </p:txBody>
      </p:sp>
      <p:sp>
        <p:nvSpPr>
          <p:cNvPr id="19" name="Text Placeholder 5"/>
          <p:cNvSpPr>
            <a:spLocks noGrp="1"/>
          </p:cNvSpPr>
          <p:nvPr>
            <p:ph type="body" sz="quarter" idx="10"/>
          </p:nvPr>
        </p:nvSpPr>
        <p:spPr>
          <a:xfrm>
            <a:off x="1079653" y="947451"/>
            <a:ext cx="7623022" cy="5126324"/>
          </a:xfrm>
        </p:spPr>
        <p:txBody>
          <a:bodyPr/>
          <a:lstStyle/>
          <a:p>
            <a:endParaRPr lang="en-US" sz="800" dirty="0" smtClean="0">
              <a:solidFill>
                <a:srgbClr val="FF0000"/>
              </a:solidFill>
            </a:endParaRPr>
          </a:p>
          <a:p>
            <a:r>
              <a:rPr lang="en-US" dirty="0" smtClean="0"/>
              <a:t>apply the regular expression from a defined point</a:t>
            </a:r>
          </a:p>
          <a:p>
            <a:r>
              <a:rPr lang="en-US" dirty="0" smtClean="0"/>
              <a:t> </a:t>
            </a:r>
            <a:r>
              <a:rPr lang="en-US" dirty="0" smtClean="0">
                <a:solidFill>
                  <a:srgbClr val="FF0000"/>
                </a:solidFill>
              </a:rPr>
              <a:t>^a</a:t>
            </a:r>
            <a:r>
              <a:rPr lang="en-US" dirty="0" smtClean="0"/>
              <a:t>a*</a:t>
            </a:r>
          </a:p>
          <a:p>
            <a:r>
              <a:rPr lang="en-US" dirty="0" smtClean="0"/>
              <a:t>matches strings that start</a:t>
            </a:r>
            <a:r>
              <a:rPr lang="en-US" i="1" dirty="0" smtClean="0"/>
              <a:t> </a:t>
            </a:r>
            <a:r>
              <a:rPr lang="en-US" dirty="0" smtClean="0"/>
              <a:t>with one or more a's</a:t>
            </a:r>
          </a:p>
          <a:p>
            <a:r>
              <a:rPr lang="en-US" dirty="0" smtClean="0">
                <a:solidFill>
                  <a:srgbClr val="FF0000"/>
                </a:solidFill>
              </a:rPr>
              <a:t>a</a:t>
            </a:r>
            <a:r>
              <a:rPr lang="en-US" dirty="0" smtClean="0"/>
              <a:t>bc , </a:t>
            </a:r>
            <a:r>
              <a:rPr lang="en-US" dirty="0" smtClean="0">
                <a:solidFill>
                  <a:srgbClr val="FF0000"/>
                </a:solidFill>
              </a:rPr>
              <a:t>a</a:t>
            </a:r>
            <a:r>
              <a:rPr lang="en-US" dirty="0" smtClean="0"/>
              <a:t>ac , </a:t>
            </a:r>
            <a:r>
              <a:rPr lang="en-US" dirty="0" smtClean="0">
                <a:solidFill>
                  <a:srgbClr val="FF0000"/>
                </a:solidFill>
              </a:rPr>
              <a:t>a</a:t>
            </a:r>
            <a:r>
              <a:rPr lang="en-US" dirty="0" smtClean="0"/>
              <a:t>a , </a:t>
            </a:r>
            <a:r>
              <a:rPr lang="en-US" dirty="0" smtClean="0">
                <a:solidFill>
                  <a:srgbClr val="FF0000"/>
                </a:solidFill>
              </a:rPr>
              <a:t>a </a:t>
            </a:r>
            <a:r>
              <a:rPr lang="en-US" dirty="0" smtClean="0"/>
              <a:t>, …</a:t>
            </a:r>
          </a:p>
          <a:p>
            <a:r>
              <a:rPr lang="en-US" dirty="0" smtClean="0"/>
              <a:t>Use </a:t>
            </a:r>
            <a:r>
              <a:rPr lang="en-US" dirty="0" smtClean="0">
                <a:solidFill>
                  <a:srgbClr val="FF0000"/>
                </a:solidFill>
              </a:rPr>
              <a:t>$</a:t>
            </a:r>
            <a:r>
              <a:rPr lang="en-US" dirty="0" smtClean="0"/>
              <a:t> if want to anchor at the end, e.g. </a:t>
            </a:r>
            <a:r>
              <a:rPr lang="en-US" dirty="0" smtClean="0">
                <a:solidFill>
                  <a:srgbClr val="FF0000"/>
                </a:solidFill>
              </a:rPr>
              <a:t>abc$</a:t>
            </a:r>
            <a:endParaRPr lang="en-US" dirty="0" smtClean="0">
              <a:solidFill>
                <a:srgbClr val="FF0000"/>
              </a:solidFill>
            </a:endParaRPr>
          </a:p>
          <a:p>
            <a:endParaRPr lang="en-US" dirty="0" smtClean="0"/>
          </a:p>
        </p:txBody>
      </p:sp>
      <p:sp>
        <p:nvSpPr>
          <p:cNvPr id="54" name="Rounded Rectangle 53">
            <a:hlinkClick r:id="rId8" action="ppaction://hlinksldjump"/>
          </p:cNvPr>
          <p:cNvSpPr/>
          <p:nvPr/>
        </p:nvSpPr>
        <p:spPr bwMode="auto">
          <a:xfrm>
            <a:off x="132202" y="5883007"/>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Back</a:t>
            </a:r>
            <a:endParaRPr kumimoji="0" lang="en-US" sz="1600" b="1" i="0" u="none" strike="noStrike" cap="none" normalizeH="0" baseline="0" dirty="0" smtClean="0">
              <a:ln>
                <a:noFill/>
              </a:ln>
              <a:solidFill>
                <a:schemeClr val="bg1"/>
              </a:solidFill>
              <a:effectLst/>
              <a:latin typeface="Tahoma" pitchFamily="34" charset="0"/>
            </a:endParaRPr>
          </a:p>
        </p:txBody>
      </p:sp>
      <p:sp>
        <p:nvSpPr>
          <p:cNvPr id="56" name="Rounded Rectangle 55">
            <a:hlinkClick r:id="rId9" action="ppaction://hlinksldjump"/>
          </p:cNvPr>
          <p:cNvSpPr/>
          <p:nvPr/>
        </p:nvSpPr>
        <p:spPr bwMode="auto">
          <a:xfrm>
            <a:off x="8282848" y="5881171"/>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Next</a:t>
            </a:r>
            <a:endParaRPr kumimoji="0" lang="en-US" sz="1600" b="1" i="0" u="none" strike="noStrike" cap="none" normalizeH="0" baseline="0" dirty="0" smtClean="0">
              <a:ln>
                <a:noFill/>
              </a:ln>
              <a:solidFill>
                <a:schemeClr val="bg1"/>
              </a:solidFill>
              <a:effectLst/>
              <a:latin typeface="Tahoma" pitchFamily="34" charset="0"/>
            </a:endParaRPr>
          </a:p>
        </p:txBody>
      </p:sp>
      <p:pic>
        <p:nvPicPr>
          <p:cNvPr id="57" name="Picture 1" descr="C:\Users\hoeseng\AppData\Local\Microsoft\Windows\Temporary Internet Files\Content.IE5\2SH76F5T\MC900442122[1].png">
            <a:hlinkClick r:id="rId10" action="ppaction://hlinksldjump"/>
          </p:cNvPr>
          <p:cNvPicPr>
            <a:picLocks noChangeAspect="1" noChangeArrowheads="1"/>
          </p:cNvPicPr>
          <p:nvPr/>
        </p:nvPicPr>
        <p:blipFill>
          <a:blip r:embed="rId11" cstate="print"/>
          <a:srcRect/>
          <a:stretch>
            <a:fillRect/>
          </a:stretch>
        </p:blipFill>
        <p:spPr bwMode="auto">
          <a:xfrm>
            <a:off x="8472430" y="143219"/>
            <a:ext cx="526253" cy="522697"/>
          </a:xfrm>
          <a:prstGeom prst="rect">
            <a:avLst/>
          </a:prstGeom>
          <a:noFill/>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462711" y="1167789"/>
            <a:ext cx="572877" cy="477054"/>
          </a:xfrm>
          <a:prstGeom prst="rect">
            <a:avLst/>
          </a:prstGeom>
          <a:noFill/>
        </p:spPr>
        <p:txBody>
          <a:bodyPr wrap="square" rtlCol="0">
            <a:spAutoFit/>
          </a:bodyPr>
          <a:lstStyle/>
          <a:p>
            <a:r>
              <a:rPr lang="en-US" sz="2500" b="1" dirty="0" smtClean="0"/>
              <a:t>*</a:t>
            </a:r>
            <a:endParaRPr lang="en-US" sz="2500" b="1" dirty="0" smtClean="0"/>
          </a:p>
        </p:txBody>
      </p:sp>
      <p:sp>
        <p:nvSpPr>
          <p:cNvPr id="36" name="TextBox 35"/>
          <p:cNvSpPr txBox="1"/>
          <p:nvPr/>
        </p:nvSpPr>
        <p:spPr>
          <a:xfrm>
            <a:off x="506779" y="1652529"/>
            <a:ext cx="572877" cy="477054"/>
          </a:xfrm>
          <a:prstGeom prst="rect">
            <a:avLst/>
          </a:prstGeom>
          <a:noFill/>
        </p:spPr>
        <p:txBody>
          <a:bodyPr wrap="square" rtlCol="0">
            <a:spAutoFit/>
          </a:bodyPr>
          <a:lstStyle/>
          <a:p>
            <a:r>
              <a:rPr lang="en-US" sz="2500" b="1" dirty="0"/>
              <a:t>.</a:t>
            </a:r>
            <a:endParaRPr lang="en-US" sz="2500" b="1" dirty="0" smtClean="0"/>
          </a:p>
        </p:txBody>
      </p:sp>
      <p:sp>
        <p:nvSpPr>
          <p:cNvPr id="37" name="TextBox 36"/>
          <p:cNvSpPr txBox="1"/>
          <p:nvPr/>
        </p:nvSpPr>
        <p:spPr>
          <a:xfrm>
            <a:off x="473729" y="2302524"/>
            <a:ext cx="572877" cy="477054"/>
          </a:xfrm>
          <a:prstGeom prst="rect">
            <a:avLst/>
          </a:prstGeom>
          <a:noFill/>
        </p:spPr>
        <p:txBody>
          <a:bodyPr wrap="square" rtlCol="0">
            <a:spAutoFit/>
          </a:bodyPr>
          <a:lstStyle/>
          <a:p>
            <a:r>
              <a:rPr lang="en-US" sz="2500" b="1" dirty="0" smtClean="0"/>
              <a:t>|</a:t>
            </a:r>
            <a:endParaRPr lang="en-US" sz="2500" b="1" dirty="0" smtClean="0"/>
          </a:p>
        </p:txBody>
      </p:sp>
      <p:sp>
        <p:nvSpPr>
          <p:cNvPr id="38" name="TextBox 37"/>
          <p:cNvSpPr txBox="1"/>
          <p:nvPr/>
        </p:nvSpPr>
        <p:spPr>
          <a:xfrm>
            <a:off x="374577" y="2919468"/>
            <a:ext cx="572877" cy="477054"/>
          </a:xfrm>
          <a:prstGeom prst="rect">
            <a:avLst/>
          </a:prstGeom>
          <a:noFill/>
        </p:spPr>
        <p:txBody>
          <a:bodyPr wrap="square" rtlCol="0">
            <a:spAutoFit/>
          </a:bodyPr>
          <a:lstStyle/>
          <a:p>
            <a:r>
              <a:rPr lang="en-US" sz="2500" b="1" dirty="0" smtClean="0"/>
              <a:t>( )</a:t>
            </a:r>
            <a:endParaRPr lang="en-US" sz="2500" b="1" dirty="0" smtClean="0"/>
          </a:p>
        </p:txBody>
      </p:sp>
      <p:sp>
        <p:nvSpPr>
          <p:cNvPr id="39" name="TextBox 38"/>
          <p:cNvSpPr txBox="1"/>
          <p:nvPr/>
        </p:nvSpPr>
        <p:spPr>
          <a:xfrm>
            <a:off x="429662" y="3580480"/>
            <a:ext cx="572877" cy="477054"/>
          </a:xfrm>
          <a:prstGeom prst="rect">
            <a:avLst/>
          </a:prstGeom>
          <a:noFill/>
        </p:spPr>
        <p:txBody>
          <a:bodyPr wrap="square" rtlCol="0">
            <a:spAutoFit/>
          </a:bodyPr>
          <a:lstStyle/>
          <a:p>
            <a:r>
              <a:rPr lang="en-US" sz="2500" b="1" dirty="0"/>
              <a:t>^</a:t>
            </a:r>
            <a:endParaRPr lang="en-US" sz="2500" b="1" dirty="0" smtClean="0"/>
          </a:p>
        </p:txBody>
      </p:sp>
      <p:sp>
        <p:nvSpPr>
          <p:cNvPr id="48" name="Rounded Rectangle 47">
            <a:hlinkClick r:id="rId2" action="ppaction://hlinksldjump"/>
          </p:cNvPr>
          <p:cNvSpPr/>
          <p:nvPr/>
        </p:nvSpPr>
        <p:spPr bwMode="auto">
          <a:xfrm>
            <a:off x="143219" y="1101687"/>
            <a:ext cx="1123721" cy="506776"/>
          </a:xfrm>
          <a:prstGeom prst="roundRect">
            <a:avLst>
              <a:gd name="adj" fmla="val 50000"/>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49" name="Rounded Rectangle 48">
            <a:hlinkClick r:id="rId3" action="ppaction://hlinksldjump"/>
          </p:cNvPr>
          <p:cNvSpPr/>
          <p:nvPr/>
        </p:nvSpPr>
        <p:spPr bwMode="auto">
          <a:xfrm>
            <a:off x="141383" y="1716795"/>
            <a:ext cx="1123721" cy="506776"/>
          </a:xfrm>
          <a:prstGeom prst="roundRect">
            <a:avLst>
              <a:gd name="adj" fmla="val 50000"/>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50" name="Rounded Rectangle 49">
            <a:hlinkClick r:id="rId4" action="ppaction://hlinksldjump"/>
          </p:cNvPr>
          <p:cNvSpPr/>
          <p:nvPr/>
        </p:nvSpPr>
        <p:spPr bwMode="auto">
          <a:xfrm>
            <a:off x="152400" y="2322724"/>
            <a:ext cx="1123721" cy="506776"/>
          </a:xfrm>
          <a:prstGeom prst="roundRect">
            <a:avLst>
              <a:gd name="adj" fmla="val 50000"/>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51" name="Rounded Rectangle 50">
            <a:hlinkClick r:id="rId5" action="ppaction://hlinksldjump"/>
          </p:cNvPr>
          <p:cNvSpPr/>
          <p:nvPr/>
        </p:nvSpPr>
        <p:spPr bwMode="auto">
          <a:xfrm>
            <a:off x="152400" y="2928652"/>
            <a:ext cx="1123721" cy="506776"/>
          </a:xfrm>
          <a:prstGeom prst="roundRect">
            <a:avLst>
              <a:gd name="adj" fmla="val 50000"/>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52" name="Rounded Rectangle 51">
            <a:hlinkClick r:id="rId6" action="ppaction://hlinksldjump"/>
          </p:cNvPr>
          <p:cNvSpPr/>
          <p:nvPr/>
        </p:nvSpPr>
        <p:spPr bwMode="auto">
          <a:xfrm>
            <a:off x="152400" y="3534580"/>
            <a:ext cx="1123721" cy="506776"/>
          </a:xfrm>
          <a:prstGeom prst="roundRect">
            <a:avLst>
              <a:gd name="adj" fmla="val 50000"/>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53" name="Rounded Rectangle 52">
            <a:hlinkClick r:id="rId7" action="ppaction://hlinksldjump"/>
          </p:cNvPr>
          <p:cNvSpPr/>
          <p:nvPr/>
        </p:nvSpPr>
        <p:spPr bwMode="auto">
          <a:xfrm>
            <a:off x="141383" y="4129491"/>
            <a:ext cx="1123721" cy="506776"/>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5363" name="Date Placeholder 9"/>
          <p:cNvSpPr>
            <a:spLocks noGrp="1"/>
          </p:cNvSpPr>
          <p:nvPr>
            <p:ph type="dt" sz="quarter" idx="11"/>
          </p:nvPr>
        </p:nvSpPr>
        <p:spPr bwMode="auto">
          <a:noFill/>
          <a:ln>
            <a:miter lim="800000"/>
            <a:headEnd/>
            <a:tailEnd/>
          </a:ln>
        </p:spPr>
        <p:txBody>
          <a:bodyPr/>
          <a:lstStyle/>
          <a:p>
            <a:fld id="{B66BB412-C029-412D-A7DA-26DA3FD5D3E8}" type="datetime4">
              <a:rPr lang="en-US"/>
              <a:pPr/>
              <a:t>November 6, 2013</a:t>
            </a:fld>
            <a:endParaRPr lang="en-US" dirty="0"/>
          </a:p>
        </p:txBody>
      </p:sp>
      <p:sp>
        <p:nvSpPr>
          <p:cNvPr id="9" name="Title 4"/>
          <p:cNvSpPr>
            <a:spLocks noGrp="1"/>
          </p:cNvSpPr>
          <p:nvPr>
            <p:ph type="title"/>
          </p:nvPr>
        </p:nvSpPr>
        <p:spPr>
          <a:xfrm>
            <a:off x="0" y="0"/>
            <a:ext cx="9144000" cy="892175"/>
          </a:xfrm>
        </p:spPr>
        <p:txBody>
          <a:bodyPr/>
          <a:lstStyle/>
          <a:p>
            <a:r>
              <a:rPr lang="en-US" dirty="0" smtClean="0"/>
              <a:t>Regex / Regular Expression</a:t>
            </a:r>
            <a:endParaRPr lang="en-US" dirty="0" smtClean="0"/>
          </a:p>
        </p:txBody>
      </p:sp>
      <p:sp>
        <p:nvSpPr>
          <p:cNvPr id="11" name="Rectangle 10"/>
          <p:cNvSpPr/>
          <p:nvPr/>
        </p:nvSpPr>
        <p:spPr bwMode="auto">
          <a:xfrm>
            <a:off x="1013552" y="881349"/>
            <a:ext cx="7722823" cy="5255046"/>
          </a:xfrm>
          <a:prstGeom prst="rect">
            <a:avLst/>
          </a:prstGeom>
          <a:solidFill>
            <a:schemeClr val="bg1"/>
          </a:solidFill>
          <a:ln w="31750"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8" name="TextBox 17"/>
          <p:cNvSpPr txBox="1"/>
          <p:nvPr/>
        </p:nvSpPr>
        <p:spPr>
          <a:xfrm>
            <a:off x="253389" y="4219458"/>
            <a:ext cx="980505" cy="307777"/>
          </a:xfrm>
          <a:prstGeom prst="rect">
            <a:avLst/>
          </a:prstGeom>
          <a:noFill/>
        </p:spPr>
        <p:txBody>
          <a:bodyPr wrap="square" rtlCol="0">
            <a:spAutoFit/>
          </a:bodyPr>
          <a:lstStyle/>
          <a:p>
            <a:r>
              <a:rPr lang="en-US" sz="1400" b="1" dirty="0" smtClean="0">
                <a:solidFill>
                  <a:schemeClr val="bg2"/>
                </a:solidFill>
              </a:rPr>
              <a:t>Others</a:t>
            </a:r>
            <a:endParaRPr lang="en-US" sz="1400" b="1" dirty="0" smtClean="0">
              <a:solidFill>
                <a:schemeClr val="bg2"/>
              </a:solidFill>
            </a:endParaRPr>
          </a:p>
        </p:txBody>
      </p:sp>
      <p:sp>
        <p:nvSpPr>
          <p:cNvPr id="19" name="Text Placeholder 5"/>
          <p:cNvSpPr>
            <a:spLocks noGrp="1"/>
          </p:cNvSpPr>
          <p:nvPr>
            <p:ph type="body" sz="quarter" idx="10"/>
          </p:nvPr>
        </p:nvSpPr>
        <p:spPr>
          <a:xfrm>
            <a:off x="1079653" y="947451"/>
            <a:ext cx="7623022" cy="5126324"/>
          </a:xfrm>
        </p:spPr>
        <p:txBody>
          <a:bodyPr/>
          <a:lstStyle/>
          <a:p>
            <a:r>
              <a:rPr lang="en-US" dirty="0" smtClean="0"/>
              <a:t>(0|1|2|3|4|5) </a:t>
            </a:r>
            <a:r>
              <a:rPr lang="en-US" dirty="0" smtClean="0">
                <a:sym typeface="Wingdings" pitchFamily="2" charset="2"/>
              </a:rPr>
              <a:t> [0-5]</a:t>
            </a:r>
          </a:p>
          <a:p>
            <a:r>
              <a:rPr lang="en-US" dirty="0" smtClean="0"/>
              <a:t>/i</a:t>
            </a:r>
            <a:r>
              <a:rPr lang="en-US" dirty="0" smtClean="0"/>
              <a:t>	</a:t>
            </a:r>
            <a:r>
              <a:rPr lang="en-US" dirty="0" smtClean="0">
                <a:sym typeface="Wingdings" pitchFamily="2" charset="2"/>
              </a:rPr>
              <a:t>	case-insensitive matching</a:t>
            </a:r>
          </a:p>
          <a:p>
            <a:r>
              <a:rPr lang="en-US" dirty="0" smtClean="0">
                <a:sym typeface="Wingdings" pitchFamily="2" charset="2"/>
              </a:rPr>
              <a:t>m/// </a:t>
            </a:r>
            <a:r>
              <a:rPr lang="en-US" dirty="0" smtClean="0">
                <a:sym typeface="Wingdings" pitchFamily="2" charset="2"/>
              </a:rPr>
              <a:t>	match operator</a:t>
            </a:r>
          </a:p>
          <a:p>
            <a:r>
              <a:rPr lang="en-US" dirty="0" smtClean="0">
                <a:sym typeface="Wingdings" pitchFamily="2" charset="2"/>
              </a:rPr>
              <a:t>s///	</a:t>
            </a:r>
            <a:r>
              <a:rPr lang="en-US" dirty="0" smtClean="0">
                <a:sym typeface="Wingdings" pitchFamily="2" charset="2"/>
              </a:rPr>
              <a:t>	</a:t>
            </a:r>
            <a:r>
              <a:rPr lang="en-US" dirty="0" err="1" smtClean="0">
                <a:sym typeface="Wingdings" pitchFamily="2" charset="2"/>
              </a:rPr>
              <a:t>substiture</a:t>
            </a:r>
            <a:r>
              <a:rPr lang="en-US" dirty="0" smtClean="0">
                <a:sym typeface="Wingdings" pitchFamily="2" charset="2"/>
              </a:rPr>
              <a:t> operator</a:t>
            </a:r>
          </a:p>
          <a:p>
            <a:r>
              <a:rPr lang="en-US" dirty="0" smtClean="0">
                <a:sym typeface="Wingdings" pitchFamily="2" charset="2"/>
              </a:rPr>
              <a:t>\	</a:t>
            </a:r>
            <a:r>
              <a:rPr lang="en-US" dirty="0" smtClean="0">
                <a:sym typeface="Wingdings" pitchFamily="2" charset="2"/>
              </a:rPr>
              <a:t>	special character, such as </a:t>
            </a:r>
            <a:r>
              <a:rPr lang="en-US" dirty="0" smtClean="0">
                <a:solidFill>
                  <a:srgbClr val="FF0000"/>
                </a:solidFill>
                <a:sym typeface="Wingdings" pitchFamily="2" charset="2"/>
              </a:rPr>
              <a:t>[</a:t>
            </a:r>
            <a:r>
              <a:rPr lang="en-US" dirty="0" smtClean="0">
                <a:sym typeface="Wingdings" pitchFamily="2" charset="2"/>
              </a:rPr>
              <a:t> , </a:t>
            </a:r>
            <a:r>
              <a:rPr lang="en-US" dirty="0" smtClean="0">
                <a:solidFill>
                  <a:srgbClr val="FF0000"/>
                </a:solidFill>
                <a:sym typeface="Wingdings" pitchFamily="2" charset="2"/>
              </a:rPr>
              <a:t>]</a:t>
            </a:r>
            <a:r>
              <a:rPr lang="en-US" dirty="0" smtClean="0">
                <a:sym typeface="Wingdings" pitchFamily="2" charset="2"/>
              </a:rPr>
              <a:t> , </a:t>
            </a:r>
            <a:r>
              <a:rPr lang="en-US" dirty="0" smtClean="0">
                <a:solidFill>
                  <a:srgbClr val="FF0000"/>
                </a:solidFill>
                <a:sym typeface="Wingdings" pitchFamily="2" charset="2"/>
              </a:rPr>
              <a:t>“</a:t>
            </a:r>
            <a:r>
              <a:rPr lang="en-US" dirty="0" smtClean="0">
                <a:sym typeface="Wingdings" pitchFamily="2" charset="2"/>
              </a:rPr>
              <a:t> , ….</a:t>
            </a:r>
            <a:endParaRPr lang="en-US" dirty="0" smtClean="0"/>
          </a:p>
          <a:p>
            <a:r>
              <a:rPr lang="en-US" dirty="0" smtClean="0"/>
              <a:t>\d	</a:t>
            </a:r>
            <a:r>
              <a:rPr lang="en-US" dirty="0" smtClean="0">
                <a:sym typeface="Wingdings" pitchFamily="2" charset="2"/>
              </a:rPr>
              <a:t>	match digits</a:t>
            </a:r>
          </a:p>
          <a:p>
            <a:r>
              <a:rPr lang="en-US" dirty="0" smtClean="0">
                <a:sym typeface="Wingdings" pitchFamily="2" charset="2"/>
              </a:rPr>
              <a:t>\s	</a:t>
            </a:r>
            <a:r>
              <a:rPr lang="en-US" dirty="0" smtClean="0">
                <a:sym typeface="Wingdings" pitchFamily="2" charset="2"/>
              </a:rPr>
              <a:t>	match whitespaces</a:t>
            </a:r>
          </a:p>
          <a:p>
            <a:r>
              <a:rPr lang="en-US" dirty="0" smtClean="0">
                <a:sym typeface="Wingdings" pitchFamily="2" charset="2"/>
              </a:rPr>
              <a:t>\w	</a:t>
            </a:r>
            <a:r>
              <a:rPr lang="en-US" dirty="0" smtClean="0">
                <a:sym typeface="Wingdings" pitchFamily="2" charset="2"/>
              </a:rPr>
              <a:t>	match any single character classified as</a:t>
            </a:r>
          </a:p>
          <a:p>
            <a:pPr lvl="3"/>
            <a:r>
              <a:rPr lang="en-US" dirty="0" smtClean="0">
                <a:sym typeface="Wingdings" pitchFamily="2" charset="2"/>
              </a:rPr>
              <a:t>	</a:t>
            </a:r>
            <a:r>
              <a:rPr lang="en-US" dirty="0" smtClean="0">
                <a:sym typeface="Wingdings" pitchFamily="2" charset="2"/>
              </a:rPr>
              <a:t>	</a:t>
            </a:r>
            <a:r>
              <a:rPr lang="en-US" sz="2400" dirty="0" smtClean="0">
                <a:sym typeface="Wingdings" pitchFamily="2" charset="2"/>
              </a:rPr>
              <a:t>“word” character (alphanumeric or “_”)</a:t>
            </a:r>
            <a:endParaRPr lang="en-US" dirty="0" smtClean="0"/>
          </a:p>
        </p:txBody>
      </p:sp>
      <p:sp>
        <p:nvSpPr>
          <p:cNvPr id="54" name="Rounded Rectangle 53">
            <a:hlinkClick r:id="rId8" action="ppaction://hlinksldjump"/>
          </p:cNvPr>
          <p:cNvSpPr/>
          <p:nvPr/>
        </p:nvSpPr>
        <p:spPr bwMode="auto">
          <a:xfrm>
            <a:off x="132202" y="5883007"/>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Back</a:t>
            </a:r>
            <a:endParaRPr kumimoji="0" lang="en-US" sz="1600" b="1" i="0" u="none" strike="noStrike" cap="none" normalizeH="0" baseline="0" dirty="0" smtClean="0">
              <a:ln>
                <a:noFill/>
              </a:ln>
              <a:solidFill>
                <a:schemeClr val="bg1"/>
              </a:solidFill>
              <a:effectLst/>
              <a:latin typeface="Tahoma" pitchFamily="34" charset="0"/>
            </a:endParaRPr>
          </a:p>
        </p:txBody>
      </p:sp>
      <p:sp>
        <p:nvSpPr>
          <p:cNvPr id="55" name="Rounded Rectangle 54">
            <a:hlinkClick r:id="rId9" action="ppaction://hlinksldjump"/>
          </p:cNvPr>
          <p:cNvSpPr/>
          <p:nvPr/>
        </p:nvSpPr>
        <p:spPr bwMode="auto">
          <a:xfrm>
            <a:off x="8282848" y="5881171"/>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Next</a:t>
            </a:r>
            <a:endParaRPr kumimoji="0" lang="en-US" sz="1600" b="1" i="0" u="none" strike="noStrike" cap="none" normalizeH="0" baseline="0" dirty="0" smtClean="0">
              <a:ln>
                <a:noFill/>
              </a:ln>
              <a:solidFill>
                <a:schemeClr val="bg1"/>
              </a:solidFill>
              <a:effectLst/>
              <a:latin typeface="Tahoma" pitchFamily="34" charset="0"/>
            </a:endParaRPr>
          </a:p>
        </p:txBody>
      </p:sp>
      <p:pic>
        <p:nvPicPr>
          <p:cNvPr id="56" name="Picture 1" descr="C:\Users\hoeseng\AppData\Local\Microsoft\Windows\Temporary Internet Files\Content.IE5\2SH76F5T\MC900442122[1].png">
            <a:hlinkClick r:id="rId10" action="ppaction://hlinksldjump"/>
          </p:cNvPr>
          <p:cNvPicPr>
            <a:picLocks noChangeAspect="1" noChangeArrowheads="1"/>
          </p:cNvPicPr>
          <p:nvPr/>
        </p:nvPicPr>
        <p:blipFill>
          <a:blip r:embed="rId11" cstate="print"/>
          <a:srcRect/>
          <a:stretch>
            <a:fillRect/>
          </a:stretch>
        </p:blipFill>
        <p:spPr bwMode="auto">
          <a:xfrm>
            <a:off x="8472430" y="143219"/>
            <a:ext cx="526253" cy="522697"/>
          </a:xfrm>
          <a:prstGeom prst="rect">
            <a:avLst/>
          </a:prstGeom>
          <a:noFill/>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4"/>
          <p:cNvSpPr>
            <a:spLocks noGrp="1"/>
          </p:cNvSpPr>
          <p:nvPr>
            <p:ph type="ctrTitle"/>
          </p:nvPr>
        </p:nvSpPr>
        <p:spPr/>
        <p:txBody>
          <a:bodyPr/>
          <a:lstStyle/>
          <a:p>
            <a:r>
              <a:rPr lang="en-US" dirty="0" smtClean="0"/>
              <a:t>Nextest perl script template</a:t>
            </a:r>
          </a:p>
        </p:txBody>
      </p:sp>
      <p:sp>
        <p:nvSpPr>
          <p:cNvPr id="14339" name="Date Placeholder 9"/>
          <p:cNvSpPr>
            <a:spLocks noGrp="1"/>
          </p:cNvSpPr>
          <p:nvPr>
            <p:ph type="dt" sz="quarter" idx="10"/>
          </p:nvPr>
        </p:nvSpPr>
        <p:spPr bwMode="auto">
          <a:noFill/>
          <a:ln>
            <a:miter lim="800000"/>
            <a:headEnd/>
            <a:tailEnd/>
          </a:ln>
        </p:spPr>
        <p:txBody>
          <a:bodyPr/>
          <a:lstStyle/>
          <a:p>
            <a:fld id="{701C3C16-1251-4757-9448-76802F11D54C}" type="datetime4">
              <a:rPr lang="en-US"/>
              <a:pPr/>
              <a:t>November 6, 2013</a:t>
            </a:fld>
            <a:endParaRPr lang="en-US" dirty="0"/>
          </a:p>
        </p:txBody>
      </p:sp>
      <p:pic>
        <p:nvPicPr>
          <p:cNvPr id="6" name="Picture 1" descr="C:\Users\hoeseng\AppData\Local\Microsoft\Windows\Temporary Internet Files\Content.IE5\2SH76F5T\MC900442122[1].png">
            <a:hlinkClick r:id="rId2" action="ppaction://hlinksldjump"/>
          </p:cNvPr>
          <p:cNvPicPr>
            <a:picLocks noChangeAspect="1" noChangeArrowheads="1"/>
          </p:cNvPicPr>
          <p:nvPr/>
        </p:nvPicPr>
        <p:blipFill>
          <a:blip r:embed="rId3" cstate="print"/>
          <a:srcRect/>
          <a:stretch>
            <a:fillRect/>
          </a:stretch>
        </p:blipFill>
        <p:spPr bwMode="auto">
          <a:xfrm>
            <a:off x="8472430" y="143219"/>
            <a:ext cx="526253" cy="522697"/>
          </a:xfrm>
          <a:prstGeom prst="rect">
            <a:avLst/>
          </a:prstGeom>
          <a:noFill/>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cstate="print"/>
          <a:srcRect/>
          <a:stretch>
            <a:fillRect/>
          </a:stretch>
        </p:blipFill>
        <p:spPr bwMode="auto">
          <a:xfrm>
            <a:off x="458002" y="907570"/>
            <a:ext cx="8113739" cy="4611881"/>
          </a:xfrm>
          <a:prstGeom prst="rect">
            <a:avLst/>
          </a:prstGeom>
          <a:noFill/>
          <a:ln w="9525">
            <a:noFill/>
            <a:miter lim="800000"/>
            <a:headEnd/>
            <a:tailEnd/>
          </a:ln>
        </p:spPr>
      </p:pic>
      <p:sp>
        <p:nvSpPr>
          <p:cNvPr id="17" name="Rectangle 16">
            <a:hlinkHover r:id="rId3" action="ppaction://hlinksldjump"/>
          </p:cNvPr>
          <p:cNvSpPr/>
          <p:nvPr/>
        </p:nvSpPr>
        <p:spPr bwMode="auto">
          <a:xfrm>
            <a:off x="615108" y="934597"/>
            <a:ext cx="3284863" cy="26624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7" name="Rectangle 26">
            <a:hlinkHover r:id="rId4" action="ppaction://hlinksldjump"/>
          </p:cNvPr>
          <p:cNvSpPr/>
          <p:nvPr/>
        </p:nvSpPr>
        <p:spPr bwMode="auto">
          <a:xfrm>
            <a:off x="2003234" y="1474423"/>
            <a:ext cx="2756054" cy="773018"/>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8" name="Rectangle 27">
            <a:hlinkHover r:id="rId5" action="ppaction://hlinksldjump"/>
          </p:cNvPr>
          <p:cNvSpPr/>
          <p:nvPr/>
        </p:nvSpPr>
        <p:spPr bwMode="auto">
          <a:xfrm>
            <a:off x="2025268" y="2532043"/>
            <a:ext cx="2756054" cy="773018"/>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9" name="Rectangle 28">
            <a:hlinkHover r:id="rId6" action="ppaction://hlinksldjump"/>
          </p:cNvPr>
          <p:cNvSpPr/>
          <p:nvPr/>
        </p:nvSpPr>
        <p:spPr bwMode="auto">
          <a:xfrm>
            <a:off x="2014250" y="3611694"/>
            <a:ext cx="6545855" cy="1279795"/>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30" name="Rounded Rectangle 29">
            <a:hlinkClick r:id="rId7" action="ppaction://hlinksldjump"/>
          </p:cNvPr>
          <p:cNvSpPr/>
          <p:nvPr/>
        </p:nvSpPr>
        <p:spPr bwMode="auto">
          <a:xfrm>
            <a:off x="132202" y="5883007"/>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Back</a:t>
            </a:r>
            <a:endParaRPr kumimoji="0" lang="en-US" sz="1600" b="1" i="0" u="none" strike="noStrike" cap="none" normalizeH="0" baseline="0" dirty="0" smtClean="0">
              <a:ln>
                <a:noFill/>
              </a:ln>
              <a:solidFill>
                <a:schemeClr val="bg1"/>
              </a:solidFill>
              <a:effectLst/>
              <a:latin typeface="Tahoma" pitchFamily="34" charset="0"/>
            </a:endParaRPr>
          </a:p>
        </p:txBody>
      </p:sp>
      <p:sp>
        <p:nvSpPr>
          <p:cNvPr id="31" name="Rounded Rectangle 30">
            <a:hlinkClick r:id="rId8" action="ppaction://hlinksldjump"/>
          </p:cNvPr>
          <p:cNvSpPr/>
          <p:nvPr/>
        </p:nvSpPr>
        <p:spPr bwMode="auto">
          <a:xfrm>
            <a:off x="8282848" y="5881171"/>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Next</a:t>
            </a:r>
            <a:endParaRPr kumimoji="0" lang="en-US" sz="1600" b="1" i="0" u="none" strike="noStrike" cap="none" normalizeH="0" baseline="0" dirty="0" smtClean="0">
              <a:ln>
                <a:noFill/>
              </a:ln>
              <a:solidFill>
                <a:schemeClr val="bg1"/>
              </a:solidFill>
              <a:effectLst/>
              <a:latin typeface="Tahoma" pitchFamily="34" charset="0"/>
            </a:endParaRPr>
          </a:p>
        </p:txBody>
      </p:sp>
      <p:pic>
        <p:nvPicPr>
          <p:cNvPr id="32" name="Picture 1" descr="C:\Users\hoeseng\AppData\Local\Microsoft\Windows\Temporary Internet Files\Content.IE5\2SH76F5T\MC900442122[1].png">
            <a:hlinkClick r:id="rId9" action="ppaction://hlinksldjump"/>
          </p:cNvPr>
          <p:cNvPicPr>
            <a:picLocks noChangeAspect="1" noChangeArrowheads="1"/>
          </p:cNvPicPr>
          <p:nvPr/>
        </p:nvPicPr>
        <p:blipFill>
          <a:blip r:embed="rId10" cstate="print"/>
          <a:srcRect/>
          <a:stretch>
            <a:fillRect/>
          </a:stretch>
        </p:blipFill>
        <p:spPr bwMode="auto">
          <a:xfrm>
            <a:off x="8472430" y="143219"/>
            <a:ext cx="526253" cy="522697"/>
          </a:xfrm>
          <a:prstGeom prst="rect">
            <a:avLst/>
          </a:prstGeom>
          <a:noFill/>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cstate="print"/>
          <a:srcRect/>
          <a:stretch>
            <a:fillRect/>
          </a:stretch>
        </p:blipFill>
        <p:spPr bwMode="auto">
          <a:xfrm>
            <a:off x="458002" y="907570"/>
            <a:ext cx="8113739" cy="4611881"/>
          </a:xfrm>
          <a:prstGeom prst="rect">
            <a:avLst/>
          </a:prstGeom>
          <a:noFill/>
          <a:ln w="9525">
            <a:noFill/>
            <a:miter lim="800000"/>
            <a:headEnd/>
            <a:tailEnd/>
          </a:ln>
        </p:spPr>
      </p:pic>
      <p:sp>
        <p:nvSpPr>
          <p:cNvPr id="4" name="Rectangle 3"/>
          <p:cNvSpPr/>
          <p:nvPr/>
        </p:nvSpPr>
        <p:spPr bwMode="auto">
          <a:xfrm>
            <a:off x="615108" y="934597"/>
            <a:ext cx="3284863" cy="266242"/>
          </a:xfrm>
          <a:prstGeom prst="rect">
            <a:avLst/>
          </a:prstGeom>
          <a:solidFill>
            <a:schemeClr val="bg1">
              <a:alpha val="0"/>
            </a:schemeClr>
          </a:solidFill>
          <a:ln w="44450" cap="flat" cmpd="sng" algn="ctr">
            <a:solidFill>
              <a:srgbClr val="FF0000"/>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5" name="TextBox 4"/>
          <p:cNvSpPr txBox="1"/>
          <p:nvPr/>
        </p:nvSpPr>
        <p:spPr>
          <a:xfrm>
            <a:off x="4968607" y="319489"/>
            <a:ext cx="3723701" cy="2585323"/>
          </a:xfrm>
          <a:prstGeom prst="rect">
            <a:avLst/>
          </a:prstGeom>
          <a:noFill/>
        </p:spPr>
        <p:txBody>
          <a:bodyPr wrap="square" rtlCol="0">
            <a:spAutoFit/>
          </a:bodyPr>
          <a:lstStyle/>
          <a:p>
            <a:r>
              <a:rPr lang="en-US" sz="1800" dirty="0" smtClean="0"/>
              <a:t>$ (String)</a:t>
            </a:r>
          </a:p>
          <a:p>
            <a:r>
              <a:rPr lang="en-US" sz="1800" dirty="0" smtClean="0"/>
              <a:t>@ (Array)</a:t>
            </a:r>
          </a:p>
          <a:p>
            <a:r>
              <a:rPr lang="en-US" sz="1800" dirty="0" smtClean="0"/>
              <a:t>split $ARGV by “,” into array ARGS</a:t>
            </a:r>
          </a:p>
          <a:p>
            <a:endParaRPr lang="en-US" sz="1800" dirty="0"/>
          </a:p>
          <a:p>
            <a:r>
              <a:rPr lang="en-US" sz="1800" dirty="0" smtClean="0"/>
              <a:t>e.g. :</a:t>
            </a:r>
          </a:p>
          <a:p>
            <a:endParaRPr lang="en-US" sz="1800" dirty="0"/>
          </a:p>
          <a:p>
            <a:r>
              <a:rPr lang="en-US" sz="1800" dirty="0" smtClean="0"/>
              <a:t>$ARGV[0] = “2,248,54,83”</a:t>
            </a:r>
          </a:p>
          <a:p>
            <a:endParaRPr lang="en-US" sz="1800" dirty="0"/>
          </a:p>
          <a:p>
            <a:r>
              <a:rPr lang="en-US" sz="1800" dirty="0" smtClean="0"/>
              <a:t>@ARGS = (“2”, “248”, “54”, “83”)</a:t>
            </a:r>
            <a:endParaRPr lang="en-US" sz="1800" dirty="0" smtClean="0"/>
          </a:p>
        </p:txBody>
      </p:sp>
      <p:sp>
        <p:nvSpPr>
          <p:cNvPr id="9" name="Rectangle 8">
            <a:hlinkHover r:id="rId3" action="ppaction://hlinksldjump"/>
          </p:cNvPr>
          <p:cNvSpPr/>
          <p:nvPr/>
        </p:nvSpPr>
        <p:spPr bwMode="auto">
          <a:xfrm>
            <a:off x="2003234" y="1474423"/>
            <a:ext cx="2756054" cy="773018"/>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0" name="Rectangle 9">
            <a:hlinkHover r:id="rId4" action="ppaction://hlinksldjump"/>
          </p:cNvPr>
          <p:cNvSpPr/>
          <p:nvPr/>
        </p:nvSpPr>
        <p:spPr bwMode="auto">
          <a:xfrm>
            <a:off x="2025268" y="2532043"/>
            <a:ext cx="2756054" cy="773018"/>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1" name="Rectangle 10">
            <a:hlinkHover r:id="rId5" action="ppaction://hlinksldjump"/>
          </p:cNvPr>
          <p:cNvSpPr/>
          <p:nvPr/>
        </p:nvSpPr>
        <p:spPr bwMode="auto">
          <a:xfrm>
            <a:off x="2014250" y="3611694"/>
            <a:ext cx="6545855" cy="1279795"/>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2" name="Rounded Rectangle 11">
            <a:hlinkClick r:id="rId6" action="ppaction://hlinksldjump"/>
          </p:cNvPr>
          <p:cNvSpPr/>
          <p:nvPr/>
        </p:nvSpPr>
        <p:spPr bwMode="auto">
          <a:xfrm>
            <a:off x="132202" y="5883007"/>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Back</a:t>
            </a:r>
            <a:endParaRPr kumimoji="0" lang="en-US" sz="1600" b="1" i="0" u="none" strike="noStrike" cap="none" normalizeH="0" baseline="0" dirty="0" smtClean="0">
              <a:ln>
                <a:noFill/>
              </a:ln>
              <a:solidFill>
                <a:schemeClr val="bg1"/>
              </a:solidFill>
              <a:effectLst/>
              <a:latin typeface="Tahoma" pitchFamily="34" charset="0"/>
            </a:endParaRPr>
          </a:p>
        </p:txBody>
      </p:sp>
      <p:sp>
        <p:nvSpPr>
          <p:cNvPr id="13" name="Rounded Rectangle 12">
            <a:hlinkClick r:id="rId7" action="ppaction://hlinksldjump"/>
          </p:cNvPr>
          <p:cNvSpPr/>
          <p:nvPr/>
        </p:nvSpPr>
        <p:spPr bwMode="auto">
          <a:xfrm>
            <a:off x="8282848" y="5881171"/>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Next</a:t>
            </a:r>
            <a:endParaRPr kumimoji="0" lang="en-US" sz="1600" b="1" i="0" u="none" strike="noStrike" cap="none" normalizeH="0" baseline="0" dirty="0" smtClean="0">
              <a:ln>
                <a:noFill/>
              </a:ln>
              <a:solidFill>
                <a:schemeClr val="bg1"/>
              </a:solidFill>
              <a:effectLst/>
              <a:latin typeface="Tahoma" pitchFamily="34" charset="0"/>
            </a:endParaRPr>
          </a:p>
        </p:txBody>
      </p:sp>
      <p:pic>
        <p:nvPicPr>
          <p:cNvPr id="14" name="Picture 1" descr="C:\Users\hoeseng\AppData\Local\Microsoft\Windows\Temporary Internet Files\Content.IE5\2SH76F5T\MC900442122[1].png">
            <a:hlinkClick r:id="rId8" action="ppaction://hlinksldjump"/>
          </p:cNvPr>
          <p:cNvPicPr>
            <a:picLocks noChangeAspect="1" noChangeArrowheads="1"/>
          </p:cNvPicPr>
          <p:nvPr/>
        </p:nvPicPr>
        <p:blipFill>
          <a:blip r:embed="rId9" cstate="print"/>
          <a:srcRect/>
          <a:stretch>
            <a:fillRect/>
          </a:stretch>
        </p:blipFill>
        <p:spPr bwMode="auto">
          <a:xfrm>
            <a:off x="8472430" y="143219"/>
            <a:ext cx="526253" cy="522697"/>
          </a:xfrm>
          <a:prstGeom prst="rect">
            <a:avLst/>
          </a:prstGeom>
          <a:noFill/>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cstate="print"/>
          <a:srcRect/>
          <a:stretch>
            <a:fillRect/>
          </a:stretch>
        </p:blipFill>
        <p:spPr bwMode="auto">
          <a:xfrm>
            <a:off x="458002" y="907570"/>
            <a:ext cx="8113739" cy="4611881"/>
          </a:xfrm>
          <a:prstGeom prst="rect">
            <a:avLst/>
          </a:prstGeom>
          <a:noFill/>
          <a:ln w="9525">
            <a:noFill/>
            <a:miter lim="800000"/>
            <a:headEnd/>
            <a:tailEnd/>
          </a:ln>
        </p:spPr>
      </p:pic>
      <p:sp>
        <p:nvSpPr>
          <p:cNvPr id="4" name="Rectangle 3"/>
          <p:cNvSpPr/>
          <p:nvPr/>
        </p:nvSpPr>
        <p:spPr bwMode="auto">
          <a:xfrm>
            <a:off x="2003234" y="1474423"/>
            <a:ext cx="2756054" cy="773018"/>
          </a:xfrm>
          <a:prstGeom prst="rect">
            <a:avLst/>
          </a:prstGeom>
          <a:solidFill>
            <a:schemeClr val="bg1">
              <a:alpha val="0"/>
            </a:schemeClr>
          </a:solidFill>
          <a:ln w="44450" cap="flat" cmpd="sng" algn="ctr">
            <a:solidFill>
              <a:srgbClr val="FF0000"/>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5" name="TextBox 4"/>
          <p:cNvSpPr txBox="1"/>
          <p:nvPr/>
        </p:nvSpPr>
        <p:spPr>
          <a:xfrm>
            <a:off x="4968607" y="1079653"/>
            <a:ext cx="3723701" cy="1477328"/>
          </a:xfrm>
          <a:prstGeom prst="rect">
            <a:avLst/>
          </a:prstGeom>
          <a:noFill/>
        </p:spPr>
        <p:txBody>
          <a:bodyPr wrap="square" rtlCol="0">
            <a:spAutoFit/>
          </a:bodyPr>
          <a:lstStyle/>
          <a:p>
            <a:r>
              <a:rPr lang="en-US" sz="1800" dirty="0" smtClean="0"/>
              <a:t>This will match anything that start with “</a:t>
            </a:r>
            <a:r>
              <a:rPr lang="en-US" sz="1800" dirty="0" smtClean="0">
                <a:solidFill>
                  <a:srgbClr val="FF0000"/>
                </a:solidFill>
              </a:rPr>
              <a:t>blk=</a:t>
            </a:r>
            <a:r>
              <a:rPr lang="en-US" sz="1800" dirty="0" smtClean="0"/>
              <a:t>” and store it in </a:t>
            </a:r>
            <a:r>
              <a:rPr lang="en-US" sz="1800" dirty="0" smtClean="0">
                <a:solidFill>
                  <a:srgbClr val="FF0000"/>
                </a:solidFill>
              </a:rPr>
              <a:t>$blk</a:t>
            </a:r>
          </a:p>
          <a:p>
            <a:endParaRPr lang="en-US" sz="1800" dirty="0" smtClean="0">
              <a:solidFill>
                <a:srgbClr val="FF0000"/>
              </a:solidFill>
            </a:endParaRPr>
          </a:p>
          <a:p>
            <a:r>
              <a:rPr lang="en-US" sz="1800" dirty="0" smtClean="0">
                <a:solidFill>
                  <a:srgbClr val="FF0000"/>
                </a:solidFill>
              </a:rPr>
              <a:t>$1 </a:t>
            </a:r>
            <a:r>
              <a:rPr lang="en-US" sz="1800" dirty="0" smtClean="0"/>
              <a:t>means the value return from first regex matchup</a:t>
            </a:r>
            <a:endParaRPr lang="en-US" sz="1800" dirty="0"/>
          </a:p>
        </p:txBody>
      </p:sp>
      <p:sp>
        <p:nvSpPr>
          <p:cNvPr id="8" name="Rectangle 7">
            <a:hlinkHover r:id="rId3" action="ppaction://hlinksldjump"/>
          </p:cNvPr>
          <p:cNvSpPr/>
          <p:nvPr/>
        </p:nvSpPr>
        <p:spPr bwMode="auto">
          <a:xfrm>
            <a:off x="615108" y="934597"/>
            <a:ext cx="3284863" cy="26624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0" name="Rectangle 9">
            <a:hlinkHover r:id="rId4" action="ppaction://hlinksldjump"/>
          </p:cNvPr>
          <p:cNvSpPr/>
          <p:nvPr/>
        </p:nvSpPr>
        <p:spPr bwMode="auto">
          <a:xfrm>
            <a:off x="2025268" y="2532043"/>
            <a:ext cx="2756054" cy="773018"/>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1" name="Rectangle 10">
            <a:hlinkHover r:id="rId5" action="ppaction://hlinksldjump"/>
          </p:cNvPr>
          <p:cNvSpPr/>
          <p:nvPr/>
        </p:nvSpPr>
        <p:spPr bwMode="auto">
          <a:xfrm>
            <a:off x="2014250" y="3611694"/>
            <a:ext cx="6545855" cy="1279795"/>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2" name="Rounded Rectangle 11">
            <a:hlinkClick r:id="rId6" action="ppaction://hlinksldjump"/>
          </p:cNvPr>
          <p:cNvSpPr/>
          <p:nvPr/>
        </p:nvSpPr>
        <p:spPr bwMode="auto">
          <a:xfrm>
            <a:off x="132202" y="5883007"/>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Back</a:t>
            </a:r>
            <a:endParaRPr kumimoji="0" lang="en-US" sz="1600" b="1" i="0" u="none" strike="noStrike" cap="none" normalizeH="0" baseline="0" dirty="0" smtClean="0">
              <a:ln>
                <a:noFill/>
              </a:ln>
              <a:solidFill>
                <a:schemeClr val="bg1"/>
              </a:solidFill>
              <a:effectLst/>
              <a:latin typeface="Tahoma" pitchFamily="34" charset="0"/>
            </a:endParaRPr>
          </a:p>
        </p:txBody>
      </p:sp>
      <p:sp>
        <p:nvSpPr>
          <p:cNvPr id="13" name="Rounded Rectangle 12">
            <a:hlinkClick r:id="rId7" action="ppaction://hlinksldjump"/>
          </p:cNvPr>
          <p:cNvSpPr/>
          <p:nvPr/>
        </p:nvSpPr>
        <p:spPr bwMode="auto">
          <a:xfrm>
            <a:off x="8282848" y="5881171"/>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Next</a:t>
            </a:r>
            <a:endParaRPr kumimoji="0" lang="en-US" sz="1600" b="1" i="0" u="none" strike="noStrike" cap="none" normalizeH="0" baseline="0" dirty="0" smtClean="0">
              <a:ln>
                <a:noFill/>
              </a:ln>
              <a:solidFill>
                <a:schemeClr val="bg1"/>
              </a:solidFill>
              <a:effectLst/>
              <a:latin typeface="Tahoma" pitchFamily="34" charset="0"/>
            </a:endParaRPr>
          </a:p>
        </p:txBody>
      </p:sp>
      <p:pic>
        <p:nvPicPr>
          <p:cNvPr id="14" name="Picture 1" descr="C:\Users\hoeseng\AppData\Local\Microsoft\Windows\Temporary Internet Files\Content.IE5\2SH76F5T\MC900442122[1].png">
            <a:hlinkClick r:id="rId8" action="ppaction://hlinksldjump"/>
          </p:cNvPr>
          <p:cNvPicPr>
            <a:picLocks noChangeAspect="1" noChangeArrowheads="1"/>
          </p:cNvPicPr>
          <p:nvPr/>
        </p:nvPicPr>
        <p:blipFill>
          <a:blip r:embed="rId9" cstate="print"/>
          <a:srcRect/>
          <a:stretch>
            <a:fillRect/>
          </a:stretch>
        </p:blipFill>
        <p:spPr bwMode="auto">
          <a:xfrm>
            <a:off x="8472430" y="143219"/>
            <a:ext cx="526253" cy="522697"/>
          </a:xfrm>
          <a:prstGeom prst="rect">
            <a:avLst/>
          </a:prstGeom>
          <a:noFill/>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cstate="print"/>
          <a:srcRect/>
          <a:stretch>
            <a:fillRect/>
          </a:stretch>
        </p:blipFill>
        <p:spPr bwMode="auto">
          <a:xfrm>
            <a:off x="458002" y="907570"/>
            <a:ext cx="8113739" cy="4611881"/>
          </a:xfrm>
          <a:prstGeom prst="rect">
            <a:avLst/>
          </a:prstGeom>
          <a:noFill/>
          <a:ln w="9525">
            <a:noFill/>
            <a:miter lim="800000"/>
            <a:headEnd/>
            <a:tailEnd/>
          </a:ln>
        </p:spPr>
      </p:pic>
      <p:sp>
        <p:nvSpPr>
          <p:cNvPr id="4" name="Rectangle 3"/>
          <p:cNvSpPr/>
          <p:nvPr/>
        </p:nvSpPr>
        <p:spPr bwMode="auto">
          <a:xfrm>
            <a:off x="2025268" y="2532043"/>
            <a:ext cx="2756054" cy="773018"/>
          </a:xfrm>
          <a:prstGeom prst="rect">
            <a:avLst/>
          </a:prstGeom>
          <a:solidFill>
            <a:schemeClr val="bg1">
              <a:alpha val="0"/>
            </a:schemeClr>
          </a:solidFill>
          <a:ln w="44450" cap="flat" cmpd="sng" algn="ctr">
            <a:solidFill>
              <a:srgbClr val="FF0000"/>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5" name="TextBox 4"/>
          <p:cNvSpPr txBox="1"/>
          <p:nvPr/>
        </p:nvSpPr>
        <p:spPr>
          <a:xfrm>
            <a:off x="4968607" y="2478794"/>
            <a:ext cx="3723701" cy="923330"/>
          </a:xfrm>
          <a:prstGeom prst="rect">
            <a:avLst/>
          </a:prstGeom>
          <a:noFill/>
        </p:spPr>
        <p:txBody>
          <a:bodyPr wrap="square" rtlCol="0">
            <a:spAutoFit/>
          </a:bodyPr>
          <a:lstStyle/>
          <a:p>
            <a:r>
              <a:rPr lang="en-US" sz="1800" dirty="0" smtClean="0"/>
              <a:t>This will match anything that start with “</a:t>
            </a:r>
            <a:r>
              <a:rPr lang="en-US" sz="1800" dirty="0" smtClean="0">
                <a:solidFill>
                  <a:srgbClr val="FF0000"/>
                </a:solidFill>
              </a:rPr>
              <a:t>dir=</a:t>
            </a:r>
            <a:r>
              <a:rPr lang="en-US" sz="1800" dirty="0" smtClean="0"/>
              <a:t>” and store it in </a:t>
            </a:r>
            <a:r>
              <a:rPr lang="en-US" sz="1800" dirty="0" smtClean="0">
                <a:solidFill>
                  <a:srgbClr val="FF0000"/>
                </a:solidFill>
              </a:rPr>
              <a:t>$dir</a:t>
            </a:r>
          </a:p>
          <a:p>
            <a:r>
              <a:rPr lang="en-US" sz="1800" dirty="0" smtClean="0"/>
              <a:t>Contains the directory/folder name</a:t>
            </a:r>
            <a:endParaRPr lang="en-US" sz="1800" dirty="0" smtClean="0">
              <a:solidFill>
                <a:srgbClr val="FF0000"/>
              </a:solidFill>
            </a:endParaRPr>
          </a:p>
        </p:txBody>
      </p:sp>
      <p:sp>
        <p:nvSpPr>
          <p:cNvPr id="8" name="Rectangle 7">
            <a:hlinkHover r:id="rId3" action="ppaction://hlinksldjump"/>
          </p:cNvPr>
          <p:cNvSpPr/>
          <p:nvPr/>
        </p:nvSpPr>
        <p:spPr bwMode="auto">
          <a:xfrm>
            <a:off x="615108" y="934597"/>
            <a:ext cx="3284863" cy="26624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9" name="Rectangle 8">
            <a:hlinkHover r:id="rId4" action="ppaction://hlinksldjump"/>
          </p:cNvPr>
          <p:cNvSpPr/>
          <p:nvPr/>
        </p:nvSpPr>
        <p:spPr bwMode="auto">
          <a:xfrm>
            <a:off x="2003234" y="1474423"/>
            <a:ext cx="2756054" cy="773018"/>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1" name="Rectangle 10">
            <a:hlinkHover r:id="rId5" action="ppaction://hlinksldjump"/>
          </p:cNvPr>
          <p:cNvSpPr/>
          <p:nvPr/>
        </p:nvSpPr>
        <p:spPr bwMode="auto">
          <a:xfrm>
            <a:off x="2003233" y="3457458"/>
            <a:ext cx="6545855" cy="1279795"/>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2" name="Rounded Rectangle 11">
            <a:hlinkClick r:id="rId6" action="ppaction://hlinksldjump"/>
          </p:cNvPr>
          <p:cNvSpPr/>
          <p:nvPr/>
        </p:nvSpPr>
        <p:spPr bwMode="auto">
          <a:xfrm>
            <a:off x="132202" y="5883007"/>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Back</a:t>
            </a:r>
            <a:endParaRPr kumimoji="0" lang="en-US" sz="1600" b="1" i="0" u="none" strike="noStrike" cap="none" normalizeH="0" baseline="0" dirty="0" smtClean="0">
              <a:ln>
                <a:noFill/>
              </a:ln>
              <a:solidFill>
                <a:schemeClr val="bg1"/>
              </a:solidFill>
              <a:effectLst/>
              <a:latin typeface="Tahoma" pitchFamily="34" charset="0"/>
            </a:endParaRPr>
          </a:p>
        </p:txBody>
      </p:sp>
      <p:sp>
        <p:nvSpPr>
          <p:cNvPr id="13" name="Rounded Rectangle 12">
            <a:hlinkClick r:id="rId7" action="ppaction://hlinksldjump"/>
          </p:cNvPr>
          <p:cNvSpPr/>
          <p:nvPr/>
        </p:nvSpPr>
        <p:spPr bwMode="auto">
          <a:xfrm>
            <a:off x="8282848" y="5881171"/>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Next</a:t>
            </a:r>
            <a:endParaRPr kumimoji="0" lang="en-US" sz="1600" b="1" i="0" u="none" strike="noStrike" cap="none" normalizeH="0" baseline="0" dirty="0" smtClean="0">
              <a:ln>
                <a:noFill/>
              </a:ln>
              <a:solidFill>
                <a:schemeClr val="bg1"/>
              </a:solidFill>
              <a:effectLst/>
              <a:latin typeface="Tahoma" pitchFamily="34" charset="0"/>
            </a:endParaRPr>
          </a:p>
        </p:txBody>
      </p:sp>
      <p:pic>
        <p:nvPicPr>
          <p:cNvPr id="14" name="Picture 1" descr="C:\Users\hoeseng\AppData\Local\Microsoft\Windows\Temporary Internet Files\Content.IE5\2SH76F5T\MC900442122[1].png">
            <a:hlinkClick r:id="rId8" action="ppaction://hlinksldjump"/>
          </p:cNvPr>
          <p:cNvPicPr>
            <a:picLocks noChangeAspect="1" noChangeArrowheads="1"/>
          </p:cNvPicPr>
          <p:nvPr/>
        </p:nvPicPr>
        <p:blipFill>
          <a:blip r:embed="rId9" cstate="print"/>
          <a:srcRect/>
          <a:stretch>
            <a:fillRect/>
          </a:stretch>
        </p:blipFill>
        <p:spPr bwMode="auto">
          <a:xfrm>
            <a:off x="8472430" y="143219"/>
            <a:ext cx="526253" cy="522697"/>
          </a:xfrm>
          <a:prstGeom prst="rect">
            <a:avLst/>
          </a:prstGeom>
          <a:noFill/>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cstate="print"/>
          <a:srcRect/>
          <a:stretch>
            <a:fillRect/>
          </a:stretch>
        </p:blipFill>
        <p:spPr bwMode="auto">
          <a:xfrm>
            <a:off x="458002" y="907570"/>
            <a:ext cx="8113739" cy="4611881"/>
          </a:xfrm>
          <a:prstGeom prst="rect">
            <a:avLst/>
          </a:prstGeom>
          <a:noFill/>
          <a:ln w="9525">
            <a:noFill/>
            <a:miter lim="800000"/>
            <a:headEnd/>
            <a:tailEnd/>
          </a:ln>
        </p:spPr>
      </p:pic>
      <p:sp>
        <p:nvSpPr>
          <p:cNvPr id="4" name="Rectangle 3"/>
          <p:cNvSpPr/>
          <p:nvPr/>
        </p:nvSpPr>
        <p:spPr bwMode="auto">
          <a:xfrm>
            <a:off x="2014250" y="3611694"/>
            <a:ext cx="6545855" cy="1279795"/>
          </a:xfrm>
          <a:prstGeom prst="rect">
            <a:avLst/>
          </a:prstGeom>
          <a:solidFill>
            <a:schemeClr val="bg1">
              <a:alpha val="0"/>
            </a:schemeClr>
          </a:solidFill>
          <a:ln w="44450" cap="flat" cmpd="sng" algn="ctr">
            <a:solidFill>
              <a:srgbClr val="FF0000"/>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5" name="TextBox 4"/>
          <p:cNvSpPr txBox="1"/>
          <p:nvPr/>
        </p:nvSpPr>
        <p:spPr>
          <a:xfrm>
            <a:off x="2005071" y="4968607"/>
            <a:ext cx="4792336" cy="1477328"/>
          </a:xfrm>
          <a:prstGeom prst="rect">
            <a:avLst/>
          </a:prstGeom>
          <a:noFill/>
        </p:spPr>
        <p:txBody>
          <a:bodyPr wrap="square" rtlCol="0">
            <a:spAutoFit/>
          </a:bodyPr>
          <a:lstStyle/>
          <a:p>
            <a:r>
              <a:rPr lang="en-US" sz="1800" dirty="0" smtClean="0"/>
              <a:t>If no matches found for both regex, then this command will be executed</a:t>
            </a:r>
          </a:p>
          <a:p>
            <a:endParaRPr lang="en-US" sz="1800" dirty="0">
              <a:solidFill>
                <a:srgbClr val="FF0000"/>
              </a:solidFill>
            </a:endParaRPr>
          </a:p>
          <a:p>
            <a:r>
              <a:rPr lang="en-US" sz="1800" dirty="0" smtClean="0">
                <a:solidFill>
                  <a:srgbClr val="FF0000"/>
                </a:solidFill>
              </a:rPr>
              <a:t>print </a:t>
            </a:r>
            <a:r>
              <a:rPr lang="en-US" sz="1800" dirty="0" smtClean="0"/>
              <a:t>is output on perl ui, while </a:t>
            </a:r>
            <a:r>
              <a:rPr lang="en-US" sz="1800" dirty="0" smtClean="0">
                <a:solidFill>
                  <a:srgbClr val="FF0000"/>
                </a:solidFill>
              </a:rPr>
              <a:t>&lt;STDIN&gt;</a:t>
            </a:r>
            <a:r>
              <a:rPr lang="en-US" sz="1800" dirty="0" smtClean="0"/>
              <a:t> means input from keyboard</a:t>
            </a:r>
            <a:endParaRPr lang="en-US" sz="1800" dirty="0" smtClean="0">
              <a:solidFill>
                <a:srgbClr val="FF0000"/>
              </a:solidFill>
            </a:endParaRPr>
          </a:p>
        </p:txBody>
      </p:sp>
      <p:sp>
        <p:nvSpPr>
          <p:cNvPr id="8" name="Rectangle 7">
            <a:hlinkHover r:id="rId3" action="ppaction://hlinksldjump"/>
          </p:cNvPr>
          <p:cNvSpPr/>
          <p:nvPr/>
        </p:nvSpPr>
        <p:spPr bwMode="auto">
          <a:xfrm>
            <a:off x="615108" y="934597"/>
            <a:ext cx="3284863" cy="26624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9" name="Rectangle 8">
            <a:hlinkHover r:id="rId4" action="ppaction://hlinksldjump"/>
          </p:cNvPr>
          <p:cNvSpPr/>
          <p:nvPr/>
        </p:nvSpPr>
        <p:spPr bwMode="auto">
          <a:xfrm>
            <a:off x="2003234" y="1474423"/>
            <a:ext cx="2756054" cy="773018"/>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0" name="Rectangle 9">
            <a:hlinkHover r:id="rId5" action="ppaction://hlinksldjump"/>
          </p:cNvPr>
          <p:cNvSpPr/>
          <p:nvPr/>
        </p:nvSpPr>
        <p:spPr bwMode="auto">
          <a:xfrm>
            <a:off x="2025268" y="2532043"/>
            <a:ext cx="2756054" cy="773018"/>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1" name="Rounded Rectangle 10">
            <a:hlinkClick r:id="rId6" action="ppaction://hlinksldjump"/>
          </p:cNvPr>
          <p:cNvSpPr/>
          <p:nvPr/>
        </p:nvSpPr>
        <p:spPr bwMode="auto">
          <a:xfrm>
            <a:off x="132202" y="5883007"/>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Back</a:t>
            </a:r>
            <a:endParaRPr kumimoji="0" lang="en-US" sz="1600" b="1" i="0" u="none" strike="noStrike" cap="none" normalizeH="0" baseline="0" dirty="0" smtClean="0">
              <a:ln>
                <a:noFill/>
              </a:ln>
              <a:solidFill>
                <a:schemeClr val="bg1"/>
              </a:solidFill>
              <a:effectLst/>
              <a:latin typeface="Tahoma" pitchFamily="34" charset="0"/>
            </a:endParaRPr>
          </a:p>
        </p:txBody>
      </p:sp>
      <p:sp>
        <p:nvSpPr>
          <p:cNvPr id="12" name="Rounded Rectangle 11">
            <a:hlinkClick r:id="rId7" action="ppaction://hlinksldjump"/>
          </p:cNvPr>
          <p:cNvSpPr/>
          <p:nvPr/>
        </p:nvSpPr>
        <p:spPr bwMode="auto">
          <a:xfrm>
            <a:off x="8282848" y="5881171"/>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Next</a:t>
            </a:r>
            <a:endParaRPr kumimoji="0" lang="en-US" sz="1600" b="1" i="0" u="none" strike="noStrike" cap="none" normalizeH="0" baseline="0" dirty="0" smtClean="0">
              <a:ln>
                <a:noFill/>
              </a:ln>
              <a:solidFill>
                <a:schemeClr val="bg1"/>
              </a:solidFill>
              <a:effectLst/>
              <a:latin typeface="Tahoma" pitchFamily="34" charset="0"/>
            </a:endParaRPr>
          </a:p>
        </p:txBody>
      </p:sp>
      <p:pic>
        <p:nvPicPr>
          <p:cNvPr id="13" name="Picture 1" descr="C:\Users\hoeseng\AppData\Local\Microsoft\Windows\Temporary Internet Files\Content.IE5\2SH76F5T\MC900442122[1].png">
            <a:hlinkClick r:id="rId8" action="ppaction://hlinksldjump"/>
          </p:cNvPr>
          <p:cNvPicPr>
            <a:picLocks noChangeAspect="1" noChangeArrowheads="1"/>
          </p:cNvPicPr>
          <p:nvPr/>
        </p:nvPicPr>
        <p:blipFill>
          <a:blip r:embed="rId9" cstate="print"/>
          <a:srcRect/>
          <a:stretch>
            <a:fillRect/>
          </a:stretch>
        </p:blipFill>
        <p:spPr bwMode="auto">
          <a:xfrm>
            <a:off x="8472430" y="143219"/>
            <a:ext cx="526253" cy="522697"/>
          </a:xfrm>
          <a:prstGeom prst="rect">
            <a:avLst/>
          </a:prstGeom>
          <a:noFill/>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cstate="print"/>
          <a:srcRect/>
          <a:stretch>
            <a:fillRect/>
          </a:stretch>
        </p:blipFill>
        <p:spPr bwMode="auto">
          <a:xfrm>
            <a:off x="282307" y="942171"/>
            <a:ext cx="8488766" cy="4158638"/>
          </a:xfrm>
          <a:prstGeom prst="rect">
            <a:avLst/>
          </a:prstGeom>
          <a:noFill/>
          <a:ln w="9525">
            <a:noFill/>
            <a:miter lim="800000"/>
            <a:headEnd/>
            <a:tailEnd/>
          </a:ln>
        </p:spPr>
      </p:pic>
      <p:sp>
        <p:nvSpPr>
          <p:cNvPr id="5" name="Rounded Rectangle 4">
            <a:hlinkClick r:id="rId3" action="ppaction://hlinksldjump"/>
          </p:cNvPr>
          <p:cNvSpPr/>
          <p:nvPr/>
        </p:nvSpPr>
        <p:spPr bwMode="auto">
          <a:xfrm>
            <a:off x="132202" y="5883007"/>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Back</a:t>
            </a:r>
            <a:endParaRPr kumimoji="0" lang="en-US" sz="1600" b="1" i="0" u="none" strike="noStrike" cap="none" normalizeH="0" baseline="0" dirty="0" smtClean="0">
              <a:ln>
                <a:noFill/>
              </a:ln>
              <a:solidFill>
                <a:schemeClr val="bg1"/>
              </a:solidFill>
              <a:effectLst/>
              <a:latin typeface="Tahoma" pitchFamily="34" charset="0"/>
            </a:endParaRPr>
          </a:p>
        </p:txBody>
      </p:sp>
      <p:sp>
        <p:nvSpPr>
          <p:cNvPr id="6" name="Rectangle 5">
            <a:hlinkHover r:id="rId4" action="ppaction://hlinksldjump"/>
          </p:cNvPr>
          <p:cNvSpPr/>
          <p:nvPr/>
        </p:nvSpPr>
        <p:spPr bwMode="auto">
          <a:xfrm>
            <a:off x="273585" y="2179504"/>
            <a:ext cx="5091629" cy="596748"/>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7" name="Rectangle 6">
            <a:hlinkHover r:id="rId5" action="ppaction://hlinksldjump"/>
          </p:cNvPr>
          <p:cNvSpPr/>
          <p:nvPr/>
        </p:nvSpPr>
        <p:spPr bwMode="auto">
          <a:xfrm>
            <a:off x="372737" y="3622713"/>
            <a:ext cx="8308555" cy="574713"/>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8" name="Rectangle 7">
            <a:hlinkHover r:id="rId6" action="ppaction://hlinksldjump"/>
          </p:cNvPr>
          <p:cNvSpPr/>
          <p:nvPr/>
        </p:nvSpPr>
        <p:spPr bwMode="auto">
          <a:xfrm>
            <a:off x="372737" y="4252511"/>
            <a:ext cx="3945875" cy="24237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9" name="Rectangle 8">
            <a:hlinkHover r:id="rId7" action="ppaction://hlinksldjump"/>
          </p:cNvPr>
          <p:cNvSpPr/>
          <p:nvPr/>
        </p:nvSpPr>
        <p:spPr bwMode="auto">
          <a:xfrm>
            <a:off x="383753" y="978664"/>
            <a:ext cx="3538251" cy="1158607"/>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0" name="Rectangle 9">
            <a:hlinkHover r:id="rId7" action="ppaction://hlinksldjump"/>
          </p:cNvPr>
          <p:cNvSpPr/>
          <p:nvPr/>
        </p:nvSpPr>
        <p:spPr bwMode="auto">
          <a:xfrm>
            <a:off x="392934" y="2820317"/>
            <a:ext cx="1821457" cy="528811"/>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1" name="Rectangle 10">
            <a:hlinkHover r:id="rId7" action="ppaction://hlinksldjump"/>
          </p:cNvPr>
          <p:cNvSpPr/>
          <p:nvPr/>
        </p:nvSpPr>
        <p:spPr bwMode="auto">
          <a:xfrm>
            <a:off x="358048" y="4731745"/>
            <a:ext cx="3046164" cy="358048"/>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2" name="Rounded Rectangle 11">
            <a:hlinkClick r:id="rId8" action="ppaction://hlinksldjump"/>
          </p:cNvPr>
          <p:cNvSpPr/>
          <p:nvPr/>
        </p:nvSpPr>
        <p:spPr bwMode="auto">
          <a:xfrm>
            <a:off x="8282848" y="5881171"/>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Next</a:t>
            </a:r>
            <a:endParaRPr kumimoji="0" lang="en-US" sz="1600" b="1" i="0" u="none" strike="noStrike" cap="none" normalizeH="0" baseline="0" dirty="0" smtClean="0">
              <a:ln>
                <a:noFill/>
              </a:ln>
              <a:solidFill>
                <a:schemeClr val="bg1"/>
              </a:solidFill>
              <a:effectLst/>
              <a:latin typeface="Tahoma" pitchFamily="34" charset="0"/>
            </a:endParaRPr>
          </a:p>
        </p:txBody>
      </p:sp>
      <p:pic>
        <p:nvPicPr>
          <p:cNvPr id="13" name="Picture 1" descr="C:\Users\hoeseng\AppData\Local\Microsoft\Windows\Temporary Internet Files\Content.IE5\2SH76F5T\MC900442122[1].png">
            <a:hlinkClick r:id="rId9" action="ppaction://hlinksldjump"/>
          </p:cNvPr>
          <p:cNvPicPr>
            <a:picLocks noChangeAspect="1" noChangeArrowheads="1"/>
          </p:cNvPicPr>
          <p:nvPr/>
        </p:nvPicPr>
        <p:blipFill>
          <a:blip r:embed="rId10" cstate="print"/>
          <a:srcRect/>
          <a:stretch>
            <a:fillRect/>
          </a:stretch>
        </p:blipFill>
        <p:spPr bwMode="auto">
          <a:xfrm>
            <a:off x="8472430" y="143219"/>
            <a:ext cx="526253" cy="522697"/>
          </a:xfrm>
          <a:prstGeom prst="rect">
            <a:avLst/>
          </a:prstGeom>
          <a:noFill/>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cstate="print"/>
          <a:srcRect/>
          <a:stretch>
            <a:fillRect/>
          </a:stretch>
        </p:blipFill>
        <p:spPr bwMode="auto">
          <a:xfrm>
            <a:off x="282307" y="942171"/>
            <a:ext cx="8488766" cy="4158638"/>
          </a:xfrm>
          <a:prstGeom prst="rect">
            <a:avLst/>
          </a:prstGeom>
          <a:noFill/>
          <a:ln w="9525">
            <a:noFill/>
            <a:miter lim="800000"/>
            <a:headEnd/>
            <a:tailEnd/>
          </a:ln>
        </p:spPr>
      </p:pic>
      <p:sp>
        <p:nvSpPr>
          <p:cNvPr id="9" name="Rectangle 8"/>
          <p:cNvSpPr/>
          <p:nvPr/>
        </p:nvSpPr>
        <p:spPr bwMode="auto">
          <a:xfrm>
            <a:off x="383753" y="989681"/>
            <a:ext cx="3538251" cy="1158607"/>
          </a:xfrm>
          <a:prstGeom prst="rect">
            <a:avLst/>
          </a:prstGeom>
          <a:solidFill>
            <a:schemeClr val="bg1">
              <a:alpha val="0"/>
            </a:schemeClr>
          </a:solidFill>
          <a:ln w="44450" cap="flat" cmpd="sng" algn="ctr">
            <a:solidFill>
              <a:srgbClr val="FF0000"/>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0" name="TextBox 9"/>
          <p:cNvSpPr txBox="1"/>
          <p:nvPr/>
        </p:nvSpPr>
        <p:spPr>
          <a:xfrm>
            <a:off x="6048260" y="1994052"/>
            <a:ext cx="2721165" cy="646331"/>
          </a:xfrm>
          <a:prstGeom prst="rect">
            <a:avLst/>
          </a:prstGeom>
          <a:noFill/>
        </p:spPr>
        <p:txBody>
          <a:bodyPr wrap="square" rtlCol="0">
            <a:spAutoFit/>
          </a:bodyPr>
          <a:lstStyle/>
          <a:p>
            <a:r>
              <a:rPr lang="en-US" sz="1800" dirty="0" smtClean="0"/>
              <a:t>Defining for each string/”variable”</a:t>
            </a:r>
            <a:endParaRPr lang="en-US" sz="1800" dirty="0" smtClean="0">
              <a:solidFill>
                <a:srgbClr val="FF0000"/>
              </a:solidFill>
            </a:endParaRPr>
          </a:p>
        </p:txBody>
      </p:sp>
      <p:sp>
        <p:nvSpPr>
          <p:cNvPr id="12" name="Rectangle 11"/>
          <p:cNvSpPr/>
          <p:nvPr/>
        </p:nvSpPr>
        <p:spPr bwMode="auto">
          <a:xfrm>
            <a:off x="392934" y="2794613"/>
            <a:ext cx="1821457" cy="554515"/>
          </a:xfrm>
          <a:prstGeom prst="rect">
            <a:avLst/>
          </a:prstGeom>
          <a:solidFill>
            <a:schemeClr val="bg1">
              <a:alpha val="0"/>
            </a:schemeClr>
          </a:solidFill>
          <a:ln w="44450" cap="flat" cmpd="sng" algn="ctr">
            <a:solidFill>
              <a:srgbClr val="FF0000"/>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cxnSp>
        <p:nvCxnSpPr>
          <p:cNvPr id="14" name="Straight Arrow Connector 13"/>
          <p:cNvCxnSpPr/>
          <p:nvPr/>
        </p:nvCxnSpPr>
        <p:spPr bwMode="auto">
          <a:xfrm flipH="1" flipV="1">
            <a:off x="4164376" y="1575412"/>
            <a:ext cx="1652530" cy="61694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flipH="1">
            <a:off x="2765234" y="2357610"/>
            <a:ext cx="3029638" cy="73813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9" name="Rectangle 18"/>
          <p:cNvSpPr/>
          <p:nvPr/>
        </p:nvSpPr>
        <p:spPr bwMode="auto">
          <a:xfrm>
            <a:off x="358048" y="4731745"/>
            <a:ext cx="3046164" cy="358048"/>
          </a:xfrm>
          <a:prstGeom prst="rect">
            <a:avLst/>
          </a:prstGeom>
          <a:solidFill>
            <a:schemeClr val="bg1">
              <a:alpha val="0"/>
            </a:schemeClr>
          </a:solidFill>
          <a:ln w="44450" cap="flat" cmpd="sng" algn="ctr">
            <a:solidFill>
              <a:srgbClr val="FF0000"/>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cxnSp>
        <p:nvCxnSpPr>
          <p:cNvPr id="20" name="Straight Arrow Connector 19"/>
          <p:cNvCxnSpPr/>
          <p:nvPr/>
        </p:nvCxnSpPr>
        <p:spPr bwMode="auto">
          <a:xfrm flipH="1">
            <a:off x="3547433" y="2533880"/>
            <a:ext cx="2236422" cy="232455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8" name="Rectangle 27">
            <a:hlinkHover r:id="rId3" action="ppaction://hlinksldjump"/>
          </p:cNvPr>
          <p:cNvSpPr/>
          <p:nvPr/>
        </p:nvSpPr>
        <p:spPr bwMode="auto">
          <a:xfrm>
            <a:off x="273585" y="2179504"/>
            <a:ext cx="5091629" cy="596748"/>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9" name="Rectangle 28">
            <a:hlinkHover r:id="rId4" action="ppaction://hlinksldjump"/>
          </p:cNvPr>
          <p:cNvSpPr/>
          <p:nvPr/>
        </p:nvSpPr>
        <p:spPr bwMode="auto">
          <a:xfrm>
            <a:off x="372737" y="3622713"/>
            <a:ext cx="8308555" cy="574713"/>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30" name="Rectangle 29">
            <a:hlinkHover r:id="rId5" action="ppaction://hlinksldjump"/>
          </p:cNvPr>
          <p:cNvSpPr/>
          <p:nvPr/>
        </p:nvSpPr>
        <p:spPr bwMode="auto">
          <a:xfrm>
            <a:off x="372737" y="4252511"/>
            <a:ext cx="3945875" cy="24237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32" name="Rounded Rectangle 31">
            <a:hlinkClick r:id="rId6" action="ppaction://hlinksldjump"/>
          </p:cNvPr>
          <p:cNvSpPr/>
          <p:nvPr/>
        </p:nvSpPr>
        <p:spPr bwMode="auto">
          <a:xfrm>
            <a:off x="132202" y="5883007"/>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Back</a:t>
            </a:r>
            <a:endParaRPr kumimoji="0" lang="en-US" sz="1600" b="1" i="0" u="none" strike="noStrike" cap="none" normalizeH="0" baseline="0" dirty="0" smtClean="0">
              <a:ln>
                <a:noFill/>
              </a:ln>
              <a:solidFill>
                <a:schemeClr val="bg1"/>
              </a:solidFill>
              <a:effectLst/>
              <a:latin typeface="Tahoma" pitchFamily="34" charset="0"/>
            </a:endParaRPr>
          </a:p>
        </p:txBody>
      </p:sp>
      <p:sp>
        <p:nvSpPr>
          <p:cNvPr id="33" name="Rounded Rectangle 32">
            <a:hlinkClick r:id="rId7" action="ppaction://hlinksldjump"/>
          </p:cNvPr>
          <p:cNvSpPr/>
          <p:nvPr/>
        </p:nvSpPr>
        <p:spPr bwMode="auto">
          <a:xfrm>
            <a:off x="8282848" y="5881171"/>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Next</a:t>
            </a:r>
            <a:endParaRPr kumimoji="0" lang="en-US" sz="1600" b="1" i="0" u="none" strike="noStrike" cap="none" normalizeH="0" baseline="0" dirty="0" smtClean="0">
              <a:ln>
                <a:noFill/>
              </a:ln>
              <a:solidFill>
                <a:schemeClr val="bg1"/>
              </a:solidFill>
              <a:effectLst/>
              <a:latin typeface="Tahoma" pitchFamily="34" charset="0"/>
            </a:endParaRPr>
          </a:p>
        </p:txBody>
      </p:sp>
      <p:pic>
        <p:nvPicPr>
          <p:cNvPr id="34" name="Picture 1" descr="C:\Users\hoeseng\AppData\Local\Microsoft\Windows\Temporary Internet Files\Content.IE5\2SH76F5T\MC900442122[1].png">
            <a:hlinkClick r:id="rId8" action="ppaction://hlinksldjump"/>
          </p:cNvPr>
          <p:cNvPicPr>
            <a:picLocks noChangeAspect="1" noChangeArrowheads="1"/>
          </p:cNvPicPr>
          <p:nvPr/>
        </p:nvPicPr>
        <p:blipFill>
          <a:blip r:embed="rId9" cstate="print"/>
          <a:srcRect/>
          <a:stretch>
            <a:fillRect/>
          </a:stretch>
        </p:blipFill>
        <p:spPr bwMode="auto">
          <a:xfrm>
            <a:off x="8472430" y="143219"/>
            <a:ext cx="526253" cy="522697"/>
          </a:xfrm>
          <a:prstGeom prst="rect">
            <a:avLst/>
          </a:prstGeom>
          <a:noFill/>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cstate="print"/>
          <a:srcRect/>
          <a:stretch>
            <a:fillRect/>
          </a:stretch>
        </p:blipFill>
        <p:spPr bwMode="auto">
          <a:xfrm>
            <a:off x="282307" y="942171"/>
            <a:ext cx="8488766" cy="4158638"/>
          </a:xfrm>
          <a:prstGeom prst="rect">
            <a:avLst/>
          </a:prstGeom>
          <a:noFill/>
          <a:ln w="9525">
            <a:noFill/>
            <a:miter lim="800000"/>
            <a:headEnd/>
            <a:tailEnd/>
          </a:ln>
        </p:spPr>
      </p:pic>
      <p:sp>
        <p:nvSpPr>
          <p:cNvPr id="4" name="Rectangle 3"/>
          <p:cNvSpPr/>
          <p:nvPr/>
        </p:nvSpPr>
        <p:spPr bwMode="auto">
          <a:xfrm>
            <a:off x="273585" y="2179504"/>
            <a:ext cx="5091629" cy="596748"/>
          </a:xfrm>
          <a:prstGeom prst="rect">
            <a:avLst/>
          </a:prstGeom>
          <a:solidFill>
            <a:schemeClr val="bg1">
              <a:alpha val="0"/>
            </a:schemeClr>
          </a:solidFill>
          <a:ln w="44450" cap="flat" cmpd="sng" algn="ctr">
            <a:solidFill>
              <a:srgbClr val="FF0000"/>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5" name="TextBox 4"/>
          <p:cNvSpPr txBox="1"/>
          <p:nvPr/>
        </p:nvSpPr>
        <p:spPr>
          <a:xfrm>
            <a:off x="5442333" y="2104220"/>
            <a:ext cx="3492347" cy="923330"/>
          </a:xfrm>
          <a:prstGeom prst="rect">
            <a:avLst/>
          </a:prstGeom>
          <a:noFill/>
        </p:spPr>
        <p:txBody>
          <a:bodyPr wrap="square" rtlCol="0">
            <a:spAutoFit/>
          </a:bodyPr>
          <a:lstStyle/>
          <a:p>
            <a:r>
              <a:rPr lang="en-US" sz="1800" dirty="0" smtClean="0"/>
              <a:t>← Hashed out, instead of deleting them, easier to revert changes in the future</a:t>
            </a:r>
            <a:endParaRPr lang="en-US" sz="1800" dirty="0" smtClean="0">
              <a:solidFill>
                <a:srgbClr val="FF0000"/>
              </a:solidFill>
            </a:endParaRPr>
          </a:p>
        </p:txBody>
      </p:sp>
      <p:sp>
        <p:nvSpPr>
          <p:cNvPr id="15" name="Rounded Rectangle 14">
            <a:hlinkClick r:id="rId3" action="ppaction://hlinksldjump"/>
          </p:cNvPr>
          <p:cNvSpPr/>
          <p:nvPr/>
        </p:nvSpPr>
        <p:spPr bwMode="auto">
          <a:xfrm>
            <a:off x="132202" y="5883007"/>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Back</a:t>
            </a:r>
            <a:endParaRPr kumimoji="0" lang="en-US" sz="1600" b="1" i="0" u="none" strike="noStrike" cap="none" normalizeH="0" baseline="0" dirty="0" smtClean="0">
              <a:ln>
                <a:noFill/>
              </a:ln>
              <a:solidFill>
                <a:schemeClr val="bg1"/>
              </a:solidFill>
              <a:effectLst/>
              <a:latin typeface="Tahoma" pitchFamily="34" charset="0"/>
            </a:endParaRPr>
          </a:p>
        </p:txBody>
      </p:sp>
      <p:sp>
        <p:nvSpPr>
          <p:cNvPr id="16" name="Rectangle 15">
            <a:hlinkHover r:id="rId4" action="ppaction://hlinksldjump"/>
          </p:cNvPr>
          <p:cNvSpPr/>
          <p:nvPr/>
        </p:nvSpPr>
        <p:spPr bwMode="auto">
          <a:xfrm>
            <a:off x="372737" y="3622713"/>
            <a:ext cx="8308555" cy="574713"/>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8" name="Rectangle 17">
            <a:hlinkHover r:id="rId5" action="ppaction://hlinksldjump"/>
          </p:cNvPr>
          <p:cNvSpPr/>
          <p:nvPr/>
        </p:nvSpPr>
        <p:spPr bwMode="auto">
          <a:xfrm>
            <a:off x="372737" y="4252511"/>
            <a:ext cx="3945875" cy="24237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9" name="Rectangle 18">
            <a:hlinkHover r:id="rId6" action="ppaction://hlinksldjump"/>
          </p:cNvPr>
          <p:cNvSpPr/>
          <p:nvPr/>
        </p:nvSpPr>
        <p:spPr bwMode="auto">
          <a:xfrm>
            <a:off x="383753" y="978664"/>
            <a:ext cx="3538251" cy="1158607"/>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0" name="Rectangle 19">
            <a:hlinkHover r:id="rId6" action="ppaction://hlinksldjump"/>
          </p:cNvPr>
          <p:cNvSpPr/>
          <p:nvPr/>
        </p:nvSpPr>
        <p:spPr bwMode="auto">
          <a:xfrm>
            <a:off x="392934" y="2820317"/>
            <a:ext cx="1821457" cy="528811"/>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1" name="Rectangle 20">
            <a:hlinkHover r:id="rId6" action="ppaction://hlinksldjump"/>
          </p:cNvPr>
          <p:cNvSpPr/>
          <p:nvPr/>
        </p:nvSpPr>
        <p:spPr bwMode="auto">
          <a:xfrm>
            <a:off x="358048" y="4731745"/>
            <a:ext cx="3046164" cy="358048"/>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2" name="Rounded Rectangle 21">
            <a:hlinkClick r:id="rId7" action="ppaction://hlinksldjump"/>
          </p:cNvPr>
          <p:cNvSpPr/>
          <p:nvPr/>
        </p:nvSpPr>
        <p:spPr bwMode="auto">
          <a:xfrm>
            <a:off x="8282848" y="5881171"/>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Next</a:t>
            </a:r>
            <a:endParaRPr kumimoji="0" lang="en-US" sz="1600" b="1" i="0" u="none" strike="noStrike" cap="none" normalizeH="0" baseline="0" dirty="0" smtClean="0">
              <a:ln>
                <a:noFill/>
              </a:ln>
              <a:solidFill>
                <a:schemeClr val="bg1"/>
              </a:solidFill>
              <a:effectLst/>
              <a:latin typeface="Tahoma" pitchFamily="34" charset="0"/>
            </a:endParaRPr>
          </a:p>
        </p:txBody>
      </p:sp>
      <p:pic>
        <p:nvPicPr>
          <p:cNvPr id="23" name="Picture 1" descr="C:\Users\hoeseng\AppData\Local\Microsoft\Windows\Temporary Internet Files\Content.IE5\2SH76F5T\MC900442122[1].png">
            <a:hlinkClick r:id="rId8" action="ppaction://hlinksldjump"/>
          </p:cNvPr>
          <p:cNvPicPr>
            <a:picLocks noChangeAspect="1" noChangeArrowheads="1"/>
          </p:cNvPicPr>
          <p:nvPr/>
        </p:nvPicPr>
        <p:blipFill>
          <a:blip r:embed="rId9" cstate="print"/>
          <a:srcRect/>
          <a:stretch>
            <a:fillRect/>
          </a:stretch>
        </p:blipFill>
        <p:spPr bwMode="auto">
          <a:xfrm>
            <a:off x="8472430" y="143219"/>
            <a:ext cx="526253" cy="522697"/>
          </a:xfrm>
          <a:prstGeom prst="rect">
            <a:avLst/>
          </a:prstGeom>
          <a:noFill/>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cstate="print"/>
          <a:srcRect/>
          <a:stretch>
            <a:fillRect/>
          </a:stretch>
        </p:blipFill>
        <p:spPr bwMode="auto">
          <a:xfrm>
            <a:off x="282307" y="942171"/>
            <a:ext cx="8488766" cy="4158638"/>
          </a:xfrm>
          <a:prstGeom prst="rect">
            <a:avLst/>
          </a:prstGeom>
          <a:noFill/>
          <a:ln w="9525">
            <a:noFill/>
            <a:miter lim="800000"/>
            <a:headEnd/>
            <a:tailEnd/>
          </a:ln>
        </p:spPr>
      </p:pic>
      <p:sp>
        <p:nvSpPr>
          <p:cNvPr id="4" name="Rectangle 3"/>
          <p:cNvSpPr/>
          <p:nvPr/>
        </p:nvSpPr>
        <p:spPr bwMode="auto">
          <a:xfrm>
            <a:off x="372737" y="3622713"/>
            <a:ext cx="8308555" cy="574713"/>
          </a:xfrm>
          <a:prstGeom prst="rect">
            <a:avLst/>
          </a:prstGeom>
          <a:solidFill>
            <a:schemeClr val="bg1">
              <a:alpha val="0"/>
            </a:schemeClr>
          </a:solidFill>
          <a:ln w="44450" cap="flat" cmpd="sng" algn="ctr">
            <a:solidFill>
              <a:srgbClr val="FF0000"/>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5" name="TextBox 4"/>
          <p:cNvSpPr txBox="1"/>
          <p:nvPr/>
        </p:nvSpPr>
        <p:spPr>
          <a:xfrm>
            <a:off x="4660135" y="2610995"/>
            <a:ext cx="4241495" cy="923330"/>
          </a:xfrm>
          <a:prstGeom prst="rect">
            <a:avLst/>
          </a:prstGeom>
          <a:noFill/>
        </p:spPr>
        <p:txBody>
          <a:bodyPr wrap="square" rtlCol="0">
            <a:spAutoFit/>
          </a:bodyPr>
          <a:lstStyle/>
          <a:p>
            <a:r>
              <a:rPr lang="en-US" sz="1800" dirty="0" smtClean="0"/>
              <a:t>Need to change the </a:t>
            </a:r>
            <a:r>
              <a:rPr lang="en-US" sz="1800" dirty="0" smtClean="0">
                <a:solidFill>
                  <a:srgbClr val="FF0000"/>
                </a:solidFill>
              </a:rPr>
              <a:t>$report_path </a:t>
            </a:r>
            <a:r>
              <a:rPr lang="en-US" sz="1800" dirty="0" smtClean="0"/>
              <a:t>to folder of desired, </a:t>
            </a:r>
            <a:r>
              <a:rPr lang="en-US" sz="1800" dirty="0" smtClean="0">
                <a:solidFill>
                  <a:srgbClr val="FF0000"/>
                </a:solidFill>
              </a:rPr>
              <a:t>$output_dir</a:t>
            </a:r>
            <a:r>
              <a:rPr lang="en-US" sz="1800" dirty="0" smtClean="0"/>
              <a:t> will store the complete dir of the report file</a:t>
            </a:r>
            <a:endParaRPr lang="en-US" sz="1800" dirty="0" smtClean="0">
              <a:solidFill>
                <a:srgbClr val="FF0000"/>
              </a:solidFill>
            </a:endParaRPr>
          </a:p>
        </p:txBody>
      </p:sp>
      <p:sp>
        <p:nvSpPr>
          <p:cNvPr id="7" name="Rounded Rectangle 6">
            <a:hlinkClick r:id="rId3" action="ppaction://hlinksldjump"/>
          </p:cNvPr>
          <p:cNvSpPr/>
          <p:nvPr/>
        </p:nvSpPr>
        <p:spPr bwMode="auto">
          <a:xfrm>
            <a:off x="132202" y="5883007"/>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Back</a:t>
            </a:r>
            <a:endParaRPr kumimoji="0" lang="en-US" sz="1600" b="1" i="0" u="none" strike="noStrike" cap="none" normalizeH="0" baseline="0" dirty="0" smtClean="0">
              <a:ln>
                <a:noFill/>
              </a:ln>
              <a:solidFill>
                <a:schemeClr val="bg1"/>
              </a:solidFill>
              <a:effectLst/>
              <a:latin typeface="Tahoma" pitchFamily="34" charset="0"/>
            </a:endParaRPr>
          </a:p>
        </p:txBody>
      </p:sp>
      <p:sp>
        <p:nvSpPr>
          <p:cNvPr id="8" name="Rectangle 7">
            <a:hlinkHover r:id="rId4" action="ppaction://hlinksldjump"/>
          </p:cNvPr>
          <p:cNvSpPr/>
          <p:nvPr/>
        </p:nvSpPr>
        <p:spPr bwMode="auto">
          <a:xfrm>
            <a:off x="273585" y="2179504"/>
            <a:ext cx="5091629" cy="596748"/>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9" name="Rectangle 8">
            <a:hlinkHover r:id="rId5" action="ppaction://hlinksldjump"/>
          </p:cNvPr>
          <p:cNvSpPr/>
          <p:nvPr/>
        </p:nvSpPr>
        <p:spPr bwMode="auto">
          <a:xfrm>
            <a:off x="372737" y="4252511"/>
            <a:ext cx="3945875" cy="24237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0" name="Rectangle 9">
            <a:hlinkHover r:id="rId6" action="ppaction://hlinksldjump"/>
          </p:cNvPr>
          <p:cNvSpPr/>
          <p:nvPr/>
        </p:nvSpPr>
        <p:spPr bwMode="auto">
          <a:xfrm>
            <a:off x="383753" y="978664"/>
            <a:ext cx="3538251" cy="1158607"/>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1" name="Rectangle 10">
            <a:hlinkHover r:id="rId6" action="ppaction://hlinksldjump"/>
          </p:cNvPr>
          <p:cNvSpPr/>
          <p:nvPr/>
        </p:nvSpPr>
        <p:spPr bwMode="auto">
          <a:xfrm>
            <a:off x="392934" y="2820317"/>
            <a:ext cx="1821457" cy="528811"/>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2" name="Rectangle 11">
            <a:hlinkHover r:id="rId6" action="ppaction://hlinksldjump"/>
          </p:cNvPr>
          <p:cNvSpPr/>
          <p:nvPr/>
        </p:nvSpPr>
        <p:spPr bwMode="auto">
          <a:xfrm>
            <a:off x="358048" y="4731745"/>
            <a:ext cx="3046164" cy="358048"/>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3" name="Rounded Rectangle 12">
            <a:hlinkClick r:id="rId7" action="ppaction://hlinksldjump"/>
          </p:cNvPr>
          <p:cNvSpPr/>
          <p:nvPr/>
        </p:nvSpPr>
        <p:spPr bwMode="auto">
          <a:xfrm>
            <a:off x="8282848" y="5881171"/>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Next</a:t>
            </a:r>
            <a:endParaRPr kumimoji="0" lang="en-US" sz="1600" b="1" i="0" u="none" strike="noStrike" cap="none" normalizeH="0" baseline="0" dirty="0" smtClean="0">
              <a:ln>
                <a:noFill/>
              </a:ln>
              <a:solidFill>
                <a:schemeClr val="bg1"/>
              </a:solidFill>
              <a:effectLst/>
              <a:latin typeface="Tahoma" pitchFamily="34" charset="0"/>
            </a:endParaRPr>
          </a:p>
        </p:txBody>
      </p:sp>
      <p:pic>
        <p:nvPicPr>
          <p:cNvPr id="14" name="Picture 1" descr="C:\Users\hoeseng\AppData\Local\Microsoft\Windows\Temporary Internet Files\Content.IE5\2SH76F5T\MC900442122[1].png">
            <a:hlinkClick r:id="rId8" action="ppaction://hlinksldjump"/>
          </p:cNvPr>
          <p:cNvPicPr>
            <a:picLocks noChangeAspect="1" noChangeArrowheads="1"/>
          </p:cNvPicPr>
          <p:nvPr/>
        </p:nvPicPr>
        <p:blipFill>
          <a:blip r:embed="rId9" cstate="print"/>
          <a:srcRect/>
          <a:stretch>
            <a:fillRect/>
          </a:stretch>
        </p:blipFill>
        <p:spPr bwMode="auto">
          <a:xfrm>
            <a:off x="8472430" y="143219"/>
            <a:ext cx="526253" cy="522697"/>
          </a:xfrm>
          <a:prstGeom prst="rect">
            <a:avLst/>
          </a:prstGeom>
          <a:noFill/>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cstate="print"/>
          <a:srcRect/>
          <a:stretch>
            <a:fillRect/>
          </a:stretch>
        </p:blipFill>
        <p:spPr bwMode="auto">
          <a:xfrm>
            <a:off x="282307" y="942171"/>
            <a:ext cx="8488766" cy="4158638"/>
          </a:xfrm>
          <a:prstGeom prst="rect">
            <a:avLst/>
          </a:prstGeom>
          <a:noFill/>
          <a:ln w="9525">
            <a:noFill/>
            <a:miter lim="800000"/>
            <a:headEnd/>
            <a:tailEnd/>
          </a:ln>
        </p:spPr>
      </p:pic>
      <p:sp>
        <p:nvSpPr>
          <p:cNvPr id="4" name="Rectangle 3"/>
          <p:cNvSpPr/>
          <p:nvPr/>
        </p:nvSpPr>
        <p:spPr bwMode="auto">
          <a:xfrm>
            <a:off x="372737" y="4252511"/>
            <a:ext cx="3945875" cy="242372"/>
          </a:xfrm>
          <a:prstGeom prst="rect">
            <a:avLst/>
          </a:prstGeom>
          <a:solidFill>
            <a:schemeClr val="bg1">
              <a:alpha val="0"/>
            </a:schemeClr>
          </a:solidFill>
          <a:ln w="44450" cap="flat" cmpd="sng" algn="ctr">
            <a:solidFill>
              <a:srgbClr val="FF0000"/>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6" name="TextBox 5"/>
          <p:cNvSpPr txBox="1"/>
          <p:nvPr/>
        </p:nvSpPr>
        <p:spPr>
          <a:xfrm>
            <a:off x="4362678" y="4164372"/>
            <a:ext cx="4781321" cy="1477328"/>
          </a:xfrm>
          <a:prstGeom prst="rect">
            <a:avLst/>
          </a:prstGeom>
          <a:noFill/>
        </p:spPr>
        <p:txBody>
          <a:bodyPr wrap="square" rtlCol="0">
            <a:spAutoFit/>
          </a:bodyPr>
          <a:lstStyle/>
          <a:p>
            <a:r>
              <a:rPr lang="en-US" sz="1600" dirty="0" smtClean="0"/>
              <a:t>Create the directory using $output_dir,</a:t>
            </a:r>
          </a:p>
          <a:p>
            <a:r>
              <a:rPr lang="en-US" sz="1600" dirty="0" smtClean="0"/>
              <a:t>mask value </a:t>
            </a:r>
            <a:r>
              <a:rPr lang="en-US" sz="1600" dirty="0" smtClean="0">
                <a:solidFill>
                  <a:srgbClr val="FF0000"/>
                </a:solidFill>
              </a:rPr>
              <a:t>755</a:t>
            </a:r>
            <a:r>
              <a:rPr lang="en-US" sz="1600" dirty="0" smtClean="0"/>
              <a:t> indicates </a:t>
            </a:r>
            <a:r>
              <a:rPr lang="en-US" sz="1600" dirty="0" smtClean="0">
                <a:solidFill>
                  <a:srgbClr val="FF0000"/>
                </a:solidFill>
              </a:rPr>
              <a:t>full permission </a:t>
            </a:r>
            <a:r>
              <a:rPr lang="en-US" sz="1600" dirty="0" smtClean="0"/>
              <a:t>granted to the file</a:t>
            </a:r>
          </a:p>
          <a:p>
            <a:endParaRPr lang="en-US" sz="1000" dirty="0"/>
          </a:p>
          <a:p>
            <a:r>
              <a:rPr lang="en-US" sz="1600" dirty="0" smtClean="0"/>
              <a:t>|| die  -  If the script failed to create the directory, the script will terminate at once</a:t>
            </a:r>
          </a:p>
        </p:txBody>
      </p:sp>
      <p:sp>
        <p:nvSpPr>
          <p:cNvPr id="8" name="Rounded Rectangle 7">
            <a:hlinkClick r:id="rId3" action="ppaction://hlinksldjump"/>
          </p:cNvPr>
          <p:cNvSpPr/>
          <p:nvPr/>
        </p:nvSpPr>
        <p:spPr bwMode="auto">
          <a:xfrm>
            <a:off x="132202" y="5883007"/>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Back</a:t>
            </a:r>
            <a:endParaRPr kumimoji="0" lang="en-US" sz="1600" b="1" i="0" u="none" strike="noStrike" cap="none" normalizeH="0" baseline="0" dirty="0" smtClean="0">
              <a:ln>
                <a:noFill/>
              </a:ln>
              <a:solidFill>
                <a:schemeClr val="bg1"/>
              </a:solidFill>
              <a:effectLst/>
              <a:latin typeface="Tahoma" pitchFamily="34" charset="0"/>
            </a:endParaRPr>
          </a:p>
        </p:txBody>
      </p:sp>
      <p:sp>
        <p:nvSpPr>
          <p:cNvPr id="9" name="Rectangle 8">
            <a:hlinkHover r:id="rId4" action="ppaction://hlinksldjump"/>
          </p:cNvPr>
          <p:cNvSpPr/>
          <p:nvPr/>
        </p:nvSpPr>
        <p:spPr bwMode="auto">
          <a:xfrm>
            <a:off x="273585" y="2179504"/>
            <a:ext cx="5091629" cy="596748"/>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0" name="Rectangle 9">
            <a:hlinkHover r:id="rId5" action="ppaction://hlinksldjump"/>
          </p:cNvPr>
          <p:cNvSpPr/>
          <p:nvPr/>
        </p:nvSpPr>
        <p:spPr bwMode="auto">
          <a:xfrm>
            <a:off x="372737" y="3622713"/>
            <a:ext cx="8308555" cy="574713"/>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1" name="Rectangle 10">
            <a:hlinkHover r:id="rId6" action="ppaction://hlinksldjump"/>
          </p:cNvPr>
          <p:cNvSpPr/>
          <p:nvPr/>
        </p:nvSpPr>
        <p:spPr bwMode="auto">
          <a:xfrm>
            <a:off x="383753" y="978664"/>
            <a:ext cx="3538251" cy="1158607"/>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2" name="Rectangle 11">
            <a:hlinkHover r:id="rId6" action="ppaction://hlinksldjump"/>
          </p:cNvPr>
          <p:cNvSpPr/>
          <p:nvPr/>
        </p:nvSpPr>
        <p:spPr bwMode="auto">
          <a:xfrm>
            <a:off x="392934" y="2820317"/>
            <a:ext cx="1821457" cy="528811"/>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3" name="Rectangle 12">
            <a:hlinkHover r:id="rId6" action="ppaction://hlinksldjump"/>
          </p:cNvPr>
          <p:cNvSpPr/>
          <p:nvPr/>
        </p:nvSpPr>
        <p:spPr bwMode="auto">
          <a:xfrm>
            <a:off x="358048" y="4731745"/>
            <a:ext cx="3046164" cy="358048"/>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4" name="Rounded Rectangle 13">
            <a:hlinkClick r:id="rId7" action="ppaction://hlinksldjump"/>
          </p:cNvPr>
          <p:cNvSpPr/>
          <p:nvPr/>
        </p:nvSpPr>
        <p:spPr bwMode="auto">
          <a:xfrm>
            <a:off x="8282848" y="5881171"/>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Next</a:t>
            </a:r>
            <a:endParaRPr kumimoji="0" lang="en-US" sz="1600" b="1" i="0" u="none" strike="noStrike" cap="none" normalizeH="0" baseline="0" dirty="0" smtClean="0">
              <a:ln>
                <a:noFill/>
              </a:ln>
              <a:solidFill>
                <a:schemeClr val="bg1"/>
              </a:solidFill>
              <a:effectLst/>
              <a:latin typeface="Tahoma" pitchFamily="34" charset="0"/>
            </a:endParaRPr>
          </a:p>
        </p:txBody>
      </p:sp>
      <p:pic>
        <p:nvPicPr>
          <p:cNvPr id="15" name="Picture 1" descr="C:\Users\hoeseng\AppData\Local\Microsoft\Windows\Temporary Internet Files\Content.IE5\2SH76F5T\MC900442122[1].png">
            <a:hlinkClick r:id="rId8" action="ppaction://hlinksldjump"/>
          </p:cNvPr>
          <p:cNvPicPr>
            <a:picLocks noChangeAspect="1" noChangeArrowheads="1"/>
          </p:cNvPicPr>
          <p:nvPr/>
        </p:nvPicPr>
        <p:blipFill>
          <a:blip r:embed="rId9" cstate="print"/>
          <a:srcRect/>
          <a:stretch>
            <a:fillRect/>
          </a:stretch>
        </p:blipFill>
        <p:spPr bwMode="auto">
          <a:xfrm>
            <a:off x="8472430" y="143219"/>
            <a:ext cx="526253" cy="522697"/>
          </a:xfrm>
          <a:prstGeom prst="rect">
            <a:avLst/>
          </a:prstGeom>
          <a:noFill/>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Date Placeholder 9"/>
          <p:cNvSpPr>
            <a:spLocks noGrp="1"/>
          </p:cNvSpPr>
          <p:nvPr>
            <p:ph type="dt" sz="quarter" idx="11"/>
          </p:nvPr>
        </p:nvSpPr>
        <p:spPr bwMode="auto">
          <a:noFill/>
          <a:ln>
            <a:miter lim="800000"/>
            <a:headEnd/>
            <a:tailEnd/>
          </a:ln>
        </p:spPr>
        <p:txBody>
          <a:bodyPr/>
          <a:lstStyle/>
          <a:p>
            <a:fld id="{B66BB412-C029-412D-A7DA-26DA3FD5D3E8}" type="datetime4">
              <a:rPr lang="en-US"/>
              <a:pPr/>
              <a:t>November 6, 2013</a:t>
            </a:fld>
            <a:endParaRPr lang="en-US" dirty="0"/>
          </a:p>
        </p:txBody>
      </p:sp>
      <p:pic>
        <p:nvPicPr>
          <p:cNvPr id="27650" name="Picture 2"/>
          <p:cNvPicPr>
            <a:picLocks noChangeAspect="1" noChangeArrowheads="1"/>
          </p:cNvPicPr>
          <p:nvPr/>
        </p:nvPicPr>
        <p:blipFill>
          <a:blip r:embed="rId2" cstate="print"/>
          <a:srcRect/>
          <a:stretch>
            <a:fillRect/>
          </a:stretch>
        </p:blipFill>
        <p:spPr bwMode="auto">
          <a:xfrm>
            <a:off x="397575" y="749146"/>
            <a:ext cx="8305750" cy="4948636"/>
          </a:xfrm>
          <a:prstGeom prst="rect">
            <a:avLst/>
          </a:prstGeom>
          <a:noFill/>
          <a:ln w="9525">
            <a:noFill/>
            <a:miter lim="800000"/>
            <a:headEnd/>
            <a:tailEnd/>
          </a:ln>
        </p:spPr>
      </p:pic>
      <p:sp>
        <p:nvSpPr>
          <p:cNvPr id="6" name="Rectangle 5">
            <a:hlinkHover r:id="rId3" action="ppaction://hlinksldjump"/>
          </p:cNvPr>
          <p:cNvSpPr/>
          <p:nvPr/>
        </p:nvSpPr>
        <p:spPr bwMode="auto">
          <a:xfrm>
            <a:off x="495758" y="661012"/>
            <a:ext cx="4142343" cy="429658"/>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9" name="Rectangle 8">
            <a:hlinkHover r:id="rId4" action="ppaction://hlinksldjump"/>
          </p:cNvPr>
          <p:cNvSpPr/>
          <p:nvPr/>
        </p:nvSpPr>
        <p:spPr bwMode="auto">
          <a:xfrm>
            <a:off x="560024" y="1311007"/>
            <a:ext cx="1698434" cy="286439"/>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0" name="Rectangle 9">
            <a:hlinkHover r:id="rId5" action="ppaction://hlinksldjump"/>
          </p:cNvPr>
          <p:cNvSpPr/>
          <p:nvPr/>
        </p:nvSpPr>
        <p:spPr bwMode="auto">
          <a:xfrm>
            <a:off x="547171" y="1894901"/>
            <a:ext cx="2625688" cy="27542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1" name="Rectangle 10">
            <a:hlinkHover r:id="rId6" action="ppaction://hlinksldjump"/>
          </p:cNvPr>
          <p:cNvSpPr/>
          <p:nvPr/>
        </p:nvSpPr>
        <p:spPr bwMode="auto">
          <a:xfrm>
            <a:off x="534318" y="2170323"/>
            <a:ext cx="4456323" cy="27542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2" name="Rectangle 11">
            <a:hlinkHover r:id="rId7" action="ppaction://hlinksldjump"/>
          </p:cNvPr>
          <p:cNvSpPr/>
          <p:nvPr/>
        </p:nvSpPr>
        <p:spPr bwMode="auto">
          <a:xfrm>
            <a:off x="543498" y="2454925"/>
            <a:ext cx="1549707" cy="27542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3" name="Rectangle 12">
            <a:hlinkHover r:id="rId8" action="ppaction://hlinksldjump"/>
          </p:cNvPr>
          <p:cNvSpPr/>
          <p:nvPr/>
        </p:nvSpPr>
        <p:spPr bwMode="auto">
          <a:xfrm>
            <a:off x="541662" y="3598843"/>
            <a:ext cx="3336275" cy="27542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4" name="Rectangle 13">
            <a:hlinkHover r:id="rId9" action="ppaction://hlinksldjump"/>
          </p:cNvPr>
          <p:cNvSpPr/>
          <p:nvPr/>
        </p:nvSpPr>
        <p:spPr bwMode="auto">
          <a:xfrm>
            <a:off x="528809" y="3899971"/>
            <a:ext cx="2093205" cy="253388"/>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5" name="Rectangle 14">
            <a:hlinkHover r:id="rId10" action="ppaction://hlinksldjump"/>
          </p:cNvPr>
          <p:cNvSpPr/>
          <p:nvPr/>
        </p:nvSpPr>
        <p:spPr bwMode="auto">
          <a:xfrm>
            <a:off x="549007" y="5032871"/>
            <a:ext cx="1830637" cy="266241"/>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7" name="Rectangle 16">
            <a:hlinkClick r:id="rId11" action="ppaction://hlinksldjump"/>
          </p:cNvPr>
          <p:cNvSpPr/>
          <p:nvPr/>
        </p:nvSpPr>
        <p:spPr bwMode="auto">
          <a:xfrm>
            <a:off x="558188" y="4140506"/>
            <a:ext cx="8156154" cy="894202"/>
          </a:xfrm>
          <a:prstGeom prst="rect">
            <a:avLst/>
          </a:prstGeom>
          <a:no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8" name="Rectangle 17">
            <a:hlinkClick r:id="rId12" action="ppaction://hlinksldjump"/>
          </p:cNvPr>
          <p:cNvSpPr/>
          <p:nvPr/>
        </p:nvSpPr>
        <p:spPr bwMode="auto">
          <a:xfrm>
            <a:off x="534319" y="2706477"/>
            <a:ext cx="3784293" cy="89420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1" name="Rounded Rectangle 20">
            <a:hlinkClick r:id="rId12" action="ppaction://hlinksldjump"/>
          </p:cNvPr>
          <p:cNvSpPr/>
          <p:nvPr/>
        </p:nvSpPr>
        <p:spPr bwMode="auto">
          <a:xfrm>
            <a:off x="8282848" y="5881171"/>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Next</a:t>
            </a:r>
            <a:endParaRPr kumimoji="0" lang="en-US" sz="1600" b="1" i="0" u="none" strike="noStrike" cap="none" normalizeH="0" baseline="0" dirty="0" smtClean="0">
              <a:ln>
                <a:noFill/>
              </a:ln>
              <a:solidFill>
                <a:schemeClr val="bg1"/>
              </a:solidFill>
              <a:effectLst/>
              <a:latin typeface="Tahoma" pitchFamily="34" charset="0"/>
            </a:endParaRPr>
          </a:p>
        </p:txBody>
      </p:sp>
      <p:pic>
        <p:nvPicPr>
          <p:cNvPr id="22" name="Picture 1" descr="C:\Users\hoeseng\AppData\Local\Microsoft\Windows\Temporary Internet Files\Content.IE5\2SH76F5T\MC900442122[1].png">
            <a:hlinkClick r:id="rId13" action="ppaction://hlinksldjump"/>
          </p:cNvPr>
          <p:cNvPicPr>
            <a:picLocks noChangeAspect="1" noChangeArrowheads="1"/>
          </p:cNvPicPr>
          <p:nvPr/>
        </p:nvPicPr>
        <p:blipFill>
          <a:blip r:embed="rId14" cstate="print"/>
          <a:srcRect/>
          <a:stretch>
            <a:fillRect/>
          </a:stretch>
        </p:blipFill>
        <p:spPr bwMode="auto">
          <a:xfrm>
            <a:off x="8472430" y="143219"/>
            <a:ext cx="526253" cy="522697"/>
          </a:xfrm>
          <a:prstGeom prst="rect">
            <a:avLst/>
          </a:prstGeom>
          <a:noFill/>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cstate="print"/>
          <a:srcRect/>
          <a:stretch>
            <a:fillRect/>
          </a:stretch>
        </p:blipFill>
        <p:spPr bwMode="auto">
          <a:xfrm>
            <a:off x="0" y="574484"/>
            <a:ext cx="9039225" cy="2095500"/>
          </a:xfrm>
          <a:prstGeom prst="rect">
            <a:avLst/>
          </a:prstGeom>
          <a:noFill/>
          <a:ln w="9525">
            <a:noFill/>
            <a:miter lim="800000"/>
            <a:headEnd/>
            <a:tailEnd/>
          </a:ln>
        </p:spPr>
      </p:pic>
      <p:sp>
        <p:nvSpPr>
          <p:cNvPr id="4" name="Rectangle 3">
            <a:hlinkHover r:id="rId3" action="ppaction://hlinksldjump"/>
          </p:cNvPr>
          <p:cNvSpPr/>
          <p:nvPr/>
        </p:nvSpPr>
        <p:spPr bwMode="auto">
          <a:xfrm>
            <a:off x="77117" y="848299"/>
            <a:ext cx="9011798" cy="242371"/>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5" name="Rectangle 4">
            <a:hlinkHover r:id="rId4" action="ppaction://hlinksldjump"/>
          </p:cNvPr>
          <p:cNvSpPr/>
          <p:nvPr/>
        </p:nvSpPr>
        <p:spPr bwMode="auto">
          <a:xfrm>
            <a:off x="77117" y="1619480"/>
            <a:ext cx="4450816" cy="253387"/>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7" name="Rounded Rectangle 6">
            <a:hlinkClick r:id="rId5" action="ppaction://hlinksldjump"/>
          </p:cNvPr>
          <p:cNvSpPr/>
          <p:nvPr/>
        </p:nvSpPr>
        <p:spPr bwMode="auto">
          <a:xfrm>
            <a:off x="132202" y="5883007"/>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Back</a:t>
            </a:r>
            <a:endParaRPr kumimoji="0" lang="en-US" sz="1600" b="1" i="0" u="none" strike="noStrike" cap="none" normalizeH="0" baseline="0" dirty="0" smtClean="0">
              <a:ln>
                <a:noFill/>
              </a:ln>
              <a:solidFill>
                <a:schemeClr val="bg1"/>
              </a:solidFill>
              <a:effectLst/>
              <a:latin typeface="Tahoma" pitchFamily="34" charset="0"/>
            </a:endParaRPr>
          </a:p>
        </p:txBody>
      </p:sp>
      <p:sp>
        <p:nvSpPr>
          <p:cNvPr id="8" name="Rounded Rectangle 7">
            <a:hlinkClick r:id="rId6" action="ppaction://hlinksldjump"/>
          </p:cNvPr>
          <p:cNvSpPr/>
          <p:nvPr/>
        </p:nvSpPr>
        <p:spPr bwMode="auto">
          <a:xfrm>
            <a:off x="8282848" y="5881171"/>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Next</a:t>
            </a:r>
            <a:endParaRPr kumimoji="0" lang="en-US" sz="1600" b="1" i="0" u="none" strike="noStrike" cap="none" normalizeH="0" baseline="0" dirty="0" smtClean="0">
              <a:ln>
                <a:noFill/>
              </a:ln>
              <a:solidFill>
                <a:schemeClr val="bg1"/>
              </a:solidFill>
              <a:effectLst/>
              <a:latin typeface="Tahoma" pitchFamily="34" charset="0"/>
            </a:endParaRPr>
          </a:p>
        </p:txBody>
      </p:sp>
      <p:pic>
        <p:nvPicPr>
          <p:cNvPr id="9" name="Picture 1" descr="C:\Users\hoeseng\AppData\Local\Microsoft\Windows\Temporary Internet Files\Content.IE5\2SH76F5T\MC900442122[1].png">
            <a:hlinkClick r:id="rId7" action="ppaction://hlinksldjump"/>
          </p:cNvPr>
          <p:cNvPicPr>
            <a:picLocks noChangeAspect="1" noChangeArrowheads="1"/>
          </p:cNvPicPr>
          <p:nvPr/>
        </p:nvPicPr>
        <p:blipFill>
          <a:blip r:embed="rId8" cstate="print"/>
          <a:srcRect/>
          <a:stretch>
            <a:fillRect/>
          </a:stretch>
        </p:blipFill>
        <p:spPr bwMode="auto">
          <a:xfrm>
            <a:off x="8472430" y="143219"/>
            <a:ext cx="526253" cy="522697"/>
          </a:xfrm>
          <a:prstGeom prst="rect">
            <a:avLst/>
          </a:prstGeom>
          <a:noFill/>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cstate="print"/>
          <a:srcRect/>
          <a:stretch>
            <a:fillRect/>
          </a:stretch>
        </p:blipFill>
        <p:spPr bwMode="auto">
          <a:xfrm>
            <a:off x="0" y="574484"/>
            <a:ext cx="9039225" cy="2095500"/>
          </a:xfrm>
          <a:prstGeom prst="rect">
            <a:avLst/>
          </a:prstGeom>
          <a:noFill/>
          <a:ln w="9525">
            <a:noFill/>
            <a:miter lim="800000"/>
            <a:headEnd/>
            <a:tailEnd/>
          </a:ln>
        </p:spPr>
      </p:pic>
      <p:sp>
        <p:nvSpPr>
          <p:cNvPr id="5" name="Rectangle 4"/>
          <p:cNvSpPr/>
          <p:nvPr/>
        </p:nvSpPr>
        <p:spPr bwMode="auto">
          <a:xfrm>
            <a:off x="77117" y="848299"/>
            <a:ext cx="9011798" cy="242371"/>
          </a:xfrm>
          <a:prstGeom prst="rect">
            <a:avLst/>
          </a:prstGeom>
          <a:solidFill>
            <a:schemeClr val="bg1">
              <a:alpha val="0"/>
            </a:schemeClr>
          </a:solidFill>
          <a:ln w="44450" cap="flat" cmpd="sng" algn="ctr">
            <a:solidFill>
              <a:srgbClr val="FF0000"/>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6" name="TextBox 5"/>
          <p:cNvSpPr txBox="1"/>
          <p:nvPr/>
        </p:nvSpPr>
        <p:spPr>
          <a:xfrm>
            <a:off x="198302" y="3205904"/>
            <a:ext cx="8361804" cy="1015663"/>
          </a:xfrm>
          <a:prstGeom prst="rect">
            <a:avLst/>
          </a:prstGeom>
          <a:noFill/>
        </p:spPr>
        <p:txBody>
          <a:bodyPr wrap="square" rtlCol="0">
            <a:spAutoFit/>
          </a:bodyPr>
          <a:lstStyle/>
          <a:p>
            <a:r>
              <a:rPr lang="en-US" sz="2000" dirty="0" smtClean="0"/>
              <a:t>Try to open </a:t>
            </a:r>
            <a:r>
              <a:rPr lang="en-US" sz="2000" dirty="0" smtClean="0">
                <a:solidFill>
                  <a:srgbClr val="FF0000"/>
                </a:solidFill>
              </a:rPr>
              <a:t>label.txt</a:t>
            </a:r>
            <a:r>
              <a:rPr lang="en-US" sz="2000" dirty="0" smtClean="0"/>
              <a:t> and name “filehandle” as OUT,</a:t>
            </a:r>
            <a:endParaRPr lang="en-US" sz="2000" dirty="0"/>
          </a:p>
          <a:p>
            <a:r>
              <a:rPr lang="en-US" sz="2000" dirty="0" smtClean="0"/>
              <a:t>failing in doing so will terminate the script and prompt “Could not open output file: $!”</a:t>
            </a:r>
          </a:p>
        </p:txBody>
      </p:sp>
      <p:sp>
        <p:nvSpPr>
          <p:cNvPr id="7" name="Rectangle 6">
            <a:hlinkHover r:id="rId3" action="ppaction://hlinksldjump"/>
          </p:cNvPr>
          <p:cNvSpPr/>
          <p:nvPr/>
        </p:nvSpPr>
        <p:spPr bwMode="auto">
          <a:xfrm>
            <a:off x="77117" y="1619480"/>
            <a:ext cx="4450816" cy="253387"/>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9" name="Rounded Rectangle 8">
            <a:hlinkClick r:id="rId4" action="ppaction://hlinksldjump"/>
          </p:cNvPr>
          <p:cNvSpPr/>
          <p:nvPr/>
        </p:nvSpPr>
        <p:spPr bwMode="auto">
          <a:xfrm>
            <a:off x="132202" y="5883007"/>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Back</a:t>
            </a:r>
            <a:endParaRPr kumimoji="0" lang="en-US" sz="1600" b="1" i="0" u="none" strike="noStrike" cap="none" normalizeH="0" baseline="0" dirty="0" smtClean="0">
              <a:ln>
                <a:noFill/>
              </a:ln>
              <a:solidFill>
                <a:schemeClr val="bg1"/>
              </a:solidFill>
              <a:effectLst/>
              <a:latin typeface="Tahoma" pitchFamily="34" charset="0"/>
            </a:endParaRPr>
          </a:p>
        </p:txBody>
      </p:sp>
      <p:sp>
        <p:nvSpPr>
          <p:cNvPr id="10" name="Rounded Rectangle 9">
            <a:hlinkClick r:id="rId5" action="ppaction://hlinksldjump"/>
          </p:cNvPr>
          <p:cNvSpPr/>
          <p:nvPr/>
        </p:nvSpPr>
        <p:spPr bwMode="auto">
          <a:xfrm>
            <a:off x="8282848" y="5881171"/>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Next</a:t>
            </a:r>
            <a:endParaRPr kumimoji="0" lang="en-US" sz="1600" b="1" i="0" u="none" strike="noStrike" cap="none" normalizeH="0" baseline="0" dirty="0" smtClean="0">
              <a:ln>
                <a:noFill/>
              </a:ln>
              <a:solidFill>
                <a:schemeClr val="bg1"/>
              </a:solidFill>
              <a:effectLst/>
              <a:latin typeface="Tahoma" pitchFamily="34" charset="0"/>
            </a:endParaRPr>
          </a:p>
        </p:txBody>
      </p:sp>
      <p:pic>
        <p:nvPicPr>
          <p:cNvPr id="11" name="Picture 1" descr="C:\Users\hoeseng\AppData\Local\Microsoft\Windows\Temporary Internet Files\Content.IE5\2SH76F5T\MC900442122[1].png">
            <a:hlinkClick r:id="rId6" action="ppaction://hlinksldjump"/>
          </p:cNvPr>
          <p:cNvPicPr>
            <a:picLocks noChangeAspect="1" noChangeArrowheads="1"/>
          </p:cNvPicPr>
          <p:nvPr/>
        </p:nvPicPr>
        <p:blipFill>
          <a:blip r:embed="rId7" cstate="print"/>
          <a:srcRect/>
          <a:stretch>
            <a:fillRect/>
          </a:stretch>
        </p:blipFill>
        <p:spPr bwMode="auto">
          <a:xfrm>
            <a:off x="8472430" y="143219"/>
            <a:ext cx="526253" cy="522697"/>
          </a:xfrm>
          <a:prstGeom prst="rect">
            <a:avLst/>
          </a:prstGeom>
          <a:noFill/>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cstate="print"/>
          <a:srcRect/>
          <a:stretch>
            <a:fillRect/>
          </a:stretch>
        </p:blipFill>
        <p:spPr bwMode="auto">
          <a:xfrm>
            <a:off x="0" y="574484"/>
            <a:ext cx="9039225" cy="2095500"/>
          </a:xfrm>
          <a:prstGeom prst="rect">
            <a:avLst/>
          </a:prstGeom>
          <a:noFill/>
          <a:ln w="9525">
            <a:noFill/>
            <a:miter lim="800000"/>
            <a:headEnd/>
            <a:tailEnd/>
          </a:ln>
        </p:spPr>
      </p:pic>
      <p:sp>
        <p:nvSpPr>
          <p:cNvPr id="5" name="Rectangle 4"/>
          <p:cNvSpPr/>
          <p:nvPr/>
        </p:nvSpPr>
        <p:spPr bwMode="auto">
          <a:xfrm>
            <a:off x="77117" y="1619480"/>
            <a:ext cx="4450816" cy="253387"/>
          </a:xfrm>
          <a:prstGeom prst="rect">
            <a:avLst/>
          </a:prstGeom>
          <a:solidFill>
            <a:schemeClr val="bg1">
              <a:alpha val="0"/>
            </a:schemeClr>
          </a:solidFill>
          <a:ln w="44450" cap="flat" cmpd="sng" algn="ctr">
            <a:solidFill>
              <a:srgbClr val="FF0000"/>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6" name="TextBox 5"/>
          <p:cNvSpPr txBox="1"/>
          <p:nvPr/>
        </p:nvSpPr>
        <p:spPr>
          <a:xfrm>
            <a:off x="198302" y="2776246"/>
            <a:ext cx="8361804" cy="2585323"/>
          </a:xfrm>
          <a:prstGeom prst="rect">
            <a:avLst/>
          </a:prstGeom>
          <a:noFill/>
        </p:spPr>
        <p:txBody>
          <a:bodyPr wrap="square" rtlCol="0">
            <a:spAutoFit/>
          </a:bodyPr>
          <a:lstStyle/>
          <a:p>
            <a:r>
              <a:rPr lang="en-US" sz="1800" dirty="0" smtClean="0"/>
              <a:t>“Print” in both OUT (filehandle, this case is the same as label.txt) and also perl command prompt screen</a:t>
            </a:r>
          </a:p>
          <a:p>
            <a:endParaRPr lang="en-US" sz="1800" dirty="0"/>
          </a:p>
          <a:p>
            <a:r>
              <a:rPr lang="en-US" sz="1800" dirty="0" smtClean="0"/>
              <a:t>\t    -    tab</a:t>
            </a:r>
          </a:p>
          <a:p>
            <a:r>
              <a:rPr lang="en-US" sz="1800" dirty="0" smtClean="0"/>
              <a:t>\n   -    newline</a:t>
            </a:r>
          </a:p>
          <a:p>
            <a:endParaRPr lang="en-US" sz="1800" dirty="0"/>
          </a:p>
          <a:p>
            <a:r>
              <a:rPr lang="en-US" sz="1800" dirty="0" smtClean="0"/>
              <a:t>Expected outcome</a:t>
            </a:r>
          </a:p>
          <a:p>
            <a:r>
              <a:rPr lang="en-US" sz="1800" dirty="0" smtClean="0"/>
              <a:t>blk	page	failing_bits</a:t>
            </a:r>
          </a:p>
          <a:p>
            <a:endParaRPr lang="en-US" sz="1800" dirty="0" smtClean="0"/>
          </a:p>
        </p:txBody>
      </p:sp>
      <p:sp>
        <p:nvSpPr>
          <p:cNvPr id="7" name="Rectangle 6">
            <a:hlinkHover r:id="rId3" action="ppaction://hlinksldjump"/>
          </p:cNvPr>
          <p:cNvSpPr/>
          <p:nvPr/>
        </p:nvSpPr>
        <p:spPr bwMode="auto">
          <a:xfrm>
            <a:off x="77117" y="848299"/>
            <a:ext cx="9011798" cy="242371"/>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9" name="Rounded Rectangle 8">
            <a:hlinkClick r:id="rId4" action="ppaction://hlinksldjump"/>
          </p:cNvPr>
          <p:cNvSpPr/>
          <p:nvPr/>
        </p:nvSpPr>
        <p:spPr bwMode="auto">
          <a:xfrm>
            <a:off x="132202" y="5883007"/>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Back</a:t>
            </a:r>
            <a:endParaRPr kumimoji="0" lang="en-US" sz="1600" b="1" i="0" u="none" strike="noStrike" cap="none" normalizeH="0" baseline="0" dirty="0" smtClean="0">
              <a:ln>
                <a:noFill/>
              </a:ln>
              <a:solidFill>
                <a:schemeClr val="bg1"/>
              </a:solidFill>
              <a:effectLst/>
              <a:latin typeface="Tahoma" pitchFamily="34" charset="0"/>
            </a:endParaRPr>
          </a:p>
        </p:txBody>
      </p:sp>
      <p:sp>
        <p:nvSpPr>
          <p:cNvPr id="10" name="Rectangle 9"/>
          <p:cNvSpPr/>
          <p:nvPr/>
        </p:nvSpPr>
        <p:spPr bwMode="auto">
          <a:xfrm>
            <a:off x="253388" y="4748268"/>
            <a:ext cx="6896559" cy="672031"/>
          </a:xfrm>
          <a:prstGeom prst="rect">
            <a:avLst/>
          </a:prstGeom>
          <a:no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cxnSp>
        <p:nvCxnSpPr>
          <p:cNvPr id="14" name="Straight Connector 13"/>
          <p:cNvCxnSpPr/>
          <p:nvPr/>
        </p:nvCxnSpPr>
        <p:spPr bwMode="auto">
          <a:xfrm>
            <a:off x="319490" y="5332161"/>
            <a:ext cx="143219"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6" name="Rounded Rectangle 15">
            <a:hlinkClick r:id="rId5" action="ppaction://hlinksldjump"/>
          </p:cNvPr>
          <p:cNvSpPr/>
          <p:nvPr/>
        </p:nvSpPr>
        <p:spPr bwMode="auto">
          <a:xfrm>
            <a:off x="8282848" y="5881171"/>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Next</a:t>
            </a:r>
            <a:endParaRPr kumimoji="0" lang="en-US" sz="1600" b="1" i="0" u="none" strike="noStrike" cap="none" normalizeH="0" baseline="0" dirty="0" smtClean="0">
              <a:ln>
                <a:noFill/>
              </a:ln>
              <a:solidFill>
                <a:schemeClr val="bg1"/>
              </a:solidFill>
              <a:effectLst/>
              <a:latin typeface="Tahoma" pitchFamily="34" charset="0"/>
            </a:endParaRPr>
          </a:p>
        </p:txBody>
      </p:sp>
      <p:pic>
        <p:nvPicPr>
          <p:cNvPr id="18" name="Picture 1" descr="C:\Users\hoeseng\AppData\Local\Microsoft\Windows\Temporary Internet Files\Content.IE5\2SH76F5T\MC900442122[1].png">
            <a:hlinkClick r:id="rId6" action="ppaction://hlinksldjump"/>
          </p:cNvPr>
          <p:cNvPicPr>
            <a:picLocks noChangeAspect="1" noChangeArrowheads="1"/>
          </p:cNvPicPr>
          <p:nvPr/>
        </p:nvPicPr>
        <p:blipFill>
          <a:blip r:embed="rId7" cstate="print"/>
          <a:srcRect/>
          <a:stretch>
            <a:fillRect/>
          </a:stretch>
        </p:blipFill>
        <p:spPr bwMode="auto">
          <a:xfrm>
            <a:off x="8472430" y="143219"/>
            <a:ext cx="526253" cy="522697"/>
          </a:xfrm>
          <a:prstGeom prst="rect">
            <a:avLst/>
          </a:prstGeom>
          <a:noFill/>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cstate="print"/>
          <a:srcRect/>
          <a:stretch>
            <a:fillRect/>
          </a:stretch>
        </p:blipFill>
        <p:spPr bwMode="auto">
          <a:xfrm>
            <a:off x="44068" y="296192"/>
            <a:ext cx="9030034" cy="3669879"/>
          </a:xfrm>
          <a:prstGeom prst="rect">
            <a:avLst/>
          </a:prstGeom>
          <a:noFill/>
          <a:ln w="9525">
            <a:noFill/>
            <a:miter lim="800000"/>
            <a:headEnd/>
            <a:tailEnd/>
          </a:ln>
        </p:spPr>
      </p:pic>
      <p:sp>
        <p:nvSpPr>
          <p:cNvPr id="5" name="Rectangle 4">
            <a:hlinkHover r:id="rId3" action="ppaction://hlinksldjump"/>
          </p:cNvPr>
          <p:cNvSpPr/>
          <p:nvPr/>
        </p:nvSpPr>
        <p:spPr bwMode="auto">
          <a:xfrm>
            <a:off x="119346" y="3558448"/>
            <a:ext cx="3097579" cy="429658"/>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6" name="Rectangle 5">
            <a:hlinkHover r:id="rId4" action="ppaction://hlinksldjump"/>
          </p:cNvPr>
          <p:cNvSpPr/>
          <p:nvPr/>
        </p:nvSpPr>
        <p:spPr bwMode="auto">
          <a:xfrm>
            <a:off x="143217" y="275421"/>
            <a:ext cx="3415232" cy="198304"/>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7" name="Rectangle 6">
            <a:hlinkHover r:id="rId4" action="ppaction://hlinksldjump"/>
          </p:cNvPr>
          <p:cNvSpPr/>
          <p:nvPr/>
        </p:nvSpPr>
        <p:spPr bwMode="auto">
          <a:xfrm>
            <a:off x="141381" y="2785431"/>
            <a:ext cx="3415232" cy="189123"/>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8" name="Rectangle 7">
            <a:hlinkHover r:id="rId5" action="ppaction://hlinksldjump"/>
          </p:cNvPr>
          <p:cNvSpPr/>
          <p:nvPr/>
        </p:nvSpPr>
        <p:spPr bwMode="auto">
          <a:xfrm>
            <a:off x="484742" y="517793"/>
            <a:ext cx="6775373" cy="429658"/>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9" name="Rectangle 8">
            <a:hlinkHover r:id="rId6" action="ppaction://hlinksldjump"/>
          </p:cNvPr>
          <p:cNvSpPr/>
          <p:nvPr/>
        </p:nvSpPr>
        <p:spPr bwMode="auto">
          <a:xfrm>
            <a:off x="110165" y="1520327"/>
            <a:ext cx="8978750" cy="62796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0" name="Rectangle 9">
            <a:hlinkHover r:id="rId6" action="ppaction://hlinksldjump"/>
          </p:cNvPr>
          <p:cNvSpPr/>
          <p:nvPr/>
        </p:nvSpPr>
        <p:spPr bwMode="auto">
          <a:xfrm>
            <a:off x="449853" y="2511846"/>
            <a:ext cx="4496720" cy="242371"/>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1" name="Rectangle 10">
            <a:hlinkHover r:id="rId7" action="ppaction://hlinksldjump"/>
          </p:cNvPr>
          <p:cNvSpPr/>
          <p:nvPr/>
        </p:nvSpPr>
        <p:spPr bwMode="auto">
          <a:xfrm>
            <a:off x="141381" y="3139807"/>
            <a:ext cx="1059458" cy="264405"/>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3" name="Rounded Rectangle 12">
            <a:hlinkClick r:id="rId8" action="ppaction://hlinksldjump"/>
          </p:cNvPr>
          <p:cNvSpPr/>
          <p:nvPr/>
        </p:nvSpPr>
        <p:spPr bwMode="auto">
          <a:xfrm>
            <a:off x="132202" y="5883007"/>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Back</a:t>
            </a:r>
            <a:endParaRPr kumimoji="0" lang="en-US" sz="1600" b="1" i="0" u="none" strike="noStrike" cap="none" normalizeH="0" baseline="0" dirty="0" smtClean="0">
              <a:ln>
                <a:noFill/>
              </a:ln>
              <a:solidFill>
                <a:schemeClr val="bg1"/>
              </a:solidFill>
              <a:effectLst/>
              <a:latin typeface="Tahoma" pitchFamily="34" charset="0"/>
            </a:endParaRPr>
          </a:p>
        </p:txBody>
      </p:sp>
      <p:sp>
        <p:nvSpPr>
          <p:cNvPr id="14" name="Rounded Rectangle 13">
            <a:hlinkClick r:id="rId9" action="ppaction://hlinksldjump"/>
          </p:cNvPr>
          <p:cNvSpPr/>
          <p:nvPr/>
        </p:nvSpPr>
        <p:spPr bwMode="auto">
          <a:xfrm>
            <a:off x="8282848" y="5881171"/>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Next</a:t>
            </a:r>
            <a:endParaRPr kumimoji="0" lang="en-US" sz="1600" b="1" i="0" u="none" strike="noStrike" cap="none" normalizeH="0" baseline="0" dirty="0" smtClean="0">
              <a:ln>
                <a:noFill/>
              </a:ln>
              <a:solidFill>
                <a:schemeClr val="bg1"/>
              </a:solidFill>
              <a:effectLst/>
              <a:latin typeface="Tahoma" pitchFamily="34" charset="0"/>
            </a:endParaRPr>
          </a:p>
        </p:txBody>
      </p:sp>
      <p:pic>
        <p:nvPicPr>
          <p:cNvPr id="15" name="Picture 1" descr="C:\Users\hoeseng\AppData\Local\Microsoft\Windows\Temporary Internet Files\Content.IE5\2SH76F5T\MC900442122[1].png">
            <a:hlinkClick r:id="rId10" action="ppaction://hlinksldjump"/>
          </p:cNvPr>
          <p:cNvPicPr>
            <a:picLocks noChangeAspect="1" noChangeArrowheads="1"/>
          </p:cNvPicPr>
          <p:nvPr/>
        </p:nvPicPr>
        <p:blipFill>
          <a:blip r:embed="rId11" cstate="print"/>
          <a:srcRect/>
          <a:stretch>
            <a:fillRect/>
          </a:stretch>
        </p:blipFill>
        <p:spPr bwMode="auto">
          <a:xfrm>
            <a:off x="8472430" y="143219"/>
            <a:ext cx="526253" cy="522697"/>
          </a:xfrm>
          <a:prstGeom prst="rect">
            <a:avLst/>
          </a:prstGeom>
          <a:noFill/>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cstate="print"/>
          <a:srcRect/>
          <a:stretch>
            <a:fillRect/>
          </a:stretch>
        </p:blipFill>
        <p:spPr bwMode="auto">
          <a:xfrm>
            <a:off x="44068" y="296192"/>
            <a:ext cx="9030034" cy="3669879"/>
          </a:xfrm>
          <a:prstGeom prst="rect">
            <a:avLst/>
          </a:prstGeom>
          <a:noFill/>
          <a:ln w="9525">
            <a:noFill/>
            <a:miter lim="800000"/>
            <a:headEnd/>
            <a:tailEnd/>
          </a:ln>
        </p:spPr>
      </p:pic>
      <p:sp>
        <p:nvSpPr>
          <p:cNvPr id="4" name="Rectangle 3"/>
          <p:cNvSpPr/>
          <p:nvPr/>
        </p:nvSpPr>
        <p:spPr bwMode="auto">
          <a:xfrm>
            <a:off x="143217" y="275421"/>
            <a:ext cx="3415232" cy="198304"/>
          </a:xfrm>
          <a:prstGeom prst="rect">
            <a:avLst/>
          </a:prstGeom>
          <a:solidFill>
            <a:schemeClr val="bg1">
              <a:alpha val="0"/>
            </a:schemeClr>
          </a:solidFill>
          <a:ln w="44450" cap="flat" cmpd="sng" algn="ctr">
            <a:solidFill>
              <a:srgbClr val="FF0000"/>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5" name="TextBox 4"/>
          <p:cNvSpPr txBox="1"/>
          <p:nvPr/>
        </p:nvSpPr>
        <p:spPr>
          <a:xfrm>
            <a:off x="484740" y="4186405"/>
            <a:ext cx="7017746" cy="1323439"/>
          </a:xfrm>
          <a:prstGeom prst="rect">
            <a:avLst/>
          </a:prstGeom>
          <a:noFill/>
        </p:spPr>
        <p:txBody>
          <a:bodyPr wrap="square" rtlCol="0">
            <a:spAutoFit/>
          </a:bodyPr>
          <a:lstStyle/>
          <a:p>
            <a:r>
              <a:rPr lang="en-US" sz="2000" dirty="0" smtClean="0">
                <a:solidFill>
                  <a:srgbClr val="FF0000"/>
                </a:solidFill>
              </a:rPr>
              <a:t>For</a:t>
            </a:r>
            <a:r>
              <a:rPr lang="en-US" sz="2000" dirty="0" smtClean="0"/>
              <a:t> loop, will not stop until condition is met</a:t>
            </a:r>
          </a:p>
          <a:p>
            <a:endParaRPr lang="en-US" sz="1500" dirty="0"/>
          </a:p>
          <a:p>
            <a:r>
              <a:rPr lang="en-US" sz="1500" dirty="0" smtClean="0"/>
              <a:t>for (</a:t>
            </a:r>
            <a:r>
              <a:rPr lang="en-US" sz="1500" i="1" dirty="0" smtClean="0">
                <a:solidFill>
                  <a:srgbClr val="FF0000"/>
                </a:solidFill>
              </a:rPr>
              <a:t>initial condition</a:t>
            </a:r>
            <a:r>
              <a:rPr lang="en-US" sz="1500" dirty="0" smtClean="0">
                <a:solidFill>
                  <a:srgbClr val="FF0000"/>
                </a:solidFill>
              </a:rPr>
              <a:t> </a:t>
            </a:r>
            <a:r>
              <a:rPr lang="en-US" sz="1500" dirty="0" smtClean="0"/>
              <a:t>; </a:t>
            </a:r>
            <a:r>
              <a:rPr lang="en-US" sz="1500" i="1" dirty="0" smtClean="0">
                <a:solidFill>
                  <a:srgbClr val="FF0000"/>
                </a:solidFill>
              </a:rPr>
              <a:t>target/comparison</a:t>
            </a:r>
            <a:r>
              <a:rPr lang="en-US" sz="1500" dirty="0" smtClean="0"/>
              <a:t> ; </a:t>
            </a:r>
            <a:r>
              <a:rPr lang="en-US" sz="1500" i="1" dirty="0" smtClean="0">
                <a:solidFill>
                  <a:srgbClr val="FF0000"/>
                </a:solidFill>
              </a:rPr>
              <a:t>execute if false</a:t>
            </a:r>
            <a:r>
              <a:rPr lang="en-US" sz="1500" dirty="0" smtClean="0"/>
              <a:t>)</a:t>
            </a:r>
          </a:p>
          <a:p>
            <a:endParaRPr lang="en-US" sz="1500" dirty="0"/>
          </a:p>
          <a:p>
            <a:r>
              <a:rPr lang="en-US" sz="1500" dirty="0" smtClean="0"/>
              <a:t>$page (initially 0) will increment by one for each loop until it reaches $numpages</a:t>
            </a:r>
          </a:p>
        </p:txBody>
      </p:sp>
      <p:sp>
        <p:nvSpPr>
          <p:cNvPr id="6" name="Rectangle 5"/>
          <p:cNvSpPr/>
          <p:nvPr/>
        </p:nvSpPr>
        <p:spPr bwMode="auto">
          <a:xfrm>
            <a:off x="141381" y="2785431"/>
            <a:ext cx="3415232" cy="189123"/>
          </a:xfrm>
          <a:prstGeom prst="rect">
            <a:avLst/>
          </a:prstGeom>
          <a:solidFill>
            <a:schemeClr val="bg1">
              <a:alpha val="0"/>
            </a:schemeClr>
          </a:solidFill>
          <a:ln w="44450" cap="flat" cmpd="sng" algn="ctr">
            <a:solidFill>
              <a:srgbClr val="FF0000"/>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0" name="Rectangle 19">
            <a:hlinkHover r:id="rId3" action="ppaction://hlinksldjump"/>
          </p:cNvPr>
          <p:cNvSpPr/>
          <p:nvPr/>
        </p:nvSpPr>
        <p:spPr bwMode="auto">
          <a:xfrm>
            <a:off x="119346" y="3558448"/>
            <a:ext cx="3097579" cy="429658"/>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1" name="Rectangle 20">
            <a:hlinkHover r:id="rId4" action="ppaction://hlinksldjump"/>
          </p:cNvPr>
          <p:cNvSpPr/>
          <p:nvPr/>
        </p:nvSpPr>
        <p:spPr bwMode="auto">
          <a:xfrm>
            <a:off x="484742" y="517793"/>
            <a:ext cx="6775373" cy="429658"/>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2" name="Rectangle 21">
            <a:hlinkHover r:id="rId5" action="ppaction://hlinksldjump"/>
          </p:cNvPr>
          <p:cNvSpPr/>
          <p:nvPr/>
        </p:nvSpPr>
        <p:spPr bwMode="auto">
          <a:xfrm>
            <a:off x="110165" y="1520327"/>
            <a:ext cx="8978750" cy="62796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3" name="Rectangle 22">
            <a:hlinkHover r:id="rId5" action="ppaction://hlinksldjump"/>
          </p:cNvPr>
          <p:cNvSpPr/>
          <p:nvPr/>
        </p:nvSpPr>
        <p:spPr bwMode="auto">
          <a:xfrm>
            <a:off x="449853" y="2511846"/>
            <a:ext cx="4496720" cy="242371"/>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4" name="Rectangle 23">
            <a:hlinkHover r:id="rId6" action="ppaction://hlinksldjump"/>
          </p:cNvPr>
          <p:cNvSpPr/>
          <p:nvPr/>
        </p:nvSpPr>
        <p:spPr bwMode="auto">
          <a:xfrm>
            <a:off x="141381" y="3139807"/>
            <a:ext cx="1059458" cy="264405"/>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6" name="Rounded Rectangle 25">
            <a:hlinkClick r:id="rId7" action="ppaction://hlinksldjump"/>
          </p:cNvPr>
          <p:cNvSpPr/>
          <p:nvPr/>
        </p:nvSpPr>
        <p:spPr bwMode="auto">
          <a:xfrm>
            <a:off x="132202" y="5883007"/>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Back</a:t>
            </a:r>
            <a:endParaRPr kumimoji="0" lang="en-US" sz="1600" b="1" i="0" u="none" strike="noStrike" cap="none" normalizeH="0" baseline="0" dirty="0" smtClean="0">
              <a:ln>
                <a:noFill/>
              </a:ln>
              <a:solidFill>
                <a:schemeClr val="bg1"/>
              </a:solidFill>
              <a:effectLst/>
              <a:latin typeface="Tahoma" pitchFamily="34" charset="0"/>
            </a:endParaRPr>
          </a:p>
        </p:txBody>
      </p:sp>
      <p:pic>
        <p:nvPicPr>
          <p:cNvPr id="29" name="Picture 1" descr="C:\Users\hoeseng\AppData\Local\Microsoft\Windows\Temporary Internet Files\Content.IE5\2SH76F5T\MC900442122[1].png">
            <a:hlinkClick r:id="rId8" action="ppaction://hlinksldjump"/>
          </p:cNvPr>
          <p:cNvPicPr>
            <a:picLocks noChangeAspect="1" noChangeArrowheads="1"/>
          </p:cNvPicPr>
          <p:nvPr/>
        </p:nvPicPr>
        <p:blipFill>
          <a:blip r:embed="rId9" cstate="print"/>
          <a:srcRect/>
          <a:stretch>
            <a:fillRect/>
          </a:stretch>
        </p:blipFill>
        <p:spPr bwMode="auto">
          <a:xfrm>
            <a:off x="8472430" y="143219"/>
            <a:ext cx="526253" cy="522697"/>
          </a:xfrm>
          <a:prstGeom prst="rect">
            <a:avLst/>
          </a:prstGeom>
          <a:noFill/>
        </p:spPr>
      </p:pic>
      <p:sp>
        <p:nvSpPr>
          <p:cNvPr id="30" name="Rounded Rectangle 29">
            <a:hlinkClick r:id="rId10" action="ppaction://hlinksldjump"/>
          </p:cNvPr>
          <p:cNvSpPr/>
          <p:nvPr/>
        </p:nvSpPr>
        <p:spPr bwMode="auto">
          <a:xfrm>
            <a:off x="8282848" y="5881171"/>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Next</a:t>
            </a:r>
            <a:endParaRPr kumimoji="0" lang="en-US" sz="1600" b="1" i="0" u="none" strike="noStrike" cap="none" normalizeH="0" baseline="0" dirty="0" smtClean="0">
              <a:ln>
                <a:noFill/>
              </a:ln>
              <a:solidFill>
                <a:schemeClr val="bg1"/>
              </a:solidFill>
              <a:effectLst/>
              <a:latin typeface="Tahoma" pitchFamily="34" charset="0"/>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cstate="print"/>
          <a:srcRect/>
          <a:stretch>
            <a:fillRect/>
          </a:stretch>
        </p:blipFill>
        <p:spPr bwMode="auto">
          <a:xfrm>
            <a:off x="44068" y="296192"/>
            <a:ext cx="9030034" cy="3669879"/>
          </a:xfrm>
          <a:prstGeom prst="rect">
            <a:avLst/>
          </a:prstGeom>
          <a:noFill/>
          <a:ln w="9525">
            <a:noFill/>
            <a:miter lim="800000"/>
            <a:headEnd/>
            <a:tailEnd/>
          </a:ln>
        </p:spPr>
      </p:pic>
      <p:sp>
        <p:nvSpPr>
          <p:cNvPr id="6" name="Rectangle 5"/>
          <p:cNvSpPr/>
          <p:nvPr/>
        </p:nvSpPr>
        <p:spPr bwMode="auto">
          <a:xfrm>
            <a:off x="484742" y="517793"/>
            <a:ext cx="6775373" cy="429658"/>
          </a:xfrm>
          <a:prstGeom prst="rect">
            <a:avLst/>
          </a:prstGeom>
          <a:solidFill>
            <a:schemeClr val="bg1">
              <a:alpha val="0"/>
            </a:schemeClr>
          </a:solidFill>
          <a:ln w="44450" cap="flat" cmpd="sng" algn="ctr">
            <a:solidFill>
              <a:srgbClr val="FF0000"/>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7" name="TextBox 6"/>
          <p:cNvSpPr txBox="1"/>
          <p:nvPr/>
        </p:nvSpPr>
        <p:spPr>
          <a:xfrm>
            <a:off x="308470" y="3941823"/>
            <a:ext cx="8361804" cy="3170099"/>
          </a:xfrm>
          <a:prstGeom prst="rect">
            <a:avLst/>
          </a:prstGeom>
          <a:noFill/>
        </p:spPr>
        <p:txBody>
          <a:bodyPr wrap="square" rtlCol="0">
            <a:spAutoFit/>
          </a:bodyPr>
          <a:lstStyle/>
          <a:p>
            <a:r>
              <a:rPr lang="en-US" sz="2000" dirty="0" smtClean="0"/>
              <a:t>Nextest cli process (indicated by “</a:t>
            </a:r>
            <a:r>
              <a:rPr lang="en-US" sz="2000" i="1" dirty="0" smtClean="0"/>
              <a:t>runcli ” </a:t>
            </a:r>
            <a:r>
              <a:rPr lang="en-US" sz="2000" dirty="0" smtClean="0"/>
              <a:t>)</a:t>
            </a:r>
          </a:p>
          <a:p>
            <a:endParaRPr lang="en-US" dirty="0" smtClean="0"/>
          </a:p>
          <a:p>
            <a:pPr marL="228600" indent="-228600">
              <a:buFont typeface="+mj-lt"/>
              <a:buAutoNum type="arabicPeriod"/>
            </a:pPr>
            <a:r>
              <a:rPr lang="en-US" dirty="0" smtClean="0"/>
              <a:t>Turn off text interface (to prevent these command from displaying in nextest cli)</a:t>
            </a:r>
          </a:p>
          <a:p>
            <a:pPr marL="228600" indent="-228600">
              <a:buFont typeface="+mj-lt"/>
              <a:buAutoNum type="arabicPeriod"/>
            </a:pPr>
            <a:r>
              <a:rPr lang="en-US" dirty="0" smtClean="0"/>
              <a:t>Execute clear;rd($blk,$page,$blk,$page,0,$numbytes) in nextest</a:t>
            </a:r>
          </a:p>
          <a:p>
            <a:pPr marL="228600" indent="-228600">
              <a:buFont typeface="+mj-lt"/>
              <a:buAutoNum type="arabicPeriod"/>
            </a:pPr>
            <a:r>
              <a:rPr lang="en-US" dirty="0" smtClean="0"/>
              <a:t>Turn on text interface (to display the rd output)</a:t>
            </a:r>
          </a:p>
          <a:p>
            <a:pPr marL="228600" indent="-228600">
              <a:buFont typeface="+mj-lt"/>
              <a:buAutoNum type="arabicPeriod"/>
            </a:pPr>
            <a:endParaRPr lang="en-US" sz="800" dirty="0" smtClean="0"/>
          </a:p>
          <a:p>
            <a:pPr marL="228600" indent="-228600">
              <a:buFont typeface="+mj-lt"/>
              <a:buAutoNum type="arabicPeriod"/>
            </a:pPr>
            <a:r>
              <a:rPr lang="en-US" dirty="0" smtClean="0"/>
              <a:t>Turn off text interface</a:t>
            </a:r>
          </a:p>
          <a:p>
            <a:pPr marL="228600" indent="-228600">
              <a:buFont typeface="+mj-lt"/>
              <a:buAutoNum type="arabicPeriod"/>
            </a:pPr>
            <a:r>
              <a:rPr lang="en-US" dirty="0" smtClean="0"/>
              <a:t>Execute cmp0</a:t>
            </a:r>
          </a:p>
          <a:p>
            <a:pPr marL="228600" indent="-228600">
              <a:buFont typeface="+mj-lt"/>
              <a:buAutoNum type="arabicPeriod"/>
            </a:pPr>
            <a:r>
              <a:rPr lang="en-US" dirty="0" smtClean="0"/>
              <a:t>Turn on text interface (to display cmp0 output)</a:t>
            </a:r>
          </a:p>
          <a:p>
            <a:pPr marL="228600" indent="-228600">
              <a:buFont typeface="+mj-lt"/>
              <a:buAutoNum type="arabicPeriod"/>
            </a:pPr>
            <a:endParaRPr lang="en-US" dirty="0" smtClean="0"/>
          </a:p>
          <a:p>
            <a:pPr marL="1143000" lvl="2" indent="-228600"/>
            <a:r>
              <a:rPr lang="en-US" altLang="ja-JP" sz="1000" dirty="0" smtClean="0"/>
              <a:t>*The temporary file is overwritten after each call to runcli(), so any desired output</a:t>
            </a:r>
          </a:p>
          <a:p>
            <a:pPr marL="1143000" lvl="2" indent="-228600"/>
            <a:r>
              <a:rPr lang="en-US" altLang="ja-JP" sz="1000" dirty="0" smtClean="0"/>
              <a:t>  should be checked immediately afterward.</a:t>
            </a:r>
          </a:p>
          <a:p>
            <a:pPr marL="1143000" lvl="2" indent="-228600">
              <a:buFont typeface="+mj-lt"/>
              <a:buAutoNum type="arabicPeriod"/>
            </a:pPr>
            <a:endParaRPr lang="en-US" dirty="0" smtClean="0"/>
          </a:p>
          <a:p>
            <a:endParaRPr lang="en-US" sz="2000" dirty="0"/>
          </a:p>
          <a:p>
            <a:endParaRPr lang="en-US" sz="2000" dirty="0" smtClean="0"/>
          </a:p>
        </p:txBody>
      </p:sp>
      <p:sp>
        <p:nvSpPr>
          <p:cNvPr id="8" name="Rectangle 7">
            <a:hlinkHover r:id="rId3" action="ppaction://hlinksldjump"/>
          </p:cNvPr>
          <p:cNvSpPr/>
          <p:nvPr/>
        </p:nvSpPr>
        <p:spPr bwMode="auto">
          <a:xfrm>
            <a:off x="119346" y="3558448"/>
            <a:ext cx="3097579" cy="429658"/>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9" name="Rectangle 8">
            <a:hlinkHover r:id="rId4" action="ppaction://hlinksldjump"/>
          </p:cNvPr>
          <p:cNvSpPr/>
          <p:nvPr/>
        </p:nvSpPr>
        <p:spPr bwMode="auto">
          <a:xfrm>
            <a:off x="143217" y="275421"/>
            <a:ext cx="3415232" cy="198304"/>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0" name="Rectangle 9">
            <a:hlinkHover r:id="rId4" action="ppaction://hlinksldjump"/>
          </p:cNvPr>
          <p:cNvSpPr/>
          <p:nvPr/>
        </p:nvSpPr>
        <p:spPr bwMode="auto">
          <a:xfrm>
            <a:off x="141381" y="2785431"/>
            <a:ext cx="3415232" cy="189123"/>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1" name="Rectangle 10">
            <a:hlinkHover r:id="rId5" action="ppaction://hlinksldjump"/>
          </p:cNvPr>
          <p:cNvSpPr/>
          <p:nvPr/>
        </p:nvSpPr>
        <p:spPr bwMode="auto">
          <a:xfrm>
            <a:off x="110165" y="1520327"/>
            <a:ext cx="8978750" cy="62796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2" name="Rectangle 11">
            <a:hlinkHover r:id="rId5" action="ppaction://hlinksldjump"/>
          </p:cNvPr>
          <p:cNvSpPr/>
          <p:nvPr/>
        </p:nvSpPr>
        <p:spPr bwMode="auto">
          <a:xfrm>
            <a:off x="449853" y="2511846"/>
            <a:ext cx="4496720" cy="242371"/>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3" name="Rectangle 12">
            <a:hlinkHover r:id="rId6" action="ppaction://hlinksldjump"/>
          </p:cNvPr>
          <p:cNvSpPr/>
          <p:nvPr/>
        </p:nvSpPr>
        <p:spPr bwMode="auto">
          <a:xfrm>
            <a:off x="141381" y="3139807"/>
            <a:ext cx="1059458" cy="264405"/>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5" name="Rounded Rectangle 14">
            <a:hlinkClick r:id="rId7" action="ppaction://hlinksldjump"/>
          </p:cNvPr>
          <p:cNvSpPr/>
          <p:nvPr/>
        </p:nvSpPr>
        <p:spPr bwMode="auto">
          <a:xfrm>
            <a:off x="132202" y="5883007"/>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Back</a:t>
            </a:r>
            <a:endParaRPr kumimoji="0" lang="en-US" sz="1600" b="1" i="0" u="none" strike="noStrike" cap="none" normalizeH="0" baseline="0" dirty="0" smtClean="0">
              <a:ln>
                <a:noFill/>
              </a:ln>
              <a:solidFill>
                <a:schemeClr val="bg1"/>
              </a:solidFill>
              <a:effectLst/>
              <a:latin typeface="Tahoma" pitchFamily="34" charset="0"/>
            </a:endParaRPr>
          </a:p>
        </p:txBody>
      </p:sp>
      <p:pic>
        <p:nvPicPr>
          <p:cNvPr id="19" name="Picture 1" descr="C:\Users\hoeseng\AppData\Local\Microsoft\Windows\Temporary Internet Files\Content.IE5\2SH76F5T\MC900442122[1].png">
            <a:hlinkClick r:id="rId8" action="ppaction://hlinksldjump"/>
          </p:cNvPr>
          <p:cNvPicPr>
            <a:picLocks noChangeAspect="1" noChangeArrowheads="1"/>
          </p:cNvPicPr>
          <p:nvPr/>
        </p:nvPicPr>
        <p:blipFill>
          <a:blip r:embed="rId9" cstate="print"/>
          <a:srcRect/>
          <a:stretch>
            <a:fillRect/>
          </a:stretch>
        </p:blipFill>
        <p:spPr bwMode="auto">
          <a:xfrm>
            <a:off x="8472430" y="143219"/>
            <a:ext cx="526253" cy="522697"/>
          </a:xfrm>
          <a:prstGeom prst="rect">
            <a:avLst/>
          </a:prstGeom>
          <a:noFill/>
        </p:spPr>
      </p:pic>
      <p:sp>
        <p:nvSpPr>
          <p:cNvPr id="20" name="Rounded Rectangle 19">
            <a:hlinkClick r:id="rId10" action="ppaction://hlinksldjump"/>
          </p:cNvPr>
          <p:cNvSpPr/>
          <p:nvPr/>
        </p:nvSpPr>
        <p:spPr bwMode="auto">
          <a:xfrm>
            <a:off x="8282848" y="5881171"/>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Next</a:t>
            </a:r>
            <a:endParaRPr kumimoji="0" lang="en-US" sz="1600" b="1" i="0" u="none" strike="noStrike" cap="none" normalizeH="0" baseline="0" dirty="0" smtClean="0">
              <a:ln>
                <a:noFill/>
              </a:ln>
              <a:solidFill>
                <a:schemeClr val="bg1"/>
              </a:solidFill>
              <a:effectLst/>
              <a:latin typeface="Tahoma" pitchFamily="34" charset="0"/>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cstate="print"/>
          <a:srcRect/>
          <a:stretch>
            <a:fillRect/>
          </a:stretch>
        </p:blipFill>
        <p:spPr bwMode="auto">
          <a:xfrm>
            <a:off x="44068" y="296192"/>
            <a:ext cx="9030034" cy="3669879"/>
          </a:xfrm>
          <a:prstGeom prst="rect">
            <a:avLst/>
          </a:prstGeom>
          <a:noFill/>
          <a:ln w="9525">
            <a:noFill/>
            <a:miter lim="800000"/>
            <a:headEnd/>
            <a:tailEnd/>
          </a:ln>
        </p:spPr>
      </p:pic>
      <p:sp>
        <p:nvSpPr>
          <p:cNvPr id="4" name="Rectangle 3">
            <a:hlinkClick r:id="rId3" action="ppaction://hlinksldjump"/>
          </p:cNvPr>
          <p:cNvSpPr/>
          <p:nvPr/>
        </p:nvSpPr>
        <p:spPr bwMode="auto">
          <a:xfrm>
            <a:off x="110165" y="1520327"/>
            <a:ext cx="8978750" cy="627962"/>
          </a:xfrm>
          <a:prstGeom prst="rect">
            <a:avLst/>
          </a:prstGeom>
          <a:solidFill>
            <a:schemeClr val="bg1">
              <a:alpha val="0"/>
            </a:schemeClr>
          </a:solidFill>
          <a:ln w="44450" cap="flat" cmpd="sng" algn="ctr">
            <a:solidFill>
              <a:srgbClr val="FF0000"/>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5" name="Rectangle 4">
            <a:hlinkClick r:id="rId3" action="ppaction://hlinksldjump"/>
          </p:cNvPr>
          <p:cNvSpPr/>
          <p:nvPr/>
        </p:nvSpPr>
        <p:spPr bwMode="auto">
          <a:xfrm>
            <a:off x="449853" y="2500829"/>
            <a:ext cx="4496720" cy="242371"/>
          </a:xfrm>
          <a:prstGeom prst="rect">
            <a:avLst/>
          </a:prstGeom>
          <a:solidFill>
            <a:schemeClr val="bg1">
              <a:alpha val="0"/>
            </a:schemeClr>
          </a:solidFill>
          <a:ln w="44450" cap="flat" cmpd="sng" algn="ctr">
            <a:solidFill>
              <a:srgbClr val="FF0000"/>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6" name="Rectangle 5">
            <a:hlinkHover r:id="rId4" action="ppaction://hlinksldjump"/>
          </p:cNvPr>
          <p:cNvSpPr/>
          <p:nvPr/>
        </p:nvSpPr>
        <p:spPr bwMode="auto">
          <a:xfrm>
            <a:off x="119346" y="3558448"/>
            <a:ext cx="3097579" cy="429658"/>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7" name="Rectangle 6">
            <a:hlinkHover r:id="rId5" action="ppaction://hlinksldjump"/>
          </p:cNvPr>
          <p:cNvSpPr/>
          <p:nvPr/>
        </p:nvSpPr>
        <p:spPr bwMode="auto">
          <a:xfrm>
            <a:off x="143217" y="275421"/>
            <a:ext cx="3415232" cy="198304"/>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8" name="Rectangle 7">
            <a:hlinkHover r:id="rId5" action="ppaction://hlinksldjump"/>
          </p:cNvPr>
          <p:cNvSpPr/>
          <p:nvPr/>
        </p:nvSpPr>
        <p:spPr bwMode="auto">
          <a:xfrm>
            <a:off x="141381" y="2785431"/>
            <a:ext cx="3415232" cy="189123"/>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9" name="Rectangle 8">
            <a:hlinkHover r:id="rId6" action="ppaction://hlinksldjump"/>
          </p:cNvPr>
          <p:cNvSpPr/>
          <p:nvPr/>
        </p:nvSpPr>
        <p:spPr bwMode="auto">
          <a:xfrm>
            <a:off x="484742" y="517793"/>
            <a:ext cx="6775373" cy="429658"/>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0" name="Rectangle 9">
            <a:hlinkHover r:id="rId7" action="ppaction://hlinksldjump"/>
          </p:cNvPr>
          <p:cNvSpPr/>
          <p:nvPr/>
        </p:nvSpPr>
        <p:spPr bwMode="auto">
          <a:xfrm>
            <a:off x="141381" y="3139807"/>
            <a:ext cx="1059458" cy="264405"/>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2" name="Rounded Rectangle 11">
            <a:hlinkClick r:id="rId8" action="ppaction://hlinksldjump"/>
          </p:cNvPr>
          <p:cNvSpPr/>
          <p:nvPr/>
        </p:nvSpPr>
        <p:spPr bwMode="auto">
          <a:xfrm>
            <a:off x="132202" y="5883007"/>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Back</a:t>
            </a:r>
            <a:endParaRPr kumimoji="0" lang="en-US" sz="1600" b="1" i="0" u="none" strike="noStrike" cap="none" normalizeH="0" baseline="0" dirty="0" smtClean="0">
              <a:ln>
                <a:noFill/>
              </a:ln>
              <a:solidFill>
                <a:schemeClr val="bg1"/>
              </a:solidFill>
              <a:effectLst/>
              <a:latin typeface="Tahoma" pitchFamily="34" charset="0"/>
            </a:endParaRPr>
          </a:p>
        </p:txBody>
      </p:sp>
      <p:sp>
        <p:nvSpPr>
          <p:cNvPr id="13" name="TextBox 12"/>
          <p:cNvSpPr txBox="1"/>
          <p:nvPr/>
        </p:nvSpPr>
        <p:spPr>
          <a:xfrm>
            <a:off x="286435" y="4074026"/>
            <a:ext cx="8438923" cy="1631216"/>
          </a:xfrm>
          <a:prstGeom prst="rect">
            <a:avLst/>
          </a:prstGeom>
          <a:noFill/>
        </p:spPr>
        <p:txBody>
          <a:bodyPr wrap="square" rtlCol="0">
            <a:spAutoFit/>
          </a:bodyPr>
          <a:lstStyle/>
          <a:p>
            <a:r>
              <a:rPr lang="en-US" sz="2000" dirty="0" smtClean="0"/>
              <a:t>This is one of the </a:t>
            </a:r>
            <a:r>
              <a:rPr lang="en-US" sz="2000" dirty="0" smtClean="0">
                <a:solidFill>
                  <a:srgbClr val="FF0000"/>
                </a:solidFill>
              </a:rPr>
              <a:t>most important </a:t>
            </a:r>
            <a:r>
              <a:rPr lang="en-US" sz="2000" dirty="0" smtClean="0"/>
              <a:t>section which we used to crunch the data we obtain on bench</a:t>
            </a:r>
          </a:p>
          <a:p>
            <a:endParaRPr lang="en-US" sz="2000" dirty="0"/>
          </a:p>
          <a:p>
            <a:r>
              <a:rPr lang="en-US" sz="2000" dirty="0" smtClean="0"/>
              <a:t>Basically perform </a:t>
            </a:r>
            <a:r>
              <a:rPr lang="en-US" sz="2000" dirty="0" smtClean="0">
                <a:solidFill>
                  <a:srgbClr val="FF0000"/>
                </a:solidFill>
              </a:rPr>
              <a:t>regex matching</a:t>
            </a:r>
            <a:r>
              <a:rPr lang="en-US" sz="2000" dirty="0" smtClean="0"/>
              <a:t>, then </a:t>
            </a:r>
            <a:r>
              <a:rPr lang="en-US" sz="2000" dirty="0" smtClean="0">
                <a:solidFill>
                  <a:srgbClr val="FF0000"/>
                </a:solidFill>
              </a:rPr>
              <a:t>output the captured pattern </a:t>
            </a:r>
            <a:r>
              <a:rPr lang="en-US" sz="2000" dirty="0" smtClean="0"/>
              <a:t>and </a:t>
            </a:r>
            <a:r>
              <a:rPr lang="en-US" sz="2000" dirty="0" smtClean="0">
                <a:solidFill>
                  <a:srgbClr val="FF0000"/>
                </a:solidFill>
              </a:rPr>
              <a:t>process it in desired format</a:t>
            </a:r>
          </a:p>
        </p:txBody>
      </p:sp>
      <p:sp>
        <p:nvSpPr>
          <p:cNvPr id="16" name="TextBox 15"/>
          <p:cNvSpPr txBox="1"/>
          <p:nvPr/>
        </p:nvSpPr>
        <p:spPr>
          <a:xfrm>
            <a:off x="3260992" y="2875402"/>
            <a:ext cx="5728771" cy="400110"/>
          </a:xfrm>
          <a:prstGeom prst="rect">
            <a:avLst/>
          </a:prstGeom>
          <a:noFill/>
        </p:spPr>
        <p:txBody>
          <a:bodyPr wrap="square" rtlCol="0">
            <a:spAutoFit/>
          </a:bodyPr>
          <a:lstStyle/>
          <a:p>
            <a:r>
              <a:rPr lang="en-US" sz="2000" dirty="0" smtClean="0"/>
              <a:t>a</a:t>
            </a:r>
            <a:endParaRPr lang="en-US" sz="2000" dirty="0" smtClean="0">
              <a:solidFill>
                <a:srgbClr val="FF0000"/>
              </a:solidFill>
            </a:endParaRPr>
          </a:p>
        </p:txBody>
      </p:sp>
      <p:pic>
        <p:nvPicPr>
          <p:cNvPr id="18" name="Picture 1" descr="C:\Users\hoeseng\AppData\Local\Microsoft\Windows\Temporary Internet Files\Content.IE5\2SH76F5T\MC900442122[1].png">
            <a:hlinkClick r:id="rId9" action="ppaction://hlinksldjump"/>
          </p:cNvPr>
          <p:cNvPicPr>
            <a:picLocks noChangeAspect="1" noChangeArrowheads="1"/>
          </p:cNvPicPr>
          <p:nvPr/>
        </p:nvPicPr>
        <p:blipFill>
          <a:blip r:embed="rId10" cstate="print"/>
          <a:srcRect/>
          <a:stretch>
            <a:fillRect/>
          </a:stretch>
        </p:blipFill>
        <p:spPr bwMode="auto">
          <a:xfrm>
            <a:off x="8472430" y="143219"/>
            <a:ext cx="526253" cy="522697"/>
          </a:xfrm>
          <a:prstGeom prst="rect">
            <a:avLst/>
          </a:prstGeom>
          <a:noFill/>
        </p:spPr>
      </p:pic>
      <p:sp>
        <p:nvSpPr>
          <p:cNvPr id="19" name="Rounded Rectangle 18">
            <a:hlinkClick r:id="rId11" action="ppaction://hlinksldjump"/>
          </p:cNvPr>
          <p:cNvSpPr/>
          <p:nvPr/>
        </p:nvSpPr>
        <p:spPr bwMode="auto">
          <a:xfrm>
            <a:off x="8282848" y="5881171"/>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Next</a:t>
            </a:r>
            <a:endParaRPr kumimoji="0" lang="en-US" sz="1600" b="1" i="0" u="none" strike="noStrike" cap="none" normalizeH="0" baseline="0" dirty="0" smtClean="0">
              <a:ln>
                <a:noFill/>
              </a:ln>
              <a:solidFill>
                <a:schemeClr val="bg1"/>
              </a:solidFill>
              <a:effectLst/>
              <a:latin typeface="Tahoma" pitchFamily="34" charset="0"/>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cstate="print"/>
          <a:srcRect/>
          <a:stretch>
            <a:fillRect/>
          </a:stretch>
        </p:blipFill>
        <p:spPr bwMode="auto">
          <a:xfrm>
            <a:off x="44068" y="296192"/>
            <a:ext cx="9030034" cy="3669879"/>
          </a:xfrm>
          <a:prstGeom prst="rect">
            <a:avLst/>
          </a:prstGeom>
          <a:noFill/>
          <a:ln w="9525">
            <a:noFill/>
            <a:miter lim="800000"/>
            <a:headEnd/>
            <a:tailEnd/>
          </a:ln>
        </p:spPr>
      </p:pic>
      <p:sp>
        <p:nvSpPr>
          <p:cNvPr id="4" name="Rectangle 3"/>
          <p:cNvSpPr/>
          <p:nvPr/>
        </p:nvSpPr>
        <p:spPr bwMode="auto">
          <a:xfrm>
            <a:off x="141381" y="3139807"/>
            <a:ext cx="1059458" cy="264405"/>
          </a:xfrm>
          <a:prstGeom prst="rect">
            <a:avLst/>
          </a:prstGeom>
          <a:solidFill>
            <a:schemeClr val="bg1">
              <a:alpha val="0"/>
            </a:schemeClr>
          </a:solidFill>
          <a:ln w="44450" cap="flat" cmpd="sng" algn="ctr">
            <a:solidFill>
              <a:srgbClr val="FF0000"/>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5" name="Rectangle 4">
            <a:hlinkHover r:id="rId3" action="ppaction://hlinksldjump"/>
          </p:cNvPr>
          <p:cNvSpPr/>
          <p:nvPr/>
        </p:nvSpPr>
        <p:spPr bwMode="auto">
          <a:xfrm>
            <a:off x="119346" y="3558448"/>
            <a:ext cx="3097579" cy="429658"/>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6" name="Rectangle 5">
            <a:hlinkHover r:id="rId4" action="ppaction://hlinksldjump"/>
          </p:cNvPr>
          <p:cNvSpPr/>
          <p:nvPr/>
        </p:nvSpPr>
        <p:spPr bwMode="auto">
          <a:xfrm>
            <a:off x="143217" y="275421"/>
            <a:ext cx="3415232" cy="198304"/>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7" name="Rectangle 6">
            <a:hlinkHover r:id="rId4" action="ppaction://hlinksldjump"/>
          </p:cNvPr>
          <p:cNvSpPr/>
          <p:nvPr/>
        </p:nvSpPr>
        <p:spPr bwMode="auto">
          <a:xfrm>
            <a:off x="141381" y="2785431"/>
            <a:ext cx="3415232" cy="189123"/>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8" name="Rectangle 7">
            <a:hlinkHover r:id="rId5" action="ppaction://hlinksldjump"/>
          </p:cNvPr>
          <p:cNvSpPr/>
          <p:nvPr/>
        </p:nvSpPr>
        <p:spPr bwMode="auto">
          <a:xfrm>
            <a:off x="484742" y="517793"/>
            <a:ext cx="6775373" cy="429658"/>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9" name="Rectangle 8">
            <a:hlinkHover r:id="rId6" action="ppaction://hlinksldjump"/>
          </p:cNvPr>
          <p:cNvSpPr/>
          <p:nvPr/>
        </p:nvSpPr>
        <p:spPr bwMode="auto">
          <a:xfrm>
            <a:off x="110165" y="1520327"/>
            <a:ext cx="8978750" cy="62796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0" name="Rectangle 9">
            <a:hlinkHover r:id="rId6" action="ppaction://hlinksldjump"/>
          </p:cNvPr>
          <p:cNvSpPr/>
          <p:nvPr/>
        </p:nvSpPr>
        <p:spPr bwMode="auto">
          <a:xfrm>
            <a:off x="449853" y="2511846"/>
            <a:ext cx="4496720" cy="242371"/>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2" name="Rounded Rectangle 11">
            <a:hlinkClick r:id="rId7" action="ppaction://hlinksldjump"/>
          </p:cNvPr>
          <p:cNvSpPr/>
          <p:nvPr/>
        </p:nvSpPr>
        <p:spPr bwMode="auto">
          <a:xfrm>
            <a:off x="132202" y="5883007"/>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Back</a:t>
            </a:r>
            <a:endParaRPr kumimoji="0" lang="en-US" sz="1600" b="1" i="0" u="none" strike="noStrike" cap="none" normalizeH="0" baseline="0" dirty="0" smtClean="0">
              <a:ln>
                <a:noFill/>
              </a:ln>
              <a:solidFill>
                <a:schemeClr val="bg1"/>
              </a:solidFill>
              <a:effectLst/>
              <a:latin typeface="Tahoma" pitchFamily="34" charset="0"/>
            </a:endParaRPr>
          </a:p>
        </p:txBody>
      </p:sp>
      <p:sp>
        <p:nvSpPr>
          <p:cNvPr id="13" name="TextBox 12"/>
          <p:cNvSpPr txBox="1"/>
          <p:nvPr/>
        </p:nvSpPr>
        <p:spPr>
          <a:xfrm>
            <a:off x="308470" y="4140127"/>
            <a:ext cx="8361804" cy="400110"/>
          </a:xfrm>
          <a:prstGeom prst="rect">
            <a:avLst/>
          </a:prstGeom>
          <a:noFill/>
        </p:spPr>
        <p:txBody>
          <a:bodyPr wrap="square" rtlCol="0">
            <a:spAutoFit/>
          </a:bodyPr>
          <a:lstStyle/>
          <a:p>
            <a:r>
              <a:rPr lang="en-US" sz="2000" dirty="0" smtClean="0"/>
              <a:t>Close OUT (label.txt) after done processing it</a:t>
            </a:r>
          </a:p>
        </p:txBody>
      </p:sp>
      <p:pic>
        <p:nvPicPr>
          <p:cNvPr id="16" name="Picture 1" descr="C:\Users\hoeseng\AppData\Local\Microsoft\Windows\Temporary Internet Files\Content.IE5\2SH76F5T\MC900442122[1].png">
            <a:hlinkClick r:id="rId8" action="ppaction://hlinksldjump"/>
          </p:cNvPr>
          <p:cNvPicPr>
            <a:picLocks noChangeAspect="1" noChangeArrowheads="1"/>
          </p:cNvPicPr>
          <p:nvPr/>
        </p:nvPicPr>
        <p:blipFill>
          <a:blip r:embed="rId9" cstate="print"/>
          <a:srcRect/>
          <a:stretch>
            <a:fillRect/>
          </a:stretch>
        </p:blipFill>
        <p:spPr bwMode="auto">
          <a:xfrm>
            <a:off x="8472430" y="143219"/>
            <a:ext cx="526253" cy="522697"/>
          </a:xfrm>
          <a:prstGeom prst="rect">
            <a:avLst/>
          </a:prstGeom>
          <a:noFill/>
        </p:spPr>
      </p:pic>
      <p:sp>
        <p:nvSpPr>
          <p:cNvPr id="18" name="Rounded Rectangle 17">
            <a:hlinkClick r:id="rId10" action="ppaction://hlinksldjump"/>
          </p:cNvPr>
          <p:cNvSpPr/>
          <p:nvPr/>
        </p:nvSpPr>
        <p:spPr bwMode="auto">
          <a:xfrm>
            <a:off x="8282848" y="5881171"/>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Next</a:t>
            </a:r>
            <a:endParaRPr kumimoji="0" lang="en-US" sz="1600" b="1" i="0" u="none" strike="noStrike" cap="none" normalizeH="0" baseline="0" dirty="0" smtClean="0">
              <a:ln>
                <a:noFill/>
              </a:ln>
              <a:solidFill>
                <a:schemeClr val="bg1"/>
              </a:solidFill>
              <a:effectLst/>
              <a:latin typeface="Tahoma" pitchFamily="34" charset="0"/>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cstate="print"/>
          <a:srcRect/>
          <a:stretch>
            <a:fillRect/>
          </a:stretch>
        </p:blipFill>
        <p:spPr bwMode="auto">
          <a:xfrm>
            <a:off x="44068" y="296192"/>
            <a:ext cx="9030034" cy="3669879"/>
          </a:xfrm>
          <a:prstGeom prst="rect">
            <a:avLst/>
          </a:prstGeom>
          <a:noFill/>
          <a:ln w="9525">
            <a:noFill/>
            <a:miter lim="800000"/>
            <a:headEnd/>
            <a:tailEnd/>
          </a:ln>
        </p:spPr>
      </p:pic>
      <p:sp>
        <p:nvSpPr>
          <p:cNvPr id="4" name="Rectangle 3"/>
          <p:cNvSpPr/>
          <p:nvPr/>
        </p:nvSpPr>
        <p:spPr bwMode="auto">
          <a:xfrm>
            <a:off x="119346" y="3558448"/>
            <a:ext cx="3097579" cy="429658"/>
          </a:xfrm>
          <a:prstGeom prst="rect">
            <a:avLst/>
          </a:prstGeom>
          <a:solidFill>
            <a:schemeClr val="bg1">
              <a:alpha val="0"/>
            </a:schemeClr>
          </a:solidFill>
          <a:ln w="44450" cap="flat" cmpd="sng" algn="ctr">
            <a:solidFill>
              <a:srgbClr val="FF0000"/>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5" name="Rectangle 4">
            <a:hlinkHover r:id="rId3" action="ppaction://hlinksldjump"/>
          </p:cNvPr>
          <p:cNvSpPr/>
          <p:nvPr/>
        </p:nvSpPr>
        <p:spPr bwMode="auto">
          <a:xfrm>
            <a:off x="143217" y="275421"/>
            <a:ext cx="3415232" cy="198304"/>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6" name="Rectangle 5">
            <a:hlinkHover r:id="rId3" action="ppaction://hlinksldjump"/>
          </p:cNvPr>
          <p:cNvSpPr/>
          <p:nvPr/>
        </p:nvSpPr>
        <p:spPr bwMode="auto">
          <a:xfrm>
            <a:off x="141381" y="2785431"/>
            <a:ext cx="3415232" cy="189123"/>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7" name="Rectangle 6">
            <a:hlinkHover r:id="rId4" action="ppaction://hlinksldjump"/>
          </p:cNvPr>
          <p:cNvSpPr/>
          <p:nvPr/>
        </p:nvSpPr>
        <p:spPr bwMode="auto">
          <a:xfrm>
            <a:off x="484742" y="517793"/>
            <a:ext cx="6775373" cy="429658"/>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8" name="Rectangle 7">
            <a:hlinkHover r:id="rId5" action="ppaction://hlinksldjump"/>
          </p:cNvPr>
          <p:cNvSpPr/>
          <p:nvPr/>
        </p:nvSpPr>
        <p:spPr bwMode="auto">
          <a:xfrm>
            <a:off x="110165" y="1520327"/>
            <a:ext cx="8978750" cy="62796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9" name="Rectangle 8">
            <a:hlinkHover r:id="rId5" action="ppaction://hlinksldjump"/>
          </p:cNvPr>
          <p:cNvSpPr/>
          <p:nvPr/>
        </p:nvSpPr>
        <p:spPr bwMode="auto">
          <a:xfrm>
            <a:off x="449853" y="2511846"/>
            <a:ext cx="4496720" cy="242371"/>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0" name="Rectangle 9">
            <a:hlinkHover r:id="rId6" action="ppaction://hlinksldjump"/>
          </p:cNvPr>
          <p:cNvSpPr/>
          <p:nvPr/>
        </p:nvSpPr>
        <p:spPr bwMode="auto">
          <a:xfrm>
            <a:off x="141381" y="3139807"/>
            <a:ext cx="1059458" cy="264405"/>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2" name="Rounded Rectangle 11">
            <a:hlinkClick r:id="rId7" action="ppaction://hlinksldjump"/>
          </p:cNvPr>
          <p:cNvSpPr/>
          <p:nvPr/>
        </p:nvSpPr>
        <p:spPr bwMode="auto">
          <a:xfrm>
            <a:off x="132202" y="5883007"/>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Back</a:t>
            </a:r>
            <a:endParaRPr kumimoji="0" lang="en-US" sz="1600" b="1" i="0" u="none" strike="noStrike" cap="none" normalizeH="0" baseline="0" dirty="0" smtClean="0">
              <a:ln>
                <a:noFill/>
              </a:ln>
              <a:solidFill>
                <a:schemeClr val="bg1"/>
              </a:solidFill>
              <a:effectLst/>
              <a:latin typeface="Tahoma" pitchFamily="34" charset="0"/>
            </a:endParaRPr>
          </a:p>
        </p:txBody>
      </p:sp>
      <p:sp>
        <p:nvSpPr>
          <p:cNvPr id="13" name="TextBox 12"/>
          <p:cNvSpPr txBox="1"/>
          <p:nvPr/>
        </p:nvSpPr>
        <p:spPr>
          <a:xfrm>
            <a:off x="275423" y="4338431"/>
            <a:ext cx="8681291" cy="1015663"/>
          </a:xfrm>
          <a:prstGeom prst="rect">
            <a:avLst/>
          </a:prstGeom>
          <a:noFill/>
        </p:spPr>
        <p:txBody>
          <a:bodyPr wrap="square" rtlCol="0">
            <a:spAutoFit/>
          </a:bodyPr>
          <a:lstStyle/>
          <a:p>
            <a:r>
              <a:rPr lang="en-US" sz="2000" dirty="0" smtClean="0"/>
              <a:t>Display “please enter to complete” on perl gui</a:t>
            </a:r>
          </a:p>
          <a:p>
            <a:r>
              <a:rPr lang="en-US" sz="2000" dirty="0" smtClean="0">
                <a:solidFill>
                  <a:srgbClr val="FF0000"/>
                </a:solidFill>
              </a:rPr>
              <a:t>&lt;STDIN&gt; </a:t>
            </a:r>
            <a:r>
              <a:rPr lang="en-US" sz="2000" dirty="0" smtClean="0"/>
              <a:t>- Capture keyboard input and “enter” to proceed to next line</a:t>
            </a:r>
            <a:endParaRPr lang="en-US" sz="2000" dirty="0"/>
          </a:p>
          <a:p>
            <a:r>
              <a:rPr lang="en-US" sz="2000" dirty="0" smtClean="0"/>
              <a:t>At here, it ends the script, because there is no more line afterward</a:t>
            </a:r>
          </a:p>
        </p:txBody>
      </p:sp>
      <p:sp>
        <p:nvSpPr>
          <p:cNvPr id="15" name="Rounded Rectangle 14">
            <a:hlinkClick r:id="rId8" action="ppaction://hlinksldjump"/>
          </p:cNvPr>
          <p:cNvSpPr/>
          <p:nvPr/>
        </p:nvSpPr>
        <p:spPr bwMode="auto">
          <a:xfrm>
            <a:off x="8282848" y="5881171"/>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Next</a:t>
            </a:r>
            <a:endParaRPr kumimoji="0" lang="en-US" sz="1600" b="1" i="0" u="none" strike="noStrike" cap="none" normalizeH="0" baseline="0" dirty="0" smtClean="0">
              <a:ln>
                <a:noFill/>
              </a:ln>
              <a:solidFill>
                <a:schemeClr val="bg1"/>
              </a:solidFill>
              <a:effectLst/>
              <a:latin typeface="Tahoma" pitchFamily="34" charset="0"/>
            </a:endParaRPr>
          </a:p>
        </p:txBody>
      </p:sp>
      <p:pic>
        <p:nvPicPr>
          <p:cNvPr id="16" name="Picture 1" descr="C:\Users\hoeseng\AppData\Local\Microsoft\Windows\Temporary Internet Files\Content.IE5\2SH76F5T\MC900442122[1].png">
            <a:hlinkClick r:id="rId9" action="ppaction://hlinksldjump"/>
          </p:cNvPr>
          <p:cNvPicPr>
            <a:picLocks noChangeAspect="1" noChangeArrowheads="1"/>
          </p:cNvPicPr>
          <p:nvPr/>
        </p:nvPicPr>
        <p:blipFill>
          <a:blip r:embed="rId10" cstate="print"/>
          <a:srcRect/>
          <a:stretch>
            <a:fillRect/>
          </a:stretch>
        </p:blipFill>
        <p:spPr bwMode="auto">
          <a:xfrm>
            <a:off x="8472430" y="143219"/>
            <a:ext cx="526253" cy="522697"/>
          </a:xfrm>
          <a:prstGeom prst="rect">
            <a:avLst/>
          </a:prstGeom>
          <a:noFill/>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t="27653" b="27318"/>
          <a:stretch>
            <a:fillRect/>
          </a:stretch>
        </p:blipFill>
        <p:spPr bwMode="auto">
          <a:xfrm>
            <a:off x="0" y="143219"/>
            <a:ext cx="9030034" cy="1652530"/>
          </a:xfrm>
          <a:prstGeom prst="rect">
            <a:avLst/>
          </a:prstGeom>
          <a:noFill/>
          <a:ln w="9525">
            <a:noFill/>
            <a:miter lim="800000"/>
            <a:headEnd/>
            <a:tailEnd/>
          </a:ln>
        </p:spPr>
      </p:pic>
      <p:sp>
        <p:nvSpPr>
          <p:cNvPr id="5" name="Rectangle 4">
            <a:hlinkClick r:id="rId3" action="ppaction://hlinksldjump"/>
          </p:cNvPr>
          <p:cNvSpPr/>
          <p:nvPr/>
        </p:nvSpPr>
        <p:spPr bwMode="auto">
          <a:xfrm>
            <a:off x="66097" y="352539"/>
            <a:ext cx="8978750" cy="627962"/>
          </a:xfrm>
          <a:prstGeom prst="rect">
            <a:avLst/>
          </a:prstGeom>
          <a:solidFill>
            <a:schemeClr val="bg1">
              <a:alpha val="0"/>
            </a:schemeClr>
          </a:solidFill>
          <a:ln w="44450" cap="flat" cmpd="sng" algn="ctr">
            <a:solidFill>
              <a:srgbClr val="FF0000"/>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6" name="Rectangle 5">
            <a:hlinkClick r:id="rId3" action="ppaction://hlinksldjump"/>
          </p:cNvPr>
          <p:cNvSpPr/>
          <p:nvPr/>
        </p:nvSpPr>
        <p:spPr bwMode="auto">
          <a:xfrm>
            <a:off x="405785" y="1333041"/>
            <a:ext cx="4496720" cy="242371"/>
          </a:xfrm>
          <a:prstGeom prst="rect">
            <a:avLst/>
          </a:prstGeom>
          <a:solidFill>
            <a:schemeClr val="bg1">
              <a:alpha val="0"/>
            </a:schemeClr>
          </a:solidFill>
          <a:ln w="44450" cap="flat" cmpd="sng" algn="ctr">
            <a:solidFill>
              <a:srgbClr val="FF0000"/>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7" name="TextBox 6"/>
          <p:cNvSpPr txBox="1"/>
          <p:nvPr/>
        </p:nvSpPr>
        <p:spPr>
          <a:xfrm>
            <a:off x="220339" y="1958787"/>
            <a:ext cx="8681291" cy="3785652"/>
          </a:xfrm>
          <a:prstGeom prst="rect">
            <a:avLst/>
          </a:prstGeom>
          <a:noFill/>
        </p:spPr>
        <p:txBody>
          <a:bodyPr wrap="square" rtlCol="0">
            <a:spAutoFit/>
          </a:bodyPr>
          <a:lstStyle/>
          <a:p>
            <a:r>
              <a:rPr lang="en-US" sz="2000" dirty="0" smtClean="0"/>
              <a:t>Try to match the text in (hostname)_temp.cli</a:t>
            </a:r>
          </a:p>
          <a:p>
            <a:r>
              <a:rPr lang="en-US" sz="2000" dirty="0" smtClean="0">
                <a:solidFill>
                  <a:srgbClr val="FF0000"/>
                </a:solidFill>
              </a:rPr>
              <a:t>\d+  </a:t>
            </a:r>
            <a:r>
              <a:rPr lang="en-US" sz="2000" dirty="0" smtClean="0">
                <a:sym typeface="Wingdings" pitchFamily="2" charset="2"/>
              </a:rPr>
              <a:t>  with one or more digits   </a:t>
            </a:r>
            <a:endParaRPr lang="en-US" sz="2000" dirty="0"/>
          </a:p>
          <a:p>
            <a:endParaRPr lang="en-US" sz="2000" dirty="0" smtClean="0"/>
          </a:p>
          <a:p>
            <a:r>
              <a:rPr lang="en-US" sz="2000" dirty="0" smtClean="0"/>
              <a:t>so		</a:t>
            </a:r>
            <a:r>
              <a:rPr lang="en-US" sz="2000" dirty="0"/>
              <a:t> </a:t>
            </a:r>
            <a:r>
              <a:rPr lang="en-US" sz="2000" dirty="0" smtClean="0"/>
              <a:t>        will match Failing Bits = 100    and so on</a:t>
            </a:r>
          </a:p>
          <a:p>
            <a:endParaRPr lang="en-US" sz="2000" dirty="0"/>
          </a:p>
          <a:p>
            <a:r>
              <a:rPr lang="en-US" sz="2000" dirty="0" smtClean="0"/>
              <a:t>Then it will store the value return, here 100 in $failing_bits, which is an array corresponding to the page number.  ($failing_bits[3])</a:t>
            </a:r>
          </a:p>
          <a:p>
            <a:endParaRPr lang="en-US" sz="2000" dirty="0"/>
          </a:p>
          <a:p>
            <a:r>
              <a:rPr lang="en-US" sz="2000" dirty="0" smtClean="0"/>
              <a:t>After that, it will close the temp file and print out the data in both OUT and gui in such format : </a:t>
            </a:r>
          </a:p>
          <a:p>
            <a:endParaRPr lang="en-US" sz="1000" dirty="0" smtClean="0"/>
          </a:p>
          <a:p>
            <a:pPr marL="457200" indent="-457200">
              <a:buAutoNum type="arabicPlain" startAt="2"/>
            </a:pPr>
            <a:r>
              <a:rPr lang="en-US" sz="2000" dirty="0" smtClean="0"/>
              <a:t>3	100</a:t>
            </a:r>
          </a:p>
          <a:p>
            <a:pPr marL="457200" indent="-457200"/>
            <a:r>
              <a:rPr lang="en-US" sz="1000" dirty="0" smtClean="0"/>
              <a:t>_</a:t>
            </a:r>
          </a:p>
        </p:txBody>
      </p:sp>
      <p:sp>
        <p:nvSpPr>
          <p:cNvPr id="8" name="Rounded Rectangle 7">
            <a:hlinkClick r:id="rId4" action="ppaction://hlinksldjump"/>
          </p:cNvPr>
          <p:cNvSpPr/>
          <p:nvPr/>
        </p:nvSpPr>
        <p:spPr bwMode="auto">
          <a:xfrm>
            <a:off x="132202" y="5883007"/>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Back</a:t>
            </a:r>
            <a:endParaRPr kumimoji="0" lang="en-US" sz="1600" b="1" i="0" u="none" strike="noStrike" cap="none" normalizeH="0" baseline="0" dirty="0" smtClean="0">
              <a:ln>
                <a:noFill/>
              </a:ln>
              <a:solidFill>
                <a:schemeClr val="bg1"/>
              </a:solidFill>
              <a:effectLst/>
              <a:latin typeface="Tahoma" pitchFamily="34" charset="0"/>
            </a:endParaRPr>
          </a:p>
        </p:txBody>
      </p:sp>
      <p:pic>
        <p:nvPicPr>
          <p:cNvPr id="9" name="Picture 2"/>
          <p:cNvPicPr>
            <a:picLocks noChangeAspect="1" noChangeArrowheads="1"/>
          </p:cNvPicPr>
          <p:nvPr/>
        </p:nvPicPr>
        <p:blipFill>
          <a:blip r:embed="rId2" cstate="print"/>
          <a:srcRect l="8439" t="39110" r="69357" b="55787"/>
          <a:stretch>
            <a:fillRect/>
          </a:stretch>
        </p:blipFill>
        <p:spPr bwMode="auto">
          <a:xfrm>
            <a:off x="694062" y="3007605"/>
            <a:ext cx="2005070" cy="187287"/>
          </a:xfrm>
          <a:prstGeom prst="rect">
            <a:avLst/>
          </a:prstGeom>
          <a:noFill/>
          <a:ln w="9525">
            <a:noFill/>
            <a:miter lim="800000"/>
            <a:headEnd/>
            <a:tailEnd/>
          </a:ln>
        </p:spPr>
      </p:pic>
      <p:pic>
        <p:nvPicPr>
          <p:cNvPr id="11" name="Picture 1" descr="C:\Users\hoeseng\AppData\Local\Microsoft\Windows\Temporary Internet Files\Content.IE5\2SH76F5T\MC900442122[1].png">
            <a:hlinkClick r:id="rId5" action="ppaction://hlinksldjump"/>
          </p:cNvPr>
          <p:cNvPicPr>
            <a:picLocks noChangeAspect="1" noChangeArrowheads="1"/>
          </p:cNvPicPr>
          <p:nvPr/>
        </p:nvPicPr>
        <p:blipFill>
          <a:blip r:embed="rId6" cstate="print"/>
          <a:srcRect/>
          <a:stretch>
            <a:fillRect/>
          </a:stretch>
        </p:blipFill>
        <p:spPr bwMode="auto">
          <a:xfrm>
            <a:off x="8472430" y="143219"/>
            <a:ext cx="526253" cy="522697"/>
          </a:xfrm>
          <a:prstGeom prst="rect">
            <a:avLst/>
          </a:prstGeom>
          <a:noFill/>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cstate="print"/>
          <a:srcRect/>
          <a:stretch>
            <a:fillRect/>
          </a:stretch>
        </p:blipFill>
        <p:spPr bwMode="auto">
          <a:xfrm>
            <a:off x="397575" y="749146"/>
            <a:ext cx="8305750" cy="4948636"/>
          </a:xfrm>
          <a:prstGeom prst="rect">
            <a:avLst/>
          </a:prstGeom>
          <a:noFill/>
          <a:ln w="9525">
            <a:noFill/>
            <a:miter lim="800000"/>
            <a:headEnd/>
            <a:tailEnd/>
          </a:ln>
        </p:spPr>
      </p:pic>
      <p:sp>
        <p:nvSpPr>
          <p:cNvPr id="6" name="Rectangle 5"/>
          <p:cNvSpPr/>
          <p:nvPr/>
        </p:nvSpPr>
        <p:spPr bwMode="auto">
          <a:xfrm>
            <a:off x="495758" y="661012"/>
            <a:ext cx="4142343" cy="429658"/>
          </a:xfrm>
          <a:prstGeom prst="rect">
            <a:avLst/>
          </a:prstGeom>
          <a:solidFill>
            <a:schemeClr val="bg1">
              <a:alpha val="0"/>
            </a:schemeClr>
          </a:solidFill>
          <a:ln w="44450" cap="flat" cmpd="sng" algn="ctr">
            <a:solidFill>
              <a:srgbClr val="FF0000"/>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0" name="TextBox 19"/>
          <p:cNvSpPr txBox="1"/>
          <p:nvPr/>
        </p:nvSpPr>
        <p:spPr>
          <a:xfrm>
            <a:off x="4770303" y="407624"/>
            <a:ext cx="4197427" cy="923330"/>
          </a:xfrm>
          <a:prstGeom prst="rect">
            <a:avLst/>
          </a:prstGeom>
          <a:noFill/>
        </p:spPr>
        <p:txBody>
          <a:bodyPr wrap="square" rtlCol="0">
            <a:spAutoFit/>
          </a:bodyPr>
          <a:lstStyle/>
          <a:p>
            <a:r>
              <a:rPr lang="en-US" sz="1800" dirty="0" smtClean="0"/>
              <a:t>← Comment (Ctrl + Q)</a:t>
            </a:r>
          </a:p>
          <a:p>
            <a:r>
              <a:rPr lang="en-US" sz="1800" dirty="0" smtClean="0"/>
              <a:t>- has no effect on the code</a:t>
            </a:r>
          </a:p>
          <a:p>
            <a:r>
              <a:rPr lang="en-US" sz="1800" dirty="0" smtClean="0"/>
              <a:t>- Comes in handy for future reference</a:t>
            </a:r>
            <a:endParaRPr lang="en-US" sz="1800" dirty="0" smtClean="0"/>
          </a:p>
        </p:txBody>
      </p:sp>
      <p:sp>
        <p:nvSpPr>
          <p:cNvPr id="21" name="Rectangle 20">
            <a:hlinkHover r:id="rId3" action="ppaction://hlinksldjump"/>
          </p:cNvPr>
          <p:cNvSpPr/>
          <p:nvPr/>
        </p:nvSpPr>
        <p:spPr bwMode="auto">
          <a:xfrm>
            <a:off x="560024" y="1311007"/>
            <a:ext cx="1698434" cy="286439"/>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2" name="Rectangle 21">
            <a:hlinkHover r:id="rId4" action="ppaction://hlinksldjump"/>
          </p:cNvPr>
          <p:cNvSpPr/>
          <p:nvPr/>
        </p:nvSpPr>
        <p:spPr bwMode="auto">
          <a:xfrm>
            <a:off x="534318" y="2170323"/>
            <a:ext cx="4456323" cy="27542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3" name="Rectangle 22">
            <a:hlinkHover r:id="rId5" action="ppaction://hlinksldjump"/>
          </p:cNvPr>
          <p:cNvSpPr/>
          <p:nvPr/>
        </p:nvSpPr>
        <p:spPr bwMode="auto">
          <a:xfrm>
            <a:off x="543498" y="2454925"/>
            <a:ext cx="1549707" cy="27542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4" name="Rectangle 23">
            <a:hlinkHover r:id="rId6" action="ppaction://hlinksldjump"/>
          </p:cNvPr>
          <p:cNvSpPr/>
          <p:nvPr/>
        </p:nvSpPr>
        <p:spPr bwMode="auto">
          <a:xfrm>
            <a:off x="541662" y="3598843"/>
            <a:ext cx="3336275" cy="27542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5" name="Rectangle 24">
            <a:hlinkHover r:id="rId7" action="ppaction://hlinksldjump"/>
          </p:cNvPr>
          <p:cNvSpPr/>
          <p:nvPr/>
        </p:nvSpPr>
        <p:spPr bwMode="auto">
          <a:xfrm>
            <a:off x="528809" y="3899971"/>
            <a:ext cx="2093205" cy="253388"/>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6" name="Rectangle 25">
            <a:hlinkHover r:id="rId8" action="ppaction://hlinksldjump"/>
          </p:cNvPr>
          <p:cNvSpPr/>
          <p:nvPr/>
        </p:nvSpPr>
        <p:spPr bwMode="auto">
          <a:xfrm>
            <a:off x="549007" y="5032871"/>
            <a:ext cx="1830637" cy="266241"/>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7" name="Rectangle 26">
            <a:hlinkHover r:id="rId9" action="ppaction://hlinksldjump"/>
          </p:cNvPr>
          <p:cNvSpPr/>
          <p:nvPr/>
        </p:nvSpPr>
        <p:spPr bwMode="auto">
          <a:xfrm>
            <a:off x="547171" y="1905918"/>
            <a:ext cx="2625688" cy="27542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9" name="Rectangle 28">
            <a:hlinkHover r:id="rId10" action="ppaction://hlinksldjump"/>
          </p:cNvPr>
          <p:cNvSpPr/>
          <p:nvPr/>
        </p:nvSpPr>
        <p:spPr bwMode="auto">
          <a:xfrm>
            <a:off x="552678" y="2783595"/>
            <a:ext cx="4371862" cy="829938"/>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31" name="Rectangle 30">
            <a:hlinkClick r:id="rId10" action="ppaction://hlinksldjump"/>
          </p:cNvPr>
          <p:cNvSpPr/>
          <p:nvPr/>
        </p:nvSpPr>
        <p:spPr bwMode="auto">
          <a:xfrm>
            <a:off x="534319" y="2706477"/>
            <a:ext cx="3784293" cy="89420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32" name="Rectangle 31">
            <a:hlinkClick r:id="rId11" action="ppaction://hlinksldjump"/>
          </p:cNvPr>
          <p:cNvSpPr/>
          <p:nvPr/>
        </p:nvSpPr>
        <p:spPr bwMode="auto">
          <a:xfrm>
            <a:off x="558188" y="4140506"/>
            <a:ext cx="8156154" cy="894202"/>
          </a:xfrm>
          <a:prstGeom prst="rect">
            <a:avLst/>
          </a:prstGeom>
          <a:no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34" name="Rounded Rectangle 33">
            <a:hlinkClick r:id="rId10" action="ppaction://hlinksldjump"/>
          </p:cNvPr>
          <p:cNvSpPr/>
          <p:nvPr/>
        </p:nvSpPr>
        <p:spPr bwMode="auto">
          <a:xfrm>
            <a:off x="8282848" y="5881171"/>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Next</a:t>
            </a:r>
            <a:endParaRPr kumimoji="0" lang="en-US" sz="1600" b="1" i="0" u="none" strike="noStrike" cap="none" normalizeH="0" baseline="0" dirty="0" smtClean="0">
              <a:ln>
                <a:noFill/>
              </a:ln>
              <a:solidFill>
                <a:schemeClr val="bg1"/>
              </a:solidFill>
              <a:effectLst/>
              <a:latin typeface="Tahoma" pitchFamily="34" charset="0"/>
            </a:endParaRPr>
          </a:p>
        </p:txBody>
      </p:sp>
      <p:pic>
        <p:nvPicPr>
          <p:cNvPr id="35" name="Picture 1" descr="C:\Users\hoeseng\AppData\Local\Microsoft\Windows\Temporary Internet Files\Content.IE5\2SH76F5T\MC900442122[1].png">
            <a:hlinkClick r:id="rId12" action="ppaction://hlinksldjump"/>
          </p:cNvPr>
          <p:cNvPicPr>
            <a:picLocks noChangeAspect="1" noChangeArrowheads="1"/>
          </p:cNvPicPr>
          <p:nvPr/>
        </p:nvPicPr>
        <p:blipFill>
          <a:blip r:embed="rId13" cstate="print"/>
          <a:srcRect/>
          <a:stretch>
            <a:fillRect/>
          </a:stretch>
        </p:blipFill>
        <p:spPr bwMode="auto">
          <a:xfrm>
            <a:off x="8472430" y="143219"/>
            <a:ext cx="526253" cy="522697"/>
          </a:xfrm>
          <a:prstGeom prst="rect">
            <a:avLst/>
          </a:prstGeom>
          <a:noFill/>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p:cNvSpPr>
            <a:spLocks noGrp="1"/>
          </p:cNvSpPr>
          <p:nvPr>
            <p:ph type="title"/>
          </p:nvPr>
        </p:nvSpPr>
        <p:spPr>
          <a:xfrm>
            <a:off x="0" y="0"/>
            <a:ext cx="9144000" cy="892175"/>
          </a:xfrm>
        </p:spPr>
        <p:txBody>
          <a:bodyPr/>
          <a:lstStyle/>
          <a:p>
            <a:r>
              <a:rPr lang="en-US" dirty="0" smtClean="0"/>
              <a:t>Numerical Operators</a:t>
            </a:r>
            <a:endParaRPr lang="en-US" dirty="0" smtClean="0"/>
          </a:p>
        </p:txBody>
      </p:sp>
      <p:sp>
        <p:nvSpPr>
          <p:cNvPr id="4" name="Rounded Rectangle 3">
            <a:hlinkClick r:id="rId2" action="ppaction://hlinksldjump"/>
          </p:cNvPr>
          <p:cNvSpPr/>
          <p:nvPr/>
        </p:nvSpPr>
        <p:spPr bwMode="auto">
          <a:xfrm>
            <a:off x="132202" y="5883007"/>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Back</a:t>
            </a:r>
            <a:endParaRPr kumimoji="0" lang="en-US" sz="1600" b="1" i="0" u="none" strike="noStrike" cap="none" normalizeH="0" baseline="0" dirty="0" smtClean="0">
              <a:ln>
                <a:noFill/>
              </a:ln>
              <a:solidFill>
                <a:schemeClr val="bg1"/>
              </a:solidFill>
              <a:effectLst/>
              <a:latin typeface="Tahoma" pitchFamily="34" charset="0"/>
            </a:endParaRPr>
          </a:p>
        </p:txBody>
      </p:sp>
      <p:graphicFrame>
        <p:nvGraphicFramePr>
          <p:cNvPr id="5" name="Table 4"/>
          <p:cNvGraphicFramePr>
            <a:graphicFrameLocks noGrp="1"/>
          </p:cNvGraphicFramePr>
          <p:nvPr/>
        </p:nvGraphicFramePr>
        <p:xfrm>
          <a:off x="694062" y="980499"/>
          <a:ext cx="7711808" cy="4461834"/>
        </p:xfrm>
        <a:graphic>
          <a:graphicData uri="http://schemas.openxmlformats.org/drawingml/2006/table">
            <a:tbl>
              <a:tblPr firstRow="1">
                <a:tableStyleId>{775DCB02-9BB8-47FD-8907-85C794F793BA}</a:tableStyleId>
              </a:tblPr>
              <a:tblGrid>
                <a:gridCol w="1927952"/>
                <a:gridCol w="1927952"/>
                <a:gridCol w="1927952"/>
                <a:gridCol w="1927952"/>
              </a:tblGrid>
              <a:tr h="564757">
                <a:tc>
                  <a:txBody>
                    <a:bodyPr/>
                    <a:lstStyle/>
                    <a:p>
                      <a:r>
                        <a:rPr lang="en-US" dirty="0"/>
                        <a:t>Operator</a:t>
                      </a:r>
                      <a:endParaRPr lang="en-US" dirty="0">
                        <a:solidFill>
                          <a:srgbClr val="000000"/>
                        </a:solidFill>
                        <a:latin typeface="Verdana"/>
                      </a:endParaRPr>
                    </a:p>
                  </a:txBody>
                  <a:tcPr anchor="ctr"/>
                </a:tc>
                <a:tc>
                  <a:txBody>
                    <a:bodyPr/>
                    <a:lstStyle/>
                    <a:p>
                      <a:r>
                        <a:rPr lang="en-US" dirty="0"/>
                        <a:t>Associativity</a:t>
                      </a:r>
                      <a:endParaRPr lang="en-US" dirty="0">
                        <a:solidFill>
                          <a:srgbClr val="000000"/>
                        </a:solidFill>
                        <a:latin typeface="Verdana"/>
                      </a:endParaRPr>
                    </a:p>
                  </a:txBody>
                  <a:tcPr anchor="ctr"/>
                </a:tc>
                <a:tc>
                  <a:txBody>
                    <a:bodyPr/>
                    <a:lstStyle/>
                    <a:p>
                      <a:r>
                        <a:rPr lang="en-US" dirty="0"/>
                        <a:t>Description</a:t>
                      </a:r>
                      <a:endParaRPr lang="en-US" dirty="0">
                        <a:solidFill>
                          <a:srgbClr val="000000"/>
                        </a:solidFill>
                        <a:latin typeface="Verdana"/>
                      </a:endParaRPr>
                    </a:p>
                  </a:txBody>
                  <a:tcPr anchor="ctr"/>
                </a:tc>
                <a:tc>
                  <a:txBody>
                    <a:bodyPr/>
                    <a:lstStyle/>
                    <a:p>
                      <a:r>
                        <a:rPr lang="en-US" dirty="0" smtClean="0">
                          <a:solidFill>
                            <a:schemeClr val="bg1"/>
                          </a:solidFill>
                          <a:latin typeface="Verdana"/>
                        </a:rPr>
                        <a:t>Example</a:t>
                      </a:r>
                      <a:endParaRPr lang="en-US" dirty="0">
                        <a:solidFill>
                          <a:schemeClr val="bg1"/>
                        </a:solidFill>
                        <a:latin typeface="Verdana"/>
                      </a:endParaRPr>
                    </a:p>
                  </a:txBody>
                  <a:tcPr anchor="ctr"/>
                </a:tc>
              </a:tr>
              <a:tr h="861715">
                <a:tc>
                  <a:txBody>
                    <a:bodyPr/>
                    <a:lstStyle/>
                    <a:p>
                      <a:r>
                        <a:rPr lang="en-US" dirty="0"/>
                        <a:t>**</a:t>
                      </a:r>
                      <a:endParaRPr lang="en-US" dirty="0">
                        <a:solidFill>
                          <a:srgbClr val="000000"/>
                        </a:solidFill>
                        <a:latin typeface="Verdana"/>
                      </a:endParaRPr>
                    </a:p>
                  </a:txBody>
                  <a:tcPr anchor="ctr"/>
                </a:tc>
                <a:tc>
                  <a:txBody>
                    <a:bodyPr/>
                    <a:lstStyle/>
                    <a:p>
                      <a:r>
                        <a:rPr lang="en-US" dirty="0"/>
                        <a:t>right</a:t>
                      </a:r>
                      <a:endParaRPr lang="en-US" dirty="0">
                        <a:solidFill>
                          <a:srgbClr val="000000"/>
                        </a:solidFill>
                        <a:latin typeface="Verdana"/>
                      </a:endParaRPr>
                    </a:p>
                  </a:txBody>
                  <a:tcPr anchor="ctr"/>
                </a:tc>
                <a:tc>
                  <a:txBody>
                    <a:bodyPr/>
                    <a:lstStyle/>
                    <a:p>
                      <a:r>
                        <a:rPr lang="en-US" dirty="0"/>
                        <a:t>exponentiation</a:t>
                      </a:r>
                      <a:endParaRPr lang="en-US" dirty="0">
                        <a:solidFill>
                          <a:srgbClr val="000000"/>
                        </a:solidFill>
                        <a:latin typeface="Verdana"/>
                      </a:endParaRPr>
                    </a:p>
                  </a:txBody>
                  <a:tcPr anchor="ctr"/>
                </a:tc>
                <a:tc>
                  <a:txBody>
                    <a:bodyPr/>
                    <a:lstStyle/>
                    <a:p>
                      <a:r>
                        <a:rPr lang="en-US" sz="1400" dirty="0" smtClean="0">
                          <a:solidFill>
                            <a:srgbClr val="000000"/>
                          </a:solidFill>
                          <a:latin typeface="Verdana"/>
                        </a:rPr>
                        <a:t>2**2**3</a:t>
                      </a:r>
                    </a:p>
                    <a:p>
                      <a:r>
                        <a:rPr lang="en-US" sz="1000" dirty="0" smtClean="0">
                          <a:solidFill>
                            <a:srgbClr val="000000"/>
                          </a:solidFill>
                          <a:latin typeface="Verdana"/>
                        </a:rPr>
                        <a:t>interpreted as</a:t>
                      </a:r>
                    </a:p>
                    <a:p>
                      <a:r>
                        <a:rPr lang="en-US" sz="1400" dirty="0" smtClean="0">
                          <a:solidFill>
                            <a:srgbClr val="000000"/>
                          </a:solidFill>
                          <a:latin typeface="Verdana"/>
                        </a:rPr>
                        <a:t>2^(2^3)</a:t>
                      </a:r>
                      <a:r>
                        <a:rPr lang="en-US" sz="1400" baseline="0" dirty="0" smtClean="0">
                          <a:solidFill>
                            <a:srgbClr val="000000"/>
                          </a:solidFill>
                          <a:latin typeface="Verdana"/>
                        </a:rPr>
                        <a:t> = 256</a:t>
                      </a:r>
                      <a:endParaRPr lang="en-US" sz="1400" dirty="0" smtClean="0">
                        <a:solidFill>
                          <a:srgbClr val="000000"/>
                        </a:solidFill>
                        <a:latin typeface="Verdana"/>
                      </a:endParaRPr>
                    </a:p>
                  </a:txBody>
                  <a:tcPr anchor="ctr"/>
                </a:tc>
              </a:tr>
              <a:tr h="1411893">
                <a:tc>
                  <a:txBody>
                    <a:bodyPr/>
                    <a:lstStyle/>
                    <a:p>
                      <a:r>
                        <a:rPr lang="en-US" dirty="0"/>
                        <a:t>*, /, %</a:t>
                      </a:r>
                      <a:endParaRPr lang="en-US" dirty="0">
                        <a:solidFill>
                          <a:srgbClr val="000000"/>
                        </a:solidFill>
                        <a:latin typeface="Verdana"/>
                      </a:endParaRPr>
                    </a:p>
                  </a:txBody>
                  <a:tcPr anchor="ctr"/>
                </a:tc>
                <a:tc>
                  <a:txBody>
                    <a:bodyPr/>
                    <a:lstStyle/>
                    <a:p>
                      <a:r>
                        <a:rPr lang="en-US" dirty="0"/>
                        <a:t>left</a:t>
                      </a:r>
                      <a:endParaRPr lang="en-US" dirty="0">
                        <a:solidFill>
                          <a:srgbClr val="000000"/>
                        </a:solidFill>
                        <a:latin typeface="Verdana"/>
                      </a:endParaRPr>
                    </a:p>
                  </a:txBody>
                  <a:tcPr anchor="ctr"/>
                </a:tc>
                <a:tc>
                  <a:txBody>
                    <a:bodyPr/>
                    <a:lstStyle/>
                    <a:p>
                      <a:r>
                        <a:rPr lang="en-US" dirty="0"/>
                        <a:t>multiplication, division, modulus</a:t>
                      </a:r>
                      <a:endParaRPr lang="en-US" dirty="0">
                        <a:solidFill>
                          <a:srgbClr val="000000"/>
                        </a:solidFill>
                        <a:latin typeface="Verdana"/>
                      </a:endParaRPr>
                    </a:p>
                  </a:txBody>
                  <a:tcPr anchor="ctr"/>
                </a:tc>
                <a:tc>
                  <a:txBody>
                    <a:bodyPr/>
                    <a:lstStyle/>
                    <a:p>
                      <a:r>
                        <a:rPr lang="en-US" sz="1500" dirty="0" smtClean="0">
                          <a:solidFill>
                            <a:srgbClr val="000000"/>
                          </a:solidFill>
                          <a:latin typeface="Verdana"/>
                        </a:rPr>
                        <a:t>5*4/2%3</a:t>
                      </a:r>
                    </a:p>
                    <a:p>
                      <a:r>
                        <a:rPr lang="en-US" sz="1000" dirty="0" smtClean="0">
                          <a:solidFill>
                            <a:srgbClr val="000000"/>
                          </a:solidFill>
                          <a:latin typeface="Verdana"/>
                        </a:rPr>
                        <a:t>interpreted as</a:t>
                      </a:r>
                    </a:p>
                    <a:p>
                      <a:r>
                        <a:rPr lang="en-US" sz="1500" dirty="0" smtClean="0">
                          <a:solidFill>
                            <a:srgbClr val="000000"/>
                          </a:solidFill>
                          <a:latin typeface="Verdana"/>
                        </a:rPr>
                        <a:t>[(5*4)/2]%3 = 1</a:t>
                      </a:r>
                    </a:p>
                    <a:p>
                      <a:endParaRPr lang="en-US" dirty="0">
                        <a:solidFill>
                          <a:srgbClr val="000000"/>
                        </a:solidFill>
                        <a:latin typeface="Verdana"/>
                      </a:endParaRPr>
                    </a:p>
                  </a:txBody>
                  <a:tcPr anchor="ctr"/>
                </a:tc>
              </a:tr>
              <a:tr h="1623469">
                <a:tc>
                  <a:txBody>
                    <a:bodyPr/>
                    <a:lstStyle/>
                    <a:p>
                      <a:r>
                        <a:rPr lang="en-US" dirty="0"/>
                        <a:t>+, -</a:t>
                      </a:r>
                      <a:endParaRPr lang="en-US" dirty="0">
                        <a:solidFill>
                          <a:srgbClr val="000000"/>
                        </a:solidFill>
                        <a:latin typeface="Verdana"/>
                      </a:endParaRPr>
                    </a:p>
                  </a:txBody>
                  <a:tcPr anchor="ctr"/>
                </a:tc>
                <a:tc>
                  <a:txBody>
                    <a:bodyPr/>
                    <a:lstStyle/>
                    <a:p>
                      <a:r>
                        <a:rPr lang="en-US" dirty="0"/>
                        <a:t>left</a:t>
                      </a:r>
                      <a:endParaRPr lang="en-US" dirty="0">
                        <a:solidFill>
                          <a:srgbClr val="000000"/>
                        </a:solidFill>
                        <a:latin typeface="Verdana"/>
                      </a:endParaRPr>
                    </a:p>
                  </a:txBody>
                  <a:tcPr anchor="ctr"/>
                </a:tc>
                <a:tc>
                  <a:txBody>
                    <a:bodyPr/>
                    <a:lstStyle/>
                    <a:p>
                      <a:r>
                        <a:rPr lang="en-US" dirty="0"/>
                        <a:t>addition, subtraction</a:t>
                      </a:r>
                      <a:endParaRPr lang="en-US" dirty="0">
                        <a:solidFill>
                          <a:srgbClr val="000000"/>
                        </a:solidFill>
                        <a:latin typeface="Verdana"/>
                      </a:endParaRPr>
                    </a:p>
                  </a:txBody>
                  <a:tcPr anchor="ctr"/>
                </a:tc>
                <a:tc>
                  <a:txBody>
                    <a:bodyPr/>
                    <a:lstStyle/>
                    <a:p>
                      <a:r>
                        <a:rPr lang="en-US" sz="1500" dirty="0" smtClean="0">
                          <a:solidFill>
                            <a:srgbClr val="000000"/>
                          </a:solidFill>
                          <a:latin typeface="Verdana"/>
                        </a:rPr>
                        <a:t>8+4+3</a:t>
                      </a:r>
                    </a:p>
                    <a:p>
                      <a:r>
                        <a:rPr lang="en-US" sz="1000" dirty="0" smtClean="0">
                          <a:solidFill>
                            <a:srgbClr val="000000"/>
                          </a:solidFill>
                          <a:latin typeface="Verdana"/>
                        </a:rPr>
                        <a:t>interpreted</a:t>
                      </a:r>
                      <a:r>
                        <a:rPr lang="en-US" sz="1000" baseline="0" dirty="0" smtClean="0">
                          <a:solidFill>
                            <a:srgbClr val="000000"/>
                          </a:solidFill>
                          <a:latin typeface="Verdana"/>
                        </a:rPr>
                        <a:t> as</a:t>
                      </a:r>
                    </a:p>
                    <a:p>
                      <a:r>
                        <a:rPr lang="en-US" sz="1500" baseline="0" dirty="0" smtClean="0">
                          <a:solidFill>
                            <a:srgbClr val="000000"/>
                          </a:solidFill>
                          <a:latin typeface="Verdana"/>
                        </a:rPr>
                        <a:t>(8+4)+3 = 15</a:t>
                      </a:r>
                      <a:endParaRPr lang="en-US" sz="1500" dirty="0">
                        <a:solidFill>
                          <a:srgbClr val="000000"/>
                        </a:solidFill>
                        <a:latin typeface="Verdana"/>
                      </a:endParaRPr>
                    </a:p>
                  </a:txBody>
                  <a:tcPr anchor="ctr"/>
                </a:tc>
              </a:tr>
            </a:tbl>
          </a:graphicData>
        </a:graphic>
      </p:graphicFrame>
      <p:sp>
        <p:nvSpPr>
          <p:cNvPr id="6" name="Rounded Rectangle 5">
            <a:hlinkClick r:id="rId3" action="ppaction://hlinksldjump"/>
          </p:cNvPr>
          <p:cNvSpPr/>
          <p:nvPr/>
        </p:nvSpPr>
        <p:spPr bwMode="auto">
          <a:xfrm>
            <a:off x="8282848" y="5881171"/>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Next</a:t>
            </a:r>
            <a:endParaRPr kumimoji="0" lang="en-US" sz="1600" b="1" i="0" u="none" strike="noStrike" cap="none" normalizeH="0" baseline="0" dirty="0" smtClean="0">
              <a:ln>
                <a:noFill/>
              </a:ln>
              <a:solidFill>
                <a:schemeClr val="bg1"/>
              </a:solidFill>
              <a:effectLst/>
              <a:latin typeface="Tahoma" pitchFamily="34" charset="0"/>
            </a:endParaRPr>
          </a:p>
        </p:txBody>
      </p:sp>
      <p:pic>
        <p:nvPicPr>
          <p:cNvPr id="9" name="Picture 1" descr="C:\Users\hoeseng\AppData\Local\Microsoft\Windows\Temporary Internet Files\Content.IE5\2SH76F5T\MC900442122[1].png">
            <a:hlinkClick r:id="rId4" action="ppaction://hlinksldjump"/>
          </p:cNvPr>
          <p:cNvPicPr>
            <a:picLocks noChangeAspect="1" noChangeArrowheads="1"/>
          </p:cNvPicPr>
          <p:nvPr/>
        </p:nvPicPr>
        <p:blipFill>
          <a:blip r:embed="rId5" cstate="print"/>
          <a:srcRect/>
          <a:stretch>
            <a:fillRect/>
          </a:stretch>
        </p:blipFill>
        <p:spPr bwMode="auto">
          <a:xfrm>
            <a:off x="8472430" y="143219"/>
            <a:ext cx="526253" cy="522697"/>
          </a:xfrm>
          <a:prstGeom prst="rect">
            <a:avLst/>
          </a:prstGeom>
          <a:noFill/>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p:cNvSpPr>
            <a:spLocks noGrp="1"/>
          </p:cNvSpPr>
          <p:nvPr>
            <p:ph type="title"/>
          </p:nvPr>
        </p:nvSpPr>
        <p:spPr>
          <a:xfrm>
            <a:off x="0" y="0"/>
            <a:ext cx="9144000" cy="892175"/>
          </a:xfrm>
        </p:spPr>
        <p:txBody>
          <a:bodyPr/>
          <a:lstStyle/>
          <a:p>
            <a:r>
              <a:rPr lang="en-US" dirty="0" smtClean="0"/>
              <a:t>Comparison Operators</a:t>
            </a:r>
            <a:endParaRPr lang="en-US" dirty="0" smtClean="0"/>
          </a:p>
        </p:txBody>
      </p:sp>
      <p:graphicFrame>
        <p:nvGraphicFramePr>
          <p:cNvPr id="9" name="Table 8"/>
          <p:cNvGraphicFramePr>
            <a:graphicFrameLocks noGrp="1"/>
          </p:cNvGraphicFramePr>
          <p:nvPr/>
        </p:nvGraphicFramePr>
        <p:xfrm>
          <a:off x="385592" y="914401"/>
          <a:ext cx="8383835" cy="4830815"/>
        </p:xfrm>
        <a:graphic>
          <a:graphicData uri="http://schemas.openxmlformats.org/drawingml/2006/table">
            <a:tbl>
              <a:tblPr firstRow="1">
                <a:tableStyleId>{775DCB02-9BB8-47FD-8907-85C794F793BA}</a:tableStyleId>
              </a:tblPr>
              <a:tblGrid>
                <a:gridCol w="2637032"/>
                <a:gridCol w="1307005"/>
                <a:gridCol w="4439798"/>
              </a:tblGrid>
              <a:tr h="559380">
                <a:tc>
                  <a:txBody>
                    <a:bodyPr/>
                    <a:lstStyle/>
                    <a:p>
                      <a:r>
                        <a:rPr lang="en-US" b="1" dirty="0">
                          <a:solidFill>
                            <a:srgbClr val="000000"/>
                          </a:solidFill>
                          <a:latin typeface="Verdana"/>
                        </a:rPr>
                        <a:t>Operation</a:t>
                      </a:r>
                      <a:endParaRPr lang="en-US" dirty="0">
                        <a:solidFill>
                          <a:srgbClr val="000000"/>
                        </a:solidFill>
                        <a:latin typeface="Verdana"/>
                      </a:endParaRPr>
                    </a:p>
                  </a:txBody>
                  <a:tcPr anchor="ctr"/>
                </a:tc>
                <a:tc>
                  <a:txBody>
                    <a:bodyPr/>
                    <a:lstStyle/>
                    <a:p>
                      <a:r>
                        <a:rPr lang="en-US" dirty="0" smtClean="0">
                          <a:solidFill>
                            <a:srgbClr val="000000"/>
                          </a:solidFill>
                          <a:latin typeface="Verdana"/>
                        </a:rPr>
                        <a:t>Numeric</a:t>
                      </a:r>
                      <a:endParaRPr lang="en-US" dirty="0">
                        <a:solidFill>
                          <a:srgbClr val="000000"/>
                        </a:solidFill>
                        <a:latin typeface="Verdana"/>
                      </a:endParaRPr>
                    </a:p>
                  </a:txBody>
                  <a:tcPr anchor="ctr"/>
                </a:tc>
                <a:tc>
                  <a:txBody>
                    <a:bodyPr/>
                    <a:lstStyle/>
                    <a:p>
                      <a:r>
                        <a:rPr lang="en-US" b="1" dirty="0">
                          <a:solidFill>
                            <a:srgbClr val="000000"/>
                          </a:solidFill>
                          <a:latin typeface="Verdana"/>
                        </a:rPr>
                        <a:t>Returns</a:t>
                      </a:r>
                      <a:endParaRPr lang="en-US" dirty="0">
                        <a:solidFill>
                          <a:srgbClr val="000000"/>
                        </a:solidFill>
                        <a:latin typeface="Verdana"/>
                      </a:endParaRPr>
                    </a:p>
                  </a:txBody>
                  <a:tcPr anchor="ctr"/>
                </a:tc>
              </a:tr>
              <a:tr h="558417">
                <a:tc>
                  <a:txBody>
                    <a:bodyPr/>
                    <a:lstStyle/>
                    <a:p>
                      <a:r>
                        <a:rPr lang="en-US" sz="1800" dirty="0"/>
                        <a:t>less than</a:t>
                      </a:r>
                      <a:endParaRPr lang="en-US" sz="1800" dirty="0">
                        <a:solidFill>
                          <a:srgbClr val="000000"/>
                        </a:solidFill>
                        <a:latin typeface="Verdana"/>
                      </a:endParaRPr>
                    </a:p>
                  </a:txBody>
                  <a:tcPr marL="38340" marR="38340" marT="19170" marB="19170" anchor="ctr"/>
                </a:tc>
                <a:tc>
                  <a:txBody>
                    <a:bodyPr/>
                    <a:lstStyle/>
                    <a:p>
                      <a:r>
                        <a:rPr lang="en-US" sz="1800" dirty="0"/>
                        <a:t>&lt;</a:t>
                      </a:r>
                      <a:endParaRPr lang="en-US" sz="1800" dirty="0">
                        <a:solidFill>
                          <a:srgbClr val="000000"/>
                        </a:solidFill>
                        <a:latin typeface="Verdana"/>
                      </a:endParaRPr>
                    </a:p>
                  </a:txBody>
                  <a:tcPr marL="38340" marR="38340" marT="19170" marB="19170" anchor="ctr"/>
                </a:tc>
                <a:tc>
                  <a:txBody>
                    <a:bodyPr/>
                    <a:lstStyle/>
                    <a:p>
                      <a:r>
                        <a:rPr lang="en-US" sz="1800" dirty="0" smtClean="0"/>
                        <a:t> 1 if</a:t>
                      </a:r>
                      <a:r>
                        <a:rPr lang="en-US" sz="1800" dirty="0"/>
                        <a:t> $left is less than $right</a:t>
                      </a:r>
                      <a:endParaRPr lang="en-US" sz="1800" dirty="0">
                        <a:solidFill>
                          <a:srgbClr val="000000"/>
                        </a:solidFill>
                        <a:latin typeface="Verdana"/>
                      </a:endParaRPr>
                    </a:p>
                  </a:txBody>
                  <a:tcPr marL="38340" marR="38340" marT="19170" marB="19170" anchor="ctr"/>
                </a:tc>
              </a:tr>
              <a:tr h="558417">
                <a:tc>
                  <a:txBody>
                    <a:bodyPr/>
                    <a:lstStyle/>
                    <a:p>
                      <a:r>
                        <a:rPr lang="en-US" sz="1800" dirty="0"/>
                        <a:t>less than or equal to</a:t>
                      </a:r>
                      <a:endParaRPr lang="en-US" sz="1800" dirty="0">
                        <a:solidFill>
                          <a:srgbClr val="000000"/>
                        </a:solidFill>
                        <a:latin typeface="Verdana"/>
                      </a:endParaRPr>
                    </a:p>
                  </a:txBody>
                  <a:tcPr marL="38340" marR="38340" marT="19170" marB="19170" anchor="ctr"/>
                </a:tc>
                <a:tc>
                  <a:txBody>
                    <a:bodyPr/>
                    <a:lstStyle/>
                    <a:p>
                      <a:r>
                        <a:rPr lang="en-US" sz="1800" dirty="0"/>
                        <a:t>&lt;=</a:t>
                      </a:r>
                      <a:endParaRPr lang="en-US" sz="1800" dirty="0">
                        <a:solidFill>
                          <a:srgbClr val="000000"/>
                        </a:solidFill>
                        <a:latin typeface="Verdana"/>
                      </a:endParaRPr>
                    </a:p>
                  </a:txBody>
                  <a:tcPr marL="38340" marR="38340" marT="19170" marB="19170" anchor="ctr"/>
                </a:tc>
                <a:tc>
                  <a:txBody>
                    <a:bodyPr/>
                    <a:lstStyle/>
                    <a:p>
                      <a:r>
                        <a:rPr lang="en-US" sz="1800" dirty="0" smtClean="0"/>
                        <a:t> 1 if $</a:t>
                      </a:r>
                      <a:r>
                        <a:rPr lang="en-US" sz="1800" dirty="0"/>
                        <a:t>left is less than or equal to $right</a:t>
                      </a:r>
                      <a:endParaRPr lang="en-US" sz="1800" dirty="0">
                        <a:solidFill>
                          <a:srgbClr val="000000"/>
                        </a:solidFill>
                        <a:latin typeface="Verdana"/>
                      </a:endParaRPr>
                    </a:p>
                  </a:txBody>
                  <a:tcPr marL="38340" marR="38340" marT="19170" marB="19170" anchor="ctr"/>
                </a:tc>
              </a:tr>
              <a:tr h="558417">
                <a:tc>
                  <a:txBody>
                    <a:bodyPr/>
                    <a:lstStyle/>
                    <a:p>
                      <a:r>
                        <a:rPr lang="en-US" sz="1800" dirty="0"/>
                        <a:t>greater than</a:t>
                      </a:r>
                      <a:endParaRPr lang="en-US" sz="1800" dirty="0">
                        <a:solidFill>
                          <a:srgbClr val="000000"/>
                        </a:solidFill>
                        <a:latin typeface="Verdana"/>
                      </a:endParaRPr>
                    </a:p>
                  </a:txBody>
                  <a:tcPr marL="38340" marR="38340" marT="19170" marB="19170" anchor="ctr"/>
                </a:tc>
                <a:tc>
                  <a:txBody>
                    <a:bodyPr/>
                    <a:lstStyle/>
                    <a:p>
                      <a:r>
                        <a:rPr lang="en-US" sz="1800" dirty="0"/>
                        <a:t>&gt;</a:t>
                      </a:r>
                      <a:endParaRPr lang="en-US" sz="1800" dirty="0">
                        <a:solidFill>
                          <a:srgbClr val="000000"/>
                        </a:solidFill>
                        <a:latin typeface="Verdana"/>
                      </a:endParaRPr>
                    </a:p>
                  </a:txBody>
                  <a:tcPr marL="38340" marR="38340" marT="19170" marB="19170" anchor="ctr"/>
                </a:tc>
                <a:tc>
                  <a:txBody>
                    <a:bodyPr/>
                    <a:lstStyle/>
                    <a:p>
                      <a:r>
                        <a:rPr lang="en-US" sz="1800" dirty="0" smtClean="0"/>
                        <a:t> 1 if</a:t>
                      </a:r>
                      <a:r>
                        <a:rPr lang="en-US" sz="1800" dirty="0"/>
                        <a:t> $left is greater than $right</a:t>
                      </a:r>
                      <a:endParaRPr lang="en-US" sz="1800" dirty="0">
                        <a:solidFill>
                          <a:srgbClr val="000000"/>
                        </a:solidFill>
                        <a:latin typeface="Verdana"/>
                      </a:endParaRPr>
                    </a:p>
                  </a:txBody>
                  <a:tcPr marL="38340" marR="38340" marT="19170" marB="19170" anchor="ctr"/>
                </a:tc>
              </a:tr>
              <a:tr h="663492">
                <a:tc>
                  <a:txBody>
                    <a:bodyPr/>
                    <a:lstStyle/>
                    <a:p>
                      <a:r>
                        <a:rPr lang="en-US" sz="1800" dirty="0"/>
                        <a:t>greater than or equal to</a:t>
                      </a:r>
                      <a:endParaRPr lang="en-US" sz="1800" dirty="0">
                        <a:solidFill>
                          <a:srgbClr val="000000"/>
                        </a:solidFill>
                        <a:latin typeface="Verdana"/>
                      </a:endParaRPr>
                    </a:p>
                  </a:txBody>
                  <a:tcPr marL="38340" marR="38340" marT="19170" marB="19170" anchor="ctr"/>
                </a:tc>
                <a:tc>
                  <a:txBody>
                    <a:bodyPr/>
                    <a:lstStyle/>
                    <a:p>
                      <a:r>
                        <a:rPr lang="en-US" sz="1800" dirty="0"/>
                        <a:t>&gt;=</a:t>
                      </a:r>
                      <a:endParaRPr lang="en-US" sz="1800" dirty="0">
                        <a:solidFill>
                          <a:srgbClr val="000000"/>
                        </a:solidFill>
                        <a:latin typeface="Verdana"/>
                      </a:endParaRPr>
                    </a:p>
                  </a:txBody>
                  <a:tcPr marL="38340" marR="38340" marT="19170" marB="19170" anchor="ctr"/>
                </a:tc>
                <a:tc>
                  <a:txBody>
                    <a:bodyPr/>
                    <a:lstStyle/>
                    <a:p>
                      <a:r>
                        <a:rPr lang="en-US" sz="1800" dirty="0" smtClean="0"/>
                        <a:t> 1 if</a:t>
                      </a:r>
                      <a:r>
                        <a:rPr lang="en-US" sz="1800" dirty="0"/>
                        <a:t> $left is greater than or equal to $right</a:t>
                      </a:r>
                      <a:endParaRPr lang="en-US" sz="1800" dirty="0">
                        <a:solidFill>
                          <a:srgbClr val="000000"/>
                        </a:solidFill>
                        <a:latin typeface="Verdana"/>
                      </a:endParaRPr>
                    </a:p>
                  </a:txBody>
                  <a:tcPr marL="38340" marR="38340" marT="19170" marB="19170" anchor="ctr"/>
                </a:tc>
              </a:tr>
              <a:tr h="512975">
                <a:tc>
                  <a:txBody>
                    <a:bodyPr/>
                    <a:lstStyle/>
                    <a:p>
                      <a:r>
                        <a:rPr lang="en-US" sz="1800" dirty="0"/>
                        <a:t>equal to</a:t>
                      </a:r>
                      <a:endParaRPr lang="en-US" sz="1800" dirty="0">
                        <a:solidFill>
                          <a:srgbClr val="000000"/>
                        </a:solidFill>
                        <a:latin typeface="Verdana"/>
                      </a:endParaRPr>
                    </a:p>
                  </a:txBody>
                  <a:tcPr marL="38340" marR="38340" marT="19170" marB="19170" anchor="ctr"/>
                </a:tc>
                <a:tc>
                  <a:txBody>
                    <a:bodyPr/>
                    <a:lstStyle/>
                    <a:p>
                      <a:r>
                        <a:rPr lang="en-US" sz="1800" dirty="0"/>
                        <a:t>==</a:t>
                      </a:r>
                      <a:endParaRPr lang="en-US" sz="1800" dirty="0">
                        <a:solidFill>
                          <a:srgbClr val="000000"/>
                        </a:solidFill>
                        <a:latin typeface="Verdana"/>
                      </a:endParaRPr>
                    </a:p>
                  </a:txBody>
                  <a:tcPr marL="38340" marR="38340" marT="19170" marB="19170" anchor="ctr"/>
                </a:tc>
                <a:tc>
                  <a:txBody>
                    <a:bodyPr/>
                    <a:lstStyle/>
                    <a:p>
                      <a:r>
                        <a:rPr lang="en-US" sz="1800" dirty="0" smtClean="0"/>
                        <a:t> 1 if</a:t>
                      </a:r>
                      <a:r>
                        <a:rPr lang="en-US" sz="1800" dirty="0"/>
                        <a:t> $left is the same as $right</a:t>
                      </a:r>
                      <a:endParaRPr lang="en-US" sz="1800" dirty="0">
                        <a:solidFill>
                          <a:srgbClr val="000000"/>
                        </a:solidFill>
                        <a:latin typeface="Verdana"/>
                      </a:endParaRPr>
                    </a:p>
                  </a:txBody>
                  <a:tcPr marL="38340" marR="38340" marT="19170" marB="19170" anchor="ctr"/>
                </a:tc>
              </a:tr>
              <a:tr h="558417">
                <a:tc>
                  <a:txBody>
                    <a:bodyPr/>
                    <a:lstStyle/>
                    <a:p>
                      <a:r>
                        <a:rPr lang="en-US" sz="1800" dirty="0"/>
                        <a:t>not equal to</a:t>
                      </a:r>
                      <a:endParaRPr lang="en-US" sz="1800" dirty="0">
                        <a:solidFill>
                          <a:srgbClr val="000000"/>
                        </a:solidFill>
                        <a:latin typeface="Verdana"/>
                      </a:endParaRPr>
                    </a:p>
                  </a:txBody>
                  <a:tcPr marL="38340" marR="38340" marT="19170" marB="19170" anchor="ctr"/>
                </a:tc>
                <a:tc>
                  <a:txBody>
                    <a:bodyPr/>
                    <a:lstStyle/>
                    <a:p>
                      <a:r>
                        <a:rPr lang="en-US" sz="1800" dirty="0"/>
                        <a:t>!=</a:t>
                      </a:r>
                      <a:endParaRPr lang="en-US" sz="1800" dirty="0">
                        <a:solidFill>
                          <a:srgbClr val="000000"/>
                        </a:solidFill>
                        <a:latin typeface="Verdana"/>
                      </a:endParaRPr>
                    </a:p>
                  </a:txBody>
                  <a:tcPr marL="38340" marR="38340" marT="19170" marB="19170" anchor="ctr"/>
                </a:tc>
                <a:tc>
                  <a:txBody>
                    <a:bodyPr/>
                    <a:lstStyle/>
                    <a:p>
                      <a:r>
                        <a:rPr lang="en-US" sz="1800" dirty="0" smtClean="0"/>
                        <a:t> 1 if</a:t>
                      </a:r>
                      <a:r>
                        <a:rPr lang="en-US" sz="1800" dirty="0"/>
                        <a:t> $left is not the same as $right</a:t>
                      </a:r>
                      <a:endParaRPr lang="en-US" sz="1800" dirty="0">
                        <a:solidFill>
                          <a:srgbClr val="000000"/>
                        </a:solidFill>
                        <a:latin typeface="Verdana"/>
                      </a:endParaRPr>
                    </a:p>
                  </a:txBody>
                  <a:tcPr marL="38340" marR="38340" marT="19170" marB="19170" anchor="ctr"/>
                </a:tc>
              </a:tr>
              <a:tr h="558417">
                <a:tc>
                  <a:txBody>
                    <a:bodyPr/>
                    <a:lstStyle/>
                    <a:p>
                      <a:r>
                        <a:rPr lang="en-US" sz="1800" dirty="0"/>
                        <a:t>compare</a:t>
                      </a:r>
                      <a:endParaRPr lang="en-US" sz="1800" dirty="0">
                        <a:solidFill>
                          <a:srgbClr val="000000"/>
                        </a:solidFill>
                        <a:latin typeface="Verdana"/>
                      </a:endParaRPr>
                    </a:p>
                  </a:txBody>
                  <a:tcPr marL="38340" marR="38340" marT="19170" marB="19170" anchor="ctr"/>
                </a:tc>
                <a:tc>
                  <a:txBody>
                    <a:bodyPr/>
                    <a:lstStyle/>
                    <a:p>
                      <a:r>
                        <a:rPr lang="en-US" sz="1800" dirty="0"/>
                        <a:t>&lt;=&gt;</a:t>
                      </a:r>
                      <a:endParaRPr lang="en-US" sz="1800" dirty="0">
                        <a:solidFill>
                          <a:srgbClr val="000000"/>
                        </a:solidFill>
                        <a:latin typeface="Verdana"/>
                      </a:endParaRPr>
                    </a:p>
                  </a:txBody>
                  <a:tcPr marL="38340" marR="38340" marT="19170" marB="19170" anchor="ctr"/>
                </a:tc>
                <a:tc>
                  <a:txBody>
                    <a:bodyPr/>
                    <a:lstStyle/>
                    <a:p>
                      <a:r>
                        <a:rPr lang="en-US" sz="1800" b="0" i="0" kern="1200" dirty="0" smtClean="0">
                          <a:solidFill>
                            <a:schemeClr val="dk1"/>
                          </a:solidFill>
                          <a:latin typeface="+mn-lt"/>
                          <a:ea typeface="+mn-ea"/>
                          <a:cs typeface="+mn-cs"/>
                        </a:rPr>
                        <a:t>-1 if </a:t>
                      </a:r>
                      <a:r>
                        <a:rPr lang="en-US" dirty="0" smtClean="0"/>
                        <a:t>$left</a:t>
                      </a:r>
                      <a:r>
                        <a:rPr lang="en-US" sz="1800" b="0" i="0" kern="1200" dirty="0" smtClean="0">
                          <a:solidFill>
                            <a:schemeClr val="dk1"/>
                          </a:solidFill>
                          <a:latin typeface="+mn-lt"/>
                          <a:ea typeface="+mn-ea"/>
                          <a:cs typeface="+mn-cs"/>
                        </a:rPr>
                        <a:t> is less than </a:t>
                      </a:r>
                      <a:r>
                        <a:rPr lang="en-US" dirty="0" smtClean="0"/>
                        <a:t>$right</a:t>
                      </a:r>
                      <a:endParaRPr lang="en-US" sz="1800" b="0" i="0" kern="1200" dirty="0" smtClean="0">
                        <a:solidFill>
                          <a:schemeClr val="dk1"/>
                        </a:solidFill>
                        <a:latin typeface="+mn-lt"/>
                        <a:ea typeface="+mn-ea"/>
                        <a:cs typeface="+mn-cs"/>
                      </a:endParaRPr>
                    </a:p>
                    <a:p>
                      <a:r>
                        <a:rPr lang="en-US" sz="1800" b="0" i="0" kern="1200" dirty="0" smtClean="0">
                          <a:solidFill>
                            <a:schemeClr val="dk1"/>
                          </a:solidFill>
                          <a:latin typeface="+mn-lt"/>
                          <a:ea typeface="+mn-ea"/>
                          <a:cs typeface="+mn-cs"/>
                        </a:rPr>
                        <a:t> 0 if </a:t>
                      </a:r>
                      <a:r>
                        <a:rPr lang="en-US" dirty="0" smtClean="0"/>
                        <a:t>$left</a:t>
                      </a:r>
                      <a:r>
                        <a:rPr lang="en-US" sz="1800" b="0" i="0" kern="1200" dirty="0" smtClean="0">
                          <a:solidFill>
                            <a:schemeClr val="dk1"/>
                          </a:solidFill>
                          <a:latin typeface="+mn-lt"/>
                          <a:ea typeface="+mn-ea"/>
                          <a:cs typeface="+mn-cs"/>
                        </a:rPr>
                        <a:t> is equal to </a:t>
                      </a:r>
                      <a:r>
                        <a:rPr lang="en-US" dirty="0" smtClean="0"/>
                        <a:t>$right</a:t>
                      </a:r>
                    </a:p>
                    <a:p>
                      <a:r>
                        <a:rPr lang="en-US" sz="1800" b="0" i="0" kern="1200" dirty="0" smtClean="0">
                          <a:solidFill>
                            <a:schemeClr val="dk1"/>
                          </a:solidFill>
                          <a:latin typeface="+mn-lt"/>
                          <a:ea typeface="+mn-ea"/>
                          <a:cs typeface="+mn-cs"/>
                        </a:rPr>
                        <a:t> 1 if </a:t>
                      </a:r>
                      <a:r>
                        <a:rPr lang="en-US" dirty="0" smtClean="0"/>
                        <a:t>$left</a:t>
                      </a:r>
                      <a:r>
                        <a:rPr lang="en-US" sz="1800" b="0" i="0" kern="1200" dirty="0" smtClean="0">
                          <a:solidFill>
                            <a:schemeClr val="dk1"/>
                          </a:solidFill>
                          <a:latin typeface="+mn-lt"/>
                          <a:ea typeface="+mn-ea"/>
                          <a:cs typeface="+mn-cs"/>
                        </a:rPr>
                        <a:t> is greater than </a:t>
                      </a:r>
                      <a:r>
                        <a:rPr lang="en-US" dirty="0" smtClean="0"/>
                        <a:t>$right</a:t>
                      </a:r>
                      <a:endParaRPr lang="en-US" sz="1800" dirty="0">
                        <a:solidFill>
                          <a:srgbClr val="000000"/>
                        </a:solidFill>
                        <a:latin typeface="Verdana"/>
                      </a:endParaRPr>
                    </a:p>
                  </a:txBody>
                  <a:tcPr marL="38340" marR="38340" marT="19170" marB="19170" anchor="ctr"/>
                </a:tc>
              </a:tr>
            </a:tbl>
          </a:graphicData>
        </a:graphic>
      </p:graphicFrame>
      <p:sp>
        <p:nvSpPr>
          <p:cNvPr id="10" name="Rounded Rectangle 9">
            <a:hlinkClick r:id="rId2" action="ppaction://hlinksldjump"/>
          </p:cNvPr>
          <p:cNvSpPr/>
          <p:nvPr/>
        </p:nvSpPr>
        <p:spPr bwMode="auto">
          <a:xfrm>
            <a:off x="132202" y="5883007"/>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Back</a:t>
            </a:r>
            <a:endParaRPr kumimoji="0" lang="en-US" sz="1600" b="1" i="0" u="none" strike="noStrike" cap="none" normalizeH="0" baseline="0" dirty="0" smtClean="0">
              <a:ln>
                <a:noFill/>
              </a:ln>
              <a:solidFill>
                <a:schemeClr val="bg1"/>
              </a:solidFill>
              <a:effectLst/>
              <a:latin typeface="Tahoma" pitchFamily="34" charset="0"/>
            </a:endParaRPr>
          </a:p>
        </p:txBody>
      </p:sp>
      <p:sp>
        <p:nvSpPr>
          <p:cNvPr id="11" name="Rounded Rectangle 10">
            <a:hlinkClick r:id="rId3" action="ppaction://hlinksldjump"/>
          </p:cNvPr>
          <p:cNvSpPr/>
          <p:nvPr/>
        </p:nvSpPr>
        <p:spPr bwMode="auto">
          <a:xfrm>
            <a:off x="8282848" y="5881171"/>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Next</a:t>
            </a:r>
            <a:endParaRPr kumimoji="0" lang="en-US" sz="1600" b="1" i="0" u="none" strike="noStrike" cap="none" normalizeH="0" baseline="0" dirty="0" smtClean="0">
              <a:ln>
                <a:noFill/>
              </a:ln>
              <a:solidFill>
                <a:schemeClr val="bg1"/>
              </a:solidFill>
              <a:effectLst/>
              <a:latin typeface="Tahoma" pitchFamily="34" charset="0"/>
            </a:endParaRPr>
          </a:p>
        </p:txBody>
      </p:sp>
      <p:pic>
        <p:nvPicPr>
          <p:cNvPr id="13" name="Picture 1" descr="C:\Users\hoeseng\AppData\Local\Microsoft\Windows\Temporary Internet Files\Content.IE5\2SH76F5T\MC900442122[1].png">
            <a:hlinkClick r:id="rId4" action="ppaction://hlinksldjump"/>
          </p:cNvPr>
          <p:cNvPicPr>
            <a:picLocks noChangeAspect="1" noChangeArrowheads="1"/>
          </p:cNvPicPr>
          <p:nvPr/>
        </p:nvPicPr>
        <p:blipFill>
          <a:blip r:embed="rId5" cstate="print"/>
          <a:srcRect/>
          <a:stretch>
            <a:fillRect/>
          </a:stretch>
        </p:blipFill>
        <p:spPr bwMode="auto">
          <a:xfrm>
            <a:off x="8472430" y="143219"/>
            <a:ext cx="526253" cy="522697"/>
          </a:xfrm>
          <a:prstGeom prst="rect">
            <a:avLst/>
          </a:prstGeom>
          <a:noFill/>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hlinkClick r:id="rId2" action="ppaction://hlinksldjump"/>
          </p:cNvPr>
          <p:cNvSpPr/>
          <p:nvPr/>
        </p:nvSpPr>
        <p:spPr bwMode="auto">
          <a:xfrm>
            <a:off x="132202" y="5883007"/>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Back</a:t>
            </a:r>
            <a:endParaRPr kumimoji="0" lang="en-US" sz="1600" b="1" i="0" u="none" strike="noStrike" cap="none" normalizeH="0" baseline="0" dirty="0" smtClean="0">
              <a:ln>
                <a:noFill/>
              </a:ln>
              <a:solidFill>
                <a:schemeClr val="bg1"/>
              </a:solidFill>
              <a:effectLst/>
              <a:latin typeface="Tahoma" pitchFamily="34" charset="0"/>
            </a:endParaRPr>
          </a:p>
        </p:txBody>
      </p:sp>
      <p:sp>
        <p:nvSpPr>
          <p:cNvPr id="11" name="Rounded Rectangle 10">
            <a:hlinkClick r:id="rId3" action="ppaction://hlinksldjump"/>
          </p:cNvPr>
          <p:cNvSpPr/>
          <p:nvPr/>
        </p:nvSpPr>
        <p:spPr bwMode="auto">
          <a:xfrm>
            <a:off x="8282848" y="5881171"/>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Next</a:t>
            </a:r>
            <a:endParaRPr kumimoji="0" lang="en-US" sz="1600" b="1" i="0" u="none" strike="noStrike" cap="none" normalizeH="0" baseline="0" dirty="0" smtClean="0">
              <a:ln>
                <a:noFill/>
              </a:ln>
              <a:solidFill>
                <a:schemeClr val="bg1"/>
              </a:solidFill>
              <a:effectLst/>
              <a:latin typeface="Tahoma" pitchFamily="34" charset="0"/>
            </a:endParaRPr>
          </a:p>
        </p:txBody>
      </p:sp>
      <p:sp>
        <p:nvSpPr>
          <p:cNvPr id="6" name="Title 5"/>
          <p:cNvSpPr>
            <a:spLocks noGrp="1"/>
          </p:cNvSpPr>
          <p:nvPr>
            <p:ph type="title"/>
          </p:nvPr>
        </p:nvSpPr>
        <p:spPr/>
        <p:txBody>
          <a:bodyPr/>
          <a:lstStyle/>
          <a:p>
            <a:r>
              <a:rPr lang="en-US" dirty="0" smtClean="0"/>
              <a:t>Control Structure</a:t>
            </a:r>
            <a:endParaRPr lang="en-US" dirty="0"/>
          </a:p>
        </p:txBody>
      </p:sp>
      <p:graphicFrame>
        <p:nvGraphicFramePr>
          <p:cNvPr id="12" name="Table 11"/>
          <p:cNvGraphicFramePr>
            <a:graphicFrameLocks noGrp="1"/>
          </p:cNvGraphicFramePr>
          <p:nvPr/>
        </p:nvGraphicFramePr>
        <p:xfrm>
          <a:off x="187287" y="661012"/>
          <a:ext cx="8769426" cy="5166360"/>
        </p:xfrm>
        <a:graphic>
          <a:graphicData uri="http://schemas.openxmlformats.org/drawingml/2006/table">
            <a:tbl>
              <a:tblPr>
                <a:tableStyleId>{5C22544A-7EE6-4342-B048-85BDC9FD1C3A}</a:tableStyleId>
              </a:tblPr>
              <a:tblGrid>
                <a:gridCol w="5475383"/>
                <a:gridCol w="3294043"/>
              </a:tblGrid>
              <a:tr h="2234515">
                <a:tc>
                  <a:txBody>
                    <a:bodyPr/>
                    <a:lstStyle/>
                    <a:p>
                      <a:r>
                        <a:rPr lang="en-US" dirty="0" smtClean="0"/>
                        <a:t>if/else</a:t>
                      </a:r>
                    </a:p>
                    <a:p>
                      <a:endParaRPr lang="en-US" sz="1000" dirty="0" smtClean="0">
                        <a:latin typeface="Courier New" pitchFamily="49" charset="0"/>
                        <a:cs typeface="Courier New" pitchFamily="49" charset="0"/>
                      </a:endParaRPr>
                    </a:p>
                    <a:p>
                      <a:r>
                        <a:rPr lang="en-US" sz="1300" b="0" i="0" kern="1200" dirty="0" smtClean="0">
                          <a:solidFill>
                            <a:schemeClr val="dk1"/>
                          </a:solidFill>
                          <a:latin typeface="Courier New" pitchFamily="49" charset="0"/>
                          <a:ea typeface="+mn-ea"/>
                          <a:cs typeface="Courier New" pitchFamily="49" charset="0"/>
                        </a:rPr>
                        <a:t>if (expression) {</a:t>
                      </a:r>
                    </a:p>
                    <a:p>
                      <a:endParaRPr lang="en-US" sz="200" b="0" i="0" kern="1200" dirty="0" smtClean="0">
                        <a:solidFill>
                          <a:schemeClr val="dk1"/>
                        </a:solidFill>
                        <a:latin typeface="Courier New" pitchFamily="49" charset="0"/>
                        <a:ea typeface="+mn-ea"/>
                        <a:cs typeface="Courier New" pitchFamily="49" charset="0"/>
                      </a:endParaRPr>
                    </a:p>
                    <a:p>
                      <a:r>
                        <a:rPr lang="en-US" sz="1300" b="0" i="0" kern="1200" dirty="0" smtClean="0">
                          <a:solidFill>
                            <a:schemeClr val="dk1"/>
                          </a:solidFill>
                          <a:latin typeface="Courier New" pitchFamily="49" charset="0"/>
                          <a:ea typeface="+mn-ea"/>
                          <a:cs typeface="Courier New" pitchFamily="49" charset="0"/>
                        </a:rPr>
                        <a:t>   Expression_True_Statement;</a:t>
                      </a:r>
                    </a:p>
                    <a:p>
                      <a:endParaRPr lang="en-US" sz="200" b="0" i="0" kern="1200" dirty="0" smtClean="0">
                        <a:solidFill>
                          <a:schemeClr val="dk1"/>
                        </a:solidFill>
                        <a:latin typeface="Courier New" pitchFamily="49" charset="0"/>
                        <a:ea typeface="+mn-ea"/>
                        <a:cs typeface="Courier New" pitchFamily="49" charset="0"/>
                      </a:endParaRPr>
                    </a:p>
                    <a:p>
                      <a:r>
                        <a:rPr lang="en-US" sz="1300" b="0" i="0" kern="1200" dirty="0" smtClean="0">
                          <a:solidFill>
                            <a:schemeClr val="dk1"/>
                          </a:solidFill>
                          <a:latin typeface="Courier New" pitchFamily="49" charset="0"/>
                          <a:ea typeface="+mn-ea"/>
                          <a:cs typeface="Courier New" pitchFamily="49" charset="0"/>
                        </a:rPr>
                        <a:t>} elsif (another_expression) {</a:t>
                      </a:r>
                    </a:p>
                    <a:p>
                      <a:endParaRPr lang="en-US" sz="200" b="0" i="0" kern="1200" dirty="0" smtClean="0">
                        <a:solidFill>
                          <a:schemeClr val="dk1"/>
                        </a:solidFill>
                        <a:latin typeface="Courier New" pitchFamily="49" charset="0"/>
                        <a:ea typeface="+mn-ea"/>
                        <a:cs typeface="Courier New" pitchFamily="49" charset="0"/>
                      </a:endParaRPr>
                    </a:p>
                    <a:p>
                      <a:endParaRPr lang="en-US" sz="200" b="0" i="0" kern="1200" dirty="0" smtClean="0">
                        <a:solidFill>
                          <a:schemeClr val="dk1"/>
                        </a:solidFill>
                        <a:latin typeface="Courier New" pitchFamily="49" charset="0"/>
                        <a:ea typeface="+mn-ea"/>
                        <a:cs typeface="Courier New" pitchFamily="49" charset="0"/>
                      </a:endParaRPr>
                    </a:p>
                    <a:p>
                      <a:r>
                        <a:rPr lang="en-US" sz="1300" b="0" i="0" kern="1200" dirty="0" smtClean="0">
                          <a:solidFill>
                            <a:schemeClr val="dk1"/>
                          </a:solidFill>
                          <a:latin typeface="Courier New" pitchFamily="49" charset="0"/>
                          <a:ea typeface="+mn-ea"/>
                          <a:cs typeface="Courier New" pitchFamily="49" charset="0"/>
                        </a:rPr>
                        <a:t>   Expression_Elseif_Statement;</a:t>
                      </a:r>
                      <a:endParaRPr lang="en-US" sz="200" b="0" i="0" kern="1200" dirty="0" smtClean="0">
                        <a:solidFill>
                          <a:schemeClr val="dk1"/>
                        </a:solidFill>
                        <a:latin typeface="Courier New" pitchFamily="49" charset="0"/>
                        <a:ea typeface="+mn-ea"/>
                        <a:cs typeface="Courier New" pitchFamily="49" charset="0"/>
                      </a:endParaRPr>
                    </a:p>
                    <a:p>
                      <a:r>
                        <a:rPr lang="en-US" sz="1300" b="0" i="0" kern="1200" dirty="0" smtClean="0">
                          <a:solidFill>
                            <a:schemeClr val="dk1"/>
                          </a:solidFill>
                          <a:latin typeface="Courier New" pitchFamily="49" charset="0"/>
                          <a:ea typeface="+mn-ea"/>
                          <a:cs typeface="Courier New" pitchFamily="49" charset="0"/>
                        </a:rPr>
                        <a:t>} else {</a:t>
                      </a:r>
                    </a:p>
                    <a:p>
                      <a:endParaRPr lang="en-US" sz="200" b="0" i="0" kern="1200" dirty="0" smtClean="0">
                        <a:solidFill>
                          <a:schemeClr val="dk1"/>
                        </a:solidFill>
                        <a:latin typeface="Courier New" pitchFamily="49" charset="0"/>
                        <a:ea typeface="+mn-ea"/>
                        <a:cs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300" b="0" i="0" kern="1200" dirty="0" smtClean="0">
                          <a:solidFill>
                            <a:schemeClr val="dk1"/>
                          </a:solidFill>
                          <a:latin typeface="Courier New" pitchFamily="49" charset="0"/>
                          <a:ea typeface="+mn-ea"/>
                          <a:cs typeface="Courier New" pitchFamily="49" charset="0"/>
                        </a:rPr>
                        <a:t>   Else_Statement;</a:t>
                      </a:r>
                    </a:p>
                    <a:p>
                      <a:endParaRPr lang="en-US" sz="200" b="0" i="0" kern="1200" dirty="0" smtClean="0">
                        <a:solidFill>
                          <a:schemeClr val="dk1"/>
                        </a:solidFill>
                        <a:latin typeface="Courier New" pitchFamily="49" charset="0"/>
                        <a:ea typeface="+mn-ea"/>
                        <a:cs typeface="Courier New" pitchFamily="49" charset="0"/>
                      </a:endParaRPr>
                    </a:p>
                    <a:p>
                      <a:r>
                        <a:rPr lang="en-US" sz="1300" b="0" i="0" kern="1200" dirty="0" smtClean="0">
                          <a:solidFill>
                            <a:schemeClr val="dk1"/>
                          </a:solidFill>
                          <a:latin typeface="Courier New" pitchFamily="49" charset="0"/>
                          <a:ea typeface="+mn-ea"/>
                          <a:cs typeface="Courier New" pitchFamily="49" charset="0"/>
                        </a:rPr>
                        <a:t>}</a:t>
                      </a:r>
                    </a:p>
                    <a:p>
                      <a:endParaRPr lang="en-US" sz="1000" dirty="0">
                        <a:latin typeface="Courier New" pitchFamily="49" charset="0"/>
                        <a:cs typeface="Courier New"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while</a:t>
                      </a:r>
                      <a:r>
                        <a:rPr lang="en-US" sz="1800" b="0" i="0" kern="1200" baseline="0" dirty="0" smtClean="0">
                          <a:solidFill>
                            <a:schemeClr val="dk1"/>
                          </a:solidFill>
                          <a:latin typeface="+mn-lt"/>
                          <a:ea typeface="+mn-ea"/>
                          <a:cs typeface="+mn-cs"/>
                        </a:rPr>
                        <a:t> </a:t>
                      </a:r>
                      <a:r>
                        <a:rPr lang="en-US" sz="1800" b="0" i="1" kern="1200" baseline="0" dirty="0" smtClean="0">
                          <a:solidFill>
                            <a:schemeClr val="dk1"/>
                          </a:solidFill>
                          <a:latin typeface="+mn-lt"/>
                          <a:ea typeface="+mn-ea"/>
                          <a:cs typeface="+mn-cs"/>
                        </a:rPr>
                        <a:t>or</a:t>
                      </a:r>
                      <a:r>
                        <a:rPr lang="en-US" sz="1800" b="0" i="0" kern="1200" baseline="0" dirty="0" smtClean="0">
                          <a:solidFill>
                            <a:schemeClr val="dk1"/>
                          </a:solidFill>
                          <a:latin typeface="+mn-lt"/>
                          <a:ea typeface="+mn-ea"/>
                          <a:cs typeface="+mn-cs"/>
                        </a:rPr>
                        <a:t> </a:t>
                      </a:r>
                      <a:r>
                        <a:rPr lang="en-US" sz="1800" b="0" i="0" kern="1200" dirty="0" smtClean="0">
                          <a:solidFill>
                            <a:schemeClr val="dk1"/>
                          </a:solidFill>
                          <a:latin typeface="+mn-lt"/>
                          <a:ea typeface="+mn-ea"/>
                          <a:cs typeface="+mn-cs"/>
                        </a:rPr>
                        <a:t>until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smtClean="0">
                        <a:solidFill>
                          <a:schemeClr val="dk1"/>
                        </a:solidFill>
                        <a:latin typeface="+mn-lt"/>
                        <a:ea typeface="+mn-ea"/>
                        <a:cs typeface="+mn-cs"/>
                      </a:endParaRPr>
                    </a:p>
                    <a:p>
                      <a:r>
                        <a:rPr lang="en-US" sz="1300" b="0" i="0" kern="1200" dirty="0" smtClean="0">
                          <a:solidFill>
                            <a:schemeClr val="dk1"/>
                          </a:solidFill>
                          <a:latin typeface="Courier New" pitchFamily="49" charset="0"/>
                          <a:ea typeface="+mn-ea"/>
                          <a:cs typeface="Courier New" pitchFamily="49" charset="0"/>
                        </a:rPr>
                        <a:t>while (expression) {</a:t>
                      </a:r>
                    </a:p>
                    <a:p>
                      <a:endParaRPr lang="en-US" sz="200" b="0" i="0" kern="1200" dirty="0" smtClean="0">
                        <a:solidFill>
                          <a:schemeClr val="dk1"/>
                        </a:solidFill>
                        <a:latin typeface="Courier New" pitchFamily="49" charset="0"/>
                        <a:ea typeface="+mn-ea"/>
                        <a:cs typeface="Courier New" pitchFamily="49" charset="0"/>
                      </a:endParaRPr>
                    </a:p>
                    <a:p>
                      <a:r>
                        <a:rPr lang="en-US" sz="1300" b="0" i="0" kern="1200" dirty="0" smtClean="0">
                          <a:solidFill>
                            <a:schemeClr val="dk1"/>
                          </a:solidFill>
                          <a:latin typeface="Courier New" pitchFamily="49" charset="0"/>
                          <a:ea typeface="+mn-ea"/>
                          <a:cs typeface="Courier New" pitchFamily="49" charset="0"/>
                        </a:rPr>
                        <a:t>   While_Statement;</a:t>
                      </a:r>
                    </a:p>
                    <a:p>
                      <a:endParaRPr lang="en-US" sz="200" b="0" i="0" kern="1200" dirty="0" smtClean="0">
                        <a:solidFill>
                          <a:schemeClr val="dk1"/>
                        </a:solidFill>
                        <a:latin typeface="Courier New" pitchFamily="49" charset="0"/>
                        <a:ea typeface="+mn-ea"/>
                        <a:cs typeface="Courier New" pitchFamily="49" charset="0"/>
                      </a:endParaRPr>
                    </a:p>
                    <a:p>
                      <a:r>
                        <a:rPr lang="en-US" sz="1300" b="0" i="0" kern="1200" dirty="0" smtClean="0">
                          <a:solidFill>
                            <a:schemeClr val="dk1"/>
                          </a:solidFill>
                          <a:latin typeface="Courier New" pitchFamily="49" charset="0"/>
                          <a:ea typeface="+mn-ea"/>
                          <a:cs typeface="Courier New" pitchFamily="49" charset="0"/>
                        </a:rPr>
                        <a:t>   While_Statement;</a:t>
                      </a:r>
                    </a:p>
                    <a:p>
                      <a:endParaRPr lang="en-US" sz="200" b="0" i="0" kern="1200" dirty="0" smtClean="0">
                        <a:solidFill>
                          <a:schemeClr val="dk1"/>
                        </a:solidFill>
                        <a:latin typeface="Courier New" pitchFamily="49" charset="0"/>
                        <a:ea typeface="+mn-ea"/>
                        <a:cs typeface="Courier New" pitchFamily="49" charset="0"/>
                      </a:endParaRPr>
                    </a:p>
                    <a:p>
                      <a:r>
                        <a:rPr lang="en-US" sz="1300" b="0" i="0" kern="1200" dirty="0" smtClean="0">
                          <a:solidFill>
                            <a:schemeClr val="dk1"/>
                          </a:solidFill>
                          <a:latin typeface="Courier New" pitchFamily="49" charset="0"/>
                          <a:ea typeface="+mn-ea"/>
                          <a:cs typeface="Courier New" pitchFamily="49" charset="0"/>
                        </a:rPr>
                        <a:t>   While_Statement;</a:t>
                      </a:r>
                    </a:p>
                    <a:p>
                      <a:endParaRPr lang="en-US" sz="200" b="0" i="0" kern="1200" dirty="0" smtClean="0">
                        <a:solidFill>
                          <a:schemeClr val="dk1"/>
                        </a:solidFill>
                        <a:latin typeface="Courier New" pitchFamily="49" charset="0"/>
                        <a:ea typeface="+mn-ea"/>
                        <a:cs typeface="Courier New" pitchFamily="49" charset="0"/>
                      </a:endParaRPr>
                    </a:p>
                    <a:p>
                      <a:r>
                        <a:rPr lang="en-US" sz="1300" b="0" i="0" kern="1200" dirty="0" smtClean="0">
                          <a:solidFill>
                            <a:schemeClr val="dk1"/>
                          </a:solidFill>
                          <a:latin typeface="Courier New" pitchFamily="49" charset="0"/>
                          <a:ea typeface="+mn-ea"/>
                          <a:cs typeface="Courier New" pitchFamily="49" charset="0"/>
                        </a:rPr>
                        <a:t>}</a:t>
                      </a:r>
                    </a:p>
                    <a:p>
                      <a:endParaRPr lang="en-US" sz="1000" dirty="0">
                        <a:latin typeface="Courier New" pitchFamily="49" charset="0"/>
                        <a:cs typeface="Courier New"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371600">
                <a:tc>
                  <a:txBody>
                    <a:bodyPr/>
                    <a:lstStyle/>
                    <a:p>
                      <a:r>
                        <a:rPr lang="en-US" dirty="0" smtClean="0"/>
                        <a:t>for</a:t>
                      </a:r>
                    </a:p>
                    <a:p>
                      <a:endParaRPr lang="en-US" sz="1000" dirty="0" smtClean="0"/>
                    </a:p>
                    <a:p>
                      <a:r>
                        <a:rPr lang="en-US" sz="1200" b="0" i="0" kern="1200" dirty="0" smtClean="0">
                          <a:solidFill>
                            <a:schemeClr val="dk1"/>
                          </a:solidFill>
                          <a:latin typeface="Courier New" pitchFamily="49" charset="0"/>
                          <a:ea typeface="+mn-ea"/>
                          <a:cs typeface="Courier New" pitchFamily="49" charset="0"/>
                        </a:rPr>
                        <a:t>for(Initial_Statement; expression; Increment_Statement) { </a:t>
                      </a:r>
                    </a:p>
                    <a:p>
                      <a:endParaRPr lang="en-US" sz="200" b="0" i="0" kern="1200" dirty="0" smtClean="0">
                        <a:solidFill>
                          <a:schemeClr val="dk1"/>
                        </a:solidFill>
                        <a:latin typeface="Courier New" pitchFamily="49" charset="0"/>
                        <a:ea typeface="+mn-ea"/>
                        <a:cs typeface="Courier New" pitchFamily="49" charset="0"/>
                      </a:endParaRPr>
                    </a:p>
                    <a:p>
                      <a:r>
                        <a:rPr lang="en-US" sz="1200" b="0" i="0" kern="1200" dirty="0" smtClean="0">
                          <a:solidFill>
                            <a:schemeClr val="dk1"/>
                          </a:solidFill>
                          <a:latin typeface="Courier New" pitchFamily="49" charset="0"/>
                          <a:ea typeface="+mn-ea"/>
                          <a:cs typeface="Courier New" pitchFamily="49" charset="0"/>
                        </a:rPr>
                        <a:t>   For_Statement; For_Statement; For_Statement; </a:t>
                      </a:r>
                    </a:p>
                    <a:p>
                      <a:endParaRPr lang="en-US" sz="200" b="0" i="0" kern="1200" dirty="0" smtClean="0">
                        <a:solidFill>
                          <a:schemeClr val="dk1"/>
                        </a:solidFill>
                        <a:latin typeface="Courier New" pitchFamily="49" charset="0"/>
                        <a:ea typeface="+mn-ea"/>
                        <a:cs typeface="Courier New" pitchFamily="49" charset="0"/>
                      </a:endParaRPr>
                    </a:p>
                    <a:p>
                      <a:r>
                        <a:rPr lang="en-US" sz="1200" b="0" i="0" kern="1200" dirty="0" smtClean="0">
                          <a:solidFill>
                            <a:schemeClr val="dk1"/>
                          </a:solidFill>
                          <a:latin typeface="Courier New" pitchFamily="49" charset="0"/>
                          <a:ea typeface="+mn-ea"/>
                          <a:cs typeface="Courier New" pitchFamily="49" charset="0"/>
                        </a:rPr>
                        <a:t>}</a:t>
                      </a:r>
                    </a:p>
                    <a:p>
                      <a:endParaRPr lang="en-US" sz="1000" dirty="0">
                        <a:latin typeface="+mn-lt"/>
                        <a:cs typeface="Courier New"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1800" b="0" i="0" kern="1200" dirty="0" smtClean="0">
                          <a:solidFill>
                            <a:schemeClr val="dk1"/>
                          </a:solidFill>
                          <a:latin typeface="+mn-lt"/>
                          <a:ea typeface="+mn-ea"/>
                          <a:cs typeface="+mn-cs"/>
                        </a:rPr>
                        <a:t>do/while</a:t>
                      </a:r>
                    </a:p>
                    <a:p>
                      <a:endParaRPr lang="en-US" sz="1000" b="0" i="0" kern="1200" dirty="0" smtClean="0">
                        <a:solidFill>
                          <a:schemeClr val="dk1"/>
                        </a:solidFill>
                        <a:latin typeface="+mn-lt"/>
                        <a:ea typeface="+mn-ea"/>
                        <a:cs typeface="+mn-cs"/>
                      </a:endParaRPr>
                    </a:p>
                    <a:p>
                      <a:r>
                        <a:rPr lang="en-US" sz="1300" b="0" i="0" kern="1200" dirty="0" smtClean="0">
                          <a:solidFill>
                            <a:schemeClr val="dk1"/>
                          </a:solidFill>
                          <a:latin typeface="Courier New" pitchFamily="49" charset="0"/>
                          <a:ea typeface="+mn-ea"/>
                          <a:cs typeface="Courier New" pitchFamily="49" charset="0"/>
                        </a:rPr>
                        <a:t>do { </a:t>
                      </a:r>
                    </a:p>
                    <a:p>
                      <a:endParaRPr lang="en-US" sz="200" b="0" i="0" kern="1200" dirty="0" smtClean="0">
                        <a:solidFill>
                          <a:schemeClr val="dk1"/>
                        </a:solidFill>
                        <a:latin typeface="Courier New" pitchFamily="49" charset="0"/>
                        <a:ea typeface="+mn-ea"/>
                        <a:cs typeface="Courier New" pitchFamily="49" charset="0"/>
                      </a:endParaRPr>
                    </a:p>
                    <a:p>
                      <a:r>
                        <a:rPr lang="en-US" sz="1300" b="0" i="0" kern="1200" dirty="0" smtClean="0">
                          <a:solidFill>
                            <a:schemeClr val="dk1"/>
                          </a:solidFill>
                          <a:latin typeface="Courier New" pitchFamily="49" charset="0"/>
                          <a:ea typeface="+mn-ea"/>
                          <a:cs typeface="Courier New" pitchFamily="49" charset="0"/>
                        </a:rPr>
                        <a:t>   DoWhile_Statement;</a:t>
                      </a:r>
                    </a:p>
                    <a:p>
                      <a:endParaRPr lang="en-US" sz="200" b="0" i="0" kern="1200" dirty="0" smtClean="0">
                        <a:solidFill>
                          <a:schemeClr val="dk1"/>
                        </a:solidFill>
                        <a:latin typeface="Courier New" pitchFamily="49" charset="0"/>
                        <a:ea typeface="+mn-ea"/>
                        <a:cs typeface="Courier New" pitchFamily="49" charset="0"/>
                      </a:endParaRPr>
                    </a:p>
                    <a:p>
                      <a:r>
                        <a:rPr lang="en-US" sz="1300" b="0" i="0" kern="1200" dirty="0" smtClean="0">
                          <a:solidFill>
                            <a:schemeClr val="dk1"/>
                          </a:solidFill>
                          <a:latin typeface="Courier New" pitchFamily="49" charset="0"/>
                          <a:ea typeface="+mn-ea"/>
                          <a:cs typeface="Courier New" pitchFamily="49" charset="0"/>
                        </a:rPr>
                        <a:t>   DoWhile_Statement;</a:t>
                      </a:r>
                    </a:p>
                    <a:p>
                      <a:endParaRPr lang="en-US" sz="200" b="0" i="0" kern="1200" dirty="0" smtClean="0">
                        <a:solidFill>
                          <a:schemeClr val="dk1"/>
                        </a:solidFill>
                        <a:latin typeface="Courier New" pitchFamily="49" charset="0"/>
                        <a:ea typeface="+mn-ea"/>
                        <a:cs typeface="Courier New" pitchFamily="49" charset="0"/>
                      </a:endParaRPr>
                    </a:p>
                    <a:p>
                      <a:r>
                        <a:rPr lang="en-US" sz="1300" b="0" i="0" kern="1200" dirty="0" smtClean="0">
                          <a:solidFill>
                            <a:schemeClr val="dk1"/>
                          </a:solidFill>
                          <a:latin typeface="Courier New" pitchFamily="49" charset="0"/>
                          <a:ea typeface="+mn-ea"/>
                          <a:cs typeface="Courier New" pitchFamily="49" charset="0"/>
                        </a:rPr>
                        <a:t>   DoWhile_Statement;</a:t>
                      </a:r>
                    </a:p>
                    <a:p>
                      <a:endParaRPr lang="en-US" sz="200" b="0" i="0" kern="1200" dirty="0" smtClean="0">
                        <a:solidFill>
                          <a:schemeClr val="dk1"/>
                        </a:solidFill>
                        <a:latin typeface="Courier New" pitchFamily="49" charset="0"/>
                        <a:ea typeface="+mn-ea"/>
                        <a:cs typeface="Courier New" pitchFamily="49" charset="0"/>
                      </a:endParaRPr>
                    </a:p>
                    <a:p>
                      <a:r>
                        <a:rPr lang="en-US" sz="1300" b="0" i="0" kern="1200" dirty="0" smtClean="0">
                          <a:solidFill>
                            <a:schemeClr val="dk1"/>
                          </a:solidFill>
                          <a:latin typeface="Courier New" pitchFamily="49" charset="0"/>
                          <a:ea typeface="+mn-ea"/>
                          <a:cs typeface="Courier New" pitchFamily="49" charset="0"/>
                        </a:rPr>
                        <a:t>} while (expression);</a:t>
                      </a:r>
                    </a:p>
                    <a:p>
                      <a:endParaRPr lang="en-US" sz="1000" dirty="0">
                        <a:latin typeface="Courier New" pitchFamily="49" charset="0"/>
                        <a:cs typeface="Courier New"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371600">
                <a:tc>
                  <a:txBody>
                    <a:bodyPr/>
                    <a:lstStyle/>
                    <a:p>
                      <a:r>
                        <a:rPr lang="en-US" sz="1800" b="0" i="0" kern="1200" dirty="0" smtClean="0">
                          <a:solidFill>
                            <a:schemeClr val="dk1"/>
                          </a:solidFill>
                          <a:latin typeface="+mn-lt"/>
                          <a:ea typeface="+mn-ea"/>
                          <a:cs typeface="Courier New" pitchFamily="49" charset="0"/>
                        </a:rPr>
                        <a:t>for</a:t>
                      </a:r>
                      <a:r>
                        <a:rPr lang="en-US" sz="1800" b="0" i="0" kern="1200" baseline="0" dirty="0" smtClean="0">
                          <a:solidFill>
                            <a:schemeClr val="dk1"/>
                          </a:solidFill>
                          <a:latin typeface="+mn-lt"/>
                          <a:ea typeface="+mn-ea"/>
                          <a:cs typeface="Courier New" pitchFamily="49" charset="0"/>
                        </a:rPr>
                        <a:t>each</a:t>
                      </a:r>
                    </a:p>
                    <a:p>
                      <a:endParaRPr lang="en-US" sz="1000" b="0" i="0" kern="1200" dirty="0" smtClean="0">
                        <a:solidFill>
                          <a:schemeClr val="dk1"/>
                        </a:solidFill>
                        <a:latin typeface="+mn-lt"/>
                        <a:ea typeface="+mn-ea"/>
                        <a:cs typeface="Courier New" pitchFamily="49" charset="0"/>
                      </a:endParaRPr>
                    </a:p>
                    <a:p>
                      <a:r>
                        <a:rPr lang="en-US" sz="1300" b="0" i="0" kern="1200" dirty="0" smtClean="0">
                          <a:solidFill>
                            <a:schemeClr val="dk1"/>
                          </a:solidFill>
                          <a:latin typeface="Courier New" pitchFamily="49" charset="0"/>
                          <a:ea typeface="+mn-ea"/>
                          <a:cs typeface="Courier New" pitchFamily="49" charset="0"/>
                        </a:rPr>
                        <a:t>my @collection = qw/hat shoes shirts shorts/;</a:t>
                      </a:r>
                    </a:p>
                    <a:p>
                      <a:endParaRPr lang="en-US" sz="200" b="0" i="0" kern="1200" dirty="0" smtClean="0">
                        <a:solidFill>
                          <a:schemeClr val="dk1"/>
                        </a:solidFill>
                        <a:latin typeface="Courier New" pitchFamily="49" charset="0"/>
                        <a:ea typeface="+mn-ea"/>
                        <a:cs typeface="Courier New" pitchFamily="49" charset="0"/>
                      </a:endParaRPr>
                    </a:p>
                    <a:p>
                      <a:r>
                        <a:rPr lang="en-US" sz="1300" b="0" i="0" kern="1200" dirty="0" smtClean="0">
                          <a:solidFill>
                            <a:schemeClr val="dk1"/>
                          </a:solidFill>
                          <a:latin typeface="Courier New" pitchFamily="49" charset="0"/>
                          <a:ea typeface="+mn-ea"/>
                          <a:cs typeface="Courier New" pitchFamily="49" charset="0"/>
                        </a:rPr>
                        <a:t>foreach my $item (@collection) { </a:t>
                      </a:r>
                    </a:p>
                    <a:p>
                      <a:endParaRPr lang="en-US" sz="200" b="0" i="0" kern="1200" dirty="0" smtClean="0">
                        <a:solidFill>
                          <a:schemeClr val="dk1"/>
                        </a:solidFill>
                        <a:latin typeface="Courier New" pitchFamily="49" charset="0"/>
                        <a:ea typeface="+mn-ea"/>
                        <a:cs typeface="Courier New" pitchFamily="49" charset="0"/>
                      </a:endParaRPr>
                    </a:p>
                    <a:p>
                      <a:r>
                        <a:rPr lang="en-US" sz="1300" b="0" i="0" kern="1200" dirty="0" smtClean="0">
                          <a:solidFill>
                            <a:schemeClr val="dk1"/>
                          </a:solidFill>
                          <a:latin typeface="Courier New" pitchFamily="49" charset="0"/>
                          <a:ea typeface="+mn-ea"/>
                          <a:cs typeface="Courier New" pitchFamily="49" charset="0"/>
                        </a:rPr>
                        <a:t>   print "$item\n"; </a:t>
                      </a:r>
                    </a:p>
                    <a:p>
                      <a:endParaRPr lang="en-US" sz="200" b="0" i="0" kern="1200" dirty="0" smtClean="0">
                        <a:solidFill>
                          <a:schemeClr val="dk1"/>
                        </a:solidFill>
                        <a:latin typeface="Courier New" pitchFamily="49" charset="0"/>
                        <a:ea typeface="+mn-ea"/>
                        <a:cs typeface="Courier New" pitchFamily="49" charset="0"/>
                      </a:endParaRPr>
                    </a:p>
                    <a:p>
                      <a:r>
                        <a:rPr lang="en-US" sz="1300" b="0" i="0" kern="1200" dirty="0" smtClean="0">
                          <a:solidFill>
                            <a:schemeClr val="dk1"/>
                          </a:solidFill>
                          <a:latin typeface="Courier New" pitchFamily="49" charset="0"/>
                          <a:ea typeface="+mn-ea"/>
                          <a:cs typeface="Courier New" pitchFamily="49" charset="0"/>
                        </a:rPr>
                        <a:t>}</a:t>
                      </a:r>
                    </a:p>
                    <a:p>
                      <a:endParaRPr lang="en-US" sz="1000" dirty="0">
                        <a:latin typeface="+mn-lt"/>
                        <a:cs typeface="Courier New"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a:p>
                  </a:txBody>
                  <a:tcPr/>
                </a:tc>
              </a:tr>
            </a:tbl>
          </a:graphicData>
        </a:graphic>
      </p:graphicFrame>
      <p:pic>
        <p:nvPicPr>
          <p:cNvPr id="14" name="Picture 1" descr="C:\Users\hoeseng\AppData\Local\Microsoft\Windows\Temporary Internet Files\Content.IE5\2SH76F5T\MC900442122[1].png">
            <a:hlinkClick r:id="rId4" action="ppaction://hlinksldjump"/>
          </p:cNvPr>
          <p:cNvPicPr>
            <a:picLocks noChangeAspect="1" noChangeArrowheads="1"/>
          </p:cNvPicPr>
          <p:nvPr/>
        </p:nvPicPr>
        <p:blipFill>
          <a:blip r:embed="rId5" cstate="print"/>
          <a:srcRect/>
          <a:stretch>
            <a:fillRect/>
          </a:stretch>
        </p:blipFill>
        <p:spPr bwMode="auto">
          <a:xfrm>
            <a:off x="8472430" y="143219"/>
            <a:ext cx="526253" cy="522697"/>
          </a:xfrm>
          <a:prstGeom prst="rect">
            <a:avLst/>
          </a:prstGeom>
          <a:noFill/>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hlinkClick r:id="rId2" action="ppaction://hlinksldjump"/>
          </p:cNvPr>
          <p:cNvSpPr/>
          <p:nvPr/>
        </p:nvSpPr>
        <p:spPr bwMode="auto">
          <a:xfrm>
            <a:off x="132202" y="5883007"/>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Back</a:t>
            </a:r>
            <a:endParaRPr kumimoji="0" lang="en-US" sz="1600" b="1" i="0" u="none" strike="noStrike" cap="none" normalizeH="0" baseline="0" dirty="0" smtClean="0">
              <a:ln>
                <a:noFill/>
              </a:ln>
              <a:solidFill>
                <a:schemeClr val="bg1"/>
              </a:solidFill>
              <a:effectLst/>
              <a:latin typeface="Tahoma" pitchFamily="34" charset="0"/>
            </a:endParaRPr>
          </a:p>
        </p:txBody>
      </p:sp>
      <p:sp>
        <p:nvSpPr>
          <p:cNvPr id="11" name="Rounded Rectangle 10">
            <a:hlinkClick r:id="rId3" action="ppaction://hlinksldjump"/>
          </p:cNvPr>
          <p:cNvSpPr/>
          <p:nvPr/>
        </p:nvSpPr>
        <p:spPr bwMode="auto">
          <a:xfrm>
            <a:off x="8282848" y="5881171"/>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Next</a:t>
            </a:r>
            <a:endParaRPr kumimoji="0" lang="en-US" sz="1600" b="1" i="0" u="none" strike="noStrike" cap="none" normalizeH="0" baseline="0" dirty="0" smtClean="0">
              <a:ln>
                <a:noFill/>
              </a:ln>
              <a:solidFill>
                <a:schemeClr val="bg1"/>
              </a:solidFill>
              <a:effectLst/>
              <a:latin typeface="Tahoma" pitchFamily="34" charset="0"/>
            </a:endParaRPr>
          </a:p>
        </p:txBody>
      </p:sp>
      <p:sp>
        <p:nvSpPr>
          <p:cNvPr id="6" name="Title 5"/>
          <p:cNvSpPr>
            <a:spLocks noGrp="1"/>
          </p:cNvSpPr>
          <p:nvPr>
            <p:ph type="title"/>
          </p:nvPr>
        </p:nvSpPr>
        <p:spPr/>
        <p:txBody>
          <a:bodyPr/>
          <a:lstStyle/>
          <a:p>
            <a:r>
              <a:rPr lang="en-US" dirty="0" smtClean="0"/>
              <a:t>Subroutine</a:t>
            </a:r>
            <a:endParaRPr lang="en-US" dirty="0"/>
          </a:p>
        </p:txBody>
      </p:sp>
      <p:pic>
        <p:nvPicPr>
          <p:cNvPr id="82947" name="Picture 3"/>
          <p:cNvPicPr>
            <a:picLocks noChangeAspect="1" noChangeArrowheads="1"/>
          </p:cNvPicPr>
          <p:nvPr/>
        </p:nvPicPr>
        <p:blipFill>
          <a:blip r:embed="rId4" cstate="print"/>
          <a:srcRect/>
          <a:stretch>
            <a:fillRect/>
          </a:stretch>
        </p:blipFill>
        <p:spPr bwMode="auto">
          <a:xfrm>
            <a:off x="755344" y="1087399"/>
            <a:ext cx="7477181" cy="1501565"/>
          </a:xfrm>
          <a:prstGeom prst="rect">
            <a:avLst/>
          </a:prstGeom>
          <a:noFill/>
          <a:ln w="9525">
            <a:solidFill>
              <a:schemeClr val="tx1"/>
            </a:solidFill>
            <a:miter lim="800000"/>
            <a:headEnd/>
            <a:tailEnd/>
          </a:ln>
        </p:spPr>
      </p:pic>
      <p:pic>
        <p:nvPicPr>
          <p:cNvPr id="82948" name="Picture 4"/>
          <p:cNvPicPr>
            <a:picLocks noChangeAspect="1" noChangeArrowheads="1"/>
          </p:cNvPicPr>
          <p:nvPr/>
        </p:nvPicPr>
        <p:blipFill>
          <a:blip r:embed="rId5" cstate="print"/>
          <a:srcRect/>
          <a:stretch>
            <a:fillRect/>
          </a:stretch>
        </p:blipFill>
        <p:spPr bwMode="auto">
          <a:xfrm>
            <a:off x="834470" y="2794442"/>
            <a:ext cx="7295977" cy="1719842"/>
          </a:xfrm>
          <a:prstGeom prst="rect">
            <a:avLst/>
          </a:prstGeom>
          <a:noFill/>
          <a:ln w="9525">
            <a:solidFill>
              <a:schemeClr val="tx1"/>
            </a:solidFill>
            <a:miter lim="800000"/>
            <a:headEnd/>
            <a:tailEnd/>
          </a:ln>
        </p:spPr>
      </p:pic>
      <p:sp>
        <p:nvSpPr>
          <p:cNvPr id="13" name="TextBox 12"/>
          <p:cNvSpPr txBox="1"/>
          <p:nvPr/>
        </p:nvSpPr>
        <p:spPr>
          <a:xfrm>
            <a:off x="771181" y="4616067"/>
            <a:ext cx="3754554" cy="1477328"/>
          </a:xfrm>
          <a:prstGeom prst="rect">
            <a:avLst/>
          </a:prstGeom>
          <a:noFill/>
        </p:spPr>
        <p:txBody>
          <a:bodyPr wrap="none" rtlCol="0">
            <a:spAutoFit/>
          </a:bodyPr>
          <a:lstStyle/>
          <a:p>
            <a:r>
              <a:rPr lang="en-US" sz="1000" dirty="0" smtClean="0"/>
              <a:t>Several ways to concatenate string: $foo = “abc”, $bar = “def”</a:t>
            </a:r>
          </a:p>
          <a:p>
            <a:pPr>
              <a:buFontTx/>
              <a:buChar char="-"/>
            </a:pPr>
            <a:r>
              <a:rPr lang="en-US" sz="1000" dirty="0" smtClean="0">
                <a:sym typeface="Wingdings" pitchFamily="2" charset="2"/>
              </a:rPr>
              <a:t> $foo = $foo . $bar</a:t>
            </a:r>
          </a:p>
          <a:p>
            <a:pPr>
              <a:buFontTx/>
              <a:buChar char="-"/>
            </a:pPr>
            <a:r>
              <a:rPr lang="en-US" sz="1000" dirty="0" smtClean="0">
                <a:sym typeface="Wingdings" pitchFamily="2" charset="2"/>
              </a:rPr>
              <a:t> $foo. = $bar</a:t>
            </a:r>
          </a:p>
          <a:p>
            <a:pPr>
              <a:buFontTx/>
              <a:buChar char="-"/>
            </a:pPr>
            <a:r>
              <a:rPr lang="en-US" sz="1000" dirty="0">
                <a:sym typeface="Wingdings" pitchFamily="2" charset="2"/>
              </a:rPr>
              <a:t> </a:t>
            </a:r>
            <a:r>
              <a:rPr lang="en-US" sz="1000" dirty="0" smtClean="0">
                <a:sym typeface="Wingdings" pitchFamily="2" charset="2"/>
              </a:rPr>
              <a:t>$foo = join “abc”, “def”</a:t>
            </a:r>
          </a:p>
          <a:p>
            <a:pPr>
              <a:buFontTx/>
              <a:buChar char="-"/>
            </a:pPr>
            <a:r>
              <a:rPr lang="en-US" sz="1000" dirty="0">
                <a:sym typeface="Wingdings" pitchFamily="2" charset="2"/>
              </a:rPr>
              <a:t> </a:t>
            </a:r>
            <a:r>
              <a:rPr lang="en-US" sz="1000" dirty="0" smtClean="0">
                <a:sym typeface="Wingdings" pitchFamily="2" charset="2"/>
              </a:rPr>
              <a:t>$foo = join $foo, $def</a:t>
            </a:r>
          </a:p>
          <a:p>
            <a:pPr>
              <a:buFontTx/>
              <a:buChar char="-"/>
            </a:pPr>
            <a:r>
              <a:rPr lang="en-US" sz="1000" dirty="0" smtClean="0">
                <a:sym typeface="Wingdings" pitchFamily="2" charset="2"/>
              </a:rPr>
              <a:t> $foo = “$</a:t>
            </a:r>
            <a:r>
              <a:rPr lang="en-US" sz="1000" dirty="0" err="1" smtClean="0">
                <a:sym typeface="Wingdings" pitchFamily="2" charset="2"/>
              </a:rPr>
              <a:t>foo$bar</a:t>
            </a:r>
            <a:r>
              <a:rPr lang="en-US" sz="1000" dirty="0" smtClean="0">
                <a:sym typeface="Wingdings" pitchFamily="2" charset="2"/>
              </a:rPr>
              <a:t>”</a:t>
            </a:r>
          </a:p>
          <a:p>
            <a:pPr>
              <a:buFontTx/>
              <a:buChar char="-"/>
            </a:pPr>
            <a:endParaRPr lang="en-US" sz="1000" dirty="0">
              <a:sym typeface="Wingdings" pitchFamily="2" charset="2"/>
            </a:endParaRPr>
          </a:p>
          <a:p>
            <a:r>
              <a:rPr lang="en-US" sz="1000" dirty="0" smtClean="0"/>
              <a:t>*Variable defined inside subroutine only valid within the block</a:t>
            </a:r>
          </a:p>
          <a:p>
            <a:pPr>
              <a:buFontTx/>
              <a:buChar char="-"/>
            </a:pPr>
            <a:endParaRPr lang="en-US" sz="1000" dirty="0" smtClean="0"/>
          </a:p>
        </p:txBody>
      </p:sp>
      <p:pic>
        <p:nvPicPr>
          <p:cNvPr id="14" name="Picture 1" descr="C:\Users\hoeseng\AppData\Local\Microsoft\Windows\Temporary Internet Files\Content.IE5\2SH76F5T\MC900442122[1].png">
            <a:hlinkClick r:id="rId6" action="ppaction://hlinksldjump"/>
          </p:cNvPr>
          <p:cNvPicPr>
            <a:picLocks noChangeAspect="1" noChangeArrowheads="1"/>
          </p:cNvPicPr>
          <p:nvPr/>
        </p:nvPicPr>
        <p:blipFill>
          <a:blip r:embed="rId7" cstate="print"/>
          <a:srcRect/>
          <a:stretch>
            <a:fillRect/>
          </a:stretch>
        </p:blipFill>
        <p:spPr bwMode="auto">
          <a:xfrm>
            <a:off x="8472430" y="143219"/>
            <a:ext cx="526253" cy="522697"/>
          </a:xfrm>
          <a:prstGeom prst="rect">
            <a:avLst/>
          </a:prstGeom>
          <a:noFill/>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hlinkClick r:id="rId2" action="ppaction://hlinksldjump"/>
          </p:cNvPr>
          <p:cNvSpPr/>
          <p:nvPr/>
        </p:nvSpPr>
        <p:spPr bwMode="auto">
          <a:xfrm>
            <a:off x="132202" y="5883007"/>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Back</a:t>
            </a:r>
            <a:endParaRPr kumimoji="0" lang="en-US" sz="1600" b="1" i="0" u="none" strike="noStrike" cap="none" normalizeH="0" baseline="0" dirty="0" smtClean="0">
              <a:ln>
                <a:noFill/>
              </a:ln>
              <a:solidFill>
                <a:schemeClr val="bg1"/>
              </a:solidFill>
              <a:effectLst/>
              <a:latin typeface="Tahoma" pitchFamily="34" charset="0"/>
            </a:endParaRPr>
          </a:p>
        </p:txBody>
      </p:sp>
      <p:sp>
        <p:nvSpPr>
          <p:cNvPr id="11" name="Rounded Rectangle 10">
            <a:hlinkClick r:id="rId3" action="ppaction://hlinksldjump"/>
          </p:cNvPr>
          <p:cNvSpPr/>
          <p:nvPr/>
        </p:nvSpPr>
        <p:spPr bwMode="auto">
          <a:xfrm>
            <a:off x="8282848" y="5881171"/>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Next</a:t>
            </a:r>
            <a:endParaRPr kumimoji="0" lang="en-US" sz="1600" b="1" i="0" u="none" strike="noStrike" cap="none" normalizeH="0" baseline="0" dirty="0" smtClean="0">
              <a:ln>
                <a:noFill/>
              </a:ln>
              <a:solidFill>
                <a:schemeClr val="bg1"/>
              </a:solidFill>
              <a:effectLst/>
              <a:latin typeface="Tahoma" pitchFamily="34" charset="0"/>
            </a:endParaRPr>
          </a:p>
        </p:txBody>
      </p:sp>
      <p:sp>
        <p:nvSpPr>
          <p:cNvPr id="6" name="Title 5"/>
          <p:cNvSpPr>
            <a:spLocks noGrp="1"/>
          </p:cNvSpPr>
          <p:nvPr>
            <p:ph type="title"/>
          </p:nvPr>
        </p:nvSpPr>
        <p:spPr/>
        <p:txBody>
          <a:bodyPr/>
          <a:lstStyle/>
          <a:p>
            <a:r>
              <a:rPr lang="en-US" dirty="0" smtClean="0"/>
              <a:t>Extras</a:t>
            </a:r>
            <a:endParaRPr lang="en-US" dirty="0"/>
          </a:p>
        </p:txBody>
      </p:sp>
      <p:sp>
        <p:nvSpPr>
          <p:cNvPr id="13" name="TextBox 12"/>
          <p:cNvSpPr txBox="1"/>
          <p:nvPr/>
        </p:nvSpPr>
        <p:spPr>
          <a:xfrm>
            <a:off x="319489" y="947450"/>
            <a:ext cx="8527056" cy="4770537"/>
          </a:xfrm>
          <a:prstGeom prst="rect">
            <a:avLst/>
          </a:prstGeom>
          <a:noFill/>
        </p:spPr>
        <p:txBody>
          <a:bodyPr wrap="square" rtlCol="0">
            <a:spAutoFit/>
          </a:bodyPr>
          <a:lstStyle/>
          <a:p>
            <a:pPr marL="228600" indent="-228600">
              <a:buAutoNum type="arabicPeriod"/>
            </a:pPr>
            <a:r>
              <a:rPr lang="en-US" sz="1900" dirty="0" smtClean="0"/>
              <a:t>if(/Fuse ID = (.{17}):(.*)Checksum = (\w+).*/)</a:t>
            </a:r>
          </a:p>
          <a:p>
            <a:pPr marL="228600" indent="-228600">
              <a:buAutoNum type="arabicPeriod"/>
            </a:pPr>
            <a:endParaRPr lang="en-US" sz="1900" dirty="0" smtClean="0"/>
          </a:p>
          <a:p>
            <a:pPr marL="228600" indent="-228600">
              <a:buAutoNum type="arabicPeriod"/>
            </a:pPr>
            <a:r>
              <a:rPr lang="en-US" sz="1900" dirty="0" smtClean="0"/>
              <a:t>use </a:t>
            </a:r>
            <a:r>
              <a:rPr lang="en-US" sz="1900" dirty="0" err="1" smtClean="0"/>
              <a:t>TrimTool</a:t>
            </a:r>
            <a:r>
              <a:rPr lang="en-US" sz="1900" dirty="0" smtClean="0"/>
              <a:t>;</a:t>
            </a:r>
          </a:p>
          <a:p>
            <a:pPr marL="228600" indent="-228600"/>
            <a:r>
              <a:rPr lang="en-US" sz="1900" dirty="0" smtClean="0"/>
              <a:t>	</a:t>
            </a:r>
            <a:r>
              <a:rPr lang="nl-NL" sz="1900" dirty="0" smtClean="0"/>
              <a:t>setbits($loop,'loop_spgm');</a:t>
            </a:r>
          </a:p>
          <a:p>
            <a:pPr marL="228600" indent="-228600"/>
            <a:r>
              <a:rPr lang="nl-NL" sz="1900" dirty="0" smtClean="0"/>
              <a:t>	setbits(0x0,'trmp');</a:t>
            </a:r>
          </a:p>
          <a:p>
            <a:pPr marL="228600" indent="-228600"/>
            <a:r>
              <a:rPr lang="nl-NL" sz="1900" dirty="0"/>
              <a:t>	</a:t>
            </a:r>
            <a:r>
              <a:rPr lang="nl-NL" sz="1900" dirty="0" smtClean="0"/>
              <a:t>getbits();</a:t>
            </a:r>
          </a:p>
          <a:p>
            <a:pPr marL="228600" indent="-228600"/>
            <a:r>
              <a:rPr lang="nl-NL" sz="1900" dirty="0"/>
              <a:t>	</a:t>
            </a:r>
            <a:endParaRPr lang="nl-NL" sz="1900" dirty="0" smtClean="0"/>
          </a:p>
          <a:p>
            <a:pPr marL="228600" indent="-228600"/>
            <a:r>
              <a:rPr lang="nl-NL" sz="1900" dirty="0"/>
              <a:t>	</a:t>
            </a:r>
            <a:r>
              <a:rPr lang="nl-NL" sz="1600" dirty="0" smtClean="0"/>
              <a:t>bits – digital value, value – actual value (might be in accurate sometime)</a:t>
            </a:r>
            <a:endParaRPr lang="nl-NL" sz="1600" dirty="0" smtClean="0"/>
          </a:p>
          <a:p>
            <a:pPr marL="228600" indent="-228600"/>
            <a:endParaRPr lang="nl-NL" sz="1900" dirty="0"/>
          </a:p>
          <a:p>
            <a:pPr marL="228600" indent="-228600"/>
            <a:r>
              <a:rPr lang="nl-NL" sz="1900" dirty="0" smtClean="0"/>
              <a:t>3. % </a:t>
            </a:r>
            <a:r>
              <a:rPr lang="nl-NL" sz="1900" dirty="0" smtClean="0">
                <a:sym typeface="Wingdings" pitchFamily="2" charset="2"/>
              </a:rPr>
              <a:t> hash</a:t>
            </a:r>
          </a:p>
          <a:p>
            <a:pPr marL="228600" indent="-228600"/>
            <a:r>
              <a:rPr lang="nl-NL" sz="1900" dirty="0">
                <a:sym typeface="Wingdings" pitchFamily="2" charset="2"/>
              </a:rPr>
              <a:t>	</a:t>
            </a:r>
            <a:r>
              <a:rPr lang="nl-NL" sz="1900" dirty="0" smtClean="0">
                <a:sym typeface="Wingdings" pitchFamily="2" charset="2"/>
              </a:rPr>
              <a:t> my %table</a:t>
            </a:r>
          </a:p>
          <a:p>
            <a:pPr marL="228600" indent="-228600"/>
            <a:r>
              <a:rPr lang="nl-NL" sz="1900" dirty="0">
                <a:sym typeface="Wingdings" pitchFamily="2" charset="2"/>
              </a:rPr>
              <a:t>	</a:t>
            </a:r>
            <a:r>
              <a:rPr lang="nl-NL" sz="1900" dirty="0" smtClean="0">
                <a:sym typeface="Wingdings" pitchFamily="2" charset="2"/>
              </a:rPr>
              <a:t> $table{“a”}= ‘def’;</a:t>
            </a:r>
          </a:p>
          <a:p>
            <a:pPr marL="228600" indent="-228600"/>
            <a:r>
              <a:rPr lang="nl-NL" sz="1900" dirty="0">
                <a:sym typeface="Wingdings" pitchFamily="2" charset="2"/>
              </a:rPr>
              <a:t>	</a:t>
            </a:r>
            <a:r>
              <a:rPr lang="nl-NL" sz="1900" dirty="0" smtClean="0">
                <a:sym typeface="Wingdings" pitchFamily="2" charset="2"/>
              </a:rPr>
              <a:t> $table{“2.5”}=1.2;</a:t>
            </a:r>
          </a:p>
          <a:p>
            <a:pPr marL="228600" indent="-228600"/>
            <a:r>
              <a:rPr lang="nl-NL" sz="1900" dirty="0">
                <a:sym typeface="Wingdings" pitchFamily="2" charset="2"/>
              </a:rPr>
              <a:t>	</a:t>
            </a:r>
            <a:r>
              <a:rPr lang="nl-NL" sz="1900" dirty="0">
                <a:sym typeface="Wingdings" pitchFamily="2" charset="2"/>
              </a:rPr>
              <a:t> </a:t>
            </a:r>
            <a:r>
              <a:rPr lang="nl-NL" sz="1900" dirty="0" smtClean="0">
                <a:sym typeface="Wingdings" pitchFamily="2" charset="2"/>
              </a:rPr>
              <a:t>keys %table  contains “a” 2.5</a:t>
            </a:r>
          </a:p>
          <a:p>
            <a:pPr marL="228600" indent="-228600"/>
            <a:r>
              <a:rPr lang="nl-NL" sz="1900" dirty="0">
                <a:sym typeface="Wingdings" pitchFamily="2" charset="2"/>
              </a:rPr>
              <a:t>	</a:t>
            </a:r>
            <a:r>
              <a:rPr lang="nl-NL" sz="1900" dirty="0" smtClean="0">
                <a:sym typeface="Wingdings" pitchFamily="2" charset="2"/>
              </a:rPr>
              <a:t> values %table  contains “def” 1.2</a:t>
            </a:r>
            <a:endParaRPr lang="nl-NL" sz="1900" dirty="0" smtClean="0"/>
          </a:p>
          <a:p>
            <a:pPr marL="228600" indent="-228600"/>
            <a:endParaRPr lang="en-US" sz="1900" dirty="0" smtClean="0"/>
          </a:p>
        </p:txBody>
      </p:sp>
      <p:pic>
        <p:nvPicPr>
          <p:cNvPr id="14" name="Picture 1" descr="C:\Users\hoeseng\AppData\Local\Microsoft\Windows\Temporary Internet Files\Content.IE5\2SH76F5T\MC900442122[1].png">
            <a:hlinkClick r:id="rId3" action="ppaction://hlinksldjump"/>
          </p:cNvPr>
          <p:cNvPicPr>
            <a:picLocks noChangeAspect="1" noChangeArrowheads="1"/>
          </p:cNvPicPr>
          <p:nvPr/>
        </p:nvPicPr>
        <p:blipFill>
          <a:blip r:embed="rId4" cstate="print"/>
          <a:srcRect/>
          <a:stretch>
            <a:fillRect/>
          </a:stretch>
        </p:blipFill>
        <p:spPr bwMode="auto">
          <a:xfrm>
            <a:off x="8472430" y="143219"/>
            <a:ext cx="526253" cy="522697"/>
          </a:xfrm>
          <a:prstGeom prst="rect">
            <a:avLst/>
          </a:prstGeom>
          <a:noFill/>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hlinkClick r:id="rId2" action="ppaction://hlinksldjump"/>
          </p:cNvPr>
          <p:cNvSpPr/>
          <p:nvPr/>
        </p:nvSpPr>
        <p:spPr bwMode="auto">
          <a:xfrm>
            <a:off x="132202" y="5883007"/>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Back</a:t>
            </a:r>
            <a:endParaRPr kumimoji="0" lang="en-US" sz="1600" b="1" i="0" u="none" strike="noStrike" cap="none" normalizeH="0" baseline="0" dirty="0" smtClean="0">
              <a:ln>
                <a:noFill/>
              </a:ln>
              <a:solidFill>
                <a:schemeClr val="bg1"/>
              </a:solidFill>
              <a:effectLst/>
              <a:latin typeface="Tahoma" pitchFamily="34" charset="0"/>
            </a:endParaRPr>
          </a:p>
        </p:txBody>
      </p:sp>
      <p:sp>
        <p:nvSpPr>
          <p:cNvPr id="11" name="Rounded Rectangle 10">
            <a:hlinkClick r:id="rId3" action="ppaction://hlinksldjump"/>
          </p:cNvPr>
          <p:cNvSpPr/>
          <p:nvPr/>
        </p:nvSpPr>
        <p:spPr bwMode="auto">
          <a:xfrm>
            <a:off x="8282848" y="5881171"/>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Next</a:t>
            </a:r>
            <a:endParaRPr kumimoji="0" lang="en-US" sz="1600" b="1" i="0" u="none" strike="noStrike" cap="none" normalizeH="0" baseline="0" dirty="0" smtClean="0">
              <a:ln>
                <a:noFill/>
              </a:ln>
              <a:solidFill>
                <a:schemeClr val="bg1"/>
              </a:solidFill>
              <a:effectLst/>
              <a:latin typeface="Tahoma" pitchFamily="34" charset="0"/>
            </a:endParaRPr>
          </a:p>
        </p:txBody>
      </p:sp>
      <p:sp>
        <p:nvSpPr>
          <p:cNvPr id="6" name="Title 5"/>
          <p:cNvSpPr>
            <a:spLocks noGrp="1"/>
          </p:cNvSpPr>
          <p:nvPr>
            <p:ph type="title"/>
          </p:nvPr>
        </p:nvSpPr>
        <p:spPr/>
        <p:txBody>
          <a:bodyPr/>
          <a:lstStyle/>
          <a:p>
            <a:r>
              <a:rPr lang="en-US" dirty="0" smtClean="0"/>
              <a:t>Index</a:t>
            </a:r>
            <a:endParaRPr lang="en-US" dirty="0"/>
          </a:p>
        </p:txBody>
      </p:sp>
      <p:sp>
        <p:nvSpPr>
          <p:cNvPr id="8" name="TextBox 7"/>
          <p:cNvSpPr txBox="1"/>
          <p:nvPr/>
        </p:nvSpPr>
        <p:spPr>
          <a:xfrm>
            <a:off x="594911" y="1211855"/>
            <a:ext cx="4373696" cy="4247317"/>
          </a:xfrm>
          <a:prstGeom prst="rect">
            <a:avLst/>
          </a:prstGeom>
          <a:noFill/>
        </p:spPr>
        <p:txBody>
          <a:bodyPr wrap="square" rtlCol="0">
            <a:spAutoFit/>
          </a:bodyPr>
          <a:lstStyle/>
          <a:p>
            <a:pPr marL="342900" indent="-342900">
              <a:buAutoNum type="arabicPeriod"/>
            </a:pPr>
            <a:r>
              <a:rPr lang="en-US" sz="3000" dirty="0" smtClean="0">
                <a:latin typeface="Calibri" pitchFamily="34" charset="0"/>
                <a:cs typeface="Calibri" pitchFamily="34" charset="0"/>
                <a:hlinkClick r:id="rId4" action="ppaction://hlinksldjump"/>
              </a:rPr>
              <a:t>Nextest script template</a:t>
            </a:r>
            <a:endParaRPr lang="en-US" sz="3000" dirty="0" smtClean="0">
              <a:latin typeface="Calibri" pitchFamily="34" charset="0"/>
              <a:cs typeface="Calibri" pitchFamily="34" charset="0"/>
            </a:endParaRPr>
          </a:p>
          <a:p>
            <a:pPr marL="342900" indent="-342900">
              <a:buAutoNum type="arabicPeriod"/>
            </a:pPr>
            <a:r>
              <a:rPr lang="en-US" sz="3000" dirty="0" smtClean="0">
                <a:latin typeface="Calibri" pitchFamily="34" charset="0"/>
                <a:cs typeface="Calibri" pitchFamily="34" charset="0"/>
                <a:hlinkClick r:id="rId5" action="ppaction://hlinksldjump"/>
              </a:rPr>
              <a:t>Sample script</a:t>
            </a:r>
            <a:endParaRPr lang="en-US" sz="3000" dirty="0" smtClean="0">
              <a:latin typeface="Calibri" pitchFamily="34" charset="0"/>
              <a:cs typeface="Calibri" pitchFamily="34" charset="0"/>
            </a:endParaRPr>
          </a:p>
          <a:p>
            <a:pPr marL="342900" indent="-342900">
              <a:buAutoNum type="arabicPeriod"/>
            </a:pPr>
            <a:r>
              <a:rPr lang="en-US" sz="3000" dirty="0" smtClean="0">
                <a:latin typeface="Calibri" pitchFamily="34" charset="0"/>
                <a:cs typeface="Calibri" pitchFamily="34" charset="0"/>
                <a:hlinkClick r:id="rId6" action="ppaction://hlinksldjump"/>
              </a:rPr>
              <a:t>Regex</a:t>
            </a:r>
            <a:endParaRPr lang="en-US" sz="3000" dirty="0" smtClean="0">
              <a:latin typeface="Calibri" pitchFamily="34" charset="0"/>
              <a:cs typeface="Calibri" pitchFamily="34" charset="0"/>
            </a:endParaRPr>
          </a:p>
          <a:p>
            <a:pPr marL="342900" indent="-342900">
              <a:buAutoNum type="arabicPeriod"/>
            </a:pPr>
            <a:r>
              <a:rPr lang="en-US" sz="3000" dirty="0" smtClean="0">
                <a:latin typeface="Calibri" pitchFamily="34" charset="0"/>
                <a:cs typeface="Calibri" pitchFamily="34" charset="0"/>
                <a:hlinkClick r:id="rId7" action="ppaction://hlinksldjump"/>
              </a:rPr>
              <a:t>Numerical Operators</a:t>
            </a:r>
            <a:endParaRPr lang="en-US" sz="3000" dirty="0" smtClean="0">
              <a:latin typeface="Calibri" pitchFamily="34" charset="0"/>
              <a:cs typeface="Calibri" pitchFamily="34" charset="0"/>
            </a:endParaRPr>
          </a:p>
          <a:p>
            <a:pPr marL="342900" indent="-342900">
              <a:buAutoNum type="arabicPeriod"/>
            </a:pPr>
            <a:r>
              <a:rPr lang="en-US" sz="3000" dirty="0" smtClean="0">
                <a:latin typeface="Calibri" pitchFamily="34" charset="0"/>
                <a:cs typeface="Calibri" pitchFamily="34" charset="0"/>
                <a:hlinkClick r:id="rId8" action="ppaction://hlinksldjump"/>
              </a:rPr>
              <a:t>Comparison Operators</a:t>
            </a:r>
            <a:endParaRPr lang="en-US" sz="3000" dirty="0" smtClean="0">
              <a:latin typeface="Calibri" pitchFamily="34" charset="0"/>
              <a:cs typeface="Calibri" pitchFamily="34" charset="0"/>
            </a:endParaRPr>
          </a:p>
          <a:p>
            <a:pPr marL="342900" indent="-342900">
              <a:buAutoNum type="arabicPeriod"/>
            </a:pPr>
            <a:r>
              <a:rPr lang="en-US" sz="3000" dirty="0" smtClean="0">
                <a:latin typeface="Calibri" pitchFamily="34" charset="0"/>
                <a:cs typeface="Calibri" pitchFamily="34" charset="0"/>
                <a:hlinkClick r:id="rId9" action="ppaction://hlinksldjump"/>
              </a:rPr>
              <a:t>Control Structure</a:t>
            </a:r>
            <a:endParaRPr lang="en-US" sz="3000" dirty="0" smtClean="0">
              <a:latin typeface="Calibri" pitchFamily="34" charset="0"/>
              <a:cs typeface="Calibri" pitchFamily="34" charset="0"/>
            </a:endParaRPr>
          </a:p>
          <a:p>
            <a:pPr marL="342900" indent="-342900">
              <a:buAutoNum type="arabicPeriod"/>
            </a:pPr>
            <a:r>
              <a:rPr lang="en-US" sz="3000" dirty="0" smtClean="0">
                <a:latin typeface="Calibri" pitchFamily="34" charset="0"/>
                <a:cs typeface="Calibri" pitchFamily="34" charset="0"/>
                <a:hlinkClick r:id="rId10" action="ppaction://hlinksldjump"/>
              </a:rPr>
              <a:t>Subroutine</a:t>
            </a:r>
            <a:endParaRPr lang="en-US" sz="3000" dirty="0" smtClean="0">
              <a:latin typeface="Calibri" pitchFamily="34" charset="0"/>
              <a:cs typeface="Calibri" pitchFamily="34" charset="0"/>
            </a:endParaRPr>
          </a:p>
          <a:p>
            <a:pPr marL="342900" indent="-342900">
              <a:buAutoNum type="arabicPeriod"/>
            </a:pPr>
            <a:r>
              <a:rPr lang="en-US" sz="3000" dirty="0" smtClean="0">
                <a:latin typeface="Calibri" pitchFamily="34" charset="0"/>
                <a:cs typeface="Calibri" pitchFamily="34" charset="0"/>
                <a:hlinkClick r:id="rId2" action="ppaction://hlinksldjump"/>
              </a:rPr>
              <a:t>Extras</a:t>
            </a:r>
            <a:endParaRPr lang="en-US" sz="3000" dirty="0" smtClean="0">
              <a:latin typeface="Calibri" pitchFamily="34" charset="0"/>
              <a:cs typeface="Calibri" pitchFamily="34" charset="0"/>
            </a:endParaRPr>
          </a:p>
          <a:p>
            <a:pPr marL="342900" indent="-342900">
              <a:buAutoNum type="arabicPeriod"/>
            </a:pPr>
            <a:endParaRPr lang="en-US" sz="3000" dirty="0" smtClean="0">
              <a:latin typeface="Calibri" pitchFamily="34" charset="0"/>
              <a:cs typeface="Calibri" pitchFamily="34" charset="0"/>
            </a:endParaRPr>
          </a:p>
        </p:txBody>
      </p:sp>
      <p:pic>
        <p:nvPicPr>
          <p:cNvPr id="9" name="Picture 1" descr="C:\Users\hoeseng\AppData\Local\Microsoft\Windows\Temporary Internet Files\Content.IE5\2SH76F5T\MC900442122[1].png">
            <a:hlinkClick r:id="rId11" action="ppaction://hlinksldjump"/>
          </p:cNvPr>
          <p:cNvPicPr>
            <a:picLocks noChangeAspect="1" noChangeArrowheads="1"/>
          </p:cNvPicPr>
          <p:nvPr/>
        </p:nvPicPr>
        <p:blipFill>
          <a:blip r:embed="rId12" cstate="print"/>
          <a:srcRect/>
          <a:stretch>
            <a:fillRect/>
          </a:stretch>
        </p:blipFill>
        <p:spPr bwMode="auto">
          <a:xfrm>
            <a:off x="8472430" y="143219"/>
            <a:ext cx="526253" cy="522697"/>
          </a:xfrm>
          <a:prstGeom prst="rect">
            <a:avLst/>
          </a:prstGeom>
          <a:noFill/>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615108" y="934597"/>
            <a:ext cx="3284863" cy="266242"/>
          </a:xfrm>
          <a:prstGeom prst="rect">
            <a:avLst/>
          </a:prstGeom>
          <a:no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3" name="Text Placeholder 5"/>
          <p:cNvSpPr>
            <a:spLocks noGrp="1"/>
          </p:cNvSpPr>
          <p:nvPr>
            <p:ph type="body" sz="quarter" idx="10"/>
          </p:nvPr>
        </p:nvSpPr>
        <p:spPr>
          <a:xfrm>
            <a:off x="473726" y="936435"/>
            <a:ext cx="8262650" cy="5126324"/>
          </a:xfrm>
        </p:spPr>
        <p:txBody>
          <a:bodyPr/>
          <a:lstStyle/>
          <a:p>
            <a:r>
              <a:rPr lang="en-US" dirty="0" smtClean="0"/>
              <a:t>template - </a:t>
            </a:r>
            <a:r>
              <a:rPr lang="en-US" sz="1500" dirty="0" smtClean="0">
                <a:hlinkClick r:id="rId2" action="ppaction://hlinkfile"/>
              </a:rPr>
              <a:t>I:\programs\n85a\scripts\xinfern\templates\read_temcli.pl</a:t>
            </a:r>
            <a:endParaRPr lang="en-US" sz="1500" dirty="0" smtClean="0"/>
          </a:p>
          <a:p>
            <a:r>
              <a:rPr lang="en-US" dirty="0" smtClean="0"/>
              <a:t>failbits script - </a:t>
            </a:r>
            <a:r>
              <a:rPr lang="en-US" sz="1500" dirty="0" smtClean="0">
                <a:hlinkClick r:id="rId3" action="ppaction://hlinkfile"/>
              </a:rPr>
              <a:t>I:\programs\n85a\scripts\xinfern\templates\ xf_failbits_all.pl</a:t>
            </a:r>
            <a:endParaRPr lang="en-US" sz="1500" dirty="0" smtClean="0"/>
          </a:p>
          <a:p>
            <a:r>
              <a:rPr lang="en-US" dirty="0" smtClean="0"/>
              <a:t>Picking Up Perl - </a:t>
            </a:r>
            <a:r>
              <a:rPr lang="en-US" sz="1500" dirty="0" smtClean="0">
                <a:hlinkClick r:id="rId4"/>
              </a:rPr>
              <a:t>http://www.linuxtopia.org/online_books/perl/pickingUpPerl.html</a:t>
            </a:r>
            <a:endParaRPr lang="en-US" sz="1500" dirty="0" smtClean="0"/>
          </a:p>
        </p:txBody>
      </p:sp>
      <p:sp>
        <p:nvSpPr>
          <p:cNvPr id="4" name="Title 4"/>
          <p:cNvSpPr>
            <a:spLocks noGrp="1"/>
          </p:cNvSpPr>
          <p:nvPr>
            <p:ph type="title"/>
          </p:nvPr>
        </p:nvSpPr>
        <p:spPr>
          <a:xfrm>
            <a:off x="0" y="0"/>
            <a:ext cx="9144000" cy="892175"/>
          </a:xfrm>
        </p:spPr>
        <p:txBody>
          <a:bodyPr/>
          <a:lstStyle/>
          <a:p>
            <a:r>
              <a:rPr lang="en-US" dirty="0" smtClean="0"/>
              <a:t>Reference</a:t>
            </a:r>
            <a:endParaRPr lang="en-US" dirty="0" smtClean="0"/>
          </a:p>
        </p:txBody>
      </p:sp>
      <p:sp>
        <p:nvSpPr>
          <p:cNvPr id="5" name="Rounded Rectangle 4">
            <a:hlinkClick r:id="rId5" action="ppaction://hlinksldjump"/>
          </p:cNvPr>
          <p:cNvSpPr/>
          <p:nvPr/>
        </p:nvSpPr>
        <p:spPr bwMode="auto">
          <a:xfrm>
            <a:off x="132202" y="5883007"/>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Back</a:t>
            </a:r>
            <a:endParaRPr kumimoji="0" lang="en-US" sz="1600" b="1" i="0" u="none" strike="noStrike" cap="none" normalizeH="0" baseline="0" dirty="0" smtClean="0">
              <a:ln>
                <a:noFill/>
              </a:ln>
              <a:solidFill>
                <a:schemeClr val="bg1"/>
              </a:solidFill>
              <a:effectLst/>
              <a:latin typeface="Tahoma" pitchFamily="34" charset="0"/>
            </a:endParaRPr>
          </a:p>
        </p:txBody>
      </p:sp>
      <p:sp>
        <p:nvSpPr>
          <p:cNvPr id="6" name="Rounded Rectangle 5">
            <a:hlinkClick r:id="rId6" action="ppaction://hlinksldjump"/>
          </p:cNvPr>
          <p:cNvSpPr/>
          <p:nvPr/>
        </p:nvSpPr>
        <p:spPr bwMode="auto">
          <a:xfrm>
            <a:off x="8282848" y="5881171"/>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Next</a:t>
            </a:r>
            <a:endParaRPr kumimoji="0" lang="en-US" sz="1600" b="1" i="0" u="none" strike="noStrike" cap="none" normalizeH="0" baseline="0" dirty="0" smtClean="0">
              <a:ln>
                <a:noFill/>
              </a:ln>
              <a:solidFill>
                <a:schemeClr val="bg1"/>
              </a:solidFill>
              <a:effectLst/>
              <a:latin typeface="Tahoma" pitchFamily="34" charset="0"/>
            </a:endParaRPr>
          </a:p>
        </p:txBody>
      </p:sp>
      <p:pic>
        <p:nvPicPr>
          <p:cNvPr id="7" name="Picture 1" descr="C:\Users\hoeseng\AppData\Local\Microsoft\Windows\Temporary Internet Files\Content.IE5\2SH76F5T\MC900442122[1].png">
            <a:hlinkClick r:id="rId5" action="ppaction://hlinksldjump"/>
          </p:cNvPr>
          <p:cNvPicPr>
            <a:picLocks noChangeAspect="1" noChangeArrowheads="1"/>
          </p:cNvPicPr>
          <p:nvPr/>
        </p:nvPicPr>
        <p:blipFill>
          <a:blip r:embed="rId7" cstate="print"/>
          <a:srcRect/>
          <a:stretch>
            <a:fillRect/>
          </a:stretch>
        </p:blipFill>
        <p:spPr bwMode="auto">
          <a:xfrm>
            <a:off x="8472430" y="143219"/>
            <a:ext cx="526253" cy="522697"/>
          </a:xfrm>
          <a:prstGeom prst="rect">
            <a:avLst/>
          </a:prstGeom>
          <a:noFill/>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hoeseng\AppData\Local\Microsoft\Windows\Temporary Internet Files\Content.IE5\2SH76F5T\MC900442122[1].png">
            <a:hlinkClick r:id="rId2" action="ppaction://hlinksldjump"/>
          </p:cNvPr>
          <p:cNvPicPr>
            <a:picLocks noChangeAspect="1" noChangeArrowheads="1"/>
          </p:cNvPicPr>
          <p:nvPr/>
        </p:nvPicPr>
        <p:blipFill>
          <a:blip r:embed="rId3" cstate="print"/>
          <a:srcRect/>
          <a:stretch>
            <a:fillRect/>
          </a:stretch>
        </p:blipFill>
        <p:spPr bwMode="auto">
          <a:xfrm>
            <a:off x="8472430" y="143219"/>
            <a:ext cx="526253" cy="522697"/>
          </a:xfrm>
          <a:prstGeom prst="rect">
            <a:avLst/>
          </a:prstGeom>
          <a:noFill/>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cstate="print"/>
          <a:srcRect/>
          <a:stretch>
            <a:fillRect/>
          </a:stretch>
        </p:blipFill>
        <p:spPr bwMode="auto">
          <a:xfrm>
            <a:off x="397575" y="749146"/>
            <a:ext cx="8305750" cy="4948636"/>
          </a:xfrm>
          <a:prstGeom prst="rect">
            <a:avLst/>
          </a:prstGeom>
          <a:noFill/>
          <a:ln w="9525">
            <a:noFill/>
            <a:miter lim="800000"/>
            <a:headEnd/>
            <a:tailEnd/>
          </a:ln>
        </p:spPr>
      </p:pic>
      <p:sp>
        <p:nvSpPr>
          <p:cNvPr id="9" name="Rectangle 8"/>
          <p:cNvSpPr/>
          <p:nvPr/>
        </p:nvSpPr>
        <p:spPr bwMode="auto">
          <a:xfrm>
            <a:off x="537990" y="1311007"/>
            <a:ext cx="1698434" cy="286439"/>
          </a:xfrm>
          <a:prstGeom prst="rect">
            <a:avLst/>
          </a:prstGeom>
          <a:solidFill>
            <a:schemeClr val="bg1">
              <a:alpha val="0"/>
            </a:schemeClr>
          </a:solidFill>
          <a:ln w="44450" cap="flat" cmpd="sng" algn="ctr">
            <a:solidFill>
              <a:srgbClr val="FF0000"/>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6" name="TextBox 15"/>
          <p:cNvSpPr txBox="1"/>
          <p:nvPr/>
        </p:nvSpPr>
        <p:spPr>
          <a:xfrm>
            <a:off x="5288096" y="1894901"/>
            <a:ext cx="3668617" cy="1200329"/>
          </a:xfrm>
          <a:prstGeom prst="rect">
            <a:avLst/>
          </a:prstGeom>
          <a:noFill/>
        </p:spPr>
        <p:txBody>
          <a:bodyPr wrap="square" rtlCol="0">
            <a:spAutoFit/>
          </a:bodyPr>
          <a:lstStyle/>
          <a:p>
            <a:r>
              <a:rPr lang="en-US" sz="1800" dirty="0"/>
              <a:t>u</a:t>
            </a:r>
            <a:r>
              <a:rPr lang="en-US" sz="1800" dirty="0" smtClean="0"/>
              <a:t>se - To latch in module/”library” into current script</a:t>
            </a:r>
          </a:p>
          <a:p>
            <a:endParaRPr lang="en-US" sz="1800" dirty="0"/>
          </a:p>
          <a:p>
            <a:r>
              <a:rPr lang="en-US" sz="1800" dirty="0" smtClean="0"/>
              <a:t>Here the getHost</a:t>
            </a:r>
            <a:r>
              <a:rPr lang="en-US" sz="1800" dirty="0" smtClean="0"/>
              <a:t>.pm is loaded</a:t>
            </a:r>
            <a:endParaRPr lang="en-US" sz="1800" dirty="0" smtClean="0"/>
          </a:p>
        </p:txBody>
      </p:sp>
      <p:sp>
        <p:nvSpPr>
          <p:cNvPr id="21" name="Rectangle 20">
            <a:hlinkHover r:id="rId3" action="ppaction://hlinksldjump"/>
          </p:cNvPr>
          <p:cNvSpPr/>
          <p:nvPr/>
        </p:nvSpPr>
        <p:spPr bwMode="auto">
          <a:xfrm>
            <a:off x="495758" y="661012"/>
            <a:ext cx="4142343" cy="429658"/>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2" name="Rectangle 21">
            <a:hlinkHover r:id="rId4" action="ppaction://hlinksldjump"/>
          </p:cNvPr>
          <p:cNvSpPr/>
          <p:nvPr/>
        </p:nvSpPr>
        <p:spPr bwMode="auto">
          <a:xfrm>
            <a:off x="534318" y="2170323"/>
            <a:ext cx="4456323" cy="27542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3" name="Rectangle 22">
            <a:hlinkHover r:id="rId5" action="ppaction://hlinksldjump"/>
          </p:cNvPr>
          <p:cNvSpPr/>
          <p:nvPr/>
        </p:nvSpPr>
        <p:spPr bwMode="auto">
          <a:xfrm>
            <a:off x="543498" y="2454925"/>
            <a:ext cx="1549707" cy="27542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4" name="Rectangle 23">
            <a:hlinkHover r:id="rId6" action="ppaction://hlinksldjump"/>
          </p:cNvPr>
          <p:cNvSpPr/>
          <p:nvPr/>
        </p:nvSpPr>
        <p:spPr bwMode="auto">
          <a:xfrm>
            <a:off x="541662" y="3598843"/>
            <a:ext cx="3336275" cy="27542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5" name="Rectangle 24">
            <a:hlinkHover r:id="rId7" action="ppaction://hlinksldjump"/>
          </p:cNvPr>
          <p:cNvSpPr/>
          <p:nvPr/>
        </p:nvSpPr>
        <p:spPr bwMode="auto">
          <a:xfrm>
            <a:off x="528809" y="3899971"/>
            <a:ext cx="2093205" cy="253388"/>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6" name="Rectangle 25">
            <a:hlinkHover r:id="rId8" action="ppaction://hlinksldjump"/>
          </p:cNvPr>
          <p:cNvSpPr/>
          <p:nvPr/>
        </p:nvSpPr>
        <p:spPr bwMode="auto">
          <a:xfrm>
            <a:off x="549007" y="5032871"/>
            <a:ext cx="1830637" cy="266241"/>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7" name="Rectangle 26">
            <a:hlinkHover r:id="rId9" action="ppaction://hlinksldjump"/>
          </p:cNvPr>
          <p:cNvSpPr/>
          <p:nvPr/>
        </p:nvSpPr>
        <p:spPr bwMode="auto">
          <a:xfrm>
            <a:off x="547171" y="1894901"/>
            <a:ext cx="2625688" cy="27542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30" name="Rectangle 29">
            <a:hlinkClick r:id="rId10" action="ppaction://hlinksldjump"/>
          </p:cNvPr>
          <p:cNvSpPr/>
          <p:nvPr/>
        </p:nvSpPr>
        <p:spPr bwMode="auto">
          <a:xfrm>
            <a:off x="534319" y="2706477"/>
            <a:ext cx="3784293" cy="89420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31" name="Rectangle 30">
            <a:hlinkClick r:id="rId11" action="ppaction://hlinksldjump"/>
          </p:cNvPr>
          <p:cNvSpPr/>
          <p:nvPr/>
        </p:nvSpPr>
        <p:spPr bwMode="auto">
          <a:xfrm>
            <a:off x="558188" y="4140506"/>
            <a:ext cx="8156154" cy="894202"/>
          </a:xfrm>
          <a:prstGeom prst="rect">
            <a:avLst/>
          </a:prstGeom>
          <a:no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33" name="Rounded Rectangle 32">
            <a:hlinkClick r:id="rId10" action="ppaction://hlinksldjump"/>
          </p:cNvPr>
          <p:cNvSpPr/>
          <p:nvPr/>
        </p:nvSpPr>
        <p:spPr bwMode="auto">
          <a:xfrm>
            <a:off x="8282848" y="5881171"/>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Next</a:t>
            </a:r>
            <a:endParaRPr kumimoji="0" lang="en-US" sz="1600" b="1" i="0" u="none" strike="noStrike" cap="none" normalizeH="0" baseline="0" dirty="0" smtClean="0">
              <a:ln>
                <a:noFill/>
              </a:ln>
              <a:solidFill>
                <a:schemeClr val="bg1"/>
              </a:solidFill>
              <a:effectLst/>
              <a:latin typeface="Tahoma" pitchFamily="34" charset="0"/>
            </a:endParaRPr>
          </a:p>
        </p:txBody>
      </p:sp>
      <p:pic>
        <p:nvPicPr>
          <p:cNvPr id="34" name="Picture 1" descr="C:\Users\hoeseng\AppData\Local\Microsoft\Windows\Temporary Internet Files\Content.IE5\2SH76F5T\MC900442122[1].png">
            <a:hlinkClick r:id="rId12" action="ppaction://hlinksldjump"/>
          </p:cNvPr>
          <p:cNvPicPr>
            <a:picLocks noChangeAspect="1" noChangeArrowheads="1"/>
          </p:cNvPicPr>
          <p:nvPr/>
        </p:nvPicPr>
        <p:blipFill>
          <a:blip r:embed="rId13" cstate="print"/>
          <a:srcRect/>
          <a:stretch>
            <a:fillRect/>
          </a:stretch>
        </p:blipFill>
        <p:spPr bwMode="auto">
          <a:xfrm>
            <a:off x="8472430" y="143219"/>
            <a:ext cx="526253" cy="522697"/>
          </a:xfrm>
          <a:prstGeom prst="rect">
            <a:avLst/>
          </a:prstGeom>
          <a:noFill/>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cstate="print"/>
          <a:srcRect/>
          <a:stretch>
            <a:fillRect/>
          </a:stretch>
        </p:blipFill>
        <p:spPr bwMode="auto">
          <a:xfrm>
            <a:off x="397575" y="749146"/>
            <a:ext cx="8305750" cy="4948636"/>
          </a:xfrm>
          <a:prstGeom prst="rect">
            <a:avLst/>
          </a:prstGeom>
          <a:noFill/>
          <a:ln w="9525">
            <a:noFill/>
            <a:miter lim="800000"/>
            <a:headEnd/>
            <a:tailEnd/>
          </a:ln>
        </p:spPr>
      </p:pic>
      <p:sp>
        <p:nvSpPr>
          <p:cNvPr id="10" name="Rectangle 9"/>
          <p:cNvSpPr/>
          <p:nvPr/>
        </p:nvSpPr>
        <p:spPr bwMode="auto">
          <a:xfrm>
            <a:off x="547171" y="1894901"/>
            <a:ext cx="2625688" cy="275422"/>
          </a:xfrm>
          <a:prstGeom prst="rect">
            <a:avLst/>
          </a:prstGeom>
          <a:solidFill>
            <a:schemeClr val="bg1">
              <a:alpha val="0"/>
            </a:schemeClr>
          </a:solidFill>
          <a:ln w="44450" cap="flat" cmpd="sng" algn="ctr">
            <a:solidFill>
              <a:srgbClr val="FF0000"/>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6" name="TextBox 15"/>
          <p:cNvSpPr txBox="1"/>
          <p:nvPr/>
        </p:nvSpPr>
        <p:spPr>
          <a:xfrm>
            <a:off x="5012675" y="1718631"/>
            <a:ext cx="3933021" cy="923330"/>
          </a:xfrm>
          <a:prstGeom prst="rect">
            <a:avLst/>
          </a:prstGeom>
          <a:noFill/>
        </p:spPr>
        <p:txBody>
          <a:bodyPr wrap="square" rtlCol="0">
            <a:spAutoFit/>
          </a:bodyPr>
          <a:lstStyle/>
          <a:p>
            <a:r>
              <a:rPr lang="en-US" sz="1800" dirty="0" smtClean="0"/>
              <a:t>- Retrieve the nextest station detail</a:t>
            </a:r>
          </a:p>
          <a:p>
            <a:pPr>
              <a:buFontTx/>
              <a:buChar char="-"/>
            </a:pPr>
            <a:r>
              <a:rPr lang="en-US" sz="1800" dirty="0" smtClean="0"/>
              <a:t> Will return something like :</a:t>
            </a:r>
          </a:p>
          <a:p>
            <a:r>
              <a:rPr lang="en-US" sz="1800" dirty="0"/>
              <a:t> </a:t>
            </a:r>
            <a:r>
              <a:rPr lang="en-US" sz="1800" dirty="0" smtClean="0"/>
              <a:t>   mav2pt-0014</a:t>
            </a:r>
            <a:endParaRPr lang="en-US" sz="1800" dirty="0"/>
          </a:p>
        </p:txBody>
      </p:sp>
      <p:sp>
        <p:nvSpPr>
          <p:cNvPr id="19" name="Rectangle 18">
            <a:hlinkHover r:id="rId3" action="ppaction://hlinksldjump"/>
          </p:cNvPr>
          <p:cNvSpPr/>
          <p:nvPr/>
        </p:nvSpPr>
        <p:spPr bwMode="auto">
          <a:xfrm>
            <a:off x="495758" y="661012"/>
            <a:ext cx="4142343" cy="429658"/>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0" name="Rectangle 19">
            <a:hlinkHover r:id="rId4" action="ppaction://hlinksldjump"/>
          </p:cNvPr>
          <p:cNvSpPr/>
          <p:nvPr/>
        </p:nvSpPr>
        <p:spPr bwMode="auto">
          <a:xfrm>
            <a:off x="560024" y="1311007"/>
            <a:ext cx="1698434" cy="286439"/>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1" name="Rectangle 20">
            <a:hlinkHover r:id="rId5" action="ppaction://hlinksldjump"/>
          </p:cNvPr>
          <p:cNvSpPr/>
          <p:nvPr/>
        </p:nvSpPr>
        <p:spPr bwMode="auto">
          <a:xfrm>
            <a:off x="534318" y="2170323"/>
            <a:ext cx="4456323" cy="27542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2" name="Rectangle 21">
            <a:hlinkHover r:id="rId6" action="ppaction://hlinksldjump"/>
          </p:cNvPr>
          <p:cNvSpPr/>
          <p:nvPr/>
        </p:nvSpPr>
        <p:spPr bwMode="auto">
          <a:xfrm>
            <a:off x="543498" y="2454925"/>
            <a:ext cx="1549707" cy="27542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3" name="Rectangle 22">
            <a:hlinkHover r:id="rId7" action="ppaction://hlinksldjump"/>
          </p:cNvPr>
          <p:cNvSpPr/>
          <p:nvPr/>
        </p:nvSpPr>
        <p:spPr bwMode="auto">
          <a:xfrm>
            <a:off x="541662" y="3598843"/>
            <a:ext cx="3336275" cy="27542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4" name="Rectangle 23">
            <a:hlinkHover r:id="rId8" action="ppaction://hlinksldjump"/>
          </p:cNvPr>
          <p:cNvSpPr/>
          <p:nvPr/>
        </p:nvSpPr>
        <p:spPr bwMode="auto">
          <a:xfrm>
            <a:off x="528809" y="3899971"/>
            <a:ext cx="2093205" cy="253388"/>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5" name="Rectangle 24">
            <a:hlinkHover r:id="rId9" action="ppaction://hlinksldjump"/>
          </p:cNvPr>
          <p:cNvSpPr/>
          <p:nvPr/>
        </p:nvSpPr>
        <p:spPr bwMode="auto">
          <a:xfrm>
            <a:off x="549007" y="5032871"/>
            <a:ext cx="1830637" cy="266241"/>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8" name="Rectangle 27">
            <a:hlinkClick r:id="rId10" action="ppaction://hlinksldjump"/>
          </p:cNvPr>
          <p:cNvSpPr/>
          <p:nvPr/>
        </p:nvSpPr>
        <p:spPr bwMode="auto">
          <a:xfrm>
            <a:off x="534319" y="2706477"/>
            <a:ext cx="3784293" cy="89420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9" name="Rectangle 28">
            <a:hlinkClick r:id="rId11" action="ppaction://hlinksldjump"/>
          </p:cNvPr>
          <p:cNvSpPr/>
          <p:nvPr/>
        </p:nvSpPr>
        <p:spPr bwMode="auto">
          <a:xfrm>
            <a:off x="558188" y="4140506"/>
            <a:ext cx="8156154" cy="894202"/>
          </a:xfrm>
          <a:prstGeom prst="rect">
            <a:avLst/>
          </a:prstGeom>
          <a:no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31" name="Rounded Rectangle 30">
            <a:hlinkClick r:id="rId10" action="ppaction://hlinksldjump"/>
          </p:cNvPr>
          <p:cNvSpPr/>
          <p:nvPr/>
        </p:nvSpPr>
        <p:spPr bwMode="auto">
          <a:xfrm>
            <a:off x="8282848" y="5881171"/>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Next</a:t>
            </a:r>
            <a:endParaRPr kumimoji="0" lang="en-US" sz="1600" b="1" i="0" u="none" strike="noStrike" cap="none" normalizeH="0" baseline="0" dirty="0" smtClean="0">
              <a:ln>
                <a:noFill/>
              </a:ln>
              <a:solidFill>
                <a:schemeClr val="bg1"/>
              </a:solidFill>
              <a:effectLst/>
              <a:latin typeface="Tahoma" pitchFamily="34" charset="0"/>
            </a:endParaRPr>
          </a:p>
        </p:txBody>
      </p:sp>
      <p:pic>
        <p:nvPicPr>
          <p:cNvPr id="32" name="Picture 1" descr="C:\Users\hoeseng\AppData\Local\Microsoft\Windows\Temporary Internet Files\Content.IE5\2SH76F5T\MC900442122[1].png">
            <a:hlinkClick r:id="rId12" action="ppaction://hlinksldjump"/>
          </p:cNvPr>
          <p:cNvPicPr>
            <a:picLocks noChangeAspect="1" noChangeArrowheads="1"/>
          </p:cNvPicPr>
          <p:nvPr/>
        </p:nvPicPr>
        <p:blipFill>
          <a:blip r:embed="rId13" cstate="print"/>
          <a:srcRect/>
          <a:stretch>
            <a:fillRect/>
          </a:stretch>
        </p:blipFill>
        <p:spPr bwMode="auto">
          <a:xfrm>
            <a:off x="8472430" y="143219"/>
            <a:ext cx="526253" cy="522697"/>
          </a:xfrm>
          <a:prstGeom prst="rect">
            <a:avLst/>
          </a:prstGeom>
          <a:noFill/>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cstate="print"/>
          <a:srcRect/>
          <a:stretch>
            <a:fillRect/>
          </a:stretch>
        </p:blipFill>
        <p:spPr bwMode="auto">
          <a:xfrm>
            <a:off x="397575" y="749146"/>
            <a:ext cx="8305750" cy="4948636"/>
          </a:xfrm>
          <a:prstGeom prst="rect">
            <a:avLst/>
          </a:prstGeom>
          <a:noFill/>
          <a:ln w="9525">
            <a:noFill/>
            <a:miter lim="800000"/>
            <a:headEnd/>
            <a:tailEnd/>
          </a:ln>
        </p:spPr>
      </p:pic>
      <p:sp>
        <p:nvSpPr>
          <p:cNvPr id="11" name="Rectangle 10"/>
          <p:cNvSpPr/>
          <p:nvPr/>
        </p:nvSpPr>
        <p:spPr bwMode="auto">
          <a:xfrm>
            <a:off x="534318" y="2170323"/>
            <a:ext cx="4456323" cy="275422"/>
          </a:xfrm>
          <a:prstGeom prst="rect">
            <a:avLst/>
          </a:prstGeom>
          <a:solidFill>
            <a:schemeClr val="bg1">
              <a:alpha val="0"/>
            </a:schemeClr>
          </a:solidFill>
          <a:ln w="44450" cap="flat" cmpd="sng" algn="ctr">
            <a:solidFill>
              <a:srgbClr val="FF0000"/>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6" name="TextBox 15"/>
          <p:cNvSpPr txBox="1"/>
          <p:nvPr/>
        </p:nvSpPr>
        <p:spPr>
          <a:xfrm>
            <a:off x="5012675" y="1718631"/>
            <a:ext cx="3933021" cy="1200329"/>
          </a:xfrm>
          <a:prstGeom prst="rect">
            <a:avLst/>
          </a:prstGeom>
          <a:noFill/>
        </p:spPr>
        <p:txBody>
          <a:bodyPr wrap="square" rtlCol="0">
            <a:spAutoFit/>
          </a:bodyPr>
          <a:lstStyle/>
          <a:p>
            <a:pPr>
              <a:buFontTx/>
              <a:buChar char="-"/>
            </a:pPr>
            <a:r>
              <a:rPr lang="en-US" sz="1800" dirty="0" smtClean="0"/>
              <a:t> Define the tmpfile as the nextest cli temporary file</a:t>
            </a:r>
          </a:p>
          <a:p>
            <a:pPr>
              <a:buFontTx/>
              <a:buChar char="-"/>
            </a:pPr>
            <a:r>
              <a:rPr lang="en-US" sz="1800" dirty="0" smtClean="0"/>
              <a:t> Contains all the text as displayed on Nextest CLI</a:t>
            </a:r>
            <a:endParaRPr lang="en-US" sz="1800" dirty="0"/>
          </a:p>
        </p:txBody>
      </p:sp>
      <p:sp>
        <p:nvSpPr>
          <p:cNvPr id="19" name="TextBox 18"/>
          <p:cNvSpPr txBox="1"/>
          <p:nvPr/>
        </p:nvSpPr>
        <p:spPr>
          <a:xfrm>
            <a:off x="5032872" y="2939667"/>
            <a:ext cx="3933021" cy="369332"/>
          </a:xfrm>
          <a:prstGeom prst="rect">
            <a:avLst/>
          </a:prstGeom>
          <a:noFill/>
        </p:spPr>
        <p:txBody>
          <a:bodyPr wrap="square" rtlCol="0">
            <a:spAutoFit/>
          </a:bodyPr>
          <a:lstStyle/>
          <a:p>
            <a:r>
              <a:rPr lang="en-US" sz="1800" dirty="0" smtClean="0"/>
              <a:t>mav2pt-0057_temp.cli</a:t>
            </a:r>
            <a:endParaRPr lang="en-US" sz="1800" dirty="0"/>
          </a:p>
        </p:txBody>
      </p:sp>
      <p:pic>
        <p:nvPicPr>
          <p:cNvPr id="20" name="Picture 3"/>
          <p:cNvPicPr>
            <a:picLocks noChangeAspect="1" noChangeArrowheads="1"/>
          </p:cNvPicPr>
          <p:nvPr/>
        </p:nvPicPr>
        <p:blipFill>
          <a:blip r:embed="rId3" cstate="print"/>
          <a:srcRect/>
          <a:stretch>
            <a:fillRect/>
          </a:stretch>
        </p:blipFill>
        <p:spPr bwMode="auto">
          <a:xfrm>
            <a:off x="5035971" y="3267190"/>
            <a:ext cx="3854641" cy="968142"/>
          </a:xfrm>
          <a:prstGeom prst="rect">
            <a:avLst/>
          </a:prstGeom>
          <a:noFill/>
          <a:ln w="9525">
            <a:noFill/>
            <a:miter lim="800000"/>
            <a:headEnd/>
            <a:tailEnd/>
          </a:ln>
        </p:spPr>
      </p:pic>
      <p:sp>
        <p:nvSpPr>
          <p:cNvPr id="21" name="Rectangle 20">
            <a:hlinkHover r:id="rId4" action="ppaction://hlinksldjump"/>
          </p:cNvPr>
          <p:cNvSpPr/>
          <p:nvPr/>
        </p:nvSpPr>
        <p:spPr bwMode="auto">
          <a:xfrm>
            <a:off x="495758" y="661012"/>
            <a:ext cx="4142343" cy="429658"/>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2" name="Rectangle 21">
            <a:hlinkHover r:id="rId5" action="ppaction://hlinksldjump"/>
          </p:cNvPr>
          <p:cNvSpPr/>
          <p:nvPr/>
        </p:nvSpPr>
        <p:spPr bwMode="auto">
          <a:xfrm>
            <a:off x="560024" y="1311007"/>
            <a:ext cx="1698434" cy="286439"/>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3" name="Rectangle 22">
            <a:hlinkHover r:id="rId6" action="ppaction://hlinksldjump"/>
          </p:cNvPr>
          <p:cNvSpPr/>
          <p:nvPr/>
        </p:nvSpPr>
        <p:spPr bwMode="auto">
          <a:xfrm>
            <a:off x="543498" y="2478795"/>
            <a:ext cx="1549707" cy="25155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4" name="Rectangle 23">
            <a:hlinkHover r:id="rId7" action="ppaction://hlinksldjump"/>
          </p:cNvPr>
          <p:cNvSpPr/>
          <p:nvPr/>
        </p:nvSpPr>
        <p:spPr bwMode="auto">
          <a:xfrm>
            <a:off x="541662" y="3598843"/>
            <a:ext cx="3336275" cy="27542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5" name="Rectangle 24">
            <a:hlinkHover r:id="rId8" action="ppaction://hlinksldjump"/>
          </p:cNvPr>
          <p:cNvSpPr/>
          <p:nvPr/>
        </p:nvSpPr>
        <p:spPr bwMode="auto">
          <a:xfrm>
            <a:off x="528809" y="3899971"/>
            <a:ext cx="2093205" cy="253388"/>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6" name="Rectangle 25">
            <a:hlinkHover r:id="rId9" action="ppaction://hlinksldjump"/>
          </p:cNvPr>
          <p:cNvSpPr/>
          <p:nvPr/>
        </p:nvSpPr>
        <p:spPr bwMode="auto">
          <a:xfrm>
            <a:off x="549007" y="5032871"/>
            <a:ext cx="1830637" cy="266241"/>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7" name="Rectangle 26">
            <a:hlinkHover r:id="rId10" action="ppaction://hlinksldjump"/>
          </p:cNvPr>
          <p:cNvSpPr/>
          <p:nvPr/>
        </p:nvSpPr>
        <p:spPr bwMode="auto">
          <a:xfrm>
            <a:off x="547171" y="1894901"/>
            <a:ext cx="2625688" cy="253388"/>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30" name="Rectangle 29">
            <a:hlinkClick r:id="rId11" action="ppaction://hlinksldjump"/>
          </p:cNvPr>
          <p:cNvSpPr/>
          <p:nvPr/>
        </p:nvSpPr>
        <p:spPr bwMode="auto">
          <a:xfrm>
            <a:off x="534319" y="2706477"/>
            <a:ext cx="3784293" cy="89420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31" name="Rectangle 30">
            <a:hlinkClick r:id="rId12" action="ppaction://hlinksldjump"/>
          </p:cNvPr>
          <p:cNvSpPr/>
          <p:nvPr/>
        </p:nvSpPr>
        <p:spPr bwMode="auto">
          <a:xfrm>
            <a:off x="558188" y="4140506"/>
            <a:ext cx="8156154" cy="894202"/>
          </a:xfrm>
          <a:prstGeom prst="rect">
            <a:avLst/>
          </a:prstGeom>
          <a:no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33" name="Rounded Rectangle 32">
            <a:hlinkClick r:id="rId11" action="ppaction://hlinksldjump"/>
          </p:cNvPr>
          <p:cNvSpPr/>
          <p:nvPr/>
        </p:nvSpPr>
        <p:spPr bwMode="auto">
          <a:xfrm>
            <a:off x="8282848" y="5881171"/>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Next</a:t>
            </a:r>
            <a:endParaRPr kumimoji="0" lang="en-US" sz="1600" b="1" i="0" u="none" strike="noStrike" cap="none" normalizeH="0" baseline="0" dirty="0" smtClean="0">
              <a:ln>
                <a:noFill/>
              </a:ln>
              <a:solidFill>
                <a:schemeClr val="bg1"/>
              </a:solidFill>
              <a:effectLst/>
              <a:latin typeface="Tahoma" pitchFamily="34" charset="0"/>
            </a:endParaRPr>
          </a:p>
        </p:txBody>
      </p:sp>
      <p:pic>
        <p:nvPicPr>
          <p:cNvPr id="34" name="Picture 1" descr="C:\Users\hoeseng\AppData\Local\Microsoft\Windows\Temporary Internet Files\Content.IE5\2SH76F5T\MC900442122[1].png">
            <a:hlinkClick r:id="rId13" action="ppaction://hlinksldjump"/>
          </p:cNvPr>
          <p:cNvPicPr>
            <a:picLocks noChangeAspect="1" noChangeArrowheads="1"/>
          </p:cNvPicPr>
          <p:nvPr/>
        </p:nvPicPr>
        <p:blipFill>
          <a:blip r:embed="rId14" cstate="print"/>
          <a:srcRect/>
          <a:stretch>
            <a:fillRect/>
          </a:stretch>
        </p:blipFill>
        <p:spPr bwMode="auto">
          <a:xfrm>
            <a:off x="8472430" y="143219"/>
            <a:ext cx="526253" cy="522697"/>
          </a:xfrm>
          <a:prstGeom prst="rect">
            <a:avLst/>
          </a:prstGeom>
          <a:noFill/>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cstate="print"/>
          <a:srcRect/>
          <a:stretch>
            <a:fillRect/>
          </a:stretch>
        </p:blipFill>
        <p:spPr bwMode="auto">
          <a:xfrm>
            <a:off x="397575" y="749146"/>
            <a:ext cx="8305750" cy="4948636"/>
          </a:xfrm>
          <a:prstGeom prst="rect">
            <a:avLst/>
          </a:prstGeom>
          <a:noFill/>
          <a:ln w="9525">
            <a:noFill/>
            <a:miter lim="800000"/>
            <a:headEnd/>
            <a:tailEnd/>
          </a:ln>
        </p:spPr>
      </p:pic>
      <p:sp>
        <p:nvSpPr>
          <p:cNvPr id="12" name="Rectangle 11"/>
          <p:cNvSpPr/>
          <p:nvPr/>
        </p:nvSpPr>
        <p:spPr bwMode="auto">
          <a:xfrm>
            <a:off x="543498" y="2454925"/>
            <a:ext cx="1549707" cy="275422"/>
          </a:xfrm>
          <a:prstGeom prst="rect">
            <a:avLst/>
          </a:prstGeom>
          <a:solidFill>
            <a:schemeClr val="bg1">
              <a:alpha val="0"/>
            </a:schemeClr>
          </a:solidFill>
          <a:ln w="44450" cap="flat" cmpd="sng" algn="ctr">
            <a:solidFill>
              <a:srgbClr val="FF0000"/>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6" name="TextBox 15"/>
          <p:cNvSpPr txBox="1"/>
          <p:nvPr/>
        </p:nvSpPr>
        <p:spPr>
          <a:xfrm>
            <a:off x="5056742" y="2181339"/>
            <a:ext cx="3933021" cy="923330"/>
          </a:xfrm>
          <a:prstGeom prst="rect">
            <a:avLst/>
          </a:prstGeom>
          <a:noFill/>
        </p:spPr>
        <p:txBody>
          <a:bodyPr wrap="square" rtlCol="0">
            <a:spAutoFit/>
          </a:bodyPr>
          <a:lstStyle/>
          <a:p>
            <a:pPr>
              <a:buFontTx/>
              <a:buChar char="-"/>
            </a:pPr>
            <a:r>
              <a:rPr lang="en-US" sz="1800" dirty="0" smtClean="0"/>
              <a:t> Enable input from perl script as nextest cli command</a:t>
            </a:r>
          </a:p>
          <a:p>
            <a:pPr>
              <a:buFontTx/>
              <a:buChar char="-"/>
            </a:pPr>
            <a:r>
              <a:rPr lang="en-US" sz="1800" dirty="0"/>
              <a:t> </a:t>
            </a:r>
            <a:r>
              <a:rPr lang="en-US" sz="1800" dirty="0" smtClean="0"/>
              <a:t>e.g. runcli(“set(vcc,3.3)”)</a:t>
            </a:r>
            <a:endParaRPr lang="en-US" sz="1800" dirty="0"/>
          </a:p>
        </p:txBody>
      </p:sp>
      <p:sp>
        <p:nvSpPr>
          <p:cNvPr id="19" name="Rectangle 18">
            <a:hlinkHover r:id="rId3" action="ppaction://hlinksldjump"/>
          </p:cNvPr>
          <p:cNvSpPr/>
          <p:nvPr/>
        </p:nvSpPr>
        <p:spPr bwMode="auto">
          <a:xfrm>
            <a:off x="495758" y="661012"/>
            <a:ext cx="4142343" cy="429658"/>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0" name="Rectangle 19">
            <a:hlinkHover r:id="rId4" action="ppaction://hlinksldjump"/>
          </p:cNvPr>
          <p:cNvSpPr/>
          <p:nvPr/>
        </p:nvSpPr>
        <p:spPr bwMode="auto">
          <a:xfrm>
            <a:off x="560024" y="1311007"/>
            <a:ext cx="1698434" cy="286439"/>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1" name="Rectangle 20">
            <a:hlinkHover r:id="rId5" action="ppaction://hlinksldjump"/>
          </p:cNvPr>
          <p:cNvSpPr/>
          <p:nvPr/>
        </p:nvSpPr>
        <p:spPr bwMode="auto">
          <a:xfrm>
            <a:off x="534318" y="2170323"/>
            <a:ext cx="4456323" cy="286438"/>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2" name="Rectangle 21">
            <a:hlinkHover r:id="rId6" action="ppaction://hlinksldjump"/>
          </p:cNvPr>
          <p:cNvSpPr/>
          <p:nvPr/>
        </p:nvSpPr>
        <p:spPr bwMode="auto">
          <a:xfrm>
            <a:off x="541662" y="3598843"/>
            <a:ext cx="3336275" cy="27542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3" name="Rectangle 22">
            <a:hlinkHover r:id="rId7" action="ppaction://hlinksldjump"/>
          </p:cNvPr>
          <p:cNvSpPr/>
          <p:nvPr/>
        </p:nvSpPr>
        <p:spPr bwMode="auto">
          <a:xfrm>
            <a:off x="528809" y="3899971"/>
            <a:ext cx="2093205" cy="253388"/>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4" name="Rectangle 23">
            <a:hlinkHover r:id="rId8" action="ppaction://hlinksldjump"/>
          </p:cNvPr>
          <p:cNvSpPr/>
          <p:nvPr/>
        </p:nvSpPr>
        <p:spPr bwMode="auto">
          <a:xfrm>
            <a:off x="549007" y="5032871"/>
            <a:ext cx="1830637" cy="266241"/>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5" name="Rectangle 24">
            <a:hlinkHover r:id="rId9" action="ppaction://hlinksldjump"/>
          </p:cNvPr>
          <p:cNvSpPr/>
          <p:nvPr/>
        </p:nvSpPr>
        <p:spPr bwMode="auto">
          <a:xfrm>
            <a:off x="547171" y="1894901"/>
            <a:ext cx="2625688" cy="27542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8" name="Rectangle 27">
            <a:hlinkClick r:id="rId10" action="ppaction://hlinksldjump"/>
          </p:cNvPr>
          <p:cNvSpPr/>
          <p:nvPr/>
        </p:nvSpPr>
        <p:spPr bwMode="auto">
          <a:xfrm>
            <a:off x="534319" y="2706477"/>
            <a:ext cx="3784293" cy="89420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9" name="Rectangle 28">
            <a:hlinkClick r:id="rId11" action="ppaction://hlinksldjump"/>
          </p:cNvPr>
          <p:cNvSpPr/>
          <p:nvPr/>
        </p:nvSpPr>
        <p:spPr bwMode="auto">
          <a:xfrm>
            <a:off x="558188" y="4140506"/>
            <a:ext cx="8156154" cy="894202"/>
          </a:xfrm>
          <a:prstGeom prst="rect">
            <a:avLst/>
          </a:prstGeom>
          <a:no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31" name="Rounded Rectangle 30">
            <a:hlinkClick r:id="rId10" action="ppaction://hlinksldjump"/>
          </p:cNvPr>
          <p:cNvSpPr/>
          <p:nvPr/>
        </p:nvSpPr>
        <p:spPr bwMode="auto">
          <a:xfrm>
            <a:off x="8282848" y="5881171"/>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Next</a:t>
            </a:r>
            <a:endParaRPr kumimoji="0" lang="en-US" sz="1600" b="1" i="0" u="none" strike="noStrike" cap="none" normalizeH="0" baseline="0" dirty="0" smtClean="0">
              <a:ln>
                <a:noFill/>
              </a:ln>
              <a:solidFill>
                <a:schemeClr val="bg1"/>
              </a:solidFill>
              <a:effectLst/>
              <a:latin typeface="Tahoma" pitchFamily="34" charset="0"/>
            </a:endParaRPr>
          </a:p>
        </p:txBody>
      </p:sp>
      <p:pic>
        <p:nvPicPr>
          <p:cNvPr id="32" name="Picture 1" descr="C:\Users\hoeseng\AppData\Local\Microsoft\Windows\Temporary Internet Files\Content.IE5\2SH76F5T\MC900442122[1].png">
            <a:hlinkClick r:id="rId12" action="ppaction://hlinksldjump"/>
          </p:cNvPr>
          <p:cNvPicPr>
            <a:picLocks noChangeAspect="1" noChangeArrowheads="1"/>
          </p:cNvPicPr>
          <p:nvPr/>
        </p:nvPicPr>
        <p:blipFill>
          <a:blip r:embed="rId13" cstate="print"/>
          <a:srcRect/>
          <a:stretch>
            <a:fillRect/>
          </a:stretch>
        </p:blipFill>
        <p:spPr bwMode="auto">
          <a:xfrm>
            <a:off x="8472430" y="154236"/>
            <a:ext cx="526253" cy="522697"/>
          </a:xfrm>
          <a:prstGeom prst="rect">
            <a:avLst/>
          </a:prstGeom>
          <a:noFill/>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cstate="print"/>
          <a:srcRect/>
          <a:stretch>
            <a:fillRect/>
          </a:stretch>
        </p:blipFill>
        <p:spPr bwMode="auto">
          <a:xfrm>
            <a:off x="397575" y="749146"/>
            <a:ext cx="8305750" cy="4948636"/>
          </a:xfrm>
          <a:prstGeom prst="rect">
            <a:avLst/>
          </a:prstGeom>
          <a:noFill/>
          <a:ln w="9525">
            <a:noFill/>
            <a:miter lim="800000"/>
            <a:headEnd/>
            <a:tailEnd/>
          </a:ln>
        </p:spPr>
      </p:pic>
      <p:sp>
        <p:nvSpPr>
          <p:cNvPr id="13" name="Rectangle 12"/>
          <p:cNvSpPr/>
          <p:nvPr/>
        </p:nvSpPr>
        <p:spPr bwMode="auto">
          <a:xfrm>
            <a:off x="541662" y="3598843"/>
            <a:ext cx="3336275" cy="275422"/>
          </a:xfrm>
          <a:prstGeom prst="rect">
            <a:avLst/>
          </a:prstGeom>
          <a:solidFill>
            <a:schemeClr val="bg1">
              <a:alpha val="0"/>
            </a:schemeClr>
          </a:solidFill>
          <a:ln w="44450" cap="flat" cmpd="sng" algn="ctr">
            <a:solidFill>
              <a:srgbClr val="FF0000"/>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16" name="TextBox 15"/>
          <p:cNvSpPr txBox="1"/>
          <p:nvPr/>
        </p:nvSpPr>
        <p:spPr>
          <a:xfrm>
            <a:off x="4032174" y="3558447"/>
            <a:ext cx="3933021" cy="646331"/>
          </a:xfrm>
          <a:prstGeom prst="rect">
            <a:avLst/>
          </a:prstGeom>
          <a:noFill/>
        </p:spPr>
        <p:txBody>
          <a:bodyPr wrap="square" rtlCol="0">
            <a:spAutoFit/>
          </a:bodyPr>
          <a:lstStyle/>
          <a:p>
            <a:r>
              <a:rPr lang="en-US" sz="1800" dirty="0" smtClean="0"/>
              <a:t>← makes the file ready for reading from INFILE</a:t>
            </a:r>
            <a:endParaRPr lang="en-US" sz="1800" dirty="0"/>
          </a:p>
        </p:txBody>
      </p:sp>
      <p:sp>
        <p:nvSpPr>
          <p:cNvPr id="19" name="Rectangle 18">
            <a:hlinkHover r:id="rId3" action="ppaction://hlinksldjump"/>
          </p:cNvPr>
          <p:cNvSpPr/>
          <p:nvPr/>
        </p:nvSpPr>
        <p:spPr bwMode="auto">
          <a:xfrm>
            <a:off x="495758" y="661012"/>
            <a:ext cx="4142343" cy="429658"/>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0" name="Rectangle 19">
            <a:hlinkHover r:id="rId4" action="ppaction://hlinksldjump"/>
          </p:cNvPr>
          <p:cNvSpPr/>
          <p:nvPr/>
        </p:nvSpPr>
        <p:spPr bwMode="auto">
          <a:xfrm>
            <a:off x="560024" y="1311007"/>
            <a:ext cx="1698434" cy="286439"/>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1" name="Rectangle 20">
            <a:hlinkHover r:id="rId5" action="ppaction://hlinksldjump"/>
          </p:cNvPr>
          <p:cNvSpPr/>
          <p:nvPr/>
        </p:nvSpPr>
        <p:spPr bwMode="auto">
          <a:xfrm>
            <a:off x="534318" y="2170323"/>
            <a:ext cx="4456323" cy="27542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2" name="Rectangle 21">
            <a:hlinkHover r:id="rId6" action="ppaction://hlinksldjump"/>
          </p:cNvPr>
          <p:cNvSpPr/>
          <p:nvPr/>
        </p:nvSpPr>
        <p:spPr bwMode="auto">
          <a:xfrm>
            <a:off x="543498" y="2454925"/>
            <a:ext cx="1549707" cy="27542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3" name="Rectangle 22">
            <a:hlinkHover r:id="rId7" action="ppaction://hlinksldjump"/>
          </p:cNvPr>
          <p:cNvSpPr/>
          <p:nvPr/>
        </p:nvSpPr>
        <p:spPr bwMode="auto">
          <a:xfrm>
            <a:off x="528809" y="3899971"/>
            <a:ext cx="2093205" cy="253388"/>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4" name="Rectangle 23">
            <a:hlinkHover r:id="rId8" action="ppaction://hlinksldjump"/>
          </p:cNvPr>
          <p:cNvSpPr/>
          <p:nvPr/>
        </p:nvSpPr>
        <p:spPr bwMode="auto">
          <a:xfrm>
            <a:off x="549007" y="5032871"/>
            <a:ext cx="1830637" cy="266241"/>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5" name="Rectangle 24">
            <a:hlinkHover r:id="rId9" action="ppaction://hlinksldjump"/>
          </p:cNvPr>
          <p:cNvSpPr/>
          <p:nvPr/>
        </p:nvSpPr>
        <p:spPr bwMode="auto">
          <a:xfrm>
            <a:off x="547171" y="1894901"/>
            <a:ext cx="2625688" cy="27542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8" name="Rectangle 27">
            <a:hlinkClick r:id="rId10" action="ppaction://hlinksldjump"/>
          </p:cNvPr>
          <p:cNvSpPr/>
          <p:nvPr/>
        </p:nvSpPr>
        <p:spPr bwMode="auto">
          <a:xfrm>
            <a:off x="534319" y="2706477"/>
            <a:ext cx="3784293" cy="894202"/>
          </a:xfrm>
          <a:prstGeom prst="rect">
            <a:avLst/>
          </a:prstGeom>
          <a:solidFill>
            <a:schemeClr val="bg1">
              <a:alpha val="0"/>
            </a:schemeClr>
          </a:solid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29" name="Rectangle 28">
            <a:hlinkClick r:id="rId11" action="ppaction://hlinksldjump"/>
          </p:cNvPr>
          <p:cNvSpPr/>
          <p:nvPr/>
        </p:nvSpPr>
        <p:spPr bwMode="auto">
          <a:xfrm>
            <a:off x="558188" y="4140506"/>
            <a:ext cx="8156154" cy="894202"/>
          </a:xfrm>
          <a:prstGeom prst="rect">
            <a:avLst/>
          </a:prstGeom>
          <a:noFill/>
          <a:ln w="44450" cap="flat" cmpd="sng" algn="ctr">
            <a:no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ahoma" pitchFamily="34" charset="0"/>
            </a:endParaRPr>
          </a:p>
        </p:txBody>
      </p:sp>
      <p:sp>
        <p:nvSpPr>
          <p:cNvPr id="31" name="Rounded Rectangle 30">
            <a:hlinkClick r:id="rId10" action="ppaction://hlinksldjump"/>
          </p:cNvPr>
          <p:cNvSpPr/>
          <p:nvPr/>
        </p:nvSpPr>
        <p:spPr bwMode="auto">
          <a:xfrm>
            <a:off x="8282848" y="5881171"/>
            <a:ext cx="727114" cy="517794"/>
          </a:xfrm>
          <a:prstGeom prst="roundRect">
            <a:avLst/>
          </a:prstGeom>
          <a:solidFill>
            <a:schemeClr val="tx1">
              <a:lumMod val="50000"/>
              <a:lumOff val="50000"/>
            </a:schemeClr>
          </a:solidFill>
          <a:ln w="25400" cap="flat" cmpd="sng" algn="ctr">
            <a:solidFill>
              <a:schemeClr val="tx1">
                <a:lumMod val="75000"/>
                <a:lumOff val="25000"/>
              </a:schemeClr>
            </a:solidFill>
            <a:prstDash val="solid"/>
            <a:round/>
            <a:headEnd type="none" w="med" len="med"/>
            <a:tailEnd type="none" w="med" len="med"/>
          </a:ln>
          <a:effectLst/>
          <a:scene3d>
            <a:camera prst="orthographicFront"/>
            <a:lightRig rig="threePt" dir="t"/>
          </a:scene3d>
          <a:sp3d>
            <a:bevelT w="63500" h="63500"/>
          </a:sp3d>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Tahoma" pitchFamily="34" charset="0"/>
              </a:rPr>
              <a:t>Next</a:t>
            </a:r>
            <a:endParaRPr kumimoji="0" lang="en-US" sz="1600" b="1" i="0" u="none" strike="noStrike" cap="none" normalizeH="0" baseline="0" dirty="0" smtClean="0">
              <a:ln>
                <a:noFill/>
              </a:ln>
              <a:solidFill>
                <a:schemeClr val="bg1"/>
              </a:solidFill>
              <a:effectLst/>
              <a:latin typeface="Tahoma" pitchFamily="34" charset="0"/>
            </a:endParaRPr>
          </a:p>
        </p:txBody>
      </p:sp>
      <p:pic>
        <p:nvPicPr>
          <p:cNvPr id="32" name="Picture 1" descr="C:\Users\hoeseng\AppData\Local\Microsoft\Windows\Temporary Internet Files\Content.IE5\2SH76F5T\MC900442122[1].png">
            <a:hlinkClick r:id="rId12" action="ppaction://hlinksldjump"/>
          </p:cNvPr>
          <p:cNvPicPr>
            <a:picLocks noChangeAspect="1" noChangeArrowheads="1"/>
          </p:cNvPicPr>
          <p:nvPr/>
        </p:nvPicPr>
        <p:blipFill>
          <a:blip r:embed="rId13" cstate="print"/>
          <a:srcRect/>
          <a:stretch>
            <a:fillRect/>
          </a:stretch>
        </p:blipFill>
        <p:spPr bwMode="auto">
          <a:xfrm>
            <a:off x="8472430" y="143219"/>
            <a:ext cx="526253" cy="522697"/>
          </a:xfrm>
          <a:prstGeom prst="rect">
            <a:avLst/>
          </a:prstGeom>
          <a:noFill/>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Blank">
  <a:themeElements>
    <a:clrScheme name="Micron 2007">
      <a:dk1>
        <a:srgbClr val="002060"/>
      </a:dk1>
      <a:lt1>
        <a:sysClr val="window" lastClr="FFFFFF"/>
      </a:lt1>
      <a:dk2>
        <a:srgbClr val="002060"/>
      </a:dk2>
      <a:lt2>
        <a:srgbClr val="FFFFFF"/>
      </a:lt2>
      <a:accent1>
        <a:srgbClr val="CEB966"/>
      </a:accent1>
      <a:accent2>
        <a:srgbClr val="9CB084"/>
      </a:accent2>
      <a:accent3>
        <a:srgbClr val="6BB1C9"/>
      </a:accent3>
      <a:accent4>
        <a:srgbClr val="6585CF"/>
      </a:accent4>
      <a:accent5>
        <a:srgbClr val="7E6BC9"/>
      </a:accent5>
      <a:accent6>
        <a:srgbClr val="A379BB"/>
      </a:accent6>
      <a:hlink>
        <a:srgbClr val="2F75FF"/>
      </a:hlink>
      <a:folHlink>
        <a:srgbClr val="3D8DA9"/>
      </a:folHlink>
    </a:clrScheme>
    <a:fontScheme name="Tahoma">
      <a:majorFont>
        <a:latin typeface="Tahoma"/>
        <a:ea typeface="MS PGothic"/>
        <a:cs typeface=""/>
      </a:majorFont>
      <a:minorFont>
        <a:latin typeface="Tahoma"/>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spPr>
      <a:bodyPr vert="horz" wrap="square" lIns="92075" tIns="46038" rIns="92075" bIns="46038" numCol="1" rtlCol="0"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2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2075" tIns="46038" rIns="92075" bIns="46038"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Tahoma" pitchFamily="34" charset="0"/>
          </a:defRPr>
        </a:defPPr>
      </a:lstStyle>
    </a:lnDef>
    <a:txDef>
      <a:spPr>
        <a:noFill/>
      </a:spPr>
      <a:bodyPr wrap="none" rtlCol="0">
        <a:spAutoFit/>
      </a:bodyPr>
      <a:lstStyle>
        <a:defPPr>
          <a:defRPr sz="1800" dirty="0" smtClean="0"/>
        </a:defPPr>
      </a:lstStyle>
    </a:txDef>
  </a:objectDefaults>
  <a:extraClrSchemeLst>
    <a:extraClrScheme>
      <a:clrScheme name="1_Blan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Blan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Blan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Blank 8">
        <a:dk1>
          <a:srgbClr val="000000"/>
        </a:dk1>
        <a:lt1>
          <a:srgbClr val="FFFFFF"/>
        </a:lt1>
        <a:dk2>
          <a:srgbClr val="000099"/>
        </a:dk2>
        <a:lt2>
          <a:srgbClr val="808080"/>
        </a:lt2>
        <a:accent1>
          <a:srgbClr val="FFCC00"/>
        </a:accent1>
        <a:accent2>
          <a:srgbClr val="800080"/>
        </a:accent2>
        <a:accent3>
          <a:srgbClr val="FFFFFF"/>
        </a:accent3>
        <a:accent4>
          <a:srgbClr val="000000"/>
        </a:accent4>
        <a:accent5>
          <a:srgbClr val="FFE2AA"/>
        </a:accent5>
        <a:accent6>
          <a:srgbClr val="730073"/>
        </a:accent6>
        <a:hlink>
          <a:srgbClr val="006666"/>
        </a:hlink>
        <a:folHlink>
          <a:srgbClr val="A50021"/>
        </a:folHlink>
      </a:clrScheme>
      <a:clrMap bg1="lt1" tx1="dk1" bg2="lt2" tx2="dk2" accent1="accent1" accent2="accent2" accent3="accent3" accent4="accent4" accent5="accent5" accent6="accent6" hlink="hlink" folHlink="folHlink"/>
    </a:extraClrScheme>
    <a:extraClrScheme>
      <a:clrScheme name="1_Blank 9">
        <a:dk1>
          <a:srgbClr val="072B5E"/>
        </a:dk1>
        <a:lt1>
          <a:srgbClr val="FFFFFF"/>
        </a:lt1>
        <a:dk2>
          <a:srgbClr val="072B5E"/>
        </a:dk2>
        <a:lt2>
          <a:srgbClr val="808080"/>
        </a:lt2>
        <a:accent1>
          <a:srgbClr val="455E90"/>
        </a:accent1>
        <a:accent2>
          <a:srgbClr val="7F0700"/>
        </a:accent2>
        <a:accent3>
          <a:srgbClr val="FFFFFF"/>
        </a:accent3>
        <a:accent4>
          <a:srgbClr val="05234F"/>
        </a:accent4>
        <a:accent5>
          <a:srgbClr val="B0B6C6"/>
        </a:accent5>
        <a:accent6>
          <a:srgbClr val="720600"/>
        </a:accent6>
        <a:hlink>
          <a:srgbClr val="3D8DA9"/>
        </a:hlink>
        <a:folHlink>
          <a:srgbClr val="796BB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icron 2007">
      <a:dk1>
        <a:srgbClr val="002060"/>
      </a:dk1>
      <a:lt1>
        <a:sysClr val="window" lastClr="FFFFFF"/>
      </a:lt1>
      <a:dk2>
        <a:srgbClr val="002060"/>
      </a:dk2>
      <a:lt2>
        <a:srgbClr val="FFFFFF"/>
      </a:lt2>
      <a:accent1>
        <a:srgbClr val="CEB966"/>
      </a:accent1>
      <a:accent2>
        <a:srgbClr val="9CB084"/>
      </a:accent2>
      <a:accent3>
        <a:srgbClr val="6BB1C9"/>
      </a:accent3>
      <a:accent4>
        <a:srgbClr val="6585CF"/>
      </a:accent4>
      <a:accent5>
        <a:srgbClr val="7E6BC9"/>
      </a:accent5>
      <a:accent6>
        <a:srgbClr val="A379BB"/>
      </a:accent6>
      <a:hlink>
        <a:srgbClr val="2F75FF"/>
      </a:hlink>
      <a:folHlink>
        <a:srgbClr val="3D8DA9"/>
      </a:folHlink>
    </a:clrScheme>
    <a:fontScheme name="Tahoma">
      <a:majorFont>
        <a:latin typeface="Tahoma"/>
        <a:ea typeface="MS PGothic"/>
        <a:cs typeface=""/>
      </a:majorFont>
      <a:minorFont>
        <a:latin typeface="Tahoma"/>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CEF8C7D971F4388C598874C688538" ma:contentTypeVersion="0" ma:contentTypeDescription="Create a new document." ma:contentTypeScope="" ma:versionID="251fbe584dc471e989b06dd8bb62075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5D6369-0989-4782-AE77-EFB0AAAE8DBB}"/>
</file>

<file path=customXml/itemProps2.xml><?xml version="1.0" encoding="utf-8"?>
<ds:datastoreItem xmlns:ds="http://schemas.openxmlformats.org/officeDocument/2006/customXml" ds:itemID="{053F5831-9590-4FFB-9FB6-CB2572253A13}"/>
</file>

<file path=customXml/itemProps3.xml><?xml version="1.0" encoding="utf-8"?>
<ds:datastoreItem xmlns:ds="http://schemas.openxmlformats.org/officeDocument/2006/customXml" ds:itemID="{B1CEA792-D447-476A-8868-DD5D2F13B4F2}"/>
</file>

<file path=docProps/app.xml><?xml version="1.0" encoding="utf-8"?>
<Properties xmlns="http://schemas.openxmlformats.org/officeDocument/2006/extended-properties" xmlns:vt="http://schemas.openxmlformats.org/officeDocument/2006/docPropsVTypes">
  <Template>blank</Template>
  <TotalTime>8748</TotalTime>
  <Words>1244</Words>
  <Application>Microsoft Office PowerPoint</Application>
  <PresentationFormat>On-screen Show (4:3)</PresentationFormat>
  <Paragraphs>419</Paragraphs>
  <Slides>47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Tahoma</vt:lpstr>
      <vt:lpstr>MS PGothic</vt:lpstr>
      <vt:lpstr>Arial</vt:lpstr>
      <vt:lpstr>Arial Unicode MS</vt:lpstr>
      <vt:lpstr>Wingdings</vt:lpstr>
      <vt:lpstr>Times New Roman</vt:lpstr>
      <vt:lpstr>MS PGothic</vt:lpstr>
      <vt:lpstr>Lucida Sans Unicode</vt:lpstr>
      <vt:lpstr>Blank</vt:lpstr>
      <vt:lpstr>Perl language</vt:lpstr>
      <vt:lpstr>Nextest perl script template</vt:lpstr>
      <vt:lpstr>Slide 3</vt:lpstr>
      <vt:lpstr>Slide 4</vt:lpstr>
      <vt:lpstr>Slide 5</vt:lpstr>
      <vt:lpstr>Slide 6</vt:lpstr>
      <vt:lpstr>Slide 7</vt:lpstr>
      <vt:lpstr>Slide 8</vt:lpstr>
      <vt:lpstr>Slide 9</vt:lpstr>
      <vt:lpstr>Slide 10</vt:lpstr>
      <vt:lpstr>Slide 11</vt:lpstr>
      <vt:lpstr>Regex / Regular Expression</vt:lpstr>
      <vt:lpstr>Regex / Regular Expression</vt:lpstr>
      <vt:lpstr>Regex / Regular Expression</vt:lpstr>
      <vt:lpstr>Regex / Regular Expression</vt:lpstr>
      <vt:lpstr>Regex / Regular Expression</vt:lpstr>
      <vt:lpstr>Regex / Regular Expression</vt:lpstr>
      <vt:lpstr>Regex / Regular Expression</vt:lpstr>
      <vt:lpstr>Regex / Regular Expression</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Numerical Operators</vt:lpstr>
      <vt:lpstr>Comparison Operators</vt:lpstr>
      <vt:lpstr>Control Structure</vt:lpstr>
      <vt:lpstr>Subroutine</vt:lpstr>
      <vt:lpstr>Extras</vt:lpstr>
      <vt:lpstr>Index</vt:lpstr>
      <vt:lpstr>Reference</vt:lpstr>
      <vt:lpstr>Slide 47</vt:lpstr>
    </vt:vector>
  </TitlesOfParts>
  <Company>Micron Technology,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Perl</dc:title>
  <dc:creator>Loh Hoe Seng</dc:creator>
  <cp:lastModifiedBy>Loh Hoe Seng</cp:lastModifiedBy>
  <cp:revision>693</cp:revision>
  <cp:lastPrinted>2001-04-11T21:27:24Z</cp:lastPrinted>
  <dcterms:created xsi:type="dcterms:W3CDTF">2013-10-31T03:35:06Z</dcterms:created>
  <dcterms:modified xsi:type="dcterms:W3CDTF">2013-11-06T05:23:34Z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0x010100DD4CEF8C7D971F4388C598874C688538</vt:lpwstr>
  </property>
  <property fmtid="{D5CDD505-2E9C-101B-9397-08002B2CF9AE}" pid="3" name="Order">
    <vt:r8>1300</vt:r8>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TemplateUrl">
    <vt:lpwstr/>
  </property>
</Properties>
</file>