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s/slide7.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6.xml" ContentType="application/vnd.openxmlformats-officedocument.customXmlProperties+xml"/>
  <Override PartName="/customXml/itemProps5.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Override PartName="/customXml/itemProps7.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20" r:id="rId4"/>
  </p:sldMasterIdLst>
  <p:notesMasterIdLst>
    <p:notesMasterId r:id="rId14"/>
  </p:notesMasterIdLst>
  <p:handoutMasterIdLst>
    <p:handoutMasterId r:id="rId15"/>
  </p:handoutMasterIdLst>
  <p:sldIdLst>
    <p:sldId id="256" r:id="rId5"/>
    <p:sldId id="258" r:id="rId6"/>
    <p:sldId id="259" r:id="rId7"/>
    <p:sldId id="261" r:id="rId8"/>
    <p:sldId id="279" r:id="rId9"/>
    <p:sldId id="278" r:id="rId10"/>
    <p:sldId id="280" r:id="rId11"/>
    <p:sldId id="281" r:id="rId12"/>
    <p:sldId id="275" r:id="rId13"/>
  </p:sldIdLst>
  <p:sldSz cx="9144000" cy="6858000" type="screen4x3"/>
  <p:notesSz cx="6858000" cy="9180513"/>
  <p:defaultTextStyle>
    <a:defPPr>
      <a:defRPr lang="en-US"/>
    </a:defPPr>
    <a:lvl1pPr algn="l" rtl="0" fontAlgn="base">
      <a:spcBef>
        <a:spcPct val="0"/>
      </a:spcBef>
      <a:spcAft>
        <a:spcPct val="0"/>
      </a:spcAft>
      <a:defRPr sz="1200" kern="1200">
        <a:solidFill>
          <a:schemeClr val="tx1"/>
        </a:solidFill>
        <a:latin typeface="Tahoma" pitchFamily="34" charset="0"/>
        <a:ea typeface="MS PGothic" pitchFamily="34" charset="-128"/>
        <a:cs typeface="+mn-cs"/>
      </a:defRPr>
    </a:lvl1pPr>
    <a:lvl2pPr marL="457200" algn="l" rtl="0" fontAlgn="base">
      <a:spcBef>
        <a:spcPct val="0"/>
      </a:spcBef>
      <a:spcAft>
        <a:spcPct val="0"/>
      </a:spcAft>
      <a:defRPr sz="1200" kern="1200">
        <a:solidFill>
          <a:schemeClr val="tx1"/>
        </a:solidFill>
        <a:latin typeface="Tahoma" pitchFamily="34" charset="0"/>
        <a:ea typeface="MS PGothic" pitchFamily="34" charset="-128"/>
        <a:cs typeface="+mn-cs"/>
      </a:defRPr>
    </a:lvl2pPr>
    <a:lvl3pPr marL="914400" algn="l" rtl="0" fontAlgn="base">
      <a:spcBef>
        <a:spcPct val="0"/>
      </a:spcBef>
      <a:spcAft>
        <a:spcPct val="0"/>
      </a:spcAft>
      <a:defRPr sz="1200" kern="1200">
        <a:solidFill>
          <a:schemeClr val="tx1"/>
        </a:solidFill>
        <a:latin typeface="Tahoma" pitchFamily="34" charset="0"/>
        <a:ea typeface="MS PGothic" pitchFamily="34" charset="-128"/>
        <a:cs typeface="+mn-cs"/>
      </a:defRPr>
    </a:lvl3pPr>
    <a:lvl4pPr marL="1371600" algn="l" rtl="0" fontAlgn="base">
      <a:spcBef>
        <a:spcPct val="0"/>
      </a:spcBef>
      <a:spcAft>
        <a:spcPct val="0"/>
      </a:spcAft>
      <a:defRPr sz="1200" kern="1200">
        <a:solidFill>
          <a:schemeClr val="tx1"/>
        </a:solidFill>
        <a:latin typeface="Tahoma" pitchFamily="34" charset="0"/>
        <a:ea typeface="MS PGothic" pitchFamily="34" charset="-128"/>
        <a:cs typeface="+mn-cs"/>
      </a:defRPr>
    </a:lvl4pPr>
    <a:lvl5pPr marL="1828800" algn="l" rtl="0" fontAlgn="base">
      <a:spcBef>
        <a:spcPct val="0"/>
      </a:spcBef>
      <a:spcAft>
        <a:spcPct val="0"/>
      </a:spcAft>
      <a:defRPr sz="1200" kern="1200">
        <a:solidFill>
          <a:schemeClr val="tx1"/>
        </a:solidFill>
        <a:latin typeface="Tahoma" pitchFamily="34" charset="0"/>
        <a:ea typeface="MS PGothic" pitchFamily="34" charset="-128"/>
        <a:cs typeface="+mn-cs"/>
      </a:defRPr>
    </a:lvl5pPr>
    <a:lvl6pPr marL="2286000" algn="l" defTabSz="914400" rtl="0" eaLnBrk="1" latinLnBrk="0" hangingPunct="1">
      <a:defRPr sz="1200" kern="1200">
        <a:solidFill>
          <a:schemeClr val="tx1"/>
        </a:solidFill>
        <a:latin typeface="Tahoma" pitchFamily="34" charset="0"/>
        <a:ea typeface="MS PGothic" pitchFamily="34" charset="-128"/>
        <a:cs typeface="+mn-cs"/>
      </a:defRPr>
    </a:lvl6pPr>
    <a:lvl7pPr marL="2743200" algn="l" defTabSz="914400" rtl="0" eaLnBrk="1" latinLnBrk="0" hangingPunct="1">
      <a:defRPr sz="1200" kern="1200">
        <a:solidFill>
          <a:schemeClr val="tx1"/>
        </a:solidFill>
        <a:latin typeface="Tahoma" pitchFamily="34" charset="0"/>
        <a:ea typeface="MS PGothic" pitchFamily="34" charset="-128"/>
        <a:cs typeface="+mn-cs"/>
      </a:defRPr>
    </a:lvl7pPr>
    <a:lvl8pPr marL="3200400" algn="l" defTabSz="914400" rtl="0" eaLnBrk="1" latinLnBrk="0" hangingPunct="1">
      <a:defRPr sz="1200" kern="1200">
        <a:solidFill>
          <a:schemeClr val="tx1"/>
        </a:solidFill>
        <a:latin typeface="Tahoma" pitchFamily="34" charset="0"/>
        <a:ea typeface="MS PGothic" pitchFamily="34" charset="-128"/>
        <a:cs typeface="+mn-cs"/>
      </a:defRPr>
    </a:lvl8pPr>
    <a:lvl9pPr marL="3657600" algn="l" defTabSz="914400" rtl="0" eaLnBrk="1" latinLnBrk="0" hangingPunct="1">
      <a:defRPr sz="1200" kern="1200">
        <a:solidFill>
          <a:schemeClr val="tx1"/>
        </a:solidFill>
        <a:latin typeface="Tahom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2C8"/>
    <a:srgbClr val="1F54A5"/>
    <a:srgbClr val="6BBB35"/>
    <a:srgbClr val="C1CEEC"/>
    <a:srgbClr val="292377"/>
    <a:srgbClr val="24207A"/>
    <a:srgbClr val="0066CC"/>
    <a:srgbClr val="0033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05" autoAdjust="0"/>
  </p:normalViewPr>
  <p:slideViewPr>
    <p:cSldViewPr snapToGrid="0">
      <p:cViewPr varScale="1">
        <p:scale>
          <a:sx n="85" d="100"/>
          <a:sy n="85" d="100"/>
        </p:scale>
        <p:origin x="-1716" y="-96"/>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customXml" Target="../customXml/item5.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openxmlformats.org/officeDocument/2006/relationships/customXml" Target="../customXml/item7.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9059" name="Rectangle 3075"/>
          <p:cNvSpPr>
            <a:spLocks noGrp="1" noChangeArrowheads="1"/>
          </p:cNvSpPr>
          <p:nvPr>
            <p:ph type="dt" sz="quarter" idx="1"/>
          </p:nvPr>
        </p:nvSpPr>
        <p:spPr bwMode="auto">
          <a:xfrm>
            <a:off x="3884613" y="0"/>
            <a:ext cx="2987675" cy="452438"/>
          </a:xfrm>
          <a:prstGeom prst="rect">
            <a:avLst/>
          </a:prstGeom>
          <a:noFill/>
          <a:ln w="9525">
            <a:noFill/>
            <a:miter lim="800000"/>
            <a:headEnd/>
            <a:tailEnd/>
          </a:ln>
          <a:effectLst/>
        </p:spPr>
        <p:txBody>
          <a:bodyPr vert="horz" wrap="square" lIns="90077" tIns="45039" rIns="90077" bIns="45039" numCol="1" anchor="t"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ea typeface="+mn-ea"/>
                <a:cs typeface="+mn-cs"/>
              </a:defRPr>
            </a:lvl1pPr>
          </a:lstStyle>
          <a:p>
            <a:pPr>
              <a:defRPr/>
            </a:pPr>
            <a:endParaRPr lang="en-US"/>
          </a:p>
        </p:txBody>
      </p:sp>
      <p:sp>
        <p:nvSpPr>
          <p:cNvPr id="429061" name="Rectangle 3077"/>
          <p:cNvSpPr>
            <a:spLocks noGrp="1" noChangeArrowheads="1"/>
          </p:cNvSpPr>
          <p:nvPr>
            <p:ph type="sldNum" sz="quarter" idx="3"/>
          </p:nvPr>
        </p:nvSpPr>
        <p:spPr bwMode="auto">
          <a:xfrm>
            <a:off x="3884613" y="8742363"/>
            <a:ext cx="2987675" cy="452437"/>
          </a:xfrm>
          <a:prstGeom prst="rect">
            <a:avLst/>
          </a:prstGeom>
          <a:noFill/>
          <a:ln w="9525">
            <a:noFill/>
            <a:miter lim="800000"/>
            <a:headEnd/>
            <a:tailEnd/>
          </a:ln>
          <a:effectLst/>
        </p:spPr>
        <p:txBody>
          <a:bodyPr vert="horz" wrap="square" lIns="90077" tIns="45039" rIns="90077" bIns="45039" numCol="1" anchor="b"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defRPr>
            </a:lvl1pPr>
          </a:lstStyle>
          <a:p>
            <a:fld id="{C44C95EC-8C53-4A8B-87B1-0C32815BA400}"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defTabSz="915988" eaLnBrk="0" hangingPunct="0">
              <a:defRPr>
                <a:latin typeface="Times New Roman" pitchFamily="18"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algn="r" defTabSz="915988" eaLnBrk="0" hangingPunct="0">
              <a:defRPr>
                <a:latin typeface="Times New Roman" pitchFamily="18" charset="0"/>
                <a:ea typeface="+mn-ea"/>
                <a:cs typeface="+mn-cs"/>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defTabSz="915988" eaLnBrk="0" hangingPunct="0">
              <a:defRPr>
                <a:latin typeface="Times New Roman" pitchFamily="18"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algn="r" defTabSz="915988" eaLnBrk="0" hangingPunct="0">
              <a:defRPr>
                <a:latin typeface="Times New Roman" pitchFamily="18" charset="0"/>
              </a:defRPr>
            </a:lvl1pPr>
          </a:lstStyle>
          <a:p>
            <a:fld id="{D23D3AED-E6A9-4AE9-A578-779ED901C038}"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slideshow</a:t>
            </a:r>
            <a:r>
              <a:rPr lang="en-US" baseline="0" dirty="0" smtClean="0"/>
              <a:t> is for using the Windows Task Manager, for scheduling on Linux, please look up </a:t>
            </a:r>
            <a:r>
              <a:rPr lang="en-US" baseline="0" dirty="0" err="1" smtClean="0"/>
              <a:t>crontab</a:t>
            </a:r>
            <a:r>
              <a:rPr lang="en-US" baseline="0" smtClean="0"/>
              <a:t> documentation: https://help.ubuntu.com/community/CronHowto</a:t>
            </a:r>
            <a:endParaRPr lang="en-US"/>
          </a:p>
        </p:txBody>
      </p:sp>
      <p:sp>
        <p:nvSpPr>
          <p:cNvPr id="4" name="Slide Number Placeholder 3"/>
          <p:cNvSpPr>
            <a:spLocks noGrp="1"/>
          </p:cNvSpPr>
          <p:nvPr>
            <p:ph type="sldNum" sz="quarter" idx="10"/>
          </p:nvPr>
        </p:nvSpPr>
        <p:spPr/>
        <p:txBody>
          <a:bodyPr/>
          <a:lstStyle/>
          <a:p>
            <a:fld id="{D23D3AED-E6A9-4AE9-A578-779ED901C03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014 Confidential -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33350" y="6148388"/>
            <a:ext cx="8869363"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600">
                <a:solidFill>
                  <a:srgbClr val="1F54A5"/>
                </a:solidFill>
                <a:latin typeface="Calibri Light" pitchFamily="-84" charset="0"/>
              </a:rPr>
              <a:t>©2014 Micron Technology, Inc. All rights reserved. Products are warranted only to meet Micron</a:t>
            </a:r>
            <a:r>
              <a:rPr lang="en-US" altLang="en-US" sz="600">
                <a:solidFill>
                  <a:srgbClr val="1F54A5"/>
                </a:solidFill>
                <a:latin typeface="Calibri Light" pitchFamily="-84" charset="0"/>
              </a:rPr>
              <a:t>’</a:t>
            </a:r>
            <a:r>
              <a:rPr lang="en-US" sz="600">
                <a:solidFill>
                  <a:srgbClr val="1F54A5"/>
                </a:solidFill>
                <a:latin typeface="Calibri Light" pitchFamily="-84" charset="0"/>
              </a:rPr>
              <a:t>s production data sheet specifications. Information, products, and/or specifications are subject to change without notice. All information is provided on an </a:t>
            </a:r>
            <a:r>
              <a:rPr lang="en-US" altLang="en-US" sz="600">
                <a:solidFill>
                  <a:srgbClr val="1F54A5"/>
                </a:solidFill>
                <a:latin typeface="Calibri Light" pitchFamily="-84" charset="0"/>
              </a:rPr>
              <a:t>“</a:t>
            </a:r>
            <a:r>
              <a:rPr lang="en-US" sz="600">
                <a:solidFill>
                  <a:srgbClr val="1F54A5"/>
                </a:solidFill>
                <a:latin typeface="Calibri Light" pitchFamily="-84" charset="0"/>
              </a:rPr>
              <a:t>AS IS</a:t>
            </a:r>
            <a:r>
              <a:rPr lang="en-US" altLang="en-US" sz="600">
                <a:solidFill>
                  <a:srgbClr val="1F54A5"/>
                </a:solidFill>
                <a:latin typeface="Calibri Light" pitchFamily="-84" charset="0"/>
              </a:rPr>
              <a:t>”</a:t>
            </a:r>
            <a:r>
              <a:rPr lang="en-US" sz="600">
                <a:solidFill>
                  <a:srgbClr val="1F54A5"/>
                </a:solidFill>
                <a:latin typeface="Calibri Light" pitchFamily="-84" charset="0"/>
              </a:rPr>
              <a:t> basis without warranties of any kind. Dates are estimates only. Drawings are not to scale. Micron and the Micron logo are trademarks of Micron Technology, Inc. All other trademarks are the property of their respective owners.</a:t>
            </a:r>
          </a:p>
        </p:txBody>
      </p:sp>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21D3A8BD-7F23-46B8-A6BC-14F3D0FB9224}"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7" name="Freeform 6"/>
          <p:cNvSpPr>
            <a:spLocks/>
          </p:cNvSpPr>
          <p:nvPr/>
        </p:nvSpPr>
        <p:spPr bwMode="auto">
          <a:xfrm>
            <a:off x="4911725" y="635317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7"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ctrTitle"/>
          </p:nvPr>
        </p:nvSpPr>
        <p:spPr>
          <a:xfrm>
            <a:off x="0" y="2130425"/>
            <a:ext cx="9144000" cy="1470025"/>
          </a:xfrm>
        </p:spPr>
        <p:txBody>
          <a:bodyPr anchor="b">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0" y="3686718"/>
            <a:ext cx="9144000" cy="1752600"/>
          </a:xfrm>
        </p:spPr>
        <p:txBody>
          <a:bodyPr/>
          <a:lstStyle>
            <a:lvl1pPr marL="0" indent="0" algn="ctr">
              <a:buNone/>
              <a:defRPr>
                <a:solidFill>
                  <a:srgbClr val="0042C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CDDC1A81-5C3B-490E-8FF9-05A2718CB3A3}" type="datetime4">
              <a:rPr lang="en-US"/>
              <a:pPr/>
              <a:t>September 10, 2014</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2014 Non-Con - 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33350" y="6148388"/>
            <a:ext cx="8869363"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600">
                <a:solidFill>
                  <a:srgbClr val="1F54A5"/>
                </a:solidFill>
                <a:latin typeface="Calibri Light" pitchFamily="-84" charset="0"/>
              </a:rPr>
              <a:t>©2014 Micron Technology, Inc. All rights reserved. Products are warranted only to meet Micron</a:t>
            </a:r>
            <a:r>
              <a:rPr lang="en-US" altLang="en-US" sz="600">
                <a:solidFill>
                  <a:srgbClr val="1F54A5"/>
                </a:solidFill>
                <a:latin typeface="Calibri Light" pitchFamily="-84" charset="0"/>
              </a:rPr>
              <a:t>’</a:t>
            </a:r>
            <a:r>
              <a:rPr lang="en-US" sz="600">
                <a:solidFill>
                  <a:srgbClr val="1F54A5"/>
                </a:solidFill>
                <a:latin typeface="Calibri Light" pitchFamily="-84" charset="0"/>
              </a:rPr>
              <a:t>s production data sheet specifications. Information, products, and/or specifications are subject to change without notice. All information is provided on an </a:t>
            </a:r>
            <a:r>
              <a:rPr lang="en-US" altLang="en-US" sz="600">
                <a:solidFill>
                  <a:srgbClr val="1F54A5"/>
                </a:solidFill>
                <a:latin typeface="Calibri Light" pitchFamily="-84" charset="0"/>
              </a:rPr>
              <a:t>“</a:t>
            </a:r>
            <a:r>
              <a:rPr lang="en-US" sz="600">
                <a:solidFill>
                  <a:srgbClr val="1F54A5"/>
                </a:solidFill>
                <a:latin typeface="Calibri Light" pitchFamily="-84" charset="0"/>
              </a:rPr>
              <a:t>AS IS</a:t>
            </a:r>
            <a:r>
              <a:rPr lang="en-US" altLang="en-US" sz="600">
                <a:solidFill>
                  <a:srgbClr val="1F54A5"/>
                </a:solidFill>
                <a:latin typeface="Calibri Light" pitchFamily="-84" charset="0"/>
              </a:rPr>
              <a:t>”</a:t>
            </a:r>
            <a:r>
              <a:rPr lang="en-US" sz="600">
                <a:solidFill>
                  <a:srgbClr val="1F54A5"/>
                </a:solidFill>
                <a:latin typeface="Calibri Light" pitchFamily="-84" charset="0"/>
              </a:rPr>
              <a:t> basis without warranties of any kind. Dates are estimates only. Drawings are not to scale. Micron and the Micron logo are trademarks of Micron Technology, Inc. All other trademarks are the property of their respective owners.</a:t>
            </a:r>
          </a:p>
        </p:txBody>
      </p:sp>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401F70ED-283C-405F-839A-AEAEAB933CC6}"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7" name="Freeform 6"/>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7"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ctrTitle"/>
          </p:nvPr>
        </p:nvSpPr>
        <p:spPr>
          <a:xfrm>
            <a:off x="0" y="2130425"/>
            <a:ext cx="9144000" cy="1470025"/>
          </a:xfrm>
        </p:spPr>
        <p:txBody>
          <a:bodyPr anchor="b">
            <a:normAutofit/>
          </a:bodyPr>
          <a:lstStyle>
            <a:lvl1pPr>
              <a:defRPr sz="3200"/>
            </a:lvl1pPr>
          </a:lstStyle>
          <a:p>
            <a:r>
              <a:rPr lang="en-US" smtClean="0"/>
              <a:t>Click to edit Master title style</a:t>
            </a:r>
            <a:endParaRPr lang="en-US"/>
          </a:p>
        </p:txBody>
      </p:sp>
      <p:sp>
        <p:nvSpPr>
          <p:cNvPr id="3" name="Subtitle 2"/>
          <p:cNvSpPr>
            <a:spLocks noGrp="1"/>
          </p:cNvSpPr>
          <p:nvPr>
            <p:ph type="subTitle" idx="1"/>
          </p:nvPr>
        </p:nvSpPr>
        <p:spPr>
          <a:xfrm>
            <a:off x="0" y="3686718"/>
            <a:ext cx="9144000" cy="1752600"/>
          </a:xfrm>
        </p:spPr>
        <p:txBody>
          <a:bodyPr/>
          <a:lstStyle>
            <a:lvl1pPr marL="0" indent="0" algn="ctr">
              <a:buNone/>
              <a:defRPr>
                <a:solidFill>
                  <a:srgbClr val="0042C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15D09C9A-879B-4DC1-94BC-7AFAE8552547}" type="datetime4">
              <a:rPr lang="en-US"/>
              <a:pPr/>
              <a:t>September 10, 2014</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014 Non-Con - Title and Content">
    <p:spTree>
      <p:nvGrpSpPr>
        <p:cNvPr id="1" name=""/>
        <p:cNvGrpSpPr/>
        <p:nvPr/>
      </p:nvGrpSpPr>
      <p:grpSpPr>
        <a:xfrm>
          <a:off x="0" y="0"/>
          <a:ext cx="0" cy="0"/>
          <a:chOff x="0" y="0"/>
          <a:chExt cx="0" cy="0"/>
        </a:xfrm>
      </p:grpSpPr>
      <p:sp>
        <p:nvSpPr>
          <p:cNvPr id="4" name="Rectangle 9"/>
          <p:cNvSpPr txBox="1">
            <a:spLocks noChangeArrowheads="1"/>
          </p:cNvSpPr>
          <p:nvPr/>
        </p:nvSpPr>
        <p:spPr>
          <a:xfrm>
            <a:off x="22225" y="6554788"/>
            <a:ext cx="501650" cy="249237"/>
          </a:xfrm>
          <a:prstGeom prst="rect">
            <a:avLst/>
          </a:prstGeom>
        </p:spPr>
        <p:txBody>
          <a:bodyPr/>
          <a:lstStyle/>
          <a:p>
            <a:pPr algn="ctr" eaLnBrk="0" hangingPunct="0"/>
            <a:fld id="{2E3FB4FE-34F8-4B5A-9F4F-6968C8BAC6E7}"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5"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6"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7"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0754BF5D-DB90-48AA-9F21-48E0A6F5282F}" type="datetime4">
              <a:rPr lang="en-US"/>
              <a:pPr/>
              <a:t>September 10, 2014</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014 Non-Con - Two Content">
    <p:spTree>
      <p:nvGrpSpPr>
        <p:cNvPr id="1" name=""/>
        <p:cNvGrpSpPr/>
        <p:nvPr/>
      </p:nvGrpSpPr>
      <p:grpSpPr>
        <a:xfrm>
          <a:off x="0" y="0"/>
          <a:ext cx="0" cy="0"/>
          <a:chOff x="0" y="0"/>
          <a:chExt cx="0" cy="0"/>
        </a:xfrm>
      </p:grpSpPr>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72A32F61-3E6F-4548-B7F4-A939D9C357F9}"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7"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83590"/>
            <a:ext cx="4038600" cy="4942574"/>
          </a:xfrm>
        </p:spPr>
        <p:txBody>
          <a:bodyPr>
            <a:normAutofit/>
          </a:bodyPr>
          <a:lstStyle>
            <a:lvl1pPr>
              <a:defRPr sz="2000"/>
            </a:lvl1pPr>
            <a:lvl2pPr>
              <a:spcBef>
                <a:spcPts val="0"/>
              </a:spcBef>
              <a:defRPr sz="1800"/>
            </a:lvl2pPr>
            <a:lvl3pPr>
              <a:spcBef>
                <a:spcPts val="0"/>
              </a:spcBef>
              <a:defRPr sz="1600"/>
            </a:lvl3pPr>
            <a:lvl4pPr>
              <a:spcBef>
                <a:spcPts val="0"/>
              </a:spcBef>
              <a:defRPr sz="1400"/>
            </a:lvl4pPr>
            <a:lvl5pPr>
              <a:spcBef>
                <a:spcPts val="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83590"/>
            <a:ext cx="4038600" cy="4942574"/>
          </a:xfrm>
        </p:spPr>
        <p:txBody>
          <a:bodyPr/>
          <a:lstStyle>
            <a:lvl1pPr>
              <a:defRPr sz="2000"/>
            </a:lvl1pPr>
            <a:lvl2pPr>
              <a:spcBef>
                <a:spcPts val="0"/>
              </a:spcBef>
              <a:defRPr sz="1800"/>
            </a:lvl2pPr>
            <a:lvl3pPr>
              <a:spcBef>
                <a:spcPts val="0"/>
              </a:spcBef>
              <a:defRPr sz="1600"/>
            </a:lvl3pPr>
            <a:lvl4pPr>
              <a:spcBef>
                <a:spcPts val="0"/>
              </a:spcBef>
              <a:defRPr sz="1400"/>
            </a:lvl4pPr>
            <a:lvl5pPr>
              <a:spcBef>
                <a:spcPts val="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188DB05F-EE1C-4145-AABD-6416531FA88F}" type="datetime4">
              <a:rPr lang="en-US"/>
              <a:pPr/>
              <a:t>September 10, 2014</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014 Non-Con - Title Only">
    <p:spTree>
      <p:nvGrpSpPr>
        <p:cNvPr id="1" name=""/>
        <p:cNvGrpSpPr/>
        <p:nvPr/>
      </p:nvGrpSpPr>
      <p:grpSpPr>
        <a:xfrm>
          <a:off x="0" y="0"/>
          <a:ext cx="0" cy="0"/>
          <a:chOff x="0" y="0"/>
          <a:chExt cx="0" cy="0"/>
        </a:xfrm>
      </p:grpSpPr>
      <p:sp>
        <p:nvSpPr>
          <p:cNvPr id="3" name="Rectangle 9"/>
          <p:cNvSpPr txBox="1">
            <a:spLocks noChangeArrowheads="1"/>
          </p:cNvSpPr>
          <p:nvPr/>
        </p:nvSpPr>
        <p:spPr>
          <a:xfrm>
            <a:off x="22225" y="6554788"/>
            <a:ext cx="501650" cy="249237"/>
          </a:xfrm>
          <a:prstGeom prst="rect">
            <a:avLst/>
          </a:prstGeom>
        </p:spPr>
        <p:txBody>
          <a:bodyPr/>
          <a:lstStyle/>
          <a:p>
            <a:pPr algn="ctr" eaLnBrk="0" hangingPunct="0"/>
            <a:fld id="{F39F0B81-2D69-46E6-9A39-C7281E378B6C}"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4"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5"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6"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953109ED-F537-4BC6-B8FA-6E434F9DD61A}" type="datetime4">
              <a:rPr lang="en-US"/>
              <a:pPr/>
              <a:t>September 10, 2014</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014 Non-Con - Blank w Footer">
    <p:spTree>
      <p:nvGrpSpPr>
        <p:cNvPr id="1" name=""/>
        <p:cNvGrpSpPr/>
        <p:nvPr/>
      </p:nvGrpSpPr>
      <p:grpSpPr>
        <a:xfrm>
          <a:off x="0" y="0"/>
          <a:ext cx="0" cy="0"/>
          <a:chOff x="0" y="0"/>
          <a:chExt cx="0" cy="0"/>
        </a:xfrm>
      </p:grpSpPr>
      <p:sp>
        <p:nvSpPr>
          <p:cNvPr id="2" name="Rectangle 9"/>
          <p:cNvSpPr txBox="1">
            <a:spLocks noChangeArrowheads="1"/>
          </p:cNvSpPr>
          <p:nvPr/>
        </p:nvSpPr>
        <p:spPr>
          <a:xfrm>
            <a:off x="22225" y="6554788"/>
            <a:ext cx="501650" cy="249237"/>
          </a:xfrm>
          <a:prstGeom prst="rect">
            <a:avLst/>
          </a:prstGeom>
        </p:spPr>
        <p:txBody>
          <a:bodyPr/>
          <a:lstStyle/>
          <a:p>
            <a:pPr algn="ctr" eaLnBrk="0" hangingPunct="0"/>
            <a:fld id="{497600D7-42E8-494F-8BD5-924B016F01ED}"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3"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4"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5"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6"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E2D56F02-9656-4025-AFDE-9DCD222C343A}" type="datetime4">
              <a:rPr lang="en-US"/>
              <a:pPr/>
              <a:t>September 10, 2014</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2014 Non-Con - Picture with Caption">
    <p:spTree>
      <p:nvGrpSpPr>
        <p:cNvPr id="1" name=""/>
        <p:cNvGrpSpPr/>
        <p:nvPr/>
      </p:nvGrpSpPr>
      <p:grpSpPr>
        <a:xfrm>
          <a:off x="0" y="0"/>
          <a:ext cx="0" cy="0"/>
          <a:chOff x="0" y="0"/>
          <a:chExt cx="0" cy="0"/>
        </a:xfrm>
      </p:grpSpPr>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01F71AA7-BC47-4EEC-AEA5-91885C61219C}"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7"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0042C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6705DCF8-9149-47A2-AA8E-51B856502C20}" type="datetime4">
              <a:rPr lang="en-US"/>
              <a:pPr/>
              <a:t>September 10, 2014</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014 Non-Con - Transition">
    <p:spTree>
      <p:nvGrpSpPr>
        <p:cNvPr id="1" name=""/>
        <p:cNvGrpSpPr/>
        <p:nvPr/>
      </p:nvGrpSpPr>
      <p:grpSpPr>
        <a:xfrm>
          <a:off x="0" y="0"/>
          <a:ext cx="0" cy="0"/>
          <a:chOff x="0" y="0"/>
          <a:chExt cx="0" cy="0"/>
        </a:xfrm>
      </p:grpSpPr>
      <p:sp>
        <p:nvSpPr>
          <p:cNvPr id="4" name="Rectangle 9"/>
          <p:cNvSpPr txBox="1">
            <a:spLocks noChangeArrowheads="1"/>
          </p:cNvSpPr>
          <p:nvPr/>
        </p:nvSpPr>
        <p:spPr>
          <a:xfrm>
            <a:off x="22225" y="6554788"/>
            <a:ext cx="501650" cy="249237"/>
          </a:xfrm>
          <a:prstGeom prst="rect">
            <a:avLst/>
          </a:prstGeom>
        </p:spPr>
        <p:txBody>
          <a:bodyPr/>
          <a:lstStyle/>
          <a:p>
            <a:pPr algn="ctr" eaLnBrk="0" hangingPunct="0"/>
            <a:fld id="{5C21DF13-FD73-47F2-AFE3-4ABCAC517CE7}"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5" name="Text Box 8"/>
          <p:cNvSpPr txBox="1">
            <a:spLocks noChangeArrowheads="1"/>
          </p:cNvSpPr>
          <p:nvPr/>
        </p:nvSpPr>
        <p:spPr bwMode="auto">
          <a:xfrm>
            <a:off x="1511300" y="6553200"/>
            <a:ext cx="17399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p>
        </p:txBody>
      </p:sp>
      <p:sp>
        <p:nvSpPr>
          <p:cNvPr id="6"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7"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ctrTitle"/>
          </p:nvPr>
        </p:nvSpPr>
        <p:spPr>
          <a:xfrm>
            <a:off x="0" y="2130425"/>
            <a:ext cx="91440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0" y="3686718"/>
            <a:ext cx="9144000" cy="1752600"/>
          </a:xfrm>
        </p:spPr>
        <p:txBody>
          <a:bodyPr/>
          <a:lstStyle>
            <a:lvl1pPr marL="0" indent="0" algn="ctr">
              <a:buNone/>
              <a:defRPr>
                <a:solidFill>
                  <a:srgbClr val="0042C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17654F67-EA75-43D0-AC8B-32DEBD2BC13F}" type="datetime4">
              <a:rPr lang="en-US"/>
              <a:pPr/>
              <a:t>September 10, 2014</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014 - Micron End Page">
    <p:spTree>
      <p:nvGrpSpPr>
        <p:cNvPr id="1" name=""/>
        <p:cNvGrpSpPr/>
        <p:nvPr/>
      </p:nvGrpSpPr>
      <p:grpSpPr>
        <a:xfrm>
          <a:off x="0" y="0"/>
          <a:ext cx="0" cy="0"/>
          <a:chOff x="0" y="0"/>
          <a:chExt cx="0" cy="0"/>
        </a:xfrm>
      </p:grpSpPr>
      <p:pic>
        <p:nvPicPr>
          <p:cNvPr id="2" name="Picture 3" descr="Micron-Your-Innovation-Logo.jpg"/>
          <p:cNvPicPr>
            <a:picLocks noChangeAspect="1"/>
          </p:cNvPicPr>
          <p:nvPr/>
        </p:nvPicPr>
        <p:blipFill>
          <a:blip r:embed="rId2" cstate="print"/>
          <a:srcRect/>
          <a:stretch>
            <a:fillRect/>
          </a:stretch>
        </p:blipFill>
        <p:spPr bwMode="auto">
          <a:xfrm>
            <a:off x="1474788" y="2430463"/>
            <a:ext cx="6130925" cy="2047875"/>
          </a:xfrm>
          <a:prstGeom prst="rect">
            <a:avLst/>
          </a:prstGeom>
          <a:noFill/>
          <a:ln w="9525">
            <a:noFill/>
            <a:miter lim="800000"/>
            <a:headEnd/>
            <a:tailEnd/>
          </a:ln>
        </p:spPr>
      </p:pic>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014 Confidential - Title and Content">
    <p:spTree>
      <p:nvGrpSpPr>
        <p:cNvPr id="1" name=""/>
        <p:cNvGrpSpPr/>
        <p:nvPr/>
      </p:nvGrpSpPr>
      <p:grpSpPr>
        <a:xfrm>
          <a:off x="0" y="0"/>
          <a:ext cx="0" cy="0"/>
          <a:chOff x="0" y="0"/>
          <a:chExt cx="0" cy="0"/>
        </a:xfrm>
      </p:grpSpPr>
      <p:sp>
        <p:nvSpPr>
          <p:cNvPr id="4" name="Freeform 3"/>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BA580123-12E1-449D-93D7-A9E6D0F914A8}"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pic>
        <p:nvPicPr>
          <p:cNvPr id="7"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9BC80DCB-77E4-4C0D-9237-E10523E7327E}" type="datetime4">
              <a:rPr lang="en-US"/>
              <a:pPr/>
              <a:t>September 10, 2014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014 Confidential - Two Content">
    <p:spTree>
      <p:nvGrpSpPr>
        <p:cNvPr id="1" name=""/>
        <p:cNvGrpSpPr/>
        <p:nvPr/>
      </p:nvGrpSpPr>
      <p:grpSpPr>
        <a:xfrm>
          <a:off x="0" y="0"/>
          <a:ext cx="0" cy="0"/>
          <a:chOff x="0" y="0"/>
          <a:chExt cx="0" cy="0"/>
        </a:xfrm>
      </p:grpSpPr>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6FE6A9F2-A4DC-47A7-A196-FA581BB9A4EF}"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7"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83590"/>
            <a:ext cx="4038600" cy="4942574"/>
          </a:xfrm>
        </p:spPr>
        <p:txBody>
          <a:bodyPr/>
          <a:lstStyle>
            <a:lvl1pPr>
              <a:defRPr sz="2000"/>
            </a:lvl1pPr>
            <a:lvl2pPr>
              <a:spcBef>
                <a:spcPts val="0"/>
              </a:spcBef>
              <a:defRPr sz="1800"/>
            </a:lvl2pPr>
            <a:lvl3pPr>
              <a:spcBef>
                <a:spcPts val="0"/>
              </a:spcBef>
              <a:defRPr sz="1600"/>
            </a:lvl3pPr>
            <a:lvl4pPr>
              <a:spcBef>
                <a:spcPts val="0"/>
              </a:spcBef>
              <a:defRPr sz="1400"/>
            </a:lvl4pPr>
            <a:lvl5pPr>
              <a:spcBef>
                <a:spcPts val="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83590"/>
            <a:ext cx="4038600" cy="4942574"/>
          </a:xfrm>
        </p:spPr>
        <p:txBody>
          <a:bodyPr>
            <a:normAutofit/>
          </a:bodyPr>
          <a:lstStyle>
            <a:lvl1pPr>
              <a:defRPr sz="2000"/>
            </a:lvl1pPr>
            <a:lvl2pPr>
              <a:spcBef>
                <a:spcPts val="0"/>
              </a:spcBef>
              <a:defRPr sz="1800"/>
            </a:lvl2pPr>
            <a:lvl3pPr>
              <a:spcBef>
                <a:spcPts val="0"/>
              </a:spcBef>
              <a:defRPr sz="1600"/>
            </a:lvl3pPr>
            <a:lvl4pPr>
              <a:spcBef>
                <a:spcPts val="0"/>
              </a:spcBef>
              <a:defRPr sz="1400"/>
            </a:lvl4pPr>
            <a:lvl5pPr>
              <a:spcBef>
                <a:spcPts val="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F5AD0F02-0EE4-450D-B0A4-8177ED1FF088}" type="datetime4">
              <a:rPr lang="en-US"/>
              <a:pPr/>
              <a:t>September 10, 2014</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014 Confidential - Title Only">
    <p:spTree>
      <p:nvGrpSpPr>
        <p:cNvPr id="1" name=""/>
        <p:cNvGrpSpPr/>
        <p:nvPr/>
      </p:nvGrpSpPr>
      <p:grpSpPr>
        <a:xfrm>
          <a:off x="0" y="0"/>
          <a:ext cx="0" cy="0"/>
          <a:chOff x="0" y="0"/>
          <a:chExt cx="0" cy="0"/>
        </a:xfrm>
      </p:grpSpPr>
      <p:sp>
        <p:nvSpPr>
          <p:cNvPr id="3" name="Rectangle 9"/>
          <p:cNvSpPr txBox="1">
            <a:spLocks noChangeArrowheads="1"/>
          </p:cNvSpPr>
          <p:nvPr/>
        </p:nvSpPr>
        <p:spPr>
          <a:xfrm>
            <a:off x="22225" y="6554788"/>
            <a:ext cx="501650" cy="249237"/>
          </a:xfrm>
          <a:prstGeom prst="rect">
            <a:avLst/>
          </a:prstGeom>
        </p:spPr>
        <p:txBody>
          <a:bodyPr/>
          <a:lstStyle/>
          <a:p>
            <a:pPr algn="ctr" eaLnBrk="0" hangingPunct="0"/>
            <a:fld id="{AEE76C48-EBD0-4A9D-95A9-D7C5AEE1A18A}"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4"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5"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6"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7B122903-9171-4424-9F74-F46F4D0A6F76}" type="datetime4">
              <a:rPr lang="en-US"/>
              <a:pPr/>
              <a:t>September 10, 2014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014 Confidential - Blank w footer">
    <p:spTree>
      <p:nvGrpSpPr>
        <p:cNvPr id="1" name=""/>
        <p:cNvGrpSpPr/>
        <p:nvPr/>
      </p:nvGrpSpPr>
      <p:grpSpPr>
        <a:xfrm>
          <a:off x="0" y="0"/>
          <a:ext cx="0" cy="0"/>
          <a:chOff x="0" y="0"/>
          <a:chExt cx="0" cy="0"/>
        </a:xfrm>
      </p:grpSpPr>
      <p:sp>
        <p:nvSpPr>
          <p:cNvPr id="2" name="Rectangle 9"/>
          <p:cNvSpPr txBox="1">
            <a:spLocks noChangeArrowheads="1"/>
          </p:cNvSpPr>
          <p:nvPr/>
        </p:nvSpPr>
        <p:spPr>
          <a:xfrm>
            <a:off x="22225" y="6554788"/>
            <a:ext cx="501650" cy="249237"/>
          </a:xfrm>
          <a:prstGeom prst="rect">
            <a:avLst/>
          </a:prstGeom>
        </p:spPr>
        <p:txBody>
          <a:bodyPr/>
          <a:lstStyle/>
          <a:p>
            <a:pPr algn="ctr" eaLnBrk="0" hangingPunct="0"/>
            <a:fld id="{29047058-1BE8-4D88-BD1F-5B550E16B6C3}"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3"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4"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5"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6"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3648C6EF-98D4-4F13-A4CA-F8BCB74F146C}" type="datetime4">
              <a:rPr lang="en-US"/>
              <a:pPr/>
              <a:t>September 10, 2014</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2014 Confidential - Picture with Caption">
    <p:spTree>
      <p:nvGrpSpPr>
        <p:cNvPr id="1" name=""/>
        <p:cNvGrpSpPr/>
        <p:nvPr/>
      </p:nvGrpSpPr>
      <p:grpSpPr>
        <a:xfrm>
          <a:off x="0" y="0"/>
          <a:ext cx="0" cy="0"/>
          <a:chOff x="0" y="0"/>
          <a:chExt cx="0" cy="0"/>
        </a:xfrm>
      </p:grpSpPr>
      <p:sp>
        <p:nvSpPr>
          <p:cNvPr id="5" name="Rectangle 9"/>
          <p:cNvSpPr txBox="1">
            <a:spLocks noChangeArrowheads="1"/>
          </p:cNvSpPr>
          <p:nvPr/>
        </p:nvSpPr>
        <p:spPr>
          <a:xfrm>
            <a:off x="22225" y="6554788"/>
            <a:ext cx="501650" cy="249237"/>
          </a:xfrm>
          <a:prstGeom prst="rect">
            <a:avLst/>
          </a:prstGeom>
        </p:spPr>
        <p:txBody>
          <a:bodyPr/>
          <a:lstStyle/>
          <a:p>
            <a:pPr algn="ctr" eaLnBrk="0" hangingPunct="0"/>
            <a:fld id="{6AD2AF61-47FD-4425-A0F3-1736CD7064B0}"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6"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7" name="Freeform 5"/>
          <p:cNvSpPr>
            <a:spLocks/>
          </p:cNvSpPr>
          <p:nvPr/>
        </p:nvSpPr>
        <p:spPr bwMode="auto">
          <a:xfrm>
            <a:off x="4911725" y="6346825"/>
            <a:ext cx="4244975" cy="519113"/>
          </a:xfrm>
          <a:custGeom>
            <a:avLst/>
            <a:gdLst>
              <a:gd name="T0" fmla="*/ 3640423 w 4583411"/>
              <a:gd name="T1" fmla="*/ 0 h 522804"/>
              <a:gd name="T2" fmla="*/ 0 w 4583411"/>
              <a:gd name="T3" fmla="*/ 510613 h 522804"/>
              <a:gd name="T4" fmla="*/ 3634279 w 4583411"/>
              <a:gd name="T5" fmla="*/ 511317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8"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0042C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FE5C90B3-8C85-4C87-98AB-1C2C92DBDCEC}" type="datetime4">
              <a:rPr lang="en-US"/>
              <a:pPr/>
              <a:t>September 10, 2014</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2014 Confidential - Transition">
    <p:spTree>
      <p:nvGrpSpPr>
        <p:cNvPr id="1" name=""/>
        <p:cNvGrpSpPr/>
        <p:nvPr/>
      </p:nvGrpSpPr>
      <p:grpSpPr>
        <a:xfrm>
          <a:off x="0" y="0"/>
          <a:ext cx="0" cy="0"/>
          <a:chOff x="0" y="0"/>
          <a:chExt cx="0" cy="0"/>
        </a:xfrm>
      </p:grpSpPr>
      <p:sp>
        <p:nvSpPr>
          <p:cNvPr id="4" name="Rectangle 9"/>
          <p:cNvSpPr txBox="1">
            <a:spLocks noChangeArrowheads="1"/>
          </p:cNvSpPr>
          <p:nvPr/>
        </p:nvSpPr>
        <p:spPr>
          <a:xfrm>
            <a:off x="22225" y="6554788"/>
            <a:ext cx="501650" cy="249237"/>
          </a:xfrm>
          <a:prstGeom prst="rect">
            <a:avLst/>
          </a:prstGeom>
        </p:spPr>
        <p:txBody>
          <a:bodyPr/>
          <a:lstStyle/>
          <a:p>
            <a:pPr algn="ctr" eaLnBrk="0" hangingPunct="0"/>
            <a:fld id="{EBE16194-C85A-44CD-9ED9-E8815979D4AC}" type="slidenum">
              <a:rPr lang="en-US" sz="800" b="1">
                <a:solidFill>
                  <a:srgbClr val="1F54A5"/>
                </a:solidFill>
                <a:latin typeface="Calibri" pitchFamily="34" charset="0"/>
                <a:cs typeface="Calibri" pitchFamily="34" charset="0"/>
              </a:rPr>
              <a:pPr algn="ctr" eaLnBrk="0" hangingPunct="0"/>
              <a:t>‹#›</a:t>
            </a:fld>
            <a:endParaRPr lang="en-US" sz="800" b="1">
              <a:solidFill>
                <a:srgbClr val="1F54A5"/>
              </a:solidFill>
              <a:latin typeface="Calibri" pitchFamily="34" charset="0"/>
              <a:cs typeface="Calibri" pitchFamily="34" charset="0"/>
            </a:endParaRPr>
          </a:p>
        </p:txBody>
      </p:sp>
      <p:sp>
        <p:nvSpPr>
          <p:cNvPr id="5" name="Text Box 8"/>
          <p:cNvSpPr txBox="1">
            <a:spLocks noChangeArrowheads="1"/>
          </p:cNvSpPr>
          <p:nvPr/>
        </p:nvSpPr>
        <p:spPr bwMode="auto">
          <a:xfrm>
            <a:off x="1511300" y="6553200"/>
            <a:ext cx="3087688"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©2014 Micron Technology, Inc.     </a:t>
            </a:r>
            <a:r>
              <a:rPr lang="en-US" sz="800">
                <a:solidFill>
                  <a:srgbClr val="00A4FF"/>
                </a:solidFill>
                <a:latin typeface="Calibri" pitchFamily="34" charset="0"/>
                <a:cs typeface="Calibri" pitchFamily="34" charset="0"/>
              </a:rPr>
              <a:t>|</a:t>
            </a:r>
            <a:r>
              <a:rPr lang="en-US" sz="800">
                <a:solidFill>
                  <a:srgbClr val="1F54A5"/>
                </a:solidFill>
                <a:latin typeface="Calibri" pitchFamily="34" charset="0"/>
                <a:cs typeface="Calibri" pitchFamily="34" charset="0"/>
              </a:rPr>
              <a:t>    Micron Confidential </a:t>
            </a:r>
          </a:p>
        </p:txBody>
      </p:sp>
      <p:sp>
        <p:nvSpPr>
          <p:cNvPr id="6" name="Freeform 5"/>
          <p:cNvSpPr>
            <a:spLocks/>
          </p:cNvSpPr>
          <p:nvPr/>
        </p:nvSpPr>
        <p:spPr bwMode="auto">
          <a:xfrm>
            <a:off x="4900613" y="6338888"/>
            <a:ext cx="4243387" cy="519112"/>
          </a:xfrm>
          <a:custGeom>
            <a:avLst/>
            <a:gdLst>
              <a:gd name="T0" fmla="*/ 3637700 w 4583411"/>
              <a:gd name="T1" fmla="*/ 0 h 522804"/>
              <a:gd name="T2" fmla="*/ 0 w 4583411"/>
              <a:gd name="T3" fmla="*/ 510611 h 522804"/>
              <a:gd name="T4" fmla="*/ 3631561 w 4583411"/>
              <a:gd name="T5" fmla="*/ 511315 h 522804"/>
              <a:gd name="T6" fmla="*/ 0 60000 65536"/>
              <a:gd name="T7" fmla="*/ 0 60000 65536"/>
              <a:gd name="T8" fmla="*/ 0 60000 65536"/>
            </a:gdLst>
            <a:ahLst/>
            <a:cxnLst>
              <a:cxn ang="T6">
                <a:pos x="T0" y="T1"/>
              </a:cxn>
              <a:cxn ang="T7">
                <a:pos x="T2" y="T3"/>
              </a:cxn>
              <a:cxn ang="T8">
                <a:pos x="T4" y="T5"/>
              </a:cxn>
            </a:cxnLst>
            <a:rect l="0" t="0" r="r" b="b"/>
            <a:pathLst>
              <a:path w="4583411" h="522804">
                <a:moveTo>
                  <a:pt x="4583411" y="0"/>
                </a:moveTo>
                <a:cubicBezTo>
                  <a:pt x="2952196" y="13299"/>
                  <a:pt x="991445" y="210672"/>
                  <a:pt x="0" y="522084"/>
                </a:cubicBezTo>
                <a:lnTo>
                  <a:pt x="4575676" y="522804"/>
                </a:lnTo>
              </a:path>
            </a:pathLst>
          </a:custGeom>
          <a:solidFill>
            <a:srgbClr val="0042C8"/>
          </a:solidFill>
          <a:ln w="9525">
            <a:noFill/>
            <a:round/>
            <a:headEnd/>
            <a:tailEnd/>
          </a:ln>
        </p:spPr>
        <p:txBody>
          <a:bodyPr lIns="92075" tIns="46038" rIns="92075" bIns="46038" anchor="ctr"/>
          <a:lstStyle/>
          <a:p>
            <a:endParaRPr lang="en-US"/>
          </a:p>
        </p:txBody>
      </p:sp>
      <p:pic>
        <p:nvPicPr>
          <p:cNvPr id="7" name="Picture 6" descr="Micron logo_white.eps"/>
          <p:cNvPicPr>
            <a:picLocks noChangeAspect="1"/>
          </p:cNvPicPr>
          <p:nvPr/>
        </p:nvPicPr>
        <p:blipFill>
          <a:blip r:embed="rId2" cstate="print"/>
          <a:srcRect/>
          <a:stretch>
            <a:fillRect/>
          </a:stretch>
        </p:blipFill>
        <p:spPr bwMode="auto">
          <a:xfrm>
            <a:off x="7650163" y="6459538"/>
            <a:ext cx="1192212" cy="325437"/>
          </a:xfrm>
          <a:prstGeom prst="rect">
            <a:avLst/>
          </a:prstGeom>
          <a:noFill/>
          <a:ln w="9525">
            <a:noFill/>
            <a:miter lim="800000"/>
            <a:headEnd/>
            <a:tailEnd/>
          </a:ln>
        </p:spPr>
      </p:pic>
      <p:sp>
        <p:nvSpPr>
          <p:cNvPr id="2" name="Title 1"/>
          <p:cNvSpPr>
            <a:spLocks noGrp="1"/>
          </p:cNvSpPr>
          <p:nvPr>
            <p:ph type="ctrTitle"/>
          </p:nvPr>
        </p:nvSpPr>
        <p:spPr>
          <a:xfrm>
            <a:off x="0" y="2130425"/>
            <a:ext cx="9144000" cy="1470025"/>
          </a:xfrm>
        </p:spPr>
        <p:txBody>
          <a:bodyPr anchor="b">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0" y="3686718"/>
            <a:ext cx="9144000" cy="1752600"/>
          </a:xfrm>
        </p:spPr>
        <p:txBody>
          <a:bodyPr/>
          <a:lstStyle>
            <a:lvl1pPr marL="0" indent="0" algn="ctr">
              <a:buNone/>
              <a:defRPr>
                <a:solidFill>
                  <a:srgbClr val="0042C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6"/>
          <p:cNvSpPr>
            <a:spLocks noGrp="1"/>
          </p:cNvSpPr>
          <p:nvPr>
            <p:ph type="dt" sz="half" idx="10"/>
          </p:nvPr>
        </p:nvSpPr>
        <p:spPr>
          <a:xfrm>
            <a:off x="585788" y="6596063"/>
            <a:ext cx="874712" cy="119062"/>
          </a:xfrm>
          <a:prstGeom prst="rect">
            <a:avLst/>
          </a:prstGeom>
        </p:spPr>
        <p:txBody>
          <a:bodyPr vert="horz" wrap="none" lIns="0" tIns="0" rIns="0" bIns="0" numCol="1" anchor="ctr" anchorCtr="0" compatLnSpc="1">
            <a:prstTxWarp prst="textNoShape">
              <a:avLst/>
            </a:prstTxWarp>
          </a:bodyPr>
          <a:lstStyle>
            <a:lvl1pPr algn="r">
              <a:defRPr sz="800">
                <a:solidFill>
                  <a:srgbClr val="1F54A5"/>
                </a:solidFill>
                <a:latin typeface="Calibri" pitchFamily="34" charset="0"/>
              </a:defRPr>
            </a:lvl1pPr>
          </a:lstStyle>
          <a:p>
            <a:fld id="{2967C396-BEBB-49CB-9C5E-43561A155A6C}" type="datetime4">
              <a:rPr lang="en-US"/>
              <a:pPr/>
              <a:t>September 10, 2014</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no footer">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014 - Micron End Page">
    <p:spTree>
      <p:nvGrpSpPr>
        <p:cNvPr id="1" name=""/>
        <p:cNvGrpSpPr/>
        <p:nvPr/>
      </p:nvGrpSpPr>
      <p:grpSpPr>
        <a:xfrm>
          <a:off x="0" y="0"/>
          <a:ext cx="0" cy="0"/>
          <a:chOff x="0" y="0"/>
          <a:chExt cx="0" cy="0"/>
        </a:xfrm>
      </p:grpSpPr>
      <p:pic>
        <p:nvPicPr>
          <p:cNvPr id="2" name="Picture 3" descr="Micron-Your-Innovation-Logo.jpg"/>
          <p:cNvPicPr>
            <a:picLocks noChangeAspect="1"/>
          </p:cNvPicPr>
          <p:nvPr/>
        </p:nvPicPr>
        <p:blipFill>
          <a:blip r:embed="rId2" cstate="print"/>
          <a:srcRect/>
          <a:stretch>
            <a:fillRect/>
          </a:stretch>
        </p:blipFill>
        <p:spPr bwMode="auto">
          <a:xfrm>
            <a:off x="1474788" y="2430463"/>
            <a:ext cx="6130925" cy="2047875"/>
          </a:xfrm>
          <a:prstGeom prst="rect">
            <a:avLst/>
          </a:prstGeom>
          <a:noFill/>
          <a:ln w="9525">
            <a:noFill/>
            <a:miter lim="800000"/>
            <a:headEnd/>
            <a:tailEnd/>
          </a:ln>
        </p:spPr>
      </p:pic>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8445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090613"/>
            <a:ext cx="8229600" cy="503555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24"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Lst>
  <p:hf sldNum="0" hdr="0" ftr="0"/>
  <p:txStyles>
    <p:titleStyle>
      <a:lvl1pPr algn="ctr" defTabSz="457200" rtl="0" eaLnBrk="1" fontAlgn="base" hangingPunct="1">
        <a:spcBef>
          <a:spcPct val="0"/>
        </a:spcBef>
        <a:spcAft>
          <a:spcPct val="0"/>
        </a:spcAft>
        <a:defRPr sz="2800" kern="1200">
          <a:solidFill>
            <a:srgbClr val="000090"/>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2800">
          <a:solidFill>
            <a:srgbClr val="000090"/>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2800">
          <a:solidFill>
            <a:srgbClr val="000090"/>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2800">
          <a:solidFill>
            <a:srgbClr val="000090"/>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2800">
          <a:solidFill>
            <a:srgbClr val="000090"/>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2800">
          <a:solidFill>
            <a:srgbClr val="000090"/>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2800">
          <a:solidFill>
            <a:srgbClr val="000090"/>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2800">
          <a:solidFill>
            <a:srgbClr val="000090"/>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2800">
          <a:solidFill>
            <a:srgbClr val="000090"/>
          </a:solidFill>
          <a:latin typeface="Calibri" charset="0"/>
          <a:ea typeface="ＭＳ Ｐゴシック" charset="0"/>
          <a:cs typeface="ＭＳ Ｐゴシック" charset="0"/>
        </a:defRPr>
      </a:lvl9pPr>
    </p:titleStyle>
    <p:bodyStyle>
      <a:lvl1pPr marL="225425" indent="-225425" algn="l" defTabSz="457200" rtl="0" eaLnBrk="1" fontAlgn="base" hangingPunct="1">
        <a:spcBef>
          <a:spcPct val="0"/>
        </a:spcBef>
        <a:spcAft>
          <a:spcPts val="800"/>
        </a:spcAft>
        <a:buClr>
          <a:schemeClr val="bg1"/>
        </a:buClr>
        <a:buSzPct val="28000"/>
        <a:buFont typeface="Arial" pitchFamily="34" charset="0"/>
        <a:buChar char="•"/>
        <a:defRPr sz="2200" kern="1200">
          <a:solidFill>
            <a:srgbClr val="000090"/>
          </a:solidFill>
          <a:latin typeface="+mn-lt"/>
          <a:ea typeface="MS PGothic" pitchFamily="34" charset="-128"/>
          <a:cs typeface="ＭＳ Ｐゴシック" charset="0"/>
        </a:defRPr>
      </a:lvl1pPr>
      <a:lvl2pPr marL="398463" indent="-173038" algn="l" defTabSz="457200" rtl="0" eaLnBrk="1" fontAlgn="base" hangingPunct="1">
        <a:spcBef>
          <a:spcPct val="0"/>
        </a:spcBef>
        <a:spcAft>
          <a:spcPts val="800"/>
        </a:spcAft>
        <a:buClr>
          <a:srgbClr val="6BBB35"/>
        </a:buClr>
        <a:buSzPct val="70000"/>
        <a:buFont typeface="Wingdings" pitchFamily="2" charset="2"/>
        <a:buChar char="§"/>
        <a:defRPr sz="2000" kern="1200">
          <a:solidFill>
            <a:schemeClr val="tx1"/>
          </a:solidFill>
          <a:latin typeface="+mn-lt"/>
          <a:ea typeface="MS PGothic" pitchFamily="34" charset="-128"/>
          <a:cs typeface="+mn-cs"/>
        </a:defRPr>
      </a:lvl2pPr>
      <a:lvl3pPr marL="744538" indent="-173038" algn="l" defTabSz="457200" rtl="0" eaLnBrk="1" fontAlgn="base" hangingPunct="1">
        <a:spcBef>
          <a:spcPct val="0"/>
        </a:spcBef>
        <a:spcAft>
          <a:spcPts val="800"/>
        </a:spcAft>
        <a:buClr>
          <a:srgbClr val="00B1E1"/>
        </a:buClr>
        <a:buSzPct val="70000"/>
        <a:buFont typeface="Wingdings" pitchFamily="2" charset="2"/>
        <a:buChar char="§"/>
        <a:defRPr kern="1200">
          <a:solidFill>
            <a:schemeClr val="tx1"/>
          </a:solidFill>
          <a:latin typeface="+mn-lt"/>
          <a:ea typeface="MS PGothic" pitchFamily="34" charset="-128"/>
          <a:cs typeface="+mn-cs"/>
        </a:defRPr>
      </a:lvl3pPr>
      <a:lvl4pPr marL="973138" indent="398463" algn="l" defTabSz="457200" rtl="0" eaLnBrk="1" fontAlgn="base" hangingPunct="1">
        <a:spcBef>
          <a:spcPct val="0"/>
        </a:spcBef>
        <a:spcAft>
          <a:spcPts val="800"/>
        </a:spcAft>
        <a:buFont typeface="Arial" pitchFamily="34" charset="0"/>
        <a:defRPr sz="1600" kern="1200">
          <a:solidFill>
            <a:schemeClr val="tx1"/>
          </a:solidFill>
          <a:latin typeface="+mn-lt"/>
          <a:ea typeface="MS PGothic" pitchFamily="34" charset="-128"/>
          <a:cs typeface="+mn-cs"/>
        </a:defRPr>
      </a:lvl4pPr>
      <a:lvl5pPr marL="1257300" indent="571500" algn="l" defTabSz="457200" rtl="0" eaLnBrk="1" fontAlgn="base" hangingPunct="1">
        <a:spcBef>
          <a:spcPct val="0"/>
        </a:spcBef>
        <a:spcAft>
          <a:spcPts val="800"/>
        </a:spcAft>
        <a:buFont typeface="Arial" pitchFamily="34" charset="0"/>
        <a:defRPr sz="16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
          <p:cNvSpPr>
            <a:spLocks noGrp="1"/>
          </p:cNvSpPr>
          <p:nvPr>
            <p:ph type="ctrTitle"/>
          </p:nvPr>
        </p:nvSpPr>
        <p:spPr/>
        <p:txBody>
          <a:bodyPr/>
          <a:lstStyle/>
          <a:p>
            <a:r>
              <a:rPr lang="en-US" dirty="0" smtClean="0"/>
              <a:t>Scheduling Perl Scripts</a:t>
            </a:r>
          </a:p>
        </p:txBody>
      </p:sp>
      <p:sp>
        <p:nvSpPr>
          <p:cNvPr id="20482" name="Subtitle 3"/>
          <p:cNvSpPr>
            <a:spLocks noGrp="1"/>
          </p:cNvSpPr>
          <p:nvPr>
            <p:ph type="subTitle" idx="1"/>
          </p:nvPr>
        </p:nvSpPr>
        <p:spPr>
          <a:xfrm>
            <a:off x="0" y="3686175"/>
            <a:ext cx="9144000" cy="1752600"/>
          </a:xfrm>
        </p:spPr>
        <p:txBody>
          <a:bodyPr/>
          <a:lstStyle/>
          <a:p>
            <a:r>
              <a:rPr lang="en-US" dirty="0" smtClean="0"/>
              <a:t>Have your workstation run Perl for you! (In Windows)</a:t>
            </a:r>
          </a:p>
        </p:txBody>
      </p:sp>
      <p:sp>
        <p:nvSpPr>
          <p:cNvPr id="20483" name="Date Placeholder 13"/>
          <p:cNvSpPr>
            <a:spLocks noGrp="1"/>
          </p:cNvSpPr>
          <p:nvPr>
            <p:ph type="dt" sz="quarter" idx="10"/>
          </p:nvPr>
        </p:nvSpPr>
        <p:spPr bwMode="auto">
          <a:noFill/>
          <a:ln>
            <a:miter lim="800000"/>
            <a:headEnd/>
            <a:tailEnd/>
          </a:ln>
        </p:spPr>
        <p:txBody>
          <a:bodyPr/>
          <a:lstStyle/>
          <a:p>
            <a:fld id="{280CBD6F-82E1-4A0B-893A-21A0D9577598}" type="datetime4">
              <a:rPr lang="en-US"/>
              <a:pPr/>
              <a:t>September 10, 2014</a:t>
            </a:fld>
            <a:endParaRPr 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0"/>
          <p:cNvSpPr>
            <a:spLocks noGrp="1"/>
          </p:cNvSpPr>
          <p:nvPr>
            <p:ph type="title"/>
          </p:nvPr>
        </p:nvSpPr>
        <p:spPr/>
        <p:txBody>
          <a:bodyPr/>
          <a:lstStyle/>
          <a:p>
            <a:r>
              <a:rPr lang="en-US" dirty="0" smtClean="0"/>
              <a:t>Setting up the task scheduler</a:t>
            </a:r>
          </a:p>
        </p:txBody>
      </p:sp>
      <p:sp>
        <p:nvSpPr>
          <p:cNvPr id="21506" name="Content Placeholder 11"/>
          <p:cNvSpPr>
            <a:spLocks noGrp="1"/>
          </p:cNvSpPr>
          <p:nvPr>
            <p:ph idx="1"/>
          </p:nvPr>
        </p:nvSpPr>
        <p:spPr>
          <a:xfrm>
            <a:off x="457200" y="1090613"/>
            <a:ext cx="8274424" cy="5035550"/>
          </a:xfrm>
        </p:spPr>
        <p:txBody>
          <a:bodyPr/>
          <a:lstStyle/>
          <a:p>
            <a:pPr marL="174625" indent="-174625"/>
            <a:r>
              <a:rPr lang="en-US" dirty="0" smtClean="0"/>
              <a:t>Find the Task Scheduler via the start menu search bar.</a:t>
            </a:r>
          </a:p>
        </p:txBody>
      </p:sp>
      <p:sp>
        <p:nvSpPr>
          <p:cNvPr id="21507" name="Date Placeholder 2"/>
          <p:cNvSpPr>
            <a:spLocks noGrp="1"/>
          </p:cNvSpPr>
          <p:nvPr>
            <p:ph type="dt" sz="quarter" idx="10"/>
          </p:nvPr>
        </p:nvSpPr>
        <p:spPr bwMode="auto">
          <a:noFill/>
          <a:ln>
            <a:miter lim="800000"/>
            <a:headEnd/>
            <a:tailEnd/>
          </a:ln>
        </p:spPr>
        <p:txBody>
          <a:bodyPr/>
          <a:lstStyle/>
          <a:p>
            <a:fld id="{A7F85633-F579-4639-8F68-6CBC5B0EDE9D}" type="datetime4">
              <a:rPr lang="en-US"/>
              <a:pPr/>
              <a:t>September 10, 2014</a:t>
            </a:fld>
            <a:endParaRPr lang="en-US"/>
          </a:p>
        </p:txBody>
      </p:sp>
      <p:pic>
        <p:nvPicPr>
          <p:cNvPr id="21508" name="Picture 4"/>
          <p:cNvPicPr>
            <a:picLocks noChangeAspect="1" noChangeArrowheads="1"/>
          </p:cNvPicPr>
          <p:nvPr/>
        </p:nvPicPr>
        <p:blipFill>
          <a:blip r:embed="rId2" cstate="print"/>
          <a:srcRect/>
          <a:stretch>
            <a:fillRect/>
          </a:stretch>
        </p:blipFill>
        <p:spPr bwMode="auto">
          <a:xfrm>
            <a:off x="2779060" y="1611578"/>
            <a:ext cx="3505200" cy="475644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p:cNvSpPr>
            <a:spLocks noGrp="1"/>
          </p:cNvSpPr>
          <p:nvPr>
            <p:ph type="title"/>
          </p:nvPr>
        </p:nvSpPr>
        <p:spPr/>
        <p:txBody>
          <a:bodyPr/>
          <a:lstStyle/>
          <a:p>
            <a:r>
              <a:rPr lang="en-US" dirty="0" smtClean="0"/>
              <a:t>Create a Basic Task</a:t>
            </a:r>
          </a:p>
        </p:txBody>
      </p:sp>
      <p:sp>
        <p:nvSpPr>
          <p:cNvPr id="22531" name="Content Placeholder 5"/>
          <p:cNvSpPr>
            <a:spLocks noGrp="1"/>
          </p:cNvSpPr>
          <p:nvPr>
            <p:ph sz="half" idx="2"/>
          </p:nvPr>
        </p:nvSpPr>
        <p:spPr>
          <a:xfrm>
            <a:off x="663388" y="592604"/>
            <a:ext cx="7799294" cy="635561"/>
          </a:xfrm>
        </p:spPr>
        <p:txBody>
          <a:bodyPr>
            <a:normAutofit fontScale="92500" lnSpcReduction="10000"/>
          </a:bodyPr>
          <a:lstStyle/>
          <a:p>
            <a:pPr marL="111125" indent="-111125"/>
            <a:r>
              <a:rPr lang="en-US" dirty="0" smtClean="0"/>
              <a:t>This part is pretty self explanatory, just follow instructions until the “Action” part, then select “Start a Program”</a:t>
            </a:r>
          </a:p>
        </p:txBody>
      </p:sp>
      <p:sp>
        <p:nvSpPr>
          <p:cNvPr id="22532" name="Date Placeholder 1"/>
          <p:cNvSpPr>
            <a:spLocks noGrp="1"/>
          </p:cNvSpPr>
          <p:nvPr>
            <p:ph type="dt" sz="quarter" idx="10"/>
          </p:nvPr>
        </p:nvSpPr>
        <p:spPr bwMode="auto">
          <a:noFill/>
          <a:ln>
            <a:miter lim="800000"/>
            <a:headEnd/>
            <a:tailEnd/>
          </a:ln>
        </p:spPr>
        <p:txBody>
          <a:bodyPr/>
          <a:lstStyle/>
          <a:p>
            <a:fld id="{771BCEF6-D64D-45A8-8B14-944E5AAFDDD3}" type="datetime4">
              <a:rPr lang="en-US"/>
              <a:pPr/>
              <a:t>September 10, 2014</a:t>
            </a:fld>
            <a:endParaRPr lang="en-US"/>
          </a:p>
        </p:txBody>
      </p:sp>
      <p:pic>
        <p:nvPicPr>
          <p:cNvPr id="22533" name="Picture 5"/>
          <p:cNvPicPr>
            <a:picLocks noChangeAspect="1" noChangeArrowheads="1"/>
          </p:cNvPicPr>
          <p:nvPr/>
        </p:nvPicPr>
        <p:blipFill>
          <a:blip r:embed="rId2" cstate="print"/>
          <a:srcRect/>
          <a:stretch>
            <a:fillRect/>
          </a:stretch>
        </p:blipFill>
        <p:spPr bwMode="auto">
          <a:xfrm>
            <a:off x="1181100" y="1277751"/>
            <a:ext cx="6781800" cy="47148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p:txBody>
          <a:bodyPr/>
          <a:lstStyle/>
          <a:p>
            <a:r>
              <a:rPr lang="en-US" dirty="0" smtClean="0"/>
              <a:t>Set the time, then find the script</a:t>
            </a:r>
          </a:p>
        </p:txBody>
      </p:sp>
      <p:sp>
        <p:nvSpPr>
          <p:cNvPr id="23554" name="Date Placeholder 1"/>
          <p:cNvSpPr>
            <a:spLocks noGrp="1"/>
          </p:cNvSpPr>
          <p:nvPr>
            <p:ph type="dt" sz="quarter" idx="10"/>
          </p:nvPr>
        </p:nvSpPr>
        <p:spPr bwMode="auto">
          <a:noFill/>
          <a:ln>
            <a:miter lim="800000"/>
            <a:headEnd/>
            <a:tailEnd/>
          </a:ln>
        </p:spPr>
        <p:txBody>
          <a:bodyPr/>
          <a:lstStyle/>
          <a:p>
            <a:fld id="{CE797F7C-044C-4AF2-9548-81715173964A}" type="datetime4">
              <a:rPr lang="en-US"/>
              <a:pPr/>
              <a:t>September 10, 2014</a:t>
            </a:fld>
            <a:endParaRPr lang="en-US"/>
          </a:p>
        </p:txBody>
      </p:sp>
      <p:sp>
        <p:nvSpPr>
          <p:cNvPr id="8" name="Content Placeholder 4"/>
          <p:cNvSpPr txBox="1">
            <a:spLocks/>
          </p:cNvSpPr>
          <p:nvPr/>
        </p:nvSpPr>
        <p:spPr>
          <a:xfrm>
            <a:off x="448236" y="3352800"/>
            <a:ext cx="8130988" cy="824753"/>
          </a:xfrm>
          <a:prstGeom prst="rect">
            <a:avLst/>
          </a:prstGeom>
        </p:spPr>
        <p:txBody>
          <a:bodyPr/>
          <a:lstStyle/>
          <a:p>
            <a:pPr marL="174625" marR="0" lvl="0" indent="-174625" algn="l" defTabSz="457200" rtl="0" eaLnBrk="1" fontAlgn="base" latinLnBrk="0" hangingPunct="1">
              <a:lnSpc>
                <a:spcPct val="100000"/>
              </a:lnSpc>
              <a:spcBef>
                <a:spcPct val="0"/>
              </a:spcBef>
              <a:spcAft>
                <a:spcPts val="800"/>
              </a:spcAft>
              <a:buClr>
                <a:schemeClr val="bg1"/>
              </a:buClr>
              <a:buSzPct val="28000"/>
              <a:tabLst/>
              <a:defRPr/>
            </a:pPr>
            <a:r>
              <a:rPr lang="en-US" sz="2200" noProof="0" dirty="0" smtClean="0">
                <a:solidFill>
                  <a:srgbClr val="000090"/>
                </a:solidFill>
                <a:latin typeface="+mn-lt"/>
                <a:cs typeface="ＭＳ Ｐゴシック" charset="0"/>
              </a:rPr>
              <a:t>This </a:t>
            </a:r>
            <a:r>
              <a:rPr lang="en-US" sz="2200" noProof="0" dirty="0" err="1" smtClean="0">
                <a:solidFill>
                  <a:srgbClr val="000090"/>
                </a:solidFill>
                <a:latin typeface="+mn-lt"/>
                <a:cs typeface="ＭＳ Ｐゴシック" charset="0"/>
              </a:rPr>
              <a:t>perl</a:t>
            </a:r>
            <a:r>
              <a:rPr lang="en-US" sz="2200" noProof="0" dirty="0" smtClean="0">
                <a:solidFill>
                  <a:srgbClr val="000090"/>
                </a:solidFill>
                <a:latin typeface="+mn-lt"/>
                <a:cs typeface="ＭＳ Ｐゴシック" charset="0"/>
              </a:rPr>
              <a:t> script will open a GUI box that I can close. I’m basically making a popup for myself to prove a concept.</a:t>
            </a:r>
            <a:endParaRPr kumimoji="0" lang="en-US" sz="2200" b="0" i="0" u="none" strike="noStrike" kern="1200" cap="none" spc="0" normalizeH="0" baseline="0" noProof="0" dirty="0" smtClean="0">
              <a:ln>
                <a:noFill/>
              </a:ln>
              <a:solidFill>
                <a:srgbClr val="000090"/>
              </a:solidFill>
              <a:effectLst/>
              <a:uLnTx/>
              <a:uFillTx/>
              <a:latin typeface="+mn-lt"/>
              <a:ea typeface="MS PGothic" pitchFamily="34" charset="-128"/>
              <a:cs typeface="ＭＳ Ｐゴシック" charset="0"/>
            </a:endParaRPr>
          </a:p>
        </p:txBody>
      </p:sp>
      <p:pic>
        <p:nvPicPr>
          <p:cNvPr id="23558" name="Picture 6"/>
          <p:cNvPicPr>
            <a:picLocks noChangeAspect="1" noChangeArrowheads="1"/>
          </p:cNvPicPr>
          <p:nvPr/>
        </p:nvPicPr>
        <p:blipFill>
          <a:blip r:embed="rId2" cstate="print"/>
          <a:srcRect/>
          <a:stretch>
            <a:fillRect/>
          </a:stretch>
        </p:blipFill>
        <p:spPr bwMode="auto">
          <a:xfrm>
            <a:off x="1283354" y="1974757"/>
            <a:ext cx="6505575" cy="1133475"/>
          </a:xfrm>
          <a:prstGeom prst="rect">
            <a:avLst/>
          </a:prstGeom>
          <a:noFill/>
          <a:ln w="9525">
            <a:noFill/>
            <a:miter lim="800000"/>
            <a:headEnd/>
            <a:tailEnd/>
          </a:ln>
        </p:spPr>
      </p:pic>
      <p:pic>
        <p:nvPicPr>
          <p:cNvPr id="23559" name="Picture 7"/>
          <p:cNvPicPr>
            <a:picLocks noChangeAspect="1" noChangeArrowheads="1"/>
          </p:cNvPicPr>
          <p:nvPr/>
        </p:nvPicPr>
        <p:blipFill>
          <a:blip r:embed="rId3" cstate="print"/>
          <a:srcRect/>
          <a:stretch>
            <a:fillRect/>
          </a:stretch>
        </p:blipFill>
        <p:spPr bwMode="auto">
          <a:xfrm>
            <a:off x="1307446" y="968748"/>
            <a:ext cx="5991225" cy="742950"/>
          </a:xfrm>
          <a:prstGeom prst="rect">
            <a:avLst/>
          </a:prstGeom>
          <a:noFill/>
          <a:ln w="9525">
            <a:noFill/>
            <a:miter lim="800000"/>
            <a:headEnd/>
            <a:tailEnd/>
          </a:ln>
        </p:spPr>
      </p:pic>
      <p:sp>
        <p:nvSpPr>
          <p:cNvPr id="16" name="Rectangle 15"/>
          <p:cNvSpPr/>
          <p:nvPr/>
        </p:nvSpPr>
        <p:spPr>
          <a:xfrm>
            <a:off x="753036" y="4171763"/>
            <a:ext cx="4572000" cy="1938992"/>
          </a:xfrm>
          <a:prstGeom prst="rect">
            <a:avLst/>
          </a:prstGeom>
          <a:ln w="3175">
            <a:solidFill>
              <a:schemeClr val="tx1"/>
            </a:solidFill>
          </a:ln>
        </p:spPr>
        <p:txBody>
          <a:bodyPr>
            <a:spAutoFit/>
          </a:bodyPr>
          <a:lstStyle/>
          <a:p>
            <a:r>
              <a:rPr lang="en-US" dirty="0" smtClean="0">
                <a:solidFill>
                  <a:srgbClr val="008000"/>
                </a:solidFill>
                <a:highlight>
                  <a:srgbClr val="FFFFFF"/>
                </a:highlight>
              </a:rPr>
              <a:t>#!/</a:t>
            </a:r>
            <a:r>
              <a:rPr lang="en-US" dirty="0" err="1" smtClean="0">
                <a:solidFill>
                  <a:srgbClr val="008000"/>
                </a:solidFill>
                <a:highlight>
                  <a:srgbClr val="FFFFFF"/>
                </a:highlight>
              </a:rPr>
              <a:t>usr</a:t>
            </a:r>
            <a:r>
              <a:rPr lang="en-US" dirty="0" smtClean="0">
                <a:solidFill>
                  <a:srgbClr val="008000"/>
                </a:solidFill>
                <a:highlight>
                  <a:srgbClr val="FFFFFF"/>
                </a:highlight>
              </a:rPr>
              <a:t>/local/bin/</a:t>
            </a:r>
            <a:r>
              <a:rPr lang="en-US" dirty="0" err="1" smtClean="0">
                <a:solidFill>
                  <a:srgbClr val="008000"/>
                </a:solidFill>
                <a:highlight>
                  <a:srgbClr val="FFFFFF"/>
                </a:highlight>
              </a:rPr>
              <a:t>perl</a:t>
            </a:r>
            <a:endParaRPr lang="en-US" dirty="0" smtClean="0">
              <a:solidFill>
                <a:srgbClr val="FF0000"/>
              </a:solidFill>
              <a:highlight>
                <a:srgbClr val="FFFFFF"/>
              </a:highlight>
            </a:endParaRPr>
          </a:p>
          <a:p>
            <a:r>
              <a:rPr lang="en-US" b="1" dirty="0" smtClean="0">
                <a:solidFill>
                  <a:srgbClr val="0000FF"/>
                </a:solidFill>
                <a:highlight>
                  <a:srgbClr val="FFFFFF"/>
                </a:highlight>
              </a:rPr>
              <a:t>use</a:t>
            </a:r>
            <a:r>
              <a:rPr lang="en-US" b="1" dirty="0" smtClean="0">
                <a:solidFill>
                  <a:srgbClr val="FF0000"/>
                </a:solidFill>
                <a:highlight>
                  <a:srgbClr val="FFFFFF"/>
                </a:highlight>
              </a:rPr>
              <a:t> </a:t>
            </a:r>
            <a:r>
              <a:rPr lang="en-US" b="1" dirty="0" err="1" smtClean="0">
                <a:solidFill>
                  <a:srgbClr val="000000"/>
                </a:solidFill>
                <a:highlight>
                  <a:srgbClr val="FFFFFF"/>
                </a:highlight>
              </a:rPr>
              <a:t>Tk</a:t>
            </a:r>
            <a:r>
              <a:rPr lang="en-US" b="1" dirty="0" smtClean="0">
                <a:solidFill>
                  <a:srgbClr val="000080"/>
                </a:solidFill>
                <a:highlight>
                  <a:srgbClr val="FFFFFF"/>
                </a:highlight>
              </a:rPr>
              <a:t>;</a:t>
            </a:r>
            <a:endParaRPr lang="en-US" b="1" dirty="0" smtClean="0">
              <a:solidFill>
                <a:srgbClr val="FF0000"/>
              </a:solidFill>
              <a:highlight>
                <a:srgbClr val="FFFFFF"/>
              </a:highlight>
            </a:endParaRPr>
          </a:p>
          <a:p>
            <a:r>
              <a:rPr lang="en-US" dirty="0" smtClean="0">
                <a:solidFill>
                  <a:srgbClr val="008000"/>
                </a:solidFill>
                <a:highlight>
                  <a:srgbClr val="FFFFFF"/>
                </a:highlight>
              </a:rPr>
              <a:t># Main Window</a:t>
            </a:r>
            <a:endParaRPr lang="en-US" dirty="0" smtClean="0">
              <a:solidFill>
                <a:srgbClr val="FF0000"/>
              </a:solidFill>
              <a:highlight>
                <a:srgbClr val="FFFFFF"/>
              </a:highlight>
            </a:endParaRPr>
          </a:p>
          <a:p>
            <a:r>
              <a:rPr lang="en-US" b="1" dirty="0" smtClean="0">
                <a:solidFill>
                  <a:srgbClr val="0000FF"/>
                </a:solidFill>
                <a:highlight>
                  <a:srgbClr val="FFFFFF"/>
                </a:highlight>
              </a:rPr>
              <a:t>my</a:t>
            </a:r>
            <a:r>
              <a:rPr lang="en-US" b="1" dirty="0" smtClean="0">
                <a:solidFill>
                  <a:srgbClr val="FF0000"/>
                </a:solidFill>
                <a:highlight>
                  <a:srgbClr val="FFFFFF"/>
                </a:highlight>
              </a:rPr>
              <a:t> </a:t>
            </a:r>
            <a:r>
              <a:rPr lang="en-US" b="1" dirty="0" smtClean="0">
                <a:solidFill>
                  <a:srgbClr val="FF8000"/>
                </a:solidFill>
                <a:highlight>
                  <a:srgbClr val="FFFFFF"/>
                </a:highlight>
              </a:rPr>
              <a:t>$mw</a:t>
            </a:r>
            <a:r>
              <a:rPr lang="en-US" b="1" dirty="0" smtClean="0">
                <a:solidFill>
                  <a:srgbClr val="FF0000"/>
                </a:solidFill>
                <a:highlight>
                  <a:srgbClr val="FFFFFF"/>
                </a:highlight>
              </a:rPr>
              <a:t> </a:t>
            </a:r>
            <a:r>
              <a:rPr lang="en-US" b="1" dirty="0" smtClean="0">
                <a:solidFill>
                  <a:srgbClr val="000080"/>
                </a:solidFill>
                <a:highlight>
                  <a:srgbClr val="FFFFFF"/>
                </a:highlight>
              </a:rPr>
              <a:t>=</a:t>
            </a:r>
            <a:r>
              <a:rPr lang="en-US" b="1" dirty="0" smtClean="0">
                <a:solidFill>
                  <a:srgbClr val="FF0000"/>
                </a:solidFill>
                <a:highlight>
                  <a:srgbClr val="FFFFFF"/>
                </a:highlight>
              </a:rPr>
              <a:t> </a:t>
            </a:r>
            <a:r>
              <a:rPr lang="en-US" b="1" dirty="0" smtClean="0">
                <a:solidFill>
                  <a:srgbClr val="000000"/>
                </a:solidFill>
                <a:highlight>
                  <a:srgbClr val="FFFFFF"/>
                </a:highlight>
              </a:rPr>
              <a:t>new</a:t>
            </a:r>
            <a:r>
              <a:rPr lang="en-US" b="1" dirty="0" smtClean="0">
                <a:solidFill>
                  <a:srgbClr val="FF0000"/>
                </a:solidFill>
                <a:highlight>
                  <a:srgbClr val="FFFFFF"/>
                </a:highlight>
              </a:rPr>
              <a:t> </a:t>
            </a:r>
            <a:r>
              <a:rPr lang="en-US" b="1" dirty="0" err="1" smtClean="0">
                <a:solidFill>
                  <a:srgbClr val="000000"/>
                </a:solidFill>
                <a:highlight>
                  <a:srgbClr val="FFFFFF"/>
                </a:highlight>
              </a:rPr>
              <a:t>MainWindow</a:t>
            </a:r>
            <a:r>
              <a:rPr lang="en-US" b="1" dirty="0" smtClean="0">
                <a:solidFill>
                  <a:srgbClr val="000080"/>
                </a:solidFill>
                <a:highlight>
                  <a:srgbClr val="FFFFFF"/>
                </a:highlight>
              </a:rPr>
              <a:t>;</a:t>
            </a:r>
            <a:endParaRPr lang="en-US" b="1" dirty="0" smtClean="0">
              <a:solidFill>
                <a:srgbClr val="FF0000"/>
              </a:solidFill>
              <a:highlight>
                <a:srgbClr val="FFFFFF"/>
              </a:highlight>
            </a:endParaRPr>
          </a:p>
          <a:p>
            <a:r>
              <a:rPr lang="en-US" b="1" dirty="0" smtClean="0">
                <a:solidFill>
                  <a:srgbClr val="0000FF"/>
                </a:solidFill>
                <a:highlight>
                  <a:srgbClr val="FFFFFF"/>
                </a:highlight>
              </a:rPr>
              <a:t>my</a:t>
            </a:r>
            <a:r>
              <a:rPr lang="en-US" b="1" dirty="0" smtClean="0">
                <a:solidFill>
                  <a:srgbClr val="FF0000"/>
                </a:solidFill>
                <a:highlight>
                  <a:srgbClr val="FFFFFF"/>
                </a:highlight>
              </a:rPr>
              <a:t> </a:t>
            </a:r>
            <a:r>
              <a:rPr lang="en-US" b="1" dirty="0" smtClean="0">
                <a:solidFill>
                  <a:srgbClr val="FF8000"/>
                </a:solidFill>
                <a:highlight>
                  <a:srgbClr val="FFFFFF"/>
                </a:highlight>
              </a:rPr>
              <a:t>$label</a:t>
            </a:r>
            <a:r>
              <a:rPr lang="en-US" b="1" dirty="0" smtClean="0">
                <a:solidFill>
                  <a:srgbClr val="FF0000"/>
                </a:solidFill>
                <a:highlight>
                  <a:srgbClr val="FFFFFF"/>
                </a:highlight>
              </a:rPr>
              <a:t> </a:t>
            </a:r>
            <a:r>
              <a:rPr lang="en-US" b="1" dirty="0" smtClean="0">
                <a:solidFill>
                  <a:srgbClr val="000080"/>
                </a:solidFill>
                <a:highlight>
                  <a:srgbClr val="FFFFFF"/>
                </a:highlight>
              </a:rPr>
              <a:t>=</a:t>
            </a:r>
            <a:r>
              <a:rPr lang="en-US" b="1" dirty="0" smtClean="0">
                <a:solidFill>
                  <a:srgbClr val="FF0000"/>
                </a:solidFill>
                <a:highlight>
                  <a:srgbClr val="FFFFFF"/>
                </a:highlight>
              </a:rPr>
              <a:t> </a:t>
            </a:r>
            <a:r>
              <a:rPr lang="en-US" b="1" dirty="0" smtClean="0">
                <a:solidFill>
                  <a:srgbClr val="FF8000"/>
                </a:solidFill>
                <a:highlight>
                  <a:srgbClr val="FFFFFF"/>
                </a:highlight>
              </a:rPr>
              <a:t>$mw</a:t>
            </a:r>
            <a:r>
              <a:rPr lang="en-US" b="1" dirty="0" smtClean="0">
                <a:solidFill>
                  <a:srgbClr val="FF0000"/>
                </a:solidFill>
                <a:highlight>
                  <a:srgbClr val="FFFFFF"/>
                </a:highlight>
              </a:rPr>
              <a:t> </a:t>
            </a:r>
            <a:r>
              <a:rPr lang="en-US" b="1" dirty="0" smtClean="0">
                <a:solidFill>
                  <a:srgbClr val="000080"/>
                </a:solidFill>
                <a:highlight>
                  <a:srgbClr val="FFFFFF"/>
                </a:highlight>
              </a:rPr>
              <a:t>-&gt;</a:t>
            </a:r>
            <a:r>
              <a:rPr lang="en-US" b="1" dirty="0" smtClean="0">
                <a:solidFill>
                  <a:srgbClr val="FF0000"/>
                </a:solidFill>
                <a:highlight>
                  <a:srgbClr val="FFFFFF"/>
                </a:highlight>
              </a:rPr>
              <a:t> </a:t>
            </a:r>
            <a:r>
              <a:rPr lang="en-US" b="1" dirty="0" smtClean="0">
                <a:solidFill>
                  <a:srgbClr val="000000"/>
                </a:solidFill>
                <a:highlight>
                  <a:srgbClr val="FFFFFF"/>
                </a:highlight>
              </a:rPr>
              <a:t>Label</a:t>
            </a:r>
            <a:r>
              <a:rPr lang="en-US" b="1" dirty="0" smtClean="0">
                <a:solidFill>
                  <a:srgbClr val="000080"/>
                </a:solidFill>
                <a:highlight>
                  <a:srgbClr val="FFFFFF"/>
                </a:highlight>
              </a:rPr>
              <a:t>(</a:t>
            </a:r>
            <a:r>
              <a:rPr lang="en-US" b="1" dirty="0" smtClean="0">
                <a:solidFill>
                  <a:srgbClr val="000000"/>
                </a:solidFill>
                <a:highlight>
                  <a:srgbClr val="FFFFFF"/>
                </a:highlight>
              </a:rPr>
              <a:t>-text</a:t>
            </a:r>
            <a:r>
              <a:rPr lang="en-US" b="1" dirty="0" smtClean="0">
                <a:solidFill>
                  <a:srgbClr val="000080"/>
                </a:solidFill>
                <a:highlight>
                  <a:srgbClr val="FFFFFF"/>
                </a:highlight>
              </a:rPr>
              <a:t>=&gt;</a:t>
            </a:r>
            <a:r>
              <a:rPr lang="en-US" b="1" dirty="0" smtClean="0">
                <a:solidFill>
                  <a:srgbClr val="808080"/>
                </a:solidFill>
                <a:highlight>
                  <a:srgbClr val="FFFFFF"/>
                </a:highlight>
              </a:rPr>
              <a:t>"$ARGV[0] !!"</a:t>
            </a:r>
            <a:r>
              <a:rPr lang="en-US" b="1" dirty="0" smtClean="0">
                <a:solidFill>
                  <a:srgbClr val="000080"/>
                </a:solidFill>
                <a:highlight>
                  <a:srgbClr val="FFFFFF"/>
                </a:highlight>
              </a:rPr>
              <a:t>)</a:t>
            </a:r>
            <a:r>
              <a:rPr lang="en-US" b="1" dirty="0" smtClean="0">
                <a:solidFill>
                  <a:srgbClr val="FF0000"/>
                </a:solidFill>
                <a:highlight>
                  <a:srgbClr val="FFFFFF"/>
                </a:highlight>
              </a:rPr>
              <a:t> </a:t>
            </a:r>
            <a:r>
              <a:rPr lang="en-US" b="1" dirty="0" smtClean="0">
                <a:solidFill>
                  <a:srgbClr val="000080"/>
                </a:solidFill>
                <a:highlight>
                  <a:srgbClr val="FFFFFF"/>
                </a:highlight>
              </a:rPr>
              <a:t>-&gt;</a:t>
            </a:r>
            <a:r>
              <a:rPr lang="en-US" b="1" dirty="0" smtClean="0">
                <a:solidFill>
                  <a:srgbClr val="FF0000"/>
                </a:solidFill>
                <a:highlight>
                  <a:srgbClr val="FFFFFF"/>
                </a:highlight>
              </a:rPr>
              <a:t> </a:t>
            </a:r>
            <a:r>
              <a:rPr lang="en-US" b="1" dirty="0" smtClean="0">
                <a:solidFill>
                  <a:srgbClr val="000000"/>
                </a:solidFill>
                <a:highlight>
                  <a:srgbClr val="FFFFFF"/>
                </a:highlight>
              </a:rPr>
              <a:t>pack</a:t>
            </a:r>
            <a:r>
              <a:rPr lang="en-US" b="1" dirty="0" smtClean="0">
                <a:solidFill>
                  <a:srgbClr val="000080"/>
                </a:solidFill>
                <a:highlight>
                  <a:srgbClr val="FFFFFF"/>
                </a:highlight>
              </a:rPr>
              <a:t>();</a:t>
            </a:r>
            <a:endParaRPr lang="en-US" b="1" dirty="0" smtClean="0">
              <a:solidFill>
                <a:srgbClr val="FF0000"/>
              </a:solidFill>
              <a:highlight>
                <a:srgbClr val="FFFFFF"/>
              </a:highlight>
            </a:endParaRPr>
          </a:p>
          <a:p>
            <a:r>
              <a:rPr lang="en-US" b="1" dirty="0" smtClean="0">
                <a:solidFill>
                  <a:srgbClr val="0000FF"/>
                </a:solidFill>
                <a:highlight>
                  <a:srgbClr val="FFFFFF"/>
                </a:highlight>
              </a:rPr>
              <a:t>my</a:t>
            </a:r>
            <a:r>
              <a:rPr lang="en-US" b="1" dirty="0" smtClean="0">
                <a:solidFill>
                  <a:srgbClr val="FF0000"/>
                </a:solidFill>
                <a:highlight>
                  <a:srgbClr val="FFFFFF"/>
                </a:highlight>
              </a:rPr>
              <a:t> </a:t>
            </a:r>
            <a:r>
              <a:rPr lang="en-US" b="1" dirty="0" smtClean="0">
                <a:solidFill>
                  <a:srgbClr val="FF8000"/>
                </a:solidFill>
                <a:highlight>
                  <a:srgbClr val="FFFFFF"/>
                </a:highlight>
              </a:rPr>
              <a:t>$button</a:t>
            </a:r>
            <a:r>
              <a:rPr lang="en-US" b="1" dirty="0" smtClean="0">
                <a:solidFill>
                  <a:srgbClr val="FF0000"/>
                </a:solidFill>
                <a:highlight>
                  <a:srgbClr val="FFFFFF"/>
                </a:highlight>
              </a:rPr>
              <a:t> </a:t>
            </a:r>
            <a:r>
              <a:rPr lang="en-US" b="1" dirty="0" smtClean="0">
                <a:solidFill>
                  <a:srgbClr val="000080"/>
                </a:solidFill>
                <a:highlight>
                  <a:srgbClr val="FFFFFF"/>
                </a:highlight>
              </a:rPr>
              <a:t>=</a:t>
            </a:r>
            <a:r>
              <a:rPr lang="en-US" b="1" dirty="0" smtClean="0">
                <a:solidFill>
                  <a:srgbClr val="FF0000"/>
                </a:solidFill>
                <a:highlight>
                  <a:srgbClr val="FFFFFF"/>
                </a:highlight>
              </a:rPr>
              <a:t> </a:t>
            </a:r>
            <a:r>
              <a:rPr lang="en-US" b="1" dirty="0" smtClean="0">
                <a:solidFill>
                  <a:srgbClr val="FF8000"/>
                </a:solidFill>
                <a:highlight>
                  <a:srgbClr val="FFFFFF"/>
                </a:highlight>
              </a:rPr>
              <a:t>$mw</a:t>
            </a:r>
            <a:r>
              <a:rPr lang="en-US" b="1" dirty="0" smtClean="0">
                <a:solidFill>
                  <a:srgbClr val="FF0000"/>
                </a:solidFill>
                <a:highlight>
                  <a:srgbClr val="FFFFFF"/>
                </a:highlight>
              </a:rPr>
              <a:t> </a:t>
            </a:r>
            <a:r>
              <a:rPr lang="en-US" b="1" dirty="0" smtClean="0">
                <a:solidFill>
                  <a:srgbClr val="000080"/>
                </a:solidFill>
                <a:highlight>
                  <a:srgbClr val="FFFFFF"/>
                </a:highlight>
              </a:rPr>
              <a:t>-&gt;</a:t>
            </a:r>
            <a:r>
              <a:rPr lang="en-US" b="1" dirty="0" smtClean="0">
                <a:solidFill>
                  <a:srgbClr val="FF0000"/>
                </a:solidFill>
                <a:highlight>
                  <a:srgbClr val="FFFFFF"/>
                </a:highlight>
              </a:rPr>
              <a:t> </a:t>
            </a:r>
            <a:r>
              <a:rPr lang="en-US" b="1" dirty="0" smtClean="0">
                <a:solidFill>
                  <a:srgbClr val="000000"/>
                </a:solidFill>
                <a:highlight>
                  <a:srgbClr val="FFFFFF"/>
                </a:highlight>
              </a:rPr>
              <a:t>Button</a:t>
            </a:r>
            <a:r>
              <a:rPr lang="en-US" b="1" dirty="0" smtClean="0">
                <a:solidFill>
                  <a:srgbClr val="000080"/>
                </a:solidFill>
                <a:highlight>
                  <a:srgbClr val="FFFFFF"/>
                </a:highlight>
              </a:rPr>
              <a:t>(</a:t>
            </a:r>
            <a:r>
              <a:rPr lang="en-US" b="1" dirty="0" smtClean="0">
                <a:solidFill>
                  <a:srgbClr val="000000"/>
                </a:solidFill>
                <a:highlight>
                  <a:srgbClr val="FFFFFF"/>
                </a:highlight>
              </a:rPr>
              <a:t>-text</a:t>
            </a:r>
            <a:r>
              <a:rPr lang="en-US" b="1" dirty="0" smtClean="0">
                <a:solidFill>
                  <a:srgbClr val="FF0000"/>
                </a:solidFill>
                <a:highlight>
                  <a:srgbClr val="FFFFFF"/>
                </a:highlight>
              </a:rPr>
              <a:t> </a:t>
            </a:r>
            <a:r>
              <a:rPr lang="en-US" b="1" dirty="0" smtClean="0">
                <a:solidFill>
                  <a:srgbClr val="000080"/>
                </a:solidFill>
                <a:highlight>
                  <a:srgbClr val="FFFFFF"/>
                </a:highlight>
              </a:rPr>
              <a:t>=&gt;</a:t>
            </a:r>
            <a:r>
              <a:rPr lang="en-US" b="1" dirty="0" smtClean="0">
                <a:solidFill>
                  <a:srgbClr val="FF0000"/>
                </a:solidFill>
                <a:highlight>
                  <a:srgbClr val="FFFFFF"/>
                </a:highlight>
              </a:rPr>
              <a:t> </a:t>
            </a:r>
            <a:r>
              <a:rPr lang="en-US" b="1" dirty="0" smtClean="0">
                <a:solidFill>
                  <a:srgbClr val="808080"/>
                </a:solidFill>
                <a:highlight>
                  <a:srgbClr val="FFFFFF"/>
                </a:highlight>
              </a:rPr>
              <a:t>"Quit"</a:t>
            </a:r>
            <a:r>
              <a:rPr lang="en-US" b="1" dirty="0" smtClean="0">
                <a:solidFill>
                  <a:srgbClr val="000080"/>
                </a:solidFill>
                <a:highlight>
                  <a:srgbClr val="FFFFFF"/>
                </a:highlight>
              </a:rPr>
              <a:t>,</a:t>
            </a:r>
            <a:r>
              <a:rPr lang="en-US" b="1" dirty="0" smtClean="0">
                <a:solidFill>
                  <a:srgbClr val="FF0000"/>
                </a:solidFill>
                <a:highlight>
                  <a:srgbClr val="FFFFFF"/>
                </a:highlight>
              </a:rPr>
              <a:t> </a:t>
            </a:r>
          </a:p>
          <a:p>
            <a:r>
              <a:rPr lang="en-US" dirty="0" smtClean="0">
                <a:solidFill>
                  <a:srgbClr val="FF0000"/>
                </a:solidFill>
                <a:highlight>
                  <a:srgbClr val="FFFFFF"/>
                </a:highlight>
              </a:rPr>
              <a:t>		</a:t>
            </a:r>
            <a:r>
              <a:rPr lang="en-US" dirty="0" smtClean="0">
                <a:solidFill>
                  <a:srgbClr val="000000"/>
                </a:solidFill>
                <a:highlight>
                  <a:srgbClr val="FFFFFF"/>
                </a:highlight>
              </a:rPr>
              <a:t>-command</a:t>
            </a:r>
            <a:r>
              <a:rPr lang="en-US" dirty="0" smtClean="0">
                <a:solidFill>
                  <a:srgbClr val="FF0000"/>
                </a:solidFill>
                <a:highlight>
                  <a:srgbClr val="FFFFFF"/>
                </a:highlight>
              </a:rPr>
              <a:t> </a:t>
            </a:r>
            <a:r>
              <a:rPr lang="en-US" b="1" dirty="0" smtClean="0">
                <a:solidFill>
                  <a:srgbClr val="000080"/>
                </a:solidFill>
                <a:highlight>
                  <a:srgbClr val="FFFFFF"/>
                </a:highlight>
              </a:rPr>
              <a:t>=&gt;</a:t>
            </a:r>
            <a:r>
              <a:rPr lang="en-US" b="1" dirty="0" smtClean="0">
                <a:solidFill>
                  <a:srgbClr val="FF0000"/>
                </a:solidFill>
                <a:highlight>
                  <a:srgbClr val="FFFFFF"/>
                </a:highlight>
              </a:rPr>
              <a:t> </a:t>
            </a:r>
            <a:r>
              <a:rPr lang="en-US" b="1" dirty="0" smtClean="0">
                <a:solidFill>
                  <a:srgbClr val="0000FF"/>
                </a:solidFill>
                <a:highlight>
                  <a:srgbClr val="FFFFFF"/>
                </a:highlight>
              </a:rPr>
              <a:t>sub</a:t>
            </a:r>
            <a:r>
              <a:rPr lang="en-US" b="1" dirty="0" smtClean="0">
                <a:solidFill>
                  <a:srgbClr val="FF0000"/>
                </a:solidFill>
                <a:highlight>
                  <a:srgbClr val="FFFFFF"/>
                </a:highlight>
              </a:rPr>
              <a:t> </a:t>
            </a:r>
            <a:r>
              <a:rPr lang="en-US" b="1" dirty="0" smtClean="0">
                <a:solidFill>
                  <a:srgbClr val="000080"/>
                </a:solidFill>
                <a:highlight>
                  <a:srgbClr val="FFFFFF"/>
                </a:highlight>
              </a:rPr>
              <a:t>{</a:t>
            </a:r>
            <a:r>
              <a:rPr lang="en-US" b="1" dirty="0" smtClean="0">
                <a:solidFill>
                  <a:srgbClr val="FF0000"/>
                </a:solidFill>
                <a:highlight>
                  <a:srgbClr val="FFFFFF"/>
                </a:highlight>
              </a:rPr>
              <a:t> </a:t>
            </a:r>
            <a:r>
              <a:rPr lang="en-US" b="1" dirty="0" smtClean="0">
                <a:solidFill>
                  <a:srgbClr val="000000"/>
                </a:solidFill>
                <a:highlight>
                  <a:srgbClr val="FFFFFF"/>
                </a:highlight>
              </a:rPr>
              <a:t>exit</a:t>
            </a:r>
            <a:r>
              <a:rPr lang="en-US" b="1" dirty="0" smtClean="0">
                <a:solidFill>
                  <a:srgbClr val="FF0000"/>
                </a:solidFill>
                <a:highlight>
                  <a:srgbClr val="FFFFFF"/>
                </a:highlight>
              </a:rPr>
              <a:t> </a:t>
            </a:r>
            <a:r>
              <a:rPr lang="en-US" b="1" dirty="0" smtClean="0">
                <a:solidFill>
                  <a:srgbClr val="000080"/>
                </a:solidFill>
                <a:highlight>
                  <a:srgbClr val="FFFFFF"/>
                </a:highlight>
              </a:rPr>
              <a:t>})</a:t>
            </a:r>
            <a:endParaRPr lang="en-US" b="1" dirty="0" smtClean="0">
              <a:solidFill>
                <a:srgbClr val="FF0000"/>
              </a:solidFill>
              <a:highlight>
                <a:srgbClr val="FFFFFF"/>
              </a:highlight>
            </a:endParaRPr>
          </a:p>
          <a:p>
            <a:r>
              <a:rPr lang="en-US" dirty="0" smtClean="0">
                <a:solidFill>
                  <a:srgbClr val="FF0000"/>
                </a:solidFill>
                <a:highlight>
                  <a:srgbClr val="FFFFFF"/>
                </a:highlight>
              </a:rPr>
              <a:t>	</a:t>
            </a:r>
            <a:r>
              <a:rPr lang="en-US" b="1" dirty="0" smtClean="0">
                <a:solidFill>
                  <a:srgbClr val="000080"/>
                </a:solidFill>
                <a:highlight>
                  <a:srgbClr val="FFFFFF"/>
                </a:highlight>
              </a:rPr>
              <a:t>-&gt;</a:t>
            </a:r>
            <a:r>
              <a:rPr lang="en-US" b="1" dirty="0" smtClean="0">
                <a:solidFill>
                  <a:srgbClr val="FF0000"/>
                </a:solidFill>
                <a:highlight>
                  <a:srgbClr val="FFFFFF"/>
                </a:highlight>
              </a:rPr>
              <a:t> </a:t>
            </a:r>
            <a:r>
              <a:rPr lang="en-US" b="1" dirty="0" smtClean="0">
                <a:solidFill>
                  <a:srgbClr val="000000"/>
                </a:solidFill>
                <a:highlight>
                  <a:srgbClr val="FFFFFF"/>
                </a:highlight>
              </a:rPr>
              <a:t>pack</a:t>
            </a:r>
            <a:r>
              <a:rPr lang="en-US" b="1" dirty="0" smtClean="0">
                <a:solidFill>
                  <a:srgbClr val="000080"/>
                </a:solidFill>
                <a:highlight>
                  <a:srgbClr val="FFFFFF"/>
                </a:highlight>
              </a:rPr>
              <a:t>();</a:t>
            </a:r>
            <a:endParaRPr lang="en-US" b="1" dirty="0" smtClean="0">
              <a:solidFill>
                <a:srgbClr val="FF0000"/>
              </a:solidFill>
              <a:highlight>
                <a:srgbClr val="FFFFFF"/>
              </a:highlight>
            </a:endParaRPr>
          </a:p>
          <a:p>
            <a:r>
              <a:rPr lang="en-US" dirty="0" err="1" smtClean="0">
                <a:solidFill>
                  <a:srgbClr val="000000"/>
                </a:solidFill>
                <a:highlight>
                  <a:srgbClr val="FFFFFF"/>
                </a:highlight>
              </a:rPr>
              <a:t>MainLoop</a:t>
            </a:r>
            <a:r>
              <a:rPr lang="en-US" b="1" dirty="0" smtClean="0">
                <a:solidFill>
                  <a:srgbClr val="000080"/>
                </a:solidFill>
                <a:highlight>
                  <a:srgbClr val="FFFFFF"/>
                </a:highlight>
              </a:rPr>
              <a:t>;</a:t>
            </a:r>
            <a:endParaRPr 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p:txBody>
          <a:bodyPr/>
          <a:lstStyle/>
          <a:p>
            <a:r>
              <a:rPr lang="en-US" dirty="0" smtClean="0"/>
              <a:t>More Details</a:t>
            </a:r>
          </a:p>
        </p:txBody>
      </p:sp>
      <p:sp>
        <p:nvSpPr>
          <p:cNvPr id="23554" name="Date Placeholder 1"/>
          <p:cNvSpPr>
            <a:spLocks noGrp="1"/>
          </p:cNvSpPr>
          <p:nvPr>
            <p:ph type="dt" sz="quarter" idx="10"/>
          </p:nvPr>
        </p:nvSpPr>
        <p:spPr bwMode="auto">
          <a:noFill/>
          <a:ln>
            <a:miter lim="800000"/>
            <a:headEnd/>
            <a:tailEnd/>
          </a:ln>
        </p:spPr>
        <p:txBody>
          <a:bodyPr/>
          <a:lstStyle/>
          <a:p>
            <a:fld id="{CE797F7C-044C-4AF2-9548-81715173964A}" type="datetime4">
              <a:rPr lang="en-US"/>
              <a:pPr/>
              <a:t>September 10, 2014</a:t>
            </a:fld>
            <a:endParaRPr lang="en-US"/>
          </a:p>
        </p:txBody>
      </p:sp>
      <p:sp>
        <p:nvSpPr>
          <p:cNvPr id="8" name="Content Placeholder 4"/>
          <p:cNvSpPr txBox="1">
            <a:spLocks/>
          </p:cNvSpPr>
          <p:nvPr/>
        </p:nvSpPr>
        <p:spPr>
          <a:xfrm>
            <a:off x="448236" y="2115671"/>
            <a:ext cx="8130988" cy="2286000"/>
          </a:xfrm>
          <a:prstGeom prst="rect">
            <a:avLst/>
          </a:prstGeom>
        </p:spPr>
        <p:txBody>
          <a:bodyPr/>
          <a:lstStyle/>
          <a:p>
            <a:pPr marL="174625" marR="0" lvl="0" indent="-174625" algn="l" defTabSz="457200" rtl="0" eaLnBrk="1" fontAlgn="base" latinLnBrk="0" hangingPunct="1">
              <a:lnSpc>
                <a:spcPct val="100000"/>
              </a:lnSpc>
              <a:spcBef>
                <a:spcPct val="0"/>
              </a:spcBef>
              <a:spcAft>
                <a:spcPts val="800"/>
              </a:spcAft>
              <a:buClr>
                <a:schemeClr val="bg1"/>
              </a:buClr>
              <a:buSzPct val="28000"/>
              <a:tabLst/>
              <a:defRPr/>
            </a:pPr>
            <a:r>
              <a:rPr lang="en-US" sz="2200" noProof="0" dirty="0" smtClean="0">
                <a:solidFill>
                  <a:srgbClr val="000090"/>
                </a:solidFill>
                <a:latin typeface="+mn-lt"/>
                <a:cs typeface="ＭＳ Ｐゴシック" charset="0"/>
              </a:rPr>
              <a:t>Arguments for your script can be put in here.</a:t>
            </a:r>
          </a:p>
          <a:p>
            <a:pPr marL="174625" marR="0" lvl="0" indent="-174625" algn="l" defTabSz="457200" rtl="0" eaLnBrk="1" fontAlgn="base" latinLnBrk="0" hangingPunct="1">
              <a:lnSpc>
                <a:spcPct val="100000"/>
              </a:lnSpc>
              <a:spcBef>
                <a:spcPct val="0"/>
              </a:spcBef>
              <a:spcAft>
                <a:spcPts val="800"/>
              </a:spcAft>
              <a:buClr>
                <a:schemeClr val="bg1"/>
              </a:buClr>
              <a:buSzPct val="28000"/>
              <a:tabLst/>
              <a:defRPr/>
            </a:pPr>
            <a:endParaRPr lang="en-US" sz="2200" dirty="0" smtClean="0">
              <a:solidFill>
                <a:srgbClr val="000090"/>
              </a:solidFill>
              <a:latin typeface="+mn-lt"/>
              <a:cs typeface="ＭＳ Ｐゴシック" charset="0"/>
            </a:endParaRPr>
          </a:p>
          <a:p>
            <a:pPr marL="174625" marR="0" lvl="0" indent="-174625" algn="l" defTabSz="457200" rtl="0" eaLnBrk="1" fontAlgn="base" latinLnBrk="0" hangingPunct="1">
              <a:lnSpc>
                <a:spcPct val="100000"/>
              </a:lnSpc>
              <a:spcBef>
                <a:spcPct val="0"/>
              </a:spcBef>
              <a:spcAft>
                <a:spcPts val="800"/>
              </a:spcAft>
              <a:buClr>
                <a:schemeClr val="bg1"/>
              </a:buClr>
              <a:buSzPct val="28000"/>
              <a:tabLst/>
              <a:defRPr/>
            </a:pPr>
            <a:r>
              <a:rPr lang="en-US" sz="2200" dirty="0" smtClean="0">
                <a:solidFill>
                  <a:srgbClr val="000090"/>
                </a:solidFill>
                <a:latin typeface="+mn-lt"/>
                <a:cs typeface="ＭＳ Ｐゴシック" charset="0"/>
              </a:rPr>
              <a:t>If you don’t have the “.pl” file extension, add “</a:t>
            </a:r>
            <a:r>
              <a:rPr lang="en-US" sz="2200" dirty="0" err="1" smtClean="0">
                <a:solidFill>
                  <a:srgbClr val="000090"/>
                </a:solidFill>
                <a:latin typeface="+mn-lt"/>
                <a:cs typeface="ＭＳ Ｐゴシック" charset="0"/>
              </a:rPr>
              <a:t>perl</a:t>
            </a:r>
            <a:r>
              <a:rPr lang="en-US" sz="2200" dirty="0" smtClean="0">
                <a:solidFill>
                  <a:srgbClr val="000090"/>
                </a:solidFill>
                <a:latin typeface="+mn-lt"/>
                <a:cs typeface="ＭＳ Ｐゴシック" charset="0"/>
              </a:rPr>
              <a:t>” to the beginning with a space.</a:t>
            </a:r>
            <a:r>
              <a:rPr lang="en-US" sz="2200" dirty="0">
                <a:solidFill>
                  <a:srgbClr val="000090"/>
                </a:solidFill>
                <a:latin typeface="+mn-lt"/>
                <a:cs typeface="ＭＳ Ｐゴシック" charset="0"/>
              </a:rPr>
              <a:t> </a:t>
            </a:r>
            <a:r>
              <a:rPr lang="en-US" sz="2200" dirty="0" smtClean="0">
                <a:solidFill>
                  <a:srgbClr val="000090"/>
                </a:solidFill>
                <a:latin typeface="+mn-lt"/>
                <a:cs typeface="ＭＳ Ｐゴシック" charset="0"/>
              </a:rPr>
              <a:t>We are technically making the script an argument here, so agree to make it an argument:</a:t>
            </a:r>
          </a:p>
        </p:txBody>
      </p:sp>
      <p:pic>
        <p:nvPicPr>
          <p:cNvPr id="53250" name="Picture 2"/>
          <p:cNvPicPr>
            <a:picLocks noChangeAspect="1" noChangeArrowheads="1"/>
          </p:cNvPicPr>
          <p:nvPr/>
        </p:nvPicPr>
        <p:blipFill>
          <a:blip r:embed="rId2" cstate="print"/>
          <a:srcRect/>
          <a:stretch>
            <a:fillRect/>
          </a:stretch>
        </p:blipFill>
        <p:spPr bwMode="auto">
          <a:xfrm>
            <a:off x="1211076" y="781891"/>
            <a:ext cx="6524625" cy="1152525"/>
          </a:xfrm>
          <a:prstGeom prst="rect">
            <a:avLst/>
          </a:prstGeom>
          <a:noFill/>
          <a:ln w="9525">
            <a:noFill/>
            <a:miter lim="800000"/>
            <a:headEnd/>
            <a:tailEnd/>
          </a:ln>
        </p:spPr>
      </p:pic>
      <p:pic>
        <p:nvPicPr>
          <p:cNvPr id="53251" name="Picture 3"/>
          <p:cNvPicPr>
            <a:picLocks noChangeAspect="1" noChangeArrowheads="1"/>
          </p:cNvPicPr>
          <p:nvPr/>
        </p:nvPicPr>
        <p:blipFill>
          <a:blip r:embed="rId3" cstate="print"/>
          <a:srcRect/>
          <a:stretch>
            <a:fillRect/>
          </a:stretch>
        </p:blipFill>
        <p:spPr bwMode="auto">
          <a:xfrm>
            <a:off x="519393" y="4019833"/>
            <a:ext cx="3981450" cy="1095375"/>
          </a:xfrm>
          <a:prstGeom prst="rect">
            <a:avLst/>
          </a:prstGeom>
          <a:noFill/>
          <a:ln w="9525">
            <a:noFill/>
            <a:miter lim="800000"/>
            <a:headEnd/>
            <a:tailEnd/>
          </a:ln>
        </p:spPr>
      </p:pic>
      <p:pic>
        <p:nvPicPr>
          <p:cNvPr id="53254" name="Picture 6"/>
          <p:cNvPicPr>
            <a:picLocks noChangeAspect="1" noChangeArrowheads="1"/>
          </p:cNvPicPr>
          <p:nvPr/>
        </p:nvPicPr>
        <p:blipFill>
          <a:blip r:embed="rId4" cstate="print"/>
          <a:srcRect/>
          <a:stretch>
            <a:fillRect/>
          </a:stretch>
        </p:blipFill>
        <p:spPr bwMode="auto">
          <a:xfrm>
            <a:off x="583266" y="5441577"/>
            <a:ext cx="3943350" cy="1066800"/>
          </a:xfrm>
          <a:prstGeom prst="rect">
            <a:avLst/>
          </a:prstGeom>
          <a:noFill/>
          <a:ln w="9525">
            <a:noFill/>
            <a:miter lim="800000"/>
            <a:headEnd/>
            <a:tailEnd/>
          </a:ln>
        </p:spPr>
      </p:pic>
      <p:pic>
        <p:nvPicPr>
          <p:cNvPr id="53257" name="Picture 9"/>
          <p:cNvPicPr>
            <a:picLocks noChangeAspect="1" noChangeArrowheads="1"/>
          </p:cNvPicPr>
          <p:nvPr/>
        </p:nvPicPr>
        <p:blipFill>
          <a:blip r:embed="rId5" cstate="print"/>
          <a:srcRect/>
          <a:stretch>
            <a:fillRect/>
          </a:stretch>
        </p:blipFill>
        <p:spPr bwMode="auto">
          <a:xfrm>
            <a:off x="2061882" y="4951319"/>
            <a:ext cx="609600" cy="666750"/>
          </a:xfrm>
          <a:prstGeom prst="rect">
            <a:avLst/>
          </a:prstGeom>
          <a:noFill/>
          <a:ln w="9525">
            <a:noFill/>
            <a:miter lim="800000"/>
            <a:headEnd/>
            <a:tailEnd/>
          </a:ln>
        </p:spPr>
      </p:pic>
      <p:pic>
        <p:nvPicPr>
          <p:cNvPr id="53258" name="Picture 10"/>
          <p:cNvPicPr>
            <a:picLocks noChangeAspect="1" noChangeArrowheads="1"/>
          </p:cNvPicPr>
          <p:nvPr/>
        </p:nvPicPr>
        <p:blipFill>
          <a:blip r:embed="rId6" cstate="print"/>
          <a:srcRect/>
          <a:stretch>
            <a:fillRect/>
          </a:stretch>
        </p:blipFill>
        <p:spPr bwMode="auto">
          <a:xfrm>
            <a:off x="4581525" y="4176433"/>
            <a:ext cx="4562475" cy="20193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title"/>
          </p:nvPr>
        </p:nvSpPr>
        <p:spPr/>
        <p:txBody>
          <a:bodyPr/>
          <a:lstStyle/>
          <a:p>
            <a:r>
              <a:rPr lang="en-US" dirty="0" smtClean="0"/>
              <a:t>Finishing and testing</a:t>
            </a:r>
          </a:p>
        </p:txBody>
      </p:sp>
      <p:sp>
        <p:nvSpPr>
          <p:cNvPr id="29699" name="Date Placeholder 1"/>
          <p:cNvSpPr>
            <a:spLocks noGrp="1"/>
          </p:cNvSpPr>
          <p:nvPr>
            <p:ph type="dt" sz="quarter" idx="10"/>
          </p:nvPr>
        </p:nvSpPr>
        <p:spPr bwMode="auto">
          <a:noFill/>
          <a:ln>
            <a:miter lim="800000"/>
            <a:headEnd/>
            <a:tailEnd/>
          </a:ln>
        </p:spPr>
        <p:txBody>
          <a:bodyPr/>
          <a:lstStyle/>
          <a:p>
            <a:fld id="{C90EBF3B-B4BB-4B67-B68B-4D85820D80D8}" type="datetime4">
              <a:rPr lang="en-US"/>
              <a:pPr/>
              <a:t>September 10, 2014</a:t>
            </a:fld>
            <a:endParaRPr lang="en-US"/>
          </a:p>
        </p:txBody>
      </p:sp>
      <p:sp>
        <p:nvSpPr>
          <p:cNvPr id="5" name="Content Placeholder 4"/>
          <p:cNvSpPr>
            <a:spLocks noGrp="1"/>
          </p:cNvSpPr>
          <p:nvPr>
            <p:ph idx="1"/>
          </p:nvPr>
        </p:nvSpPr>
        <p:spPr/>
        <p:txBody>
          <a:bodyPr/>
          <a:lstStyle/>
          <a:p>
            <a:r>
              <a:rPr lang="en-US" dirty="0" smtClean="0"/>
              <a:t>Wait for the time to come, and your script should run. “taskeng.exe” should show up if you did it correctly, and this small GUI if you used my </a:t>
            </a:r>
            <a:r>
              <a:rPr lang="en-US" dirty="0" err="1" smtClean="0"/>
              <a:t>perl</a:t>
            </a:r>
            <a:r>
              <a:rPr lang="en-US" dirty="0" smtClean="0"/>
              <a:t> script.</a:t>
            </a:r>
          </a:p>
          <a:p>
            <a:endParaRPr lang="en-US" dirty="0"/>
          </a:p>
        </p:txBody>
      </p:sp>
      <p:pic>
        <p:nvPicPr>
          <p:cNvPr id="54274" name="Picture 2"/>
          <p:cNvPicPr>
            <a:picLocks noChangeAspect="1" noChangeArrowheads="1"/>
          </p:cNvPicPr>
          <p:nvPr/>
        </p:nvPicPr>
        <p:blipFill>
          <a:blip r:embed="rId2" cstate="print"/>
          <a:srcRect/>
          <a:stretch>
            <a:fillRect/>
          </a:stretch>
        </p:blipFill>
        <p:spPr bwMode="auto">
          <a:xfrm>
            <a:off x="1393172" y="2391896"/>
            <a:ext cx="6429375" cy="32575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title"/>
          </p:nvPr>
        </p:nvSpPr>
        <p:spPr/>
        <p:txBody>
          <a:bodyPr/>
          <a:lstStyle/>
          <a:p>
            <a:r>
              <a:rPr lang="en-US" dirty="0" smtClean="0"/>
              <a:t>Further editing</a:t>
            </a:r>
          </a:p>
        </p:txBody>
      </p:sp>
      <p:sp>
        <p:nvSpPr>
          <p:cNvPr id="29699" name="Date Placeholder 1"/>
          <p:cNvSpPr>
            <a:spLocks noGrp="1"/>
          </p:cNvSpPr>
          <p:nvPr>
            <p:ph type="dt" sz="quarter" idx="10"/>
          </p:nvPr>
        </p:nvSpPr>
        <p:spPr bwMode="auto">
          <a:noFill/>
          <a:ln>
            <a:miter lim="800000"/>
            <a:headEnd/>
            <a:tailEnd/>
          </a:ln>
        </p:spPr>
        <p:txBody>
          <a:bodyPr/>
          <a:lstStyle/>
          <a:p>
            <a:fld id="{C90EBF3B-B4BB-4B67-B68B-4D85820D80D8}" type="datetime4">
              <a:rPr lang="en-US"/>
              <a:pPr/>
              <a:t>September 10, 2014</a:t>
            </a:fld>
            <a:endParaRPr lang="en-US"/>
          </a:p>
        </p:txBody>
      </p:sp>
      <p:sp>
        <p:nvSpPr>
          <p:cNvPr id="5" name="Content Placeholder 4"/>
          <p:cNvSpPr>
            <a:spLocks noGrp="1"/>
          </p:cNvSpPr>
          <p:nvPr>
            <p:ph idx="1"/>
          </p:nvPr>
        </p:nvSpPr>
        <p:spPr/>
        <p:txBody>
          <a:bodyPr/>
          <a:lstStyle/>
          <a:p>
            <a:r>
              <a:rPr lang="en-US" dirty="0" smtClean="0"/>
              <a:t>To tweak your task further, select the Task Scheduler Library and find the name of the task you created. Everything is editable from there.</a:t>
            </a:r>
            <a:endParaRPr lang="en-US" dirty="0"/>
          </a:p>
        </p:txBody>
      </p:sp>
      <p:pic>
        <p:nvPicPr>
          <p:cNvPr id="55298" name="Picture 2"/>
          <p:cNvPicPr>
            <a:picLocks noChangeAspect="1" noChangeArrowheads="1"/>
          </p:cNvPicPr>
          <p:nvPr/>
        </p:nvPicPr>
        <p:blipFill>
          <a:blip r:embed="rId2" cstate="print"/>
          <a:srcRect/>
          <a:stretch>
            <a:fillRect/>
          </a:stretch>
        </p:blipFill>
        <p:spPr bwMode="auto">
          <a:xfrm>
            <a:off x="1479177" y="2024160"/>
            <a:ext cx="6217304" cy="44010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title"/>
          </p:nvPr>
        </p:nvSpPr>
        <p:spPr/>
        <p:txBody>
          <a:bodyPr/>
          <a:lstStyle/>
          <a:p>
            <a:r>
              <a:rPr lang="en-US" dirty="0" smtClean="0"/>
              <a:t>Further editing</a:t>
            </a:r>
          </a:p>
        </p:txBody>
      </p:sp>
      <p:sp>
        <p:nvSpPr>
          <p:cNvPr id="29699" name="Date Placeholder 1"/>
          <p:cNvSpPr>
            <a:spLocks noGrp="1"/>
          </p:cNvSpPr>
          <p:nvPr>
            <p:ph type="dt" sz="quarter" idx="10"/>
          </p:nvPr>
        </p:nvSpPr>
        <p:spPr bwMode="auto">
          <a:noFill/>
          <a:ln>
            <a:miter lim="800000"/>
            <a:headEnd/>
            <a:tailEnd/>
          </a:ln>
        </p:spPr>
        <p:txBody>
          <a:bodyPr/>
          <a:lstStyle/>
          <a:p>
            <a:fld id="{C90EBF3B-B4BB-4B67-B68B-4D85820D80D8}" type="datetime4">
              <a:rPr lang="en-US"/>
              <a:pPr/>
              <a:t>September 10, 2014</a:t>
            </a:fld>
            <a:endParaRPr lang="en-US"/>
          </a:p>
        </p:txBody>
      </p:sp>
      <p:sp>
        <p:nvSpPr>
          <p:cNvPr id="5" name="Content Placeholder 4"/>
          <p:cNvSpPr>
            <a:spLocks noGrp="1"/>
          </p:cNvSpPr>
          <p:nvPr>
            <p:ph idx="1"/>
          </p:nvPr>
        </p:nvSpPr>
        <p:spPr/>
        <p:txBody>
          <a:bodyPr/>
          <a:lstStyle/>
          <a:p>
            <a:r>
              <a:rPr lang="en-US" dirty="0" smtClean="0"/>
              <a:t>You can also force the task to run without waiting for a time by selecting “Run</a:t>
            </a:r>
            <a:r>
              <a:rPr lang="en-US" dirty="0" smtClean="0"/>
              <a:t>”. It’s a good way to test things.</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1120588" y="1875035"/>
            <a:ext cx="6481483" cy="46191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Blank">
  <a:themeElements>
    <a:clrScheme name="2014 Micron 5">
      <a:dk1>
        <a:srgbClr val="4D4F4D"/>
      </a:dk1>
      <a:lt1>
        <a:sysClr val="window" lastClr="FFFFFF"/>
      </a:lt1>
      <a:dk2>
        <a:srgbClr val="B42573"/>
      </a:dk2>
      <a:lt2>
        <a:srgbClr val="0042C8"/>
      </a:lt2>
      <a:accent1>
        <a:srgbClr val="006DB7"/>
      </a:accent1>
      <a:accent2>
        <a:srgbClr val="3EAB48"/>
      </a:accent2>
      <a:accent3>
        <a:srgbClr val="FFB700"/>
      </a:accent3>
      <a:accent4>
        <a:srgbClr val="7F3D97"/>
      </a:accent4>
      <a:accent5>
        <a:srgbClr val="00B1E1"/>
      </a:accent5>
      <a:accent6>
        <a:srgbClr val="F26B22"/>
      </a:accent6>
      <a:hlink>
        <a:srgbClr val="00A5DD"/>
      </a:hlink>
      <a:folHlink>
        <a:srgbClr val="3EAB4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cap="rnd" cmpd="sng">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defRPr sz="1000" dirty="0" smtClean="0">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cron 2007">
      <a:dk1>
        <a:srgbClr val="002060"/>
      </a:dk1>
      <a:lt1>
        <a:sysClr val="window" lastClr="FFFFFF"/>
      </a:lt1>
      <a:dk2>
        <a:srgbClr val="002060"/>
      </a:dk2>
      <a:lt2>
        <a:srgbClr val="FFFFFF"/>
      </a:lt2>
      <a:accent1>
        <a:srgbClr val="CEB966"/>
      </a:accent1>
      <a:accent2>
        <a:srgbClr val="9CB084"/>
      </a:accent2>
      <a:accent3>
        <a:srgbClr val="6BB1C9"/>
      </a:accent3>
      <a:accent4>
        <a:srgbClr val="6585CF"/>
      </a:accent4>
      <a:accent5>
        <a:srgbClr val="7E6BC9"/>
      </a:accent5>
      <a:accent6>
        <a:srgbClr val="A379BB"/>
      </a:accent6>
      <a:hlink>
        <a:srgbClr val="2F75FF"/>
      </a:hlink>
      <a:folHlink>
        <a:srgbClr val="3D8DA9"/>
      </a:folHlink>
    </a:clrScheme>
    <a:fontScheme name="Tahoma">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p:Policy xmlns:p="office.server.policy" id="" local="true">
  <p:Name>MFG - Production Manufacturing</p:Name>
  <p:Description/>
  <p:Statement/>
  <p:PolicyItems>
    <p:PolicyItem featureId="Microsoft.Office.RecordsManagement.PolicyFeatures.Expiration" staticId="0x010100CD6E6A531DF33E4DA07FC6A59B083B630902|-1967006973" UniqueId="589b75d1-adb5-46d1-a6f1-ba0e408e4f0b">
      <p:Name>Retention</p:Name>
      <p:Description>Automatic scheduling of content for processing, and performing a retention action on content that has reached its due date.</p:Description>
      <p:CustomData>
        <Schedules nextStageId="3" default="false">
          <Schedule type="Default">
            <stages>
              <data stageId="1" recur="true" offset="30" unit="days">
                <formula id="Microsoft.Office.RecordsManagement.PolicyFeatures.Expiration.Formula.BuiltIn">
                  <number>3560</number>
                  <property>Modified</property>
                  <propertyId>28cf69c5-fa48-462a-b5cd-27b6f9d2bd5f</propertyId>
                  <period>days</period>
                </formula>
                <action type="workflow" id="9dd4f5ba-23dd-479f-9550-6fdba845f8f1"/>
              </data>
              <data stageId="2">
                <formula id="Microsoft.Office.RecordsManagement.PolicyFeatures.Expiration.Formula.BuiltIn">
                  <number>10</number>
                  <property>Modified</property>
                  <propertyId>28cf69c5-fa48-462a-b5cd-27b6f9d2bd5f</propertyId>
                  <period>years</period>
                </formula>
                <action type="action" id="Microsoft.Office.RecordsManagement.PolicyFeatures.Expiration.Action.MoveToRecycleBin"/>
              </data>
            </stages>
          </Schedule>
        </Schedules>
      </p:CustomData>
    </p:PolicyItem>
  </p:PolicyItems>
</p:Policy>
</file>

<file path=customXml/item2.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7d0f6f0b-6f82-4a9a-81e4-04de45000ff3" ContentTypeId="0x010100CD6E6A531DF33E4DA07FC6A59B083B630902" PreviousValue="false"/>
</file>

<file path=customXml/item5.xml><?xml version="1.0" encoding="utf-8"?>
<p:properties xmlns:p="http://schemas.microsoft.com/office/2006/metadata/properties" xmlns:xsi="http://www.w3.org/2001/XMLSchema-instance">
  <documentManagement>
    <WorkflowRoute xmlns="9da2a8c5-e2e9-492f-892b-673e1ab35ec9" xsi:nil="true"/>
    <MicronRecord xmlns="9da2a8c5-e2e9-492f-892b-673e1ab35ec9">No</MicronRecord>
    <WorkflowNotification xmlns="9da2a8c5-e2e9-492f-892b-673e1ab35ec9">
      <UserInfo>
        <DisplayName/>
        <AccountId xsi:nil="true"/>
        <AccountType/>
      </UserInfo>
    </WorkflowNotification>
    <i_chronicle_id xmlns="9da2a8c5-e2e9-492f-892b-673e1ab35ec9">090007da8160f4b8</i_chronicle_id>
    <r_object_id xmlns="9da2a8c5-e2e9-492f-892b-673e1ab35ec9">090007da8160f4b8</r_object_id>
    <r_version_label xmlns="9da2a8c5-e2e9-492f-892b-673e1ab35ec9">1.0,CURRENT</r_version_label>
    <DocType xmlns="9da2a8c5-e2e9-492f-892b-673e1ab35ec9">mtdoc</DocType>
    <MTKeywords xmlns="9da2a8c5-e2e9-492f-892b-673e1ab35ec9">perl at micron,perl,perl environment,perl training</MTKeywords>
    <DocumentComment xmlns="9da2a8c5-e2e9-492f-892b-673e1ab35ec9" xsi:nil="true"/>
    <object_name xmlns="9da2a8c5-e2e9-492f-892b-673e1ab35ec9" xsi:nil="true"/>
    <WorkflowType xmlns="9da2a8c5-e2e9-492f-892b-673e1ab35ec9">Circular</WorkflowType>
    <_dlc_ExpireDateSaved xmlns="http://schemas.microsoft.com/sharepoint/v3" xsi:nil="true"/>
    <_dlc_ExpireDate xmlns="http://schemas.microsoft.com/sharepoint/v3">2024-12-27T09:51:29+00:00</_dlc_ExpireDate>
    <_dlc_DocId xmlns="12852eb0-8a28-4209-9e2c-4e6afff5e71c">QES2MCUFDXQ2-17-1196</_dlc_DocId>
    <_dlc_DocIdUrl xmlns="12852eb0-8a28-4209-9e2c-4e6afff5e71c">
      <Url>http://edc.micron.com/mtv/PRB011/_layouts/15/DocIdRedir.aspx?ID=QES2MCUFDXQ2-17-1196</Url>
      <Description>QES2MCUFDXQ2-17-1196</Description>
    </_dlc_DocIdUrl>
    <EDC_Job xmlns="9da2a8c5-e2e9-492f-892b-673e1ab35ec9" xsi:nil="true"/>
    <EDC_BinNumber xmlns="9da2a8c5-e2e9-492f-892b-673e1ab35ec9" xsi:nil="true"/>
    <EDC_Level2Process xmlns="9da2a8c5-e2e9-492f-892b-673e1ab35ec9" xsi:nil="true"/>
    <EDC_MfgArea xmlns="9da2a8c5-e2e9-492f-892b-673e1ab35ec9" xsi:nil="true"/>
    <EDC_MfgStatus xmlns="9da2a8c5-e2e9-492f-892b-673e1ab35ec9" xsi:nil="true"/>
    <EDC_ProcessLevel xmlns="9da2a8c5-e2e9-492f-892b-673e1ab35ec9" xsi:nil="true"/>
    <EDC_ControlPlanDocument xmlns="9da2a8c5-e2e9-492f-892b-673e1ab35ec9" xsi:nil="true"/>
    <EDC_MistiID xmlns="9da2a8c5-e2e9-492f-892b-673e1ab35ec9" xsi:nil="true"/>
    <EDC_Section xmlns="9da2a8c5-e2e9-492f-892b-673e1ab35ec9" xsi:nil="true"/>
    <EDC_DocumentOwner xmlns="9da2a8c5-e2e9-492f-892b-673e1ab35ec9" xsi:nil="true"/>
    <EDC_JobType xmlns="9da2a8c5-e2e9-492f-892b-673e1ab35ec9" xsi:nil="true"/>
    <EDC_ReviewDate xmlns="9da2a8c5-e2e9-492f-892b-673e1ab35ec9" xsi:nil="true"/>
    <EDC_MfgFacility xmlns="9da2a8c5-e2e9-492f-892b-673e1ab35ec9" xsi:nil="true"/>
    <EDC_DocumentType xmlns="9da2a8c5-e2e9-492f-892b-673e1ab35ec9" xsi:nil="true"/>
    <EDC_JobID xmlns="9da2a8c5-e2e9-492f-892b-673e1ab35ec9" xsi:nil="true"/>
    <EDC_DesignID xmlns="9da2a8c5-e2e9-492f-892b-673e1ab35ec9" xsi:nil="true"/>
    <EDC_EquipmentTechnology xmlns="9da2a8c5-e2e9-492f-892b-673e1ab35ec9" xsi:nil="true"/>
    <EDC_FailureSignature xmlns="9da2a8c5-e2e9-492f-892b-673e1ab35ec9" xsi:nil="true"/>
    <EDC_ReviewStatus xmlns="9da2a8c5-e2e9-492f-892b-673e1ab35ec9" xsi:nil="true"/>
    <EDC_MfgDepartment xmlns="9da2a8c5-e2e9-492f-892b-673e1ab35ec9" xsi:nil="true"/>
    <EDC_MfgProcess xmlns="9da2a8c5-e2e9-492f-892b-673e1ab35ec9" xsi:nil="true"/>
    <EDC_LotID xmlns="9da2a8c5-e2e9-492f-892b-673e1ab35ec9" xsi:nil="true"/>
    <EDC_ManufacturingGroup xmlns="9da2a8c5-e2e9-492f-892b-673e1ab35ec9" xsi:nil="true"/>
    <EDC_TechDepartment xmlns="9da2a8c5-e2e9-492f-892b-673e1ab35ec9" xsi:nil="true"/>
    <EDC_FabModule xmlns="9da2a8c5-e2e9-492f-892b-673e1ab35ec9" xsi:nil="true"/>
    <EDC_Level1Process xmlns="9da2a8c5-e2e9-492f-892b-673e1ab35ec9" xsi:nil="true"/>
    <EDC_DescriptionofChanges xmlns="9da2a8c5-e2e9-492f-892b-673e1ab35ec9" xsi:nil="true"/>
    <EDC_ReviewBy xmlns="9da2a8c5-e2e9-492f-892b-673e1ab35ec9" xsi:nil="true"/>
    <EmCategory xmlns="9da2a8c5-e2e9-492f-892b-673e1ab35ec9" xsi:nil="true"/>
    <EmAttachment xmlns="9da2a8c5-e2e9-492f-892b-673e1ab35ec9">No</EmAttachment>
    <EmFrom xmlns="9da2a8c5-e2e9-492f-892b-673e1ab35ec9" xsi:nil="true"/>
    <EmFolder xmlns="9da2a8c5-e2e9-492f-892b-673e1ab35ec9" xsi:nil="true"/>
    <EmConversationID xmlns="9da2a8c5-e2e9-492f-892b-673e1ab35ec9" xsi:nil="true"/>
    <EmReceivedDate xmlns="9da2a8c5-e2e9-492f-892b-673e1ab35ec9" xsi:nil="true"/>
    <EmSubject xmlns="9da2a8c5-e2e9-492f-892b-673e1ab35ec9" xsi:nil="true"/>
  </documentManagement>
</p:properties>
</file>

<file path=customXml/item6.xml><?xml version="1.0" encoding="utf-8"?>
<?mso-contentType ?>
<PolicyDirtyBag xmlns="microsoft.office.server.policy.changes">
  <Microsoft.Office.RecordsManagement.PolicyFeatures.Expiration op="Change"/>
</PolicyDirtyBag>
</file>

<file path=customXml/item7.xml><?xml version="1.0" encoding="utf-8"?>
<ct:contentTypeSchema xmlns:ct="http://schemas.microsoft.com/office/2006/metadata/contentType" xmlns:ma="http://schemas.microsoft.com/office/2006/metadata/properties/metaAttributes" ct:_="" ma:_="" ma:contentTypeName="MFG - Production Manufacturing" ma:contentTypeID="0x010100CD6E6A531DF33E4DA07FC6A59B083B630902003FF5A6088391544E8F24542C5EEB23E6" ma:contentTypeVersion="54" ma:contentTypeDescription="New" ma:contentTypeScope="" ma:versionID="e01b5a32fa225c7142a0fc74cd6d3d31">
  <xsd:schema xmlns:xsd="http://www.w3.org/2001/XMLSchema" xmlns:xs="http://www.w3.org/2001/XMLSchema" xmlns:p="http://schemas.microsoft.com/office/2006/metadata/properties" xmlns:ns1="http://schemas.microsoft.com/sharepoint/v3" xmlns:ns2="9da2a8c5-e2e9-492f-892b-673e1ab35ec9" xmlns:ns3="http://schemas.microsoft.com/sharepoint/v3/fields" xmlns:ns4="12852eb0-8a28-4209-9e2c-4e6afff5e71c" targetNamespace="http://schemas.microsoft.com/office/2006/metadata/properties" ma:root="true" ma:fieldsID="accba9a8b025c1a12c535f7f3168756a" ns1:_="" ns2:_="" ns3:_="" ns4:_="">
    <xsd:import namespace="http://schemas.microsoft.com/sharepoint/v3"/>
    <xsd:import namespace="9da2a8c5-e2e9-492f-892b-673e1ab35ec9"/>
    <xsd:import namespace="http://schemas.microsoft.com/sharepoint/v3/fields"/>
    <xsd:import namespace="12852eb0-8a28-4209-9e2c-4e6afff5e71c"/>
    <xsd:element name="properties">
      <xsd:complexType>
        <xsd:sequence>
          <xsd:element name="documentManagement">
            <xsd:complexType>
              <xsd:all>
                <xsd:element ref="ns2:r_object_id" minOccurs="0"/>
                <xsd:element ref="ns2:i_chronicle_id" minOccurs="0"/>
                <xsd:element ref="ns2:r_version_label" minOccurs="0"/>
                <xsd:element ref="ns2:DocType" minOccurs="0"/>
                <xsd:element ref="ns2:object_name" minOccurs="0"/>
                <xsd:element ref="ns2:MTKeywords" minOccurs="0"/>
                <xsd:element ref="ns2:WorkflowRoute" minOccurs="0"/>
                <xsd:element ref="ns2:WorkflowNotification" minOccurs="0"/>
                <xsd:element ref="ns2:WorkflowType" minOccurs="0"/>
                <xsd:element ref="ns3:Description" minOccurs="0"/>
                <xsd:element ref="ns1:Name" minOccurs="0"/>
                <xsd:element ref="ns2:MicronRecord" minOccurs="0"/>
                <xsd:element ref="ns2:DocumentComment" minOccurs="0"/>
                <xsd:element ref="ns2:EmFrom" minOccurs="0"/>
                <xsd:element ref="ns2:EmSubject" minOccurs="0"/>
                <xsd:element ref="ns2:EmReceivedDate" minOccurs="0"/>
                <xsd:element ref="ns2:EmCategory" minOccurs="0"/>
                <xsd:element ref="ns2:EmAttachment" minOccurs="0"/>
                <xsd:element ref="ns2:EmConversationID" minOccurs="0"/>
                <xsd:element ref="ns2:EmFolder" minOccurs="0"/>
                <xsd:element ref="ns2:EDC_JobID" minOccurs="0"/>
                <xsd:element ref="ns2:EDC_Level1Process" minOccurs="0"/>
                <xsd:element ref="ns2:EDC_Level2Process" minOccurs="0"/>
                <xsd:element ref="ns2:EDC_LotID" minOccurs="0"/>
                <xsd:element ref="ns2:EDC_MistiID" minOccurs="0"/>
                <xsd:element ref="ns2:EDC_ProcessLevel" minOccurs="0"/>
                <xsd:element ref="ns2:EDC_TechDepartment" minOccurs="0"/>
                <xsd:element ref="ns2:EDC_Section" minOccurs="0"/>
                <xsd:element ref="ns2:EDC_DescriptionofChanges" minOccurs="0"/>
                <xsd:element ref="ns2:EDC_DocumentOwner" minOccurs="0"/>
                <xsd:element ref="ns2:EDC_Job" minOccurs="0"/>
                <xsd:element ref="ns2:EDC_JobType" minOccurs="0"/>
                <xsd:element ref="ns2:EDC_ReviewBy" minOccurs="0"/>
                <xsd:element ref="ns2:EDC_ReviewDate" minOccurs="0"/>
                <xsd:element ref="ns2:EDC_ReviewStatus" minOccurs="0"/>
                <xsd:element ref="ns1:_dlc_Exempt" minOccurs="0"/>
                <xsd:element ref="ns1:_dlc_ExpireDateSaved" minOccurs="0"/>
                <xsd:element ref="ns1:_dlc_ExpireDate" minOccurs="0"/>
                <xsd:element ref="ns2:EDC_ControlPlanDocument" minOccurs="0"/>
                <xsd:element ref="ns2:EDC_MfgDepartment" minOccurs="0"/>
                <xsd:element ref="ns2:EDC_DesignID" minOccurs="0"/>
                <xsd:element ref="ns2:EDC_DocumentType" minOccurs="0"/>
                <xsd:element ref="ns2:EDC_EquipmentTechnology" minOccurs="0"/>
                <xsd:element ref="ns2:EDC_FabModule" minOccurs="0"/>
                <xsd:element ref="ns2:EDC_MfgFacility" minOccurs="0"/>
                <xsd:element ref="ns2:EDC_ManufacturingGroup" minOccurs="0"/>
                <xsd:element ref="ns2:EDC_MfgProcess" minOccurs="0"/>
                <xsd:element ref="ns2:EDC_MfgStatus" minOccurs="0"/>
                <xsd:element ref="ns2:EDC_MfgArea" minOccurs="0"/>
                <xsd:element ref="ns2:EDC_BinNumber" minOccurs="0"/>
                <xsd:element ref="ns2:EDC_FailureSignature"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Name" ma:index="18" nillable="true" ma:displayName="Account" ma:internalName="Name" ma:readOnly="true">
      <xsd:simpleType>
        <xsd:restriction base="dms:Text"/>
      </xsd:simpleType>
    </xsd:element>
    <xsd:element name="_dlc_Exempt" ma:index="43" nillable="true" ma:displayName="Exempt from Policy" ma:hidden="true" ma:internalName="_dlc_Exempt" ma:readOnly="true">
      <xsd:simpleType>
        <xsd:restriction base="dms:Unknown"/>
      </xsd:simpleType>
    </xsd:element>
    <xsd:element name="_dlc_ExpireDateSaved" ma:index="44" nillable="true" ma:displayName="Original Expiration Date" ma:hidden="true" ma:internalName="_dlc_ExpireDateSaved" ma:readOnly="true">
      <xsd:simpleType>
        <xsd:restriction base="dms:DateTime"/>
      </xsd:simpleType>
    </xsd:element>
    <xsd:element name="_dlc_ExpireDate" ma:index="45"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da2a8c5-e2e9-492f-892b-673e1ab35ec9" elementFormDefault="qualified">
    <xsd:import namespace="http://schemas.microsoft.com/office/2006/documentManagement/types"/>
    <xsd:import namespace="http://schemas.microsoft.com/office/infopath/2007/PartnerControls"/>
    <xsd:element name="r_object_id" ma:index="8" nillable="true" ma:displayName="r_object_id" ma:internalName="r_object_id">
      <xsd:simpleType>
        <xsd:restriction base="dms:Text"/>
      </xsd:simpleType>
    </xsd:element>
    <xsd:element name="i_chronicle_id" ma:index="9" nillable="true" ma:displayName="i_chronicle_id" ma:internalName="i_chronicle_id">
      <xsd:simpleType>
        <xsd:restriction base="dms:Text"/>
      </xsd:simpleType>
    </xsd:element>
    <xsd:element name="r_version_label" ma:index="10" nillable="true" ma:displayName="r_version_label" ma:internalName="r_version_label">
      <xsd:simpleType>
        <xsd:restriction base="dms:Text"/>
      </xsd:simpleType>
    </xsd:element>
    <xsd:element name="DocType" ma:index="11" nillable="true" ma:displayName="DocType" ma:internalName="DocType">
      <xsd:simpleType>
        <xsd:restriction base="dms:Text"/>
      </xsd:simpleType>
    </xsd:element>
    <xsd:element name="object_name" ma:index="12" nillable="true" ma:displayName="object_name" ma:internalName="object_name">
      <xsd:simpleType>
        <xsd:restriction base="dms:Note">
          <xsd:maxLength value="255"/>
        </xsd:restriction>
      </xsd:simpleType>
    </xsd:element>
    <xsd:element name="MTKeywords" ma:index="13" nillable="true" ma:displayName="MT Keywords" ma:internalName="MTKeywords">
      <xsd:simpleType>
        <xsd:restriction base="dms:Text"/>
      </xsd:simpleType>
    </xsd:element>
    <xsd:element name="WorkflowRoute" ma:index="14" nillable="true" ma:displayName="Workflow Route" ma:indexed="true" ma:list="e7ab38fc-4bb9-4cef-ae46-31d93816f8f5" ma:internalName="WorkflowRoute" ma:showField="Title" ma:web="12852eb0-8a28-4209-9e2c-4e6afff5e71c">
      <xsd:simpleType>
        <xsd:restriction base="dms:Lookup"/>
      </xsd:simpleType>
    </xsd:element>
    <xsd:element name="WorkflowNotification" ma:index="15" nillable="true" ma:displayName="Workflow Notification" ma:internalName="WorkflowNotification">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orkflowType" ma:index="16" nillable="true" ma:displayName="Workflow Type" ma:default="Circular" ma:internalName="WorkflowType">
      <xsd:simpleType>
        <xsd:union memberTypes="dms:Text">
          <xsd:simpleType>
            <xsd:restriction base="dms:Choice">
              <xsd:enumeration value="Circular"/>
              <xsd:enumeration value=" Linear with Release"/>
              <xsd:enumeration value=" Linear with Reroute"/>
            </xsd:restriction>
          </xsd:simpleType>
        </xsd:union>
      </xsd:simpleType>
    </xsd:element>
    <xsd:element name="MicronRecord" ma:index="19" nillable="true" ma:displayName="Micron Record" ma:default="No" ma:internalName="MicronRecord">
      <xsd:simpleType>
        <xsd:union memberTypes="dms:Text">
          <xsd:simpleType>
            <xsd:restriction base="dms:Choice">
              <xsd:enumeration value="No"/>
              <xsd:enumeration value=" Yes"/>
            </xsd:restriction>
          </xsd:simpleType>
        </xsd:union>
      </xsd:simpleType>
    </xsd:element>
    <xsd:element name="DocumentComment" ma:index="20" nillable="true" ma:displayName="Document Comment" ma:internalName="DocumentComment">
      <xsd:simpleType>
        <xsd:restriction base="dms:Text"/>
      </xsd:simpleType>
    </xsd:element>
    <xsd:element name="EmFrom" ma:index="21" nillable="true" ma:displayName="EmFrom" ma:internalName="EmFrom" ma:readOnly="false">
      <xsd:simpleType>
        <xsd:restriction base="dms:Text">
          <xsd:maxLength value="255"/>
        </xsd:restriction>
      </xsd:simpleType>
    </xsd:element>
    <xsd:element name="EmSubject" ma:index="22" nillable="true" ma:displayName="EmSubject" ma:internalName="EmSubject" ma:readOnly="false">
      <xsd:simpleType>
        <xsd:restriction base="dms:Text">
          <xsd:maxLength value="255"/>
        </xsd:restriction>
      </xsd:simpleType>
    </xsd:element>
    <xsd:element name="EmReceivedDate" ma:index="23" nillable="true" ma:displayName="EmReceivedDate" ma:format="DateTime" ma:internalName="EmReceivedDate" ma:readOnly="false">
      <xsd:simpleType>
        <xsd:restriction base="dms:DateTime"/>
      </xsd:simpleType>
    </xsd:element>
    <xsd:element name="EmCategory" ma:index="24" nillable="true" ma:displayName="EmCategory" ma:internalName="EmCategory" ma:readOnly="false">
      <xsd:simpleType>
        <xsd:restriction base="dms:Text">
          <xsd:maxLength value="255"/>
        </xsd:restriction>
      </xsd:simpleType>
    </xsd:element>
    <xsd:element name="EmAttachment" ma:index="25" nillable="true" ma:displayName="EmAttachment" ma:default="No" ma:format="Dropdown" ma:internalName="EmAttachment" ma:readOnly="false">
      <xsd:simpleType>
        <xsd:restriction base="dms:Choice">
          <xsd:enumeration value="No"/>
          <xsd:enumeration value="Yes"/>
        </xsd:restriction>
      </xsd:simpleType>
    </xsd:element>
    <xsd:element name="EmConversationID" ma:index="26" nillable="true" ma:displayName="EmConversationID" ma:internalName="EmConversationID" ma:readOnly="false">
      <xsd:simpleType>
        <xsd:restriction base="dms:Text">
          <xsd:maxLength value="255"/>
        </xsd:restriction>
      </xsd:simpleType>
    </xsd:element>
    <xsd:element name="EmFolder" ma:index="27" nillable="true" ma:displayName="EmFolder" ma:internalName="EmFolder" ma:readOnly="false">
      <xsd:simpleType>
        <xsd:restriction base="dms:Text">
          <xsd:maxLength value="255"/>
        </xsd:restriction>
      </xsd:simpleType>
    </xsd:element>
    <xsd:element name="EDC_JobID" ma:index="28" nillable="true" ma:displayName="Job ID" ma:internalName="EDC_JobID">
      <xsd:simpleType>
        <xsd:restriction base="dms:Text"/>
      </xsd:simpleType>
    </xsd:element>
    <xsd:element name="EDC_Level1Process" ma:index="29" nillable="true" ma:displayName="Level 1 Process" ma:internalName="EDC_Level1Process">
      <xsd:simpleType>
        <xsd:restriction base="dms:Text"/>
      </xsd:simpleType>
    </xsd:element>
    <xsd:element name="EDC_Level2Process" ma:index="30" nillable="true" ma:displayName="Level 2 Process" ma:internalName="EDC_Level2Process">
      <xsd:simpleType>
        <xsd:restriction base="dms:Text"/>
      </xsd:simpleType>
    </xsd:element>
    <xsd:element name="EDC_LotID" ma:index="31" nillable="true" ma:displayName="Lot ID" ma:internalName="EDC_LotID">
      <xsd:simpleType>
        <xsd:restriction base="dms:Text"/>
      </xsd:simpleType>
    </xsd:element>
    <xsd:element name="EDC_MistiID" ma:index="32" nillable="true" ma:displayName="Misti ID" ma:internalName="EDC_MistiID">
      <xsd:simpleType>
        <xsd:restriction base="dms:Text"/>
      </xsd:simpleType>
    </xsd:element>
    <xsd:element name="EDC_ProcessLevel" ma:index="33" nillable="true" ma:displayName="Process Level" ma:format="Dropdown" ma:internalName="EDC_ProcessLevel">
      <xsd:simpleType>
        <xsd:union memberTypes="dms:Text">
          <xsd:simpleType>
            <xsd:restriction base="dms:Choice">
              <xsd:enumeration value="00 PAD OXIDATION"/>
              <xsd:enumeration value="00 PWELL OXIDATION"/>
              <xsd:enumeration value="00 PWELL PRE OXIDATION CLN"/>
              <xsd:enumeration value="02 ALIGN MARK INSITU WET STRIP"/>
              <xsd:enumeration value="02 ALIGN MARK PHOTO"/>
              <xsd:enumeration value="02 ALIGN MARK RESIST DESCUM"/>
              <xsd:enumeration value="02 Pat"/>
              <xsd:enumeration value="02 PATTERN"/>
              <xsd:enumeration value="100:1 HF"/>
              <xsd:enumeration value="11 SPACER OXIDE DEP"/>
              <xsd:enumeration value="11 SPACER OXIDE DRY ETCH"/>
              <xsd:enumeration value="11 SPACER PHOTO"/>
              <xsd:enumeration value="15 NTUB PHOTO"/>
              <xsd:enumeration value="15 NTUB WELL DESCUM"/>
              <xsd:enumeration value="15 NTUB WELL P IMPLANT"/>
              <xsd:enumeration value="15 PATTERN"/>
              <xsd:enumeration value="16 COAT\BAKE"/>
              <xsd:enumeration value="17 COAT\BAKE"/>
              <xsd:enumeration value="18 COAT\BAKE"/>
              <xsd:enumeration value="20 CVD SOD"/>
              <xsd:enumeration value="20 FLD NIT WET STRIP MICRO INSP"/>
              <xsd:enumeration value="20 INSITU DRY ETCH"/>
              <xsd:enumeration value="20 NITRIDE DEP"/>
              <xsd:enumeration value="20 PATTERN"/>
              <xsd:enumeration value="20 STI ARC DEP"/>
              <xsd:enumeration value="20 STI CARBON DEP"/>
              <xsd:enumeration value="20 STI CARBON DRY ETCH"/>
              <xsd:enumeration value="20 STI ENH B IMPLANT"/>
              <xsd:enumeration value="20 STI INSITU DRY ETCH"/>
              <xsd:enumeration value="20 STI INTEGRATED DRY ETCH"/>
              <xsd:enumeration value="20 STI NITRIDE DEP"/>
              <xsd:enumeration value="20 STI NITRIDE DEP 2"/>
              <xsd:enumeration value="20 STI OXIDATION"/>
              <xsd:enumeration value="20 STI OXIDE CMP"/>
              <xsd:enumeration value="20 STI OXIDE COAT"/>
              <xsd:enumeration value="20 STI OXIDE DENS"/>
              <xsd:enumeration value="20 STI OXIDE DEP"/>
              <xsd:enumeration value="20 STI PHOTO"/>
              <xsd:enumeration value="20 STI PRE OXDATI CLN MIC INSP"/>
              <xsd:enumeration value="20 STI SOD CMP"/>
              <xsd:enumeration value="20 TEOS DEP"/>
              <xsd:enumeration value="21 PATTERN"/>
              <xsd:enumeration value="22 PATTERN"/>
              <xsd:enumeration value="22 PWELL PHOTO"/>
              <xsd:enumeration value="23 GATE POLY B IMPLANT"/>
              <xsd:enumeration value="23 NWELL PHOTO"/>
              <xsd:enumeration value="23 PATTERN"/>
              <xsd:enumeration value="24 N- PHOTO"/>
              <xsd:enumeration value="25 CONTAINER NITRIDE DEP"/>
              <xsd:enumeration value="25 CONTAINER NITRIDE DRY ETCH"/>
              <xsd:enumeration value="25 CONTAINER PHOTO"/>
              <xsd:enumeration value="25 CONTAINER POLY DEP"/>
              <xsd:enumeration value="28 PWELL PHOTO"/>
              <xsd:enumeration value="29 RAD ARC DEP"/>
              <xsd:enumeration value="29 RAD CARBON DEP"/>
              <xsd:enumeration value="29 RAD CARBON DRY ETCH"/>
              <xsd:enumeration value="29 RAD INSIT DRYSTR CLN MIC INSP"/>
              <xsd:enumeration value="29 RAD INSITU DRY ETCH"/>
              <xsd:enumeration value="29 RAD INTEGRATED DRY ETCH"/>
              <xsd:enumeration value="29 RAD OXIDATION"/>
              <xsd:enumeration value="29 RAD PHOTO"/>
              <xsd:enumeration value="30 N- PHOTO"/>
              <xsd:enumeration value="30 PATTERN"/>
              <xsd:enumeration value="33 PATTERN"/>
              <xsd:enumeration value="34 P- HALO ANG P IMPLANT"/>
              <xsd:enumeration value="34 P- LDD BF2 IMPLANT"/>
              <xsd:enumeration value="34 P- PHOTO"/>
              <xsd:enumeration value="34 PATTERN"/>
              <xsd:enumeration value="35 GATE PHOTO"/>
              <xsd:enumeration value="35 PATTERN"/>
              <xsd:enumeration value="36 N+ PHOTO"/>
              <xsd:enumeration value="37 P+ PHOTO"/>
              <xsd:enumeration value="37 P+ SD ANNEAL"/>
              <xsd:enumeration value="37 P+ SD B IMPLANT"/>
              <xsd:enumeration value="37 PATTERN"/>
              <xsd:enumeration value="39 N- PHOTO"/>
              <xsd:enumeration value="39 PATTERN"/>
              <xsd:enumeration value="40 CONTACT OXIDE DEP"/>
              <xsd:enumeration value="40 CONTACT OXIDE DRY ETCH"/>
              <xsd:enumeration value="40 CONTACT OXIDE RTP"/>
              <xsd:enumeration value="40 CONTACT PHOTO"/>
              <xsd:enumeration value="40 OXIDE DRY ETCH"/>
              <xsd:enumeration value="40 PATTERN"/>
              <xsd:enumeration value="40 TEOS DEP"/>
              <xsd:enumeration value="41 BACKSIDE NITRIDE DRY ETCH"/>
              <xsd:enumeration value="41 BACKSIDE RESIST COAT"/>
              <xsd:enumeration value="41 BPSG DEP"/>
              <xsd:enumeration value="41 BPSG RTP"/>
              <xsd:enumeration value="41 BSON"/>
              <xsd:enumeration value="41 CONTACT BPSG CMP"/>
              <xsd:enumeration value="41 CONTACT BPSG DEP"/>
              <xsd:enumeration value="41 CONTACT BPSG REFLOW"/>
              <xsd:enumeration value="41 CONTACT BPSG RTP"/>
              <xsd:enumeration value="41 CONTACT INTEGRATED DRY ETCH"/>
              <xsd:enumeration value="41 CONTACT MLR DRY ETCH"/>
              <xsd:enumeration value="41 CONTACT NITR PUNCH DRY ETCH"/>
              <xsd:enumeration value="41 CONTACT NITRIDE DEP"/>
              <xsd:enumeration value="41 CONTACT OXIDE DRY ETCH"/>
              <xsd:enumeration value="41 CONTACT PHOTO"/>
              <xsd:enumeration value="41 CONTACT POLY CMP"/>
              <xsd:enumeration value="41 CONTACT POLY CMP MICRO INSP"/>
              <xsd:enumeration value="41 CONTACT POLY DEP"/>
              <xsd:enumeration value="41 CONTACT POLY PUNCH DRY ETCH"/>
              <xsd:enumeration value="41 EPI NITRIDE BACKSIDE DRY ETCH"/>
              <xsd:enumeration value="41 EPI SI DEP"/>
              <xsd:enumeration value="41 NITRIDE DEP"/>
              <xsd:enumeration value="41 OXIDE DRY ETCH"/>
              <xsd:enumeration value="41 PATTERN"/>
              <xsd:enumeration value="41 POLY CMP"/>
              <xsd:enumeration value="41 POLY DEP"/>
              <xsd:enumeration value="41 REFLOW"/>
              <xsd:enumeration value="41 SON BPSG CMP"/>
              <xsd:enumeration value="42 CONT AL2O3 DEP"/>
              <xsd:enumeration value="42 CONT CMP"/>
              <xsd:enumeration value="42 CONT OX DRY STR CLN MIC INSP"/>
              <xsd:enumeration value="42 CONT RTP"/>
              <xsd:enumeration value="42 CONTAINER ARC DEP"/>
              <xsd:enumeration value="42 CONTAINER CARBON DEP"/>
              <xsd:enumeration value="42 CONTAINER CARBON DRY ETCH"/>
              <xsd:enumeration value="42 CONTAINER HFO2 DEP"/>
              <xsd:enumeration value="42 CONTAINER INSITU HFO2 DEP"/>
              <xsd:enumeration value="42 CONTAINER METAL CMP"/>
              <xsd:enumeration value="42 CONTAINER NITRIDE DEP"/>
              <xsd:enumeration value="42 CONTAINER NITRIDE RTP"/>
              <xsd:enumeration value="42 CONTAINER OXIDE DRY ETCH"/>
              <xsd:enumeration value="42 CONTAINER OXIDE RTP"/>
              <xsd:enumeration value="42 CONTAINER PHOTO"/>
              <xsd:enumeration value="42 CONTAINER POLY DRY ETCH"/>
              <xsd:enumeration value="42 CONTAINER PSG CMP"/>
              <xsd:enumeration value="42 CONTAINER PSG DEP"/>
              <xsd:enumeration value="42 CONTAINER PSG REFLOW"/>
              <xsd:enumeration value="42 CONTAINER RESIST COAT"/>
              <xsd:enumeration value="42 CONTAINER TI DEP"/>
              <xsd:enumeration value="42 CONTAINER TIN DEP"/>
              <xsd:enumeration value="42 CVD TIN DEP"/>
              <xsd:enumeration value="42 NIT BARRIER DEP"/>
              <xsd:enumeration value="42 OXIDE DRY ETCH"/>
              <xsd:enumeration value="42 POLY DRY ETCH"/>
              <xsd:enumeration value="42 PSG DEP"/>
              <xsd:enumeration value="42 PSG REFLOW"/>
              <xsd:enumeration value="45 CONTACT OXIDE DRY ETCH"/>
              <xsd:enumeration value="45 CONTACT PHOTO"/>
              <xsd:enumeration value="46 DARC DEP"/>
              <xsd:enumeration value="46 PATTERN"/>
              <xsd:enumeration value="47 LAST PART DARC ET"/>
              <xsd:enumeration value="47 PATTERN"/>
              <xsd:enumeration value="49 BACKSIDE NITRIDE DRY ETCH"/>
              <xsd:enumeration value="49 BACKSIDE RESIST COAT"/>
              <xsd:enumeration value="49 BPSG DEP"/>
              <xsd:enumeration value="49 BPSG REFLOW"/>
              <xsd:enumeration value="49 BPSG RTP"/>
              <xsd:enumeration value="49 CONT NITR BACKSIDE DRY ETCH"/>
              <xsd:enumeration value="49 CONTACT INTEGRATED DRY ETCH"/>
              <xsd:enumeration value="49 CONTACT MLR DRY ETCH"/>
              <xsd:enumeration value="49 CONTACT OXIDE CMP"/>
              <xsd:enumeration value="49 CONTACT OXIDE COAT"/>
              <xsd:enumeration value="49 CONTACT OXIDE DENS"/>
              <xsd:enumeration value="49 CONTACT OXIDE DEP"/>
              <xsd:enumeration value="49 CONTACT OXIDE DRY ETCH"/>
              <xsd:enumeration value="49 CONTACT PHOTO"/>
              <xsd:enumeration value="49 CONTACT POLY CMP"/>
              <xsd:enumeration value="49 CONTACT POLY CMP MICRO INSP"/>
              <xsd:enumeration value="49 CONTACT POLY DEP"/>
              <xsd:enumeration value="49 CONTACT POLY PUNCH DRY ETCH"/>
              <xsd:enumeration value="49 OXIDE DRY ETCH"/>
              <xsd:enumeration value="49 PATTERN"/>
              <xsd:enumeration value="49 POLY CMP"/>
              <xsd:enumeration value="49 POLY DEP"/>
              <xsd:enumeration value="49 PUNCH DRY ETCH"/>
              <xsd:enumeration value="49 SON BPSG CMP"/>
              <xsd:enumeration value="50 FIRST PART ETCH"/>
              <xsd:enumeration value="50 FRST PART NIT DEP"/>
              <xsd:enumeration value="50 GATE ARC DEP"/>
              <xsd:enumeration value="50 GATE CARBON DEP"/>
              <xsd:enumeration value="50 GATE CARBON DRY ETCH"/>
              <xsd:enumeration value="50 GATE INSITU DRY ETCH"/>
              <xsd:enumeration value="50 GATE INSITU POLY DEP"/>
              <xsd:enumeration value="50 GATE INSITU POLY DEP MIC INSP"/>
              <xsd:enumeration value="50 GATE INTEGRATED DRY ETCH"/>
              <xsd:enumeration value="50 GATE METAL SPUTTER"/>
              <xsd:enumeration value="50 GATE NITRIDE DEP"/>
              <xsd:enumeration value="50 GATE NITRIDE DEP 2"/>
              <xsd:enumeration value="50 GATE OXIDATION"/>
              <xsd:enumeration value="50 GATE OXIDATION 2"/>
              <xsd:enumeration value="50 GATE OXIDE DPN"/>
              <xsd:enumeration value="50 GATE PHOTO"/>
              <xsd:enumeration value="50 GATE POLY DEP"/>
              <xsd:enumeration value="50 GATE POLY DRY ETCH"/>
              <xsd:enumeration value="50 GATE POLY RTP"/>
              <xsd:enumeration value="50 GATE SAC OXIDATION"/>
              <xsd:enumeration value="50 GATE SD OXDATI CLN MIC INSP"/>
              <xsd:enumeration value="50 GATE SD OXIDATION"/>
              <xsd:enumeration value="50 GATEOX"/>
              <xsd:enumeration value="50 GATEOX 2"/>
              <xsd:enumeration value="50 GOX 2 DPN"/>
              <xsd:enumeration value="50 GOX 2 RTP"/>
              <xsd:enumeration value="50 LAST PART ETCH"/>
              <xsd:enumeration value="50 NIT SPACER DEP"/>
              <xsd:enumeration value="50 NIT SPACER ETCH"/>
              <xsd:enumeration value="50 NITRIDE DEP"/>
              <xsd:enumeration value="50 PATTERN"/>
              <xsd:enumeration value="50 POLY DEP"/>
              <xsd:enumeration value="50 POLY RTP"/>
              <xsd:enumeration value="50 PVD MMTI\WN\W DEP"/>
              <xsd:enumeration value="50 SACOX"/>
              <xsd:enumeration value="50 SELECTIVE SDOX"/>
              <xsd:enumeration value="50 SPACER NITRIDE DEP"/>
              <xsd:enumeration value="50 SPACER NITRIDE DRY ETCH"/>
              <xsd:enumeration value="500:1 HF"/>
              <xsd:enumeration value="52 CELL INSITU DRY ETCH"/>
              <xsd:enumeration value="52 CELL METAL SPUTTER"/>
              <xsd:enumeration value="52 CELL PHOTO"/>
              <xsd:enumeration value="52 CELL POLY DEP"/>
              <xsd:enumeration value="52 CELL TIN DEP"/>
              <xsd:enumeration value="52 CELLINSIT DRYSTR CLN MIC INSP"/>
              <xsd:enumeration value="52 CVD CELL TIN DEP"/>
              <xsd:enumeration value="52 INSITU DRY ETCH"/>
              <xsd:enumeration value="52 PATTERN"/>
              <xsd:enumeration value="52 PVD WSIX DEP"/>
              <xsd:enumeration value="55 BDL ARC DEP"/>
              <xsd:enumeration value="55 BDL CARBON DEP"/>
              <xsd:enumeration value="55 BDL CARBON DRY ETCH"/>
              <xsd:enumeration value="55 BDL INSIT DRYSTR CLN MIC INSP"/>
              <xsd:enumeration value="55 BDL INSITU DRY ETCH"/>
              <xsd:enumeration value="55 BDL INTEGRATED DRY ETCH"/>
              <xsd:enumeration value="55 BDL MET SPUT SCR MIC INSP"/>
              <xsd:enumeration value="55 BDL METAL SPUTTER"/>
              <xsd:enumeration value="55 BDL NITRIDE DEP"/>
              <xsd:enumeration value="55 BDL PHOTO"/>
              <xsd:enumeration value="55 BDL W DEP"/>
              <xsd:enumeration value="55 CVD W DEP"/>
              <xsd:enumeration value="55 DRY DEVELOP ETCH"/>
              <xsd:enumeration value="55 INSITU DRY ETCH"/>
              <xsd:enumeration value="55 NIT SPACER DEP"/>
              <xsd:enumeration value="55 NIT SPACER ETCH"/>
              <xsd:enumeration value="55 NITRIDE CAP DEP"/>
              <xsd:enumeration value="55 PATTERN"/>
              <xsd:enumeration value="55 PVD MMTI\WN DEP"/>
              <xsd:enumeration value="55 SPACER NITRIDE DEP"/>
              <xsd:enumeration value="55 SPACER NITRIDE DRY ETCH"/>
              <xsd:enumeration value="60 BPSG CMP"/>
              <xsd:enumeration value="60 BPSG DEP"/>
              <xsd:enumeration value="60 CONTACT ARC DEP"/>
              <xsd:enumeration value="60 CONTACT BPSG CMP"/>
              <xsd:enumeration value="60 CONTACT BPSG DEP"/>
              <xsd:enumeration value="60 CONTACT CARBON DEP"/>
              <xsd:enumeration value="60 CONTACT CARBON DRY ETCH"/>
              <xsd:enumeration value="60 CONTACT METAL CMP"/>
              <xsd:enumeration value="60 CONTACT METAL CMP MICRO INSP"/>
              <xsd:enumeration value="60 CONTACT OXIDE DEP"/>
              <xsd:enumeration value="60 CONTACT OXIDE DRY ETCH"/>
              <xsd:enumeration value="60 CONTACT PHOTO"/>
              <xsd:enumeration value="60 CONTACT TI DEP"/>
              <xsd:enumeration value="60 CONTACT TIN DEP"/>
              <xsd:enumeration value="60 CONTACT W DEP"/>
              <xsd:enumeration value="60 CVD TI DEP"/>
              <xsd:enumeration value="60 CVD TIN DEP"/>
              <xsd:enumeration value="60 CVD W DEP"/>
              <xsd:enumeration value="60 DRY DEVELOP ETCH"/>
              <xsd:enumeration value="60 OXIDE DRY ETCH"/>
              <xsd:enumeration value="60 PATTERN"/>
              <xsd:enumeration value="60 W CMP"/>
              <xsd:enumeration value="61 ILD DEP"/>
              <xsd:enumeration value="61 OXIDE DRY ETCH"/>
              <xsd:enumeration value="61 PATTERN"/>
              <xsd:enumeration value="62 PATTERN"/>
              <xsd:enumeration value="65 CU VIA OXIDE DEP"/>
              <xsd:enumeration value="65 CU VIA OXIDE DRY ETCH"/>
              <xsd:enumeration value="65 CU VIA PHOTO"/>
              <xsd:enumeration value="66 VIA OXIDE DRY ETCH"/>
              <xsd:enumeration value="71 METAL DRY ETCH"/>
              <xsd:enumeration value="71 PATTERN"/>
              <xsd:enumeration value="71 PVD AL DEP"/>
              <xsd:enumeration value="72 METAL DRY ETCH"/>
              <xsd:enumeration value="72 PATTERN"/>
              <xsd:enumeration value="72 PVD AL DEP"/>
              <xsd:enumeration value="73 PATTERN"/>
              <xsd:enumeration value="82 CU BACKSIDE NITRIDE DEP"/>
              <xsd:enumeration value="82 CU PASS ALLOY"/>
              <xsd:enumeration value="82 CU PASS INSITU DRY ETCH"/>
              <xsd:enumeration value="82 CU PASS NITRIDE DEP"/>
              <xsd:enumeration value="82 CU PASS OXIDE DEP"/>
              <xsd:enumeration value="82 CU PASS PHOTO"/>
              <xsd:enumeration value="82 CU PASS POLYIMIDE ANNEAL"/>
              <xsd:enumeration value="82 OXIDE DRY ETCH"/>
              <xsd:enumeration value="82 PASS ALLOY"/>
              <xsd:enumeration value="82 PASS INSITU DRY ETCH"/>
              <xsd:enumeration value="82 PASS NITRIDE BACKSIDE DEP"/>
              <xsd:enumeration value="82 PASS NITRIDE DEP"/>
              <xsd:enumeration value="82 PATTERN"/>
              <xsd:enumeration value="88 PASS OXIDE DRY ETCH"/>
              <xsd:enumeration value="88 PASS PHOTO"/>
              <xsd:enumeration value="91 DAMASCENE BLOK DEP"/>
              <xsd:enumeration value="91 DAMASCENE INTEGRATED DRY ETCH"/>
              <xsd:enumeration value="91 DAMASCENE OXIDE DEP"/>
              <xsd:enumeration value="91 DAMASCENE OXIDE DRY ETCH"/>
              <xsd:enumeration value="91 DAMASCENE PHOTO"/>
              <xsd:enumeration value="91 METAL1 BLOK DEP"/>
              <xsd:enumeration value="91 METAL1 CU ANNEAL"/>
              <xsd:enumeration value="91 METAL1 CU CMP"/>
              <xsd:enumeration value="91 METAL1 CU CMP MICRO INSP"/>
              <xsd:enumeration value="91 METAL1 CU SPUTTER"/>
              <xsd:enumeration value="92 METAL2 BLOK DEP"/>
              <xsd:enumeration value="92 METAL2 CU ANNEAL"/>
              <xsd:enumeration value="92 METAL2 CU CMP"/>
              <xsd:enumeration value="92 METAL2 CU CMP MICRO INSP"/>
              <xsd:enumeration value="92 METAL2 CU SPUTTER"/>
              <xsd:enumeration value="92 METAL2 OXIDE DRY ETCH"/>
              <xsd:enumeration value="92 METAL2 PHOTO"/>
              <xsd:enumeration value="93 INTERCON OXIDE DRY ETCH"/>
              <xsd:enumeration value="ACC"/>
              <xsd:enumeration value="ADD SC1"/>
              <xsd:enumeration value="Bevel Etch"/>
              <xsd:enumeration value="BKSIDE NIT ETCH"/>
              <xsd:enumeration value="BOE"/>
              <xsd:enumeration value="BOE \ STRIP PIRANHA \ HF"/>
              <xsd:enumeration value="BOE\Strip Piranha\HF"/>
              <xsd:enumeration value="Cu Plating"/>
              <xsd:enumeration value="CU PLATING"/>
              <xsd:enumeration value="Cu_Plating"/>
              <xsd:enumeration value="CURE"/>
              <xsd:enumeration value="Descum Strip"/>
              <xsd:enumeration value="DESCUM STRIP"/>
              <xsd:enumeration value="DIL PHOS"/>
              <xsd:enumeration value="HF"/>
              <xsd:enumeration value="HF \ WAPM"/>
              <xsd:enumeration value="HIGH CURRENT\LOW ENERGY"/>
              <xsd:enumeration value="HIGH ENERGY"/>
              <xsd:enumeration value="HOT PHOS"/>
              <xsd:enumeration value="ILD CMP"/>
              <xsd:enumeration value="ILD2 CMP"/>
              <xsd:enumeration value="MID CURRENT"/>
              <xsd:enumeration value="MRCA"/>
              <xsd:enumeration value="MRCA \ 100:1HF"/>
              <xsd:enumeration value="MSE"/>
              <xsd:enumeration value="MSE2"/>
              <xsd:enumeration value="NH3 STRIP"/>
              <xsd:enumeration value="Ni-Pd Plating"/>
              <xsd:enumeration value="NI-PD PLATING"/>
              <xsd:enumeration value="PADOX"/>
              <xsd:enumeration value="PIRANHA"/>
              <xsd:enumeration value="PIRANHA \ HF"/>
              <xsd:enumeration value="Piranha\HF"/>
              <xsd:enumeration value="QE II"/>
              <xsd:enumeration value="QE2"/>
              <xsd:enumeration value="RINSE"/>
              <xsd:enumeration value="Rinse \ SC1 \ HFSC1 \ SC1HF"/>
              <xsd:enumeration value="RINSE \ SC1 \ HFSC1 \ SC1HF"/>
              <xsd:enumeration value="S\D ANNEAL"/>
              <xsd:enumeration value="SC1"/>
              <xsd:enumeration value="SC1 \ HF"/>
              <xsd:enumeration value="SC1\HF"/>
              <xsd:enumeration value="Scrub SS3000"/>
              <xsd:enumeration value="SCRUB SS3000"/>
              <xsd:enumeration value="Scrub SU3000"/>
              <xsd:enumeration value="SCRUB SU3000"/>
              <xsd:enumeration value="SCRUBBER"/>
              <xsd:enumeration value="SOD DENSE"/>
              <xsd:enumeration value="Strip"/>
              <xsd:enumeration value="STRIP"/>
              <xsd:enumeration value="WAPM"/>
              <xsd:enumeration value="WAPM\ HFWAPM"/>
              <xsd:enumeration value="WNS"/>
              <xsd:enumeration value="WSIX BUFF"/>
            </xsd:restriction>
          </xsd:simpleType>
        </xsd:union>
      </xsd:simpleType>
    </xsd:element>
    <xsd:element name="EDC_TechDepartment" ma:index="34" nillable="true" ma:displayName="Tech Department" ma:format="Dropdown" ma:internalName="EDC_TechDepartment">
      <xsd:simpleType>
        <xsd:union memberTypes="dms:Text">
          <xsd:simpleType>
            <xsd:restriction base="dms:Choice">
              <xsd:enumeration value="Administration"/>
              <xsd:enumeration value="ADT"/>
              <xsd:enumeration value="Advanced Systems Technology Development"/>
              <xsd:enumeration value="Amos Plant ops"/>
              <xsd:enumeration value="Apps Engineering"/>
              <xsd:enumeration value="Assembly"/>
              <xsd:enumeration value="Engineering"/>
              <xsd:enumeration value="Equipment"/>
              <xsd:enumeration value="ESG"/>
              <xsd:enumeration value="F0 EM"/>
              <xsd:enumeration value="F9 FAB"/>
              <xsd:enumeration value="FAB"/>
              <xsd:enumeration value="FAB"/>
              <xsd:enumeration value="Fab1"/>
              <xsd:enumeration value="FAB1"/>
              <xsd:enumeration value="Fab2"/>
              <xsd:enumeration value="FAB2"/>
              <xsd:enumeration value="Fac"/>
              <xsd:enumeration value="FAC"/>
              <xsd:enumeration value="Finance"/>
              <xsd:enumeration value="Flash"/>
              <xsd:enumeration value="HR"/>
              <xsd:enumeration value="Human Resources"/>
              <xsd:enumeration value="Human resources"/>
              <xsd:enumeration value="Information Technology"/>
              <xsd:enumeration value="integration"/>
              <xsd:enumeration value="IS&amp;S"/>
              <xsd:enumeration value="MarCom"/>
              <xsd:enumeration value="MarCom/Apps Engineering"/>
              <xsd:enumeration value="Market Research"/>
              <xsd:enumeration value="Marketing"/>
              <xsd:enumeration value="MFG 200"/>
              <xsd:enumeration value="MFG 300"/>
              <xsd:enumeration value="Mfg Test"/>
              <xsd:enumeration value="MFG Training"/>
              <xsd:enumeration value="Module"/>
              <xsd:enumeration value="MSP"/>
              <xsd:enumeration value="Non Fab"/>
              <xsd:enumeration value="NSG Architecture"/>
              <xsd:enumeration value="P&amp;MM"/>
              <xsd:enumeration value="PE"/>
              <xsd:enumeration value="PEE 200"/>
              <xsd:enumeration value="PEE 300"/>
              <xsd:enumeration value="Planning"/>
              <xsd:enumeration value="PRD"/>
              <xsd:enumeration value="PROBE"/>
              <xsd:enumeration value="Probe &amp; PE"/>
              <xsd:enumeration value="product engineernig"/>
              <xsd:enumeration value="Production"/>
              <xsd:enumeration value="Purchasing &amp; Logistic"/>
              <xsd:enumeration value="QRA"/>
              <xsd:enumeration value="QRA"/>
              <xsd:enumeration value="qra"/>
              <xsd:enumeration value="Quality and Reliability Assurance"/>
              <xsd:enumeration value="RND ( R&amp;D )"/>
              <xsd:enumeration value="San José NAND Flash Controller Design Team"/>
              <xsd:enumeration value="Security"/>
              <xsd:enumeration value="SECURITY"/>
              <xsd:enumeration value="Site Services"/>
              <xsd:enumeration value="Site Wide"/>
              <xsd:enumeration value="SJDC Design Team"/>
              <xsd:enumeration value="SJDC Micron Systems Group"/>
              <xsd:enumeration value="Strategic Marketing"/>
              <xsd:enumeration value="Systems Memory Product Group"/>
              <xsd:enumeration value="Tech Writers"/>
              <xsd:enumeration value="Technical Marketing"/>
              <xsd:enumeration value="Technical marketing"/>
              <xsd:enumeration value="Test"/>
              <xsd:enumeration value="UKDC"/>
              <xsd:enumeration value="UKiDC"/>
              <xsd:enumeration value="YLD ENG"/>
            </xsd:restriction>
          </xsd:simpleType>
        </xsd:union>
      </xsd:simpleType>
    </xsd:element>
    <xsd:element name="EDC_Section" ma:index="35" nillable="true" ma:displayName="Section" ma:format="Dropdown" ma:internalName="EDC_Section">
      <xsd:simpleType>
        <xsd:union memberTypes="dms:Text">
          <xsd:simpleType>
            <xsd:restriction base="dms:Choice">
              <xsd:enumeration value="ADV YIELD MGMT"/>
              <xsd:enumeration value="ADVANCE MICROSCOPY"/>
              <xsd:enumeration value="AUTOMATION INT"/>
              <xsd:enumeration value="BLDG MAINT"/>
              <xsd:enumeration value="BUSINESS SYS"/>
              <xsd:enumeration value="CAP ACQ &amp; ASSETS SALES"/>
              <xsd:enumeration value="CHANGE MGMT"/>
              <xsd:enumeration value="CLEANROOM\GAS"/>
              <xsd:enumeration value="CMP"/>
              <xsd:enumeration value="CMP MFG"/>
              <xsd:enumeration value="COMPUTER SERVICES"/>
              <xsd:enumeration value="DB\UNIX ADMIN\SUPPORT"/>
              <xsd:enumeration value="DEVICE TEST"/>
              <xsd:enumeration value="DEVICE TEST 1"/>
              <xsd:enumeration value="DI\CHEMICAL"/>
              <xsd:enumeration value="DIFFUSION"/>
              <xsd:enumeration value="DIFFUSION MFG"/>
              <xsd:enumeration value="DIFFUSION3"/>
              <xsd:enumeration value="DRY ETCH"/>
              <xsd:enumeration value="DRY ETCH 1"/>
              <xsd:enumeration value="DRY ETCH 2"/>
              <xsd:enumeration value="DRY ETCH1"/>
              <xsd:enumeration value="DRY ETCH2"/>
              <xsd:enumeration value="DRY ETCH4"/>
              <xsd:enumeration value="e-HR\TRG"/>
              <xsd:enumeration value="EHS"/>
              <xsd:enumeration value="ELECTRICAL &amp; INSTRUMENTATION"/>
              <xsd:enumeration value="EMPLOYEE SERVICES"/>
              <xsd:enumeration value="ENGINEERING SYS"/>
              <xsd:enumeration value="EQPT SPARES &amp; SERV"/>
              <xsd:enumeration value="FA\PARAM"/>
              <xsd:enumeration value="FAB AUTOMATION"/>
              <xsd:enumeration value="FAB SUPPORT"/>
              <xsd:enumeration value="FAB TRANSFER"/>
              <xsd:enumeration value="FAILURE ANALYSIS"/>
              <xsd:enumeration value="General"/>
              <xsd:enumeration value="IE\PLANNING"/>
              <xsd:enumeration value="IMPLANT"/>
              <xsd:enumeration value="INTEGRATED ANALYSIS"/>
              <xsd:enumeration value="INTEGRATION"/>
              <xsd:enumeration value="INTEGRATION4"/>
              <xsd:enumeration value="IQC\CHEMICAL LAB"/>
              <xsd:enumeration value="MAINTENANCE"/>
              <xsd:enumeration value="Materials\Warehouse Management"/>
              <xsd:enumeration value="MAT'LS STOCKROOM OPS"/>
              <xsd:enumeration value="MECH &amp; ELECT"/>
              <xsd:enumeration value="MECHANICAL &amp; BLD MAINTENANCE"/>
              <xsd:enumeration value="METROLOGY"/>
              <xsd:enumeration value="MFG EE"/>
              <xsd:enumeration value="na"/>
              <xsd:enumeration value="NETWORK\MAINFRAME\COMM"/>
              <xsd:enumeration value="PC"/>
              <xsd:enumeration value="PC\SERVER\NT ADMIN"/>
              <xsd:enumeration value="Permit Licenses"/>
              <xsd:enumeration value="Photo"/>
              <xsd:enumeration value="PHOTO"/>
              <xsd:enumeration value="PHOTO EQUIPMENT"/>
              <xsd:enumeration value="PHOTO PLANNING"/>
              <xsd:enumeration value="PHOTO2"/>
              <xsd:enumeration value="PHOTO3"/>
              <xsd:enumeration value="PHOTO5"/>
              <xsd:enumeration value="PLANNING"/>
              <xsd:enumeration value="PQA"/>
              <xsd:enumeration value="PRD YIELD ANALYSIS"/>
              <xsd:enumeration value="PROBE PLANNING"/>
              <xsd:enumeration value="PROBE PROCESS"/>
              <xsd:enumeration value="PROBE\ENG APPS"/>
              <xsd:enumeration value="PROCESS CONTROL"/>
              <xsd:enumeration value="PROCESS CONTROL SYSTEM"/>
              <xsd:enumeration value="Procurement &amp; Transactions"/>
              <xsd:enumeration value="PROD PLANNING"/>
              <xsd:enumeration value="PTS\QUAL\RELIABILITY"/>
              <xsd:enumeration value="QS"/>
              <xsd:enumeration value="RDA"/>
              <xsd:enumeration value="RDA3"/>
              <xsd:enumeration value="RDA4"/>
              <xsd:enumeration value="SAP BPP"/>
              <xsd:enumeration value="section"/>
              <xsd:enumeration value="SECURITY"/>
              <xsd:enumeration value="SITE OPS"/>
              <xsd:enumeration value="Spec"/>
              <xsd:enumeration value="Supplier Management"/>
              <xsd:enumeration value="TECHNICAL TRG\KM"/>
              <xsd:enumeration value="TEST APPL"/>
              <xsd:enumeration value="TEST INTG &amp; APPL"/>
              <xsd:enumeration value="THIN FILM"/>
              <xsd:enumeration value="THIN FILM 1"/>
              <xsd:enumeration value="THIN FILM 2"/>
              <xsd:enumeration value="WEB \ KM"/>
              <xsd:enumeration value="WET"/>
              <xsd:enumeration value="WET MFG"/>
              <xsd:enumeration value="YIELD DIAGNOSTIC"/>
              <xsd:enumeration value="YIELD DIAGNOSTIC 1"/>
              <xsd:enumeration value="YIELD DIAGNOSTIC 2"/>
              <xsd:enumeration value="YIELD DIAGNOSTIC 2/PYA"/>
              <xsd:enumeration value="YIELD DIAGNOSTIC 3"/>
              <xsd:enumeration value="YIELD DIAGNOSTIC 4"/>
            </xsd:restriction>
          </xsd:simpleType>
        </xsd:union>
      </xsd:simpleType>
    </xsd:element>
    <xsd:element name="EDC_DescriptionofChanges" ma:index="36" nillable="true" ma:displayName="Description of Changes" ma:internalName="EDC_DescriptionofChanges">
      <xsd:simpleType>
        <xsd:restriction base="dms:Text"/>
      </xsd:simpleType>
    </xsd:element>
    <xsd:element name="EDC_DocumentOwner" ma:index="37" nillable="true" ma:displayName="Document Owner" ma:internalName="EDC_DocumentOwner">
      <xsd:simpleType>
        <xsd:restriction base="dms:Text"/>
      </xsd:simpleType>
    </xsd:element>
    <xsd:element name="EDC_Job" ma:index="38" nillable="true" ma:displayName="Job" ma:format="Dropdown" ma:internalName="EDC_Job">
      <xsd:simpleType>
        <xsd:union memberTypes="dms:Text">
          <xsd:simpleType>
            <xsd:restriction base="dms:Choice">
              <xsd:enumeration value="100 series - Equipment"/>
              <xsd:enumeration value="100s - Operation"/>
              <xsd:enumeration value="20 Series - Equipment"/>
              <xsd:enumeration value="20 Series - Operation"/>
              <xsd:enumeration value="20 Series - Process"/>
              <xsd:enumeration value="200mm_Metrology"/>
              <xsd:enumeration value="30 Series - Equipment"/>
              <xsd:enumeration value="30 series - Operation"/>
              <xsd:enumeration value="30 Series - Operation"/>
              <xsd:enumeration value="30 Series - Process"/>
              <xsd:enumeration value="300mm - Equipment"/>
              <xsd:enumeration value="300mm - NAND Process"/>
              <xsd:enumeration value="300mm - Operation"/>
              <xsd:enumeration value="300mm - Process"/>
              <xsd:enumeration value="300mm - Process/NAND"/>
              <xsd:enumeration value="300mm - YA"/>
              <xsd:enumeration value="300mm_Equipment"/>
              <xsd:enumeration value="300mm_Operation"/>
              <xsd:enumeration value="40 Series - Equipment"/>
              <xsd:enumeration value="40 Series - Operation"/>
              <xsd:enumeration value="40 Series - Process"/>
              <xsd:enumeration value="50 Series - Equipment"/>
              <xsd:enumeration value="50 Series - Operation"/>
              <xsd:enumeration value="50 Series - Process"/>
              <xsd:enumeration value="50 Series - RFQ"/>
              <xsd:enumeration value="60 Series - Operation"/>
              <xsd:enumeration value="60 Series - Process"/>
              <xsd:enumeration value="60 Series - RFQ"/>
              <xsd:enumeration value="70 Series - Process"/>
              <xsd:enumeration value="70 Series - RFQ"/>
              <xsd:enumeration value="80 Series - Process"/>
              <xsd:enumeration value="80 Series NAND - Process"/>
              <xsd:enumeration value="90 Series NAND - Process"/>
              <xsd:enumeration value="Audit"/>
              <xsd:enumeration value="Backup\Restore"/>
              <xsd:enumeration value="Bench"/>
              <xsd:enumeration value="Calibration"/>
              <xsd:enumeration value="Cap Req Purch or Eval"/>
              <xsd:enumeration value="Chemlab"/>
              <xsd:enumeration value="CIM"/>
              <xsd:enumeration value="Cleanroom"/>
              <xsd:enumeration value="Computer Services"/>
              <xsd:enumeration value="Configuration"/>
              <xsd:enumeration value="Control"/>
              <xsd:enumeration value="Customer complaints"/>
              <xsd:enumeration value="Device Qual"/>
              <xsd:enumeration value="DocControl _Records"/>
              <xsd:enumeration value="Downgrade Criteria"/>
              <xsd:enumeration value="EHSMS"/>
              <xsd:enumeration value="Equipment"/>
              <xsd:enumeration value="General"/>
              <xsd:enumeration value="GENERAL"/>
              <xsd:enumeration value="Incoming Material"/>
              <xsd:enumeration value="Manufacturing System"/>
              <xsd:enumeration value="Measurement System Analysis"/>
              <xsd:enumeration value="MFG - Operation"/>
              <xsd:enumeration value="Monitoring"/>
              <xsd:enumeration value="Operation"/>
              <xsd:enumeration value="Outgoing"/>
              <xsd:enumeration value="PROBE\ENG APPS"/>
              <xsd:enumeration value="Process"/>
              <xsd:enumeration value="Process Equipment"/>
              <xsd:enumeration value="Product Reliability"/>
              <xsd:enumeration value="Reporting"/>
              <xsd:enumeration value="Retention\Archive"/>
              <xsd:enumeration value="RFQ-Spec"/>
              <xsd:enumeration value="SAP BPP ECC5.0"/>
              <xsd:enumeration value="SAP Support"/>
              <xsd:enumeration value="Security Officers"/>
              <xsd:enumeration value="Shift Support"/>
              <xsd:enumeration value="Shipping"/>
              <xsd:enumeration value="Software"/>
              <xsd:enumeration value="Start and Stop"/>
              <xsd:enumeration value="Troubleshooting"/>
              <xsd:enumeration value="Vendor Escalation"/>
            </xsd:restriction>
          </xsd:simpleType>
        </xsd:union>
      </xsd:simpleType>
    </xsd:element>
    <xsd:element name="EDC_JobType" ma:index="39" nillable="true" ma:displayName="Job Type" ma:format="Dropdown" ma:internalName="EDC_JobType">
      <xsd:simpleType>
        <xsd:union memberTypes="dms:Text">
          <xsd:simpleType>
            <xsd:restriction base="dms:Choice">
              <xsd:enumeration value="Gasonics"/>
              <xsd:enumeration value="Hoods"/>
              <xsd:enumeration value="Hoods-Mattson"/>
              <xsd:enumeration value="Hoods-TEL"/>
              <xsd:enumeration value="Hoods-TOHO"/>
              <xsd:enumeration value="KEM"/>
              <xsd:enumeration value="Scrubber"/>
              <xsd:enumeration value="02 Pat"/>
              <xsd:enumeration value="100:1 HF"/>
              <xsd:enumeration value="1000:1 HF"/>
              <xsd:enumeration value="11 Pat"/>
              <xsd:enumeration value="11 Spacer Oxide"/>
              <xsd:enumeration value="12 Gate Insitu"/>
              <xsd:enumeration value="13 Pat"/>
              <xsd:enumeration value="15 Pat"/>
              <xsd:enumeration value="16 Coat"/>
              <xsd:enumeration value="16/17/18Coat"/>
              <xsd:enumeration value="17 Coat"/>
              <xsd:enumeration value="18 Coat"/>
              <xsd:enumeration value="193nm Scanner"/>
              <xsd:enumeration value="193nm Track"/>
              <xsd:enumeration value="20"/>
              <xsd:enumeration value="20 DARC"/>
              <xsd:enumeration value="20 Etch"/>
              <xsd:enumeration value="20 Integrated"/>
              <xsd:enumeration value="20 Pat"/>
              <xsd:enumeration value="20 SOD"/>
              <xsd:enumeration value="20 STI Carbon"/>
              <xsd:enumeration value="20 STI Insitu"/>
              <xsd:enumeration value="20 STI Integrated"/>
              <xsd:enumeration value="20 Transparent Carbon"/>
              <xsd:enumeration value="22 Pat"/>
              <xsd:enumeration value="23 Pat"/>
              <xsd:enumeration value="24 Pat"/>
              <xsd:enumeration value="248nm Critical Scanner"/>
              <xsd:enumeration value="248nm Critical Track"/>
              <xsd:enumeration value="248nm Non-Critical Scanner"/>
              <xsd:enumeration value="248nm Non-Critical Track"/>
              <xsd:enumeration value="25 container integrated"/>
              <xsd:enumeration value="25 Container Nitride"/>
              <xsd:enumeration value="25 Pat"/>
              <xsd:enumeration value="28 Pat"/>
              <xsd:enumeration value="29 AHM"/>
              <xsd:enumeration value="29 HDP"/>
              <xsd:enumeration value="29 Integrated"/>
              <xsd:enumeration value="29 Pat"/>
              <xsd:enumeration value="29 RAD Carbon"/>
              <xsd:enumeration value="29 RAD Insitu"/>
              <xsd:enumeration value="29 RAD Integrated"/>
              <xsd:enumeration value="29 RAD metal"/>
              <xsd:enumeration value="29 RAD oxide"/>
              <xsd:enumeration value="29 RAD resist"/>
              <xsd:enumeration value="29 spacer oxide"/>
              <xsd:enumeration value="30 Pat"/>
              <xsd:enumeration value="300mm"/>
              <xsd:enumeration value="300mm Equipment"/>
              <xsd:enumeration value="300mm Operation"/>
              <xsd:enumeration value="300mm Probe Mfg"/>
              <xsd:enumeration value="33 Pat"/>
              <xsd:enumeration value="34 Pat"/>
              <xsd:enumeration value="35 Pat"/>
              <xsd:enumeration value="36 Pat"/>
              <xsd:enumeration value="37 Pat"/>
              <xsd:enumeration value="38 Pat"/>
              <xsd:enumeration value="39 Pat"/>
              <xsd:enumeration value="40 contact integrated"/>
              <xsd:enumeration value="40 Contact MLR"/>
              <xsd:enumeration value="40 Contact Oxide"/>
              <xsd:enumeration value="40 Etch"/>
              <xsd:enumeration value="40 Pat"/>
              <xsd:enumeration value="41 Backside Nitride"/>
              <xsd:enumeration value="41 BPSG"/>
              <xsd:enumeration value="41 BSON"/>
              <xsd:enumeration value="41 Contact Integrated"/>
              <xsd:enumeration value="41 Contact MLR"/>
              <xsd:enumeration value="41 Contact Nitride Punch"/>
              <xsd:enumeration value="41 Contact Oxide"/>
              <xsd:enumeration value="41 Contact Oxynit"/>
              <xsd:enumeration value="41 Contact Poly Punch"/>
              <xsd:enumeration value="41 Etch"/>
              <xsd:enumeration value="41 Pat"/>
              <xsd:enumeration value="41 PCMP"/>
              <xsd:enumeration value="41 SOD"/>
              <xsd:enumeration value="41 SON BPSG"/>
              <xsd:enumeration value="41 SON SOD"/>
              <xsd:enumeration value="42 AHM"/>
              <xsd:enumeration value="42 BPSG"/>
              <xsd:enumeration value="42 CONT TIN CMP"/>
              <xsd:enumeration value="42 Container Carbon"/>
              <xsd:enumeration value="42 container oxide"/>
              <xsd:enumeration value="42 Container Oxide"/>
              <xsd:enumeration value="42 Container Poly"/>
              <xsd:enumeration value="42 DARC"/>
              <xsd:enumeration value="42 ox Etch"/>
              <xsd:enumeration value="42 Ox Etch"/>
              <xsd:enumeration value="42 OXIDE"/>
              <xsd:enumeration value="42 Pat"/>
              <xsd:enumeration value="42 Poly Etch"/>
              <xsd:enumeration value="42 PSG"/>
              <xsd:enumeration value="42 PSG CMP"/>
              <xsd:enumeration value="42 TiN backside"/>
              <xsd:enumeration value="42 Transparent Carbon"/>
              <xsd:enumeration value="45 Contact Integrated"/>
              <xsd:enumeration value="45 Contact Oxide"/>
              <xsd:enumeration value="45 Pat"/>
              <xsd:enumeration value="46 Container Carbon"/>
              <xsd:enumeration value="46 DARC"/>
              <xsd:enumeration value="46 DD Etch"/>
              <xsd:enumeration value="46 Pat"/>
              <xsd:enumeration value="46 TC DARC"/>
              <xsd:enumeration value="46 Transparent Carbon"/>
              <xsd:enumeration value="47 Container Carbon"/>
              <xsd:enumeration value="47 DD Etch"/>
              <xsd:enumeration value="47 Pat"/>
              <xsd:enumeration value="48 Nit Etch"/>
              <xsd:enumeration value="48 Pat"/>
              <xsd:enumeration value="49 AHM"/>
              <xsd:enumeration value="49 Backside Nitride"/>
              <xsd:enumeration value="49 BPSG"/>
              <xsd:enumeration value="49 BSON"/>
              <xsd:enumeration value="49 Contact Integrated"/>
              <xsd:enumeration value="49 Contact MLR"/>
              <xsd:enumeration value="49 Contact Oxide"/>
              <xsd:enumeration value="49 contact oxynit"/>
              <xsd:enumeration value="49 Contact Poly Punch"/>
              <xsd:enumeration value="49 Etch"/>
              <xsd:enumeration value="49 nitride punch"/>
              <xsd:enumeration value="49 Pat"/>
              <xsd:enumeration value="49 PCMP"/>
              <xsd:enumeration value="49 SOD"/>
              <xsd:enumeration value="49 Soft Punch"/>
              <xsd:enumeration value="49 SON SOD"/>
              <xsd:enumeration value="50 DARC"/>
              <xsd:enumeration value="50 Etch"/>
              <xsd:enumeration value="50 Gate Carbon"/>
              <xsd:enumeration value="50 Gate Insitu"/>
              <xsd:enumeration value="50 Gate Integrated"/>
              <xsd:enumeration value="50 Gate Poly"/>
              <xsd:enumeration value="50 Integrated"/>
              <xsd:enumeration value="50 MMTI"/>
              <xsd:enumeration value="50 Pat"/>
              <xsd:enumeration value="50 Spacer Etch"/>
              <xsd:enumeration value="50 Spacer Nitride"/>
              <xsd:enumeration value="50 Transparent Carbon"/>
              <xsd:enumeration value="50 WL"/>
              <xsd:enumeration value="500:1 HF"/>
              <xsd:enumeration value="52"/>
              <xsd:enumeration value="52 Cell Insitu"/>
              <xsd:enumeration value="52 Chop"/>
              <xsd:enumeration value="52 Etch"/>
              <xsd:enumeration value="52 Pat"/>
              <xsd:enumeration value="52 W"/>
              <xsd:enumeration value="52 WSIX"/>
              <xsd:enumeration value="54 backside nitride"/>
              <xsd:enumeration value="54 BL"/>
              <xsd:enumeration value="54 BL integrated"/>
              <xsd:enumeration value="54 spacer1 nitride"/>
              <xsd:enumeration value="54 spacer2 nitride"/>
              <xsd:enumeration value="54 Transparent Carbon"/>
              <xsd:enumeration value="55 BDL"/>
              <xsd:enumeration value="55 BDL Carbon"/>
              <xsd:enumeration value="55 BDL Insitu"/>
              <xsd:enumeration value="55 BDL Integrated"/>
              <xsd:enumeration value="55 DARC"/>
              <xsd:enumeration value="55 DD Etch"/>
              <xsd:enumeration value="55 Etch"/>
              <xsd:enumeration value="55 Integrated"/>
              <xsd:enumeration value="55 LI integrated"/>
              <xsd:enumeration value="55 MMTI"/>
              <xsd:enumeration value="55 Pat"/>
              <xsd:enumeration value="55 Spacer Etch"/>
              <xsd:enumeration value="55 Spacer Nitride"/>
              <xsd:enumeration value="55 TC DARC"/>
              <xsd:enumeration value="55 Transparent Carbon"/>
              <xsd:enumeration value="60 BCMP"/>
              <xsd:enumeration value="60 BLOK"/>
              <xsd:enumeration value="60 BPSG"/>
              <xsd:enumeration value="60 Contact Carbon"/>
              <xsd:enumeration value="60 contact metal"/>
              <xsd:enumeration value="60 Contact Oxide"/>
              <xsd:enumeration value="60 DARC"/>
              <xsd:enumeration value="60 DD Etch"/>
              <xsd:enumeration value="60 Etch"/>
              <xsd:enumeration value="60 Pat"/>
              <xsd:enumeration value="60 TC DARC"/>
              <xsd:enumeration value="60 Transparent Carbon"/>
              <xsd:enumeration value="61 Etch"/>
              <xsd:enumeration value="61 Pat"/>
              <xsd:enumeration value="62 Etch"/>
              <xsd:enumeration value="62 Liner Tin"/>
              <xsd:enumeration value="62 LINER TIN"/>
              <xsd:enumeration value="62 Pat"/>
              <xsd:enumeration value="62 Via Oxide"/>
              <xsd:enumeration value="65 Cu Via Oxide"/>
              <xsd:enumeration value="65 Pat"/>
              <xsd:enumeration value="65 via integrated"/>
              <xsd:enumeration value="66 Cu Via2 Oxide"/>
              <xsd:enumeration value="71 DARC"/>
              <xsd:enumeration value="71 Etch"/>
              <xsd:enumeration value="71 Pat"/>
              <xsd:enumeration value="71 Registration"/>
              <xsd:enumeration value="72 DARC"/>
              <xsd:enumeration value="72 Etch"/>
              <xsd:enumeration value="72 Etch Alignment"/>
              <xsd:enumeration value="72 Pat"/>
              <xsd:enumeration value="73 DARC"/>
              <xsd:enumeration value="73 Metal3"/>
              <xsd:enumeration value="73 METAL3"/>
              <xsd:enumeration value="73 Metal3 Metal"/>
              <xsd:enumeration value="73 Pat"/>
              <xsd:enumeration value="73 PVD AL DEP"/>
              <xsd:enumeration value="80 Pat"/>
              <xsd:enumeration value="82 Coat"/>
              <xsd:enumeration value="82 Cu Pass Insitu"/>
              <xsd:enumeration value="82 Etch"/>
              <xsd:enumeration value="82 pass insitu"/>
              <xsd:enumeration value="82 Pat"/>
              <xsd:enumeration value="88 Oxide"/>
              <xsd:enumeration value="88 Pat"/>
              <xsd:enumeration value="91 BLOK"/>
              <xsd:enumeration value="91 Cu"/>
              <xsd:enumeration value="91 Damascene Integrated"/>
              <xsd:enumeration value="91 Damascene Oxide"/>
              <xsd:enumeration value="91 metal 1 integrated"/>
              <xsd:enumeration value="91 METAL OXIDE"/>
              <xsd:enumeration value="91 Pat"/>
              <xsd:enumeration value="92 BLOK"/>
              <xsd:enumeration value="92 Cu"/>
              <xsd:enumeration value="92 Metal 2 Oxide"/>
              <xsd:enumeration value="92 Pat"/>
              <xsd:enumeration value="93 Cu"/>
              <xsd:enumeration value="93 Metal 3 Oxide"/>
              <xsd:enumeration value="Access Control"/>
              <xsd:enumeration value="Add SC1"/>
              <xsd:enumeration value="ADD SC1"/>
              <xsd:enumeration value="ADRS"/>
              <xsd:enumeration value="AG RTP"/>
              <xsd:enumeration value="AG-RTP"/>
              <xsd:enumeration value="AIT"/>
              <xsd:enumeration value="Al2O3"/>
              <xsd:enumeration value="Al2O3_HFO2"/>
              <xsd:enumeration value="Al2O3_HFOX"/>
              <xsd:enumeration value="Alarm Disposition"/>
              <xsd:enumeration value="ALD_Ox"/>
              <xsd:enumeration value="All Hoods"/>
              <xsd:enumeration value="Alloy"/>
              <xsd:enumeration value="ALM3"/>
              <xsd:enumeration value="AMAT Centura AdvantEdge"/>
              <xsd:enumeration value="AMAT DPS"/>
              <xsd:enumeration value="AMAT Enabler"/>
              <xsd:enumeration value="AMAT OPUS"/>
              <xsd:enumeration value="AMAT Producer Etch"/>
              <xsd:enumeration value="AMHS"/>
              <xsd:enumeration value="AMHS OPS"/>
              <xsd:enumeration value="AMT COMPASSPRO"/>
              <xsd:enumeration value="AMT DPS"/>
              <xsd:enumeration value="AMT DR SEM"/>
              <xsd:enumeration value="AMT IPS"/>
              <xsd:enumeration value="AMT P5000"/>
              <xsd:enumeration value="AMT RTP"/>
              <xsd:enumeration value="Anneal"/>
              <xsd:enumeration value="Anneal_Reflow_Cure"/>
              <xsd:enumeration value="AP"/>
              <xsd:enumeration value="AP Oxidation"/>
              <xsd:enumeration value="APM"/>
              <xsd:enumeration value="Archer"/>
              <xsd:enumeration value="ARCHER"/>
              <xsd:enumeration value="ASEMon"/>
              <xsd:enumeration value="ASH"/>
              <xsd:enumeration value="Asher"/>
              <xsd:enumeration value="Asher - Axcelis"/>
              <xsd:enumeration value="Asher Qual"/>
              <xsd:enumeration value="Ashers"/>
              <xsd:enumeration value="ASIQMon"/>
              <xsd:enumeration value="Automation"/>
              <xsd:enumeration value="Axcelis"/>
              <xsd:enumeration value="Axcelist"/>
              <xsd:enumeration value="Backgrind"/>
              <xsd:enumeration value="Beamline"/>
              <xsd:enumeration value="Bede_XRD"/>
              <xsd:enumeration value="BEOL Clean"/>
              <xsd:enumeration value="Bevel Etch"/>
              <xsd:enumeration value="BMC"/>
              <xsd:enumeration value="BMC_Linux"/>
              <xsd:enumeration value="BMC_MSSQL"/>
              <xsd:enumeration value="BMC_Solaris"/>
              <xsd:enumeration value="BMC_Sybase"/>
              <xsd:enumeration value="BMC_Windows"/>
              <xsd:enumeration value="BN Etch"/>
              <xsd:enumeration value="BOE"/>
              <xsd:enumeration value="BOE SPM"/>
              <xsd:enumeration value="BOE/PIR"/>
              <xsd:enumeration value="BPSG"/>
              <xsd:enumeration value="Bulk Chemical"/>
              <xsd:enumeration value="CANON Scanner"/>
              <xsd:enumeration value="CANON Stepper"/>
              <xsd:enumeration value="Cap Req Purch or Eval"/>
              <xsd:enumeration value="Carrier Head"/>
              <xsd:enumeration value="CD-Metrology"/>
              <xsd:enumeration value="Chart Control"/>
              <xsd:enumeration value="Chemical"/>
              <xsd:enumeration value="Chemical &amp; POU Analysis"/>
              <xsd:enumeration value="Civil"/>
              <xsd:enumeration value="Clean Piranha"/>
              <xsd:enumeration value="Cleanroom system"/>
              <xsd:enumeration value="CMP Consumables"/>
              <xsd:enumeration value="CMP Head Rebuild"/>
              <xsd:enumeration value="Coater"/>
              <xsd:enumeration value="Coin_Stacker"/>
              <xsd:enumeration value="Compass"/>
              <xsd:enumeration value="Consultant Remote Dial-In"/>
              <xsd:enumeration value="Container_Anneal"/>
              <xsd:enumeration value="Control Documents"/>
              <xsd:enumeration value="Control Instrumentation"/>
              <xsd:enumeration value="Cu ACC"/>
              <xsd:enumeration value="Cu Barrier"/>
              <xsd:enumeration value="Cu Barrier/Seed"/>
              <xsd:enumeration value="Cu Barrier\Seed"/>
              <xsd:enumeration value="Cu Pass Nit"/>
              <xsd:enumeration value="Cu Plating"/>
              <xsd:enumeration value="Cu\NiPd Contam Ctrl"/>
              <xsd:enumeration value="Cu-ECP"/>
              <xsd:enumeration value="CVD"/>
              <xsd:enumeration value="CVD SiC Cu-Block"/>
              <xsd:enumeration value="CVDTI"/>
              <xsd:enumeration value="CVDTIN"/>
              <xsd:enumeration value="CVDW"/>
              <xsd:enumeration value="Cymer Laser"/>
              <xsd:enumeration value="DAFP_AFM"/>
              <xsd:enumeration value="DARC"/>
              <xsd:enumeration value="Data Collection"/>
              <xsd:enumeration value="DCVD"/>
              <xsd:enumeration value="DE1 AMAT DPS"/>
              <xsd:enumeration value="DE1 AMT DPS"/>
              <xsd:enumeration value="DE1 AMT IPS"/>
              <xsd:enumeration value="DE1 AMT P5000"/>
              <xsd:enumeration value="DE1 DPS1\DPS2"/>
              <xsd:enumeration value="DE1 Etcher"/>
              <xsd:enumeration value="DE1 Measurement &amp; Inspection"/>
              <xsd:enumeration value="DE1 Metrology\Inspection"/>
              <xsd:enumeration value="DE1 TEL"/>
              <xsd:enumeration value="DE1 TEL DRM\PE"/>
              <xsd:enumeration value="DE1 TEL SCCM"/>
              <xsd:enumeration value="DE2 CD-Metrology"/>
              <xsd:enumeration value="DE2 Etcher"/>
              <xsd:enumeration value="DE2 Hitachi"/>
              <xsd:enumeration value="DE2 LAM 2300"/>
              <xsd:enumeration value="DE2 LAM 2300 Exelan"/>
              <xsd:enumeration value="DE2 LAM 9400"/>
              <xsd:enumeration value="DE2 LAM 9600"/>
              <xsd:enumeration value="DE2 LAM Alliance"/>
              <xsd:enumeration value="DE2 LAM Exelan"/>
              <xsd:enumeration value="DE2 LAM Rainbow"/>
              <xsd:enumeration value="Deposition"/>
              <xsd:enumeration value="Deprocessing"/>
              <xsd:enumeration value="Development"/>
              <xsd:enumeration value="Deviation"/>
              <xsd:enumeration value="Deviation Disposition"/>
              <xsd:enumeration value="DFS"/>
              <xsd:enumeration value="DI water system"/>
              <xsd:enumeration value="Dil Phos"/>
              <xsd:enumeration value="Dirty Piranha"/>
              <xsd:enumeration value="Dispense System"/>
              <xsd:enumeration value="Disposal"/>
              <xsd:enumeration value="Disposition"/>
              <xsd:enumeration value="DIW"/>
              <xsd:enumeration value="DMS"/>
              <xsd:enumeration value="DNS"/>
              <xsd:enumeration value="DNS &amp; TOHO"/>
              <xsd:enumeration value="Document Control"/>
              <xsd:enumeration value="Documentum"/>
              <xsd:enumeration value="DPN"/>
              <xsd:enumeration value="DPN \ RTP"/>
              <xsd:enumeration value="DPN/RTP"/>
              <xsd:enumeration value="DPN\RTP\ISSG"/>
              <xsd:enumeration value="DPS1\DPS2"/>
              <xsd:enumeration value="DR SEM"/>
              <xsd:enumeration value="DRSEM"/>
              <xsd:enumeration value="Dummy"/>
              <xsd:enumeration value="E500"/>
              <xsd:enumeration value="EAI  Assessment"/>
              <xsd:enumeration value="Eaton"/>
              <xsd:enumeration value="Ebara 300S"/>
              <xsd:enumeration value="EBS"/>
              <xsd:enumeration value="EBSmon"/>
              <xsd:enumeration value="EBSMon"/>
              <xsd:enumeration value="ECN"/>
              <xsd:enumeration value="eLearning"/>
              <xsd:enumeration value="Electrical"/>
              <xsd:enumeration value="EMMI"/>
              <xsd:enumeration value="Environment Control"/>
              <xsd:enumeration value="Environmental"/>
              <xsd:enumeration value="Environmental Control"/>
              <xsd:enumeration value="EPI Centura"/>
              <xsd:enumeration value="Equipment Base"/>
              <xsd:enumeration value="Equipment Checkout"/>
              <xsd:enumeration value="Equipment Handling &amp; Safety"/>
              <xsd:enumeration value="Equipment Sharing"/>
              <xsd:enumeration value="ERT"/>
              <xsd:enumeration value="ES20"/>
              <xsd:enumeration value="ES3 Scanner"/>
              <xsd:enumeration value="ES6 Scanner"/>
              <xsd:enumeration value="ESDA"/>
              <xsd:enumeration value="Etch Merge Wafer"/>
              <xsd:enumeration value="Etch PM_CM Recovery"/>
              <xsd:enumeration value="Etch Process Qual"/>
              <xsd:enumeration value="Etch Qual"/>
              <xsd:enumeration value="Etch Split Wafer"/>
              <xsd:enumeration value="Etch Stage Lot"/>
              <xsd:enumeration value="Etch Thickness"/>
              <xsd:enumeration value="Etch Trench"/>
              <xsd:enumeration value="Etch TW"/>
              <xsd:enumeration value="Etch Unstage Lot"/>
              <xsd:enumeration value="Etch Verity SEM"/>
              <xsd:enumeration value="Etch Wafer Flip"/>
              <xsd:enumeration value="Etcher"/>
              <xsd:enumeration value="ETL"/>
              <xsd:enumeration value="Events Management"/>
              <xsd:enumeration value="Excalibur"/>
              <xsd:enumeration value="External Audit"/>
              <xsd:enumeration value="Fab1 Instrumentation"/>
              <xsd:enumeration value="Fab2 Instrumentation"/>
              <xsd:enumeration value="Facet Etch"/>
              <xsd:enumeration value="Failure Analysis"/>
              <xsd:enumeration value="FIB"/>
              <xsd:enumeration value="FICO"/>
              <xsd:enumeration value="FILM_METROLOGY"/>
              <xsd:enumeration value="Fire Protection System"/>
              <xsd:enumeration value="FOUP"/>
              <xsd:enumeration value="FOUP Clean-Storm"/>
              <xsd:enumeration value="Functional"/>
              <xsd:enumeration value="Furnace"/>
              <xsd:enumeration value="Furnace TEL (AP)"/>
              <xsd:enumeration value="Furnace TEL (Nit)"/>
              <xsd:enumeration value="Furnace TEL (Poly)"/>
              <xsd:enumeration value="Furnace TEL (TEOS)"/>
              <xsd:enumeration value="Furnace-ALD OX"/>
              <xsd:enumeration value="Furnace-AlHfOx"/>
              <xsd:enumeration value="Furnace-Alloy"/>
              <xsd:enumeration value="Furnace-Anneal Reflow"/>
              <xsd:enumeration value="Furnace-AP Oxidation"/>
              <xsd:enumeration value="Furnace-Densification"/>
              <xsd:enumeration value="Furnace-Disilane\Boron Poly"/>
              <xsd:enumeration value="Furnace-KE"/>
              <xsd:enumeration value="Furnace-KOYO"/>
              <xsd:enumeration value="Furnace-LP Oxidation"/>
              <xsd:enumeration value="Furnace-Nitride"/>
              <xsd:enumeration value="Furnace-PIX Cure"/>
              <xsd:enumeration value="Furnace-Poly"/>
              <xsd:enumeration value="Furnace-Selective Oxidation"/>
              <xsd:enumeration value="Furnace-TEL"/>
              <xsd:enumeration value="Furnace-TEOS"/>
              <xsd:enumeration value="Furnace-TiN"/>
              <xsd:enumeration value="Furnace-Zirconium"/>
              <xsd:enumeration value="G3"/>
              <xsd:enumeration value="G3FIB"/>
              <xsd:enumeration value="Gas"/>
              <xsd:enumeration value="Gas Detection System"/>
              <xsd:enumeration value="Gasonics"/>
              <xsd:enumeration value="Gate Loop"/>
              <xsd:enumeration value="General"/>
              <xsd:enumeration value="GENERAL"/>
              <xsd:enumeration value="General Spec"/>
              <xsd:enumeration value="Gold Sputter"/>
              <xsd:enumeration value="Grants Administration"/>
              <xsd:enumeration value="GW Qual"/>
              <xsd:enumeration value="H2O2 Handling"/>
              <xsd:enumeration value="HDP"/>
              <xsd:enumeration value="Health"/>
              <xsd:enumeration value="Helpdesk OPS"/>
              <xsd:enumeration value="HF"/>
              <xsd:enumeration value="HF WAPM"/>
              <xsd:enumeration value="HFAPM HFMLAPM"/>
              <xsd:enumeration value="HFWAPM"/>
              <xsd:enumeration value="Hitachi"/>
              <xsd:enumeration value="HITACHI SEM"/>
              <xsd:enumeration value="Hood Safety Checks"/>
              <xsd:enumeration value="Hoods"/>
              <xsd:enumeration value="Hoods Qual"/>
              <xsd:enumeration value="Hoods-DNS"/>
              <xsd:enumeration value="Hoods-Mattson"/>
              <xsd:enumeration value="Hoods-PSI"/>
              <xsd:enumeration value="Hoods-Quartz clean"/>
              <xsd:enumeration value="Hoods-Rework-Hoods"/>
              <xsd:enumeration value="Hoods-SMS"/>
              <xsd:enumeration value="Hoods-TEL"/>
              <xsd:enumeration value="Hoods-TOHO"/>
              <xsd:enumeration value="Horiba"/>
              <xsd:enumeration value="HORIBA"/>
              <xsd:enumeration value="Hot Phos"/>
              <xsd:enumeration value="House Keeping"/>
              <xsd:enumeration value="ICMP"/>
              <xsd:enumeration value="ILD_TEOS PASS"/>
              <xsd:enumeration value="ILD2 CMP"/>
              <xsd:enumeration value="I-line Stepper"/>
              <xsd:enumeration value="I-line Track"/>
              <xsd:enumeration value="Implant"/>
              <xsd:enumeration value="Information Control"/>
              <xsd:enumeration value="Inline Disposition"/>
              <xsd:enumeration value="Inline Param"/>
              <xsd:enumeration value="Inline Process"/>
              <xsd:enumeration value="Inline Scanner Cluster Tools"/>
              <xsd:enumeration value="Internal Audit"/>
              <xsd:enumeration value="Internal Prober"/>
              <xsd:enumeration value="ISSG"/>
              <xsd:enumeration value="IWT"/>
              <xsd:enumeration value="Jet Scrub"/>
              <xsd:enumeration value="JHA"/>
              <xsd:enumeration value="JV6200_XRF"/>
              <xsd:enumeration value="JV6200_XRRXRF"/>
              <xsd:enumeration value="KEM"/>
              <xsd:enumeration value="Kestrel"/>
              <xsd:enumeration value="KLA"/>
              <xsd:enumeration value="KLA &amp; HITACHI SEM"/>
              <xsd:enumeration value="KLA 23XX"/>
              <xsd:enumeration value="KLA23XX"/>
              <xsd:enumeration value="KLA2800"/>
              <xsd:enumeration value="KLA-Tencor AIT-UV"/>
              <xsd:enumeration value="KLA-Tencor eS2x"/>
              <xsd:enumeration value="KLA-Tencor ES32"/>
              <xsd:enumeration value="KLA-Tencor eS3x"/>
              <xsd:enumeration value="KLA-Tencor KLA21xx"/>
              <xsd:enumeration value="KLA-Tencor KLA23xx"/>
              <xsd:enumeration value="KLA-Tencor SP1"/>
              <xsd:enumeration value="KLA-Viper"/>
              <xsd:enumeration value="LAM 2300"/>
              <xsd:enumeration value="LAM 2300 Exelan"/>
              <xsd:enumeration value="LAM 2300 Kiyo"/>
              <xsd:enumeration value="LAM 9400"/>
              <xsd:enumeration value="LAM 9600"/>
              <xsd:enumeration value="LAM Alliance"/>
              <xsd:enumeration value="LAM Exelan"/>
              <xsd:enumeration value="LAM Rainbow"/>
              <xsd:enumeration value="LAM TCP"/>
              <xsd:enumeration value="Laser Marker"/>
              <xsd:enumeration value="LexFab300_EPMA"/>
              <xsd:enumeration value="Line Dispositions"/>
              <xsd:enumeration value="Liquid Discharge"/>
              <xsd:enumeration value="Logistics"/>
              <xsd:enumeration value="Lot Classification"/>
              <xsd:enumeration value="Lot Combine"/>
              <xsd:enumeration value="Lot Start"/>
              <xsd:enumeration value="LP Oxidation"/>
              <xsd:enumeration value="LPD HF"/>
              <xsd:enumeration value="LT SC1"/>
              <xsd:enumeration value="M&amp;E"/>
              <xsd:enumeration value="Mainframe"/>
              <xsd:enumeration value="Maintenance"/>
              <xsd:enumeration value="Management Review"/>
              <xsd:enumeration value="Manual Grinding\Polishing"/>
              <xsd:enumeration value="Manual Operation"/>
              <xsd:enumeration value="Master List"/>
              <xsd:enumeration value="Masterlist"/>
              <xsd:enumeration value="Materials\Spares Planning"/>
              <xsd:enumeration value="Materials\Warehouse Management"/>
              <xsd:enumeration value="Mattson-Steag"/>
              <xsd:enumeration value="MCVD"/>
              <xsd:enumeration value="Measurement"/>
              <xsd:enumeration value="Measurement &amp; Inspection"/>
              <xsd:enumeration value="Measurement &amp; Particle Count"/>
              <xsd:enumeration value="Mechanical"/>
              <xsd:enumeration value="Mechanical and Electrical"/>
              <xsd:enumeration value="MentorSF3_Balance"/>
              <xsd:enumeration value="Mesa"/>
              <xsd:enumeration value="Metal Clean"/>
              <xsd:enumeration value="Metal Piranha"/>
              <xsd:enumeration value="Metal1"/>
              <xsd:enumeration value="Metal2"/>
              <xsd:enumeration value="Metro"/>
              <xsd:enumeration value="Metrology"/>
              <xsd:enumeration value="Metrology Tools Operations"/>
              <xsd:enumeration value="Metrology\Inspection"/>
              <xsd:enumeration value="MFC Change"/>
              <xsd:enumeration value="MFG Operation"/>
              <xsd:enumeration value="Micromate"/>
              <xsd:enumeration value="Microscope"/>
              <xsd:enumeration value="Mirra"/>
              <xsd:enumeration value="Mirra Mesa"/>
              <xsd:enumeration value="Misprocess Disposition"/>
              <xsd:enumeration value="MLAPM"/>
              <xsd:enumeration value="MM"/>
              <xsd:enumeration value="MMTI"/>
              <xsd:enumeration value="Monitor"/>
              <xsd:enumeration value="Move In"/>
              <xsd:enumeration value="MRCA"/>
              <xsd:enumeration value="MSE"/>
              <xsd:enumeration value="MSE2"/>
              <xsd:enumeration value="MSE2 udHF"/>
              <xsd:enumeration value="NANO9000_IM"/>
              <xsd:enumeration value="Negevtech NT3100"/>
              <xsd:enumeration value="NETIQ"/>
              <xsd:enumeration value="Network\Mainframe"/>
              <xsd:enumeration value="NH4OH"/>
              <xsd:enumeration value="Ni-Pd Electroless Plating"/>
              <xsd:enumeration value="Nitride"/>
              <xsd:enumeration value="Non Equipment Specific JHA"/>
              <xsd:enumeration value="Non W-Nitride"/>
              <xsd:enumeration value="Non-Metrology"/>
              <xsd:enumeration value="Nova"/>
              <xsd:enumeration value="NOVA3090_IM"/>
              <xsd:enumeration value="Nova3090_OCD"/>
              <xsd:enumeration value="NPW"/>
              <xsd:enumeration value="Objectives &amp; Targets"/>
              <xsd:enumeration value="OEM"/>
              <xsd:enumeration value="Offline"/>
              <xsd:enumeration value="Oi Leica"/>
              <xsd:enumeration value="Operation"/>
              <xsd:enumeration value="Operations"/>
              <xsd:enumeration value="Opn Supply"/>
              <xsd:enumeration value="Optical Scope"/>
              <xsd:enumeration value="Others"/>
              <xsd:enumeration value="OTHERS"/>
              <xsd:enumeration value="Oxide Teos"/>
              <xsd:enumeration value="Parametric"/>
              <xsd:enumeration value="Parts Cleaning"/>
              <xsd:enumeration value="PAT\MES UAT Checklist"/>
              <xsd:enumeration value="PCARD_GENERIC"/>
              <xsd:enumeration value="PCARD_T36M"/>
              <xsd:enumeration value="PCARD_U37Y"/>
              <xsd:enumeration value="Permit Licenses"/>
              <xsd:enumeration value="pH meter Calibration"/>
              <xsd:enumeration value="Photo Piranha"/>
              <xsd:enumeration value="Piranha"/>
              <xsd:enumeration value="PIX"/>
              <xsd:enumeration value="PIX Operation"/>
              <xsd:enumeration value="PIX RESIST"/>
              <xsd:enumeration value="PLAD"/>
              <xsd:enumeration value="Planning"/>
              <xsd:enumeration value="PLC"/>
              <xsd:enumeration value="PM"/>
              <xsd:enumeration value="PM Checklist"/>
              <xsd:enumeration value="PM\CM"/>
              <xsd:enumeration value="PM\CM Works"/>
              <xsd:enumeration value="Poly"/>
              <xsd:enumeration value="Polyimide Cure"/>
              <xsd:enumeration value="Polymide Coater"/>
              <xsd:enumeration value="PONIT"/>
              <xsd:enumeration value="PR Management"/>
              <xsd:enumeration value="Probe Card"/>
              <xsd:enumeration value="Probe Station"/>
              <xsd:enumeration value="Prober"/>
              <xsd:enumeration value="Prober_TEL"/>
              <xsd:enumeration value="Prober_TSK"/>
              <xsd:enumeration value="Procedure"/>
              <xsd:enumeration value="Process"/>
              <xsd:enumeration value="Process Control"/>
              <xsd:enumeration value="Process Flow Control"/>
              <xsd:enumeration value="Process Management"/>
              <xsd:enumeration value="Procurement"/>
              <xsd:enumeration value="Procurement &amp; Transactions"/>
              <xsd:enumeration value="Producer"/>
              <xsd:enumeration value="Production Lot Processing"/>
              <xsd:enumeration value="Production Planning"/>
              <xsd:enumeration value="Prometric"/>
              <xsd:enumeration value="Puma9100"/>
              <xsd:enumeration value="PVD"/>
              <xsd:enumeration value="PVD-Cu-Seed\Barrier"/>
              <xsd:enumeration value="QC Inspection"/>
              <xsd:enumeration value="QE2"/>
              <xsd:enumeration value="QM"/>
              <xsd:enumeration value="QS3300_FTIR"/>
              <xsd:enumeration value="Qual"/>
              <xsd:enumeration value="Qual Flow"/>
              <xsd:enumeration value="Quantum"/>
              <xsd:enumeration value="QuantumX+"/>
              <xsd:enumeration value="Quartzware"/>
              <xsd:enumeration value="Queue Time"/>
              <xsd:enumeration value="Ramco"/>
              <xsd:enumeration value="Receiving"/>
              <xsd:enumeration value="Records"/>
              <xsd:enumeration value="Recreation"/>
              <xsd:enumeration value="Reflexion LK"/>
              <xsd:enumeration value="Reflow/Anneal"/>
              <xsd:enumeration value="Reflow_Anneal"/>
              <xsd:enumeration value="Release"/>
              <xsd:enumeration value="Release Strategy"/>
              <xsd:enumeration value="Reliability Testing"/>
              <xsd:enumeration value="Resist"/>
              <xsd:enumeration value="Resource Centre Operations"/>
              <xsd:enumeration value="Reticle"/>
              <xsd:enumeration value="Return Of Shipped Materials"/>
              <xsd:enumeration value="Rework"/>
              <xsd:enumeration value="RFQ"/>
              <xsd:enumeration value="RIE"/>
              <xsd:enumeration value="Rinse"/>
              <xsd:enumeration value="RMA"/>
              <xsd:enumeration value="Roles&amp;Authorization"/>
              <xsd:enumeration value="Routine Roundsheet"/>
              <xsd:enumeration value="RS100C_RS"/>
              <xsd:enumeration value="RTP"/>
              <xsd:enumeration value="Rudolf"/>
              <xsd:enumeration value="Safety"/>
              <xsd:enumeration value="Safety Spec"/>
              <xsd:enumeration value="Safety Specs"/>
              <xsd:enumeration value="Safety System Matrix"/>
              <xsd:enumeration value="Safety Testing"/>
              <xsd:enumeration value="Sales"/>
              <xsd:enumeration value="SAP BPP"/>
              <xsd:enumeration value="SC1"/>
              <xsd:enumeration value="SC1 HF"/>
              <xsd:enumeration value="SC1_MEG"/>
              <xsd:enumeration value="Scanner"/>
              <xsd:enumeration value="SCANNER"/>
              <xsd:enumeration value="Scanner &amp; Track"/>
              <xsd:enumeration value="Scrub"/>
              <xsd:enumeration value="SCRUB"/>
              <xsd:enumeration value="Scrubber"/>
              <xsd:enumeration value="SCRUBBER"/>
              <xsd:enumeration value="SCRUBBER SOP"/>
              <xsd:enumeration value="SDIFAaST300_CV"/>
              <xsd:enumeration value="SealedMedia DRM"/>
              <xsd:enumeration value="Selective EPI"/>
              <xsd:enumeration value="Selective Ox"/>
              <xsd:enumeration value="SEM"/>
              <xsd:enumeration value="Semitool Cu Plating"/>
              <xsd:enumeration value="Server - Configuration"/>
              <xsd:enumeration value="ServerMon"/>
              <xsd:enumeration value="SFDTIN"/>
              <xsd:enumeration value="SFX200_Film"/>
              <xsd:enumeration value="SharePoint"/>
              <xsd:enumeration value="Shibaura CDE-3000"/>
              <xsd:enumeration value="Shipment Inventory"/>
              <xsd:enumeration value="Shipping Procedure"/>
              <xsd:enumeration value="Single wafer - SS3000"/>
              <xsd:enumeration value="Single wafer - SU3000"/>
              <xsd:enumeration value="Single Wafer Clean"/>
              <xsd:enumeration value="Single_Wafers"/>
              <xsd:enumeration value="Site Procedure"/>
              <xsd:enumeration value="Slurry"/>
              <xsd:enumeration value="SMS"/>
              <xsd:enumeration value="SOD"/>
              <xsd:enumeration value="SOD Dense"/>
              <xsd:enumeration value="Sorter"/>
              <xsd:enumeration value="Sorters"/>
              <xsd:enumeration value="SP1"/>
              <xsd:enumeration value="SPEC Ni-Pd Plating"/>
              <xsd:enumeration value="Specialty Chemical"/>
              <xsd:enumeration value="SpectraShape_CD"/>
              <xsd:enumeration value="Sputter"/>
              <xsd:enumeration value="SQ2"/>
              <xsd:enumeration value="Standalone Coat Process Operatio"/>
              <xsd:enumeration value="Standalone Coat Process Opn"/>
              <xsd:enumeration value="Standard"/>
              <xsd:enumeration value="Statistical Process Control (SPC"/>
              <xsd:enumeration value="Stepper"/>
              <xsd:enumeration value="STI SOD CMP"/>
              <xsd:enumeration value="Stockroom"/>
              <xsd:enumeration value="Stockroom Management"/>
              <xsd:enumeration value="Storage"/>
              <xsd:enumeration value="Sump Overflow"/>
              <xsd:enumeration value="SunMC"/>
              <xsd:enumeration value="Supplier Management"/>
              <xsd:enumeration value="Support System"/>
              <xsd:enumeration value="Swap Kit Cleaning"/>
              <xsd:enumeration value="SWC"/>
              <xsd:enumeration value="SWC BOE"/>
              <xsd:enumeration value="SWR"/>
              <xsd:enumeration value="Sysadmin"/>
              <xsd:enumeration value="T67A"/>
              <xsd:enumeration value="Targets"/>
              <xsd:enumeration value="TEL"/>
              <xsd:enumeration value="Tel ACT12 StandaloneCoat Tracks"/>
              <xsd:enumeration value="TEL DRM\PE"/>
              <xsd:enumeration value="TEL SCCM"/>
              <xsd:enumeration value="TEL Telius DRM"/>
              <xsd:enumeration value="TEL Telius SCCM"/>
              <xsd:enumeration value="TEL Track"/>
              <xsd:enumeration value="TEL Unity TIN"/>
              <xsd:enumeration value="TEM"/>
              <xsd:enumeration value="Tencor"/>
              <xsd:enumeration value="TEOS"/>
              <xsd:enumeration value="Test Wafer"/>
              <xsd:enumeration value="Tester"/>
              <xsd:enumeration value="Tester_Advantest"/>
              <xsd:enumeration value="Tester_C1D"/>
              <xsd:enumeration value="Tester_HP"/>
              <xsd:enumeration value="Tester_J996"/>
              <xsd:enumeration value="Tester_Keithley"/>
              <xsd:enumeration value="Tester_Probe1"/>
              <xsd:enumeration value="TEVET_IM"/>
              <xsd:enumeration value="TF AMAT Centura"/>
              <xsd:enumeration value="TF AMAT Endura"/>
              <xsd:enumeration value="TF AMAT Producer"/>
              <xsd:enumeration value="TF CVD"/>
              <xsd:enumeration value="TF CVD Altus"/>
              <xsd:enumeration value="TF CVD EPI"/>
              <xsd:enumeration value="TF CVD Producer BLOK"/>
              <xsd:enumeration value="TF CVD Producer BPSG"/>
              <xsd:enumeration value="TF CVD Producer Darc"/>
              <xsd:enumeration value="TF CVD Producer HARP"/>
              <xsd:enumeration value="TF CVD Producer Oxide"/>
              <xsd:enumeration value="TF CVD Producer PSG"/>
              <xsd:enumeration value="TF CVD Producer TC"/>
              <xsd:enumeration value="TF CVD SOD"/>
              <xsd:enumeration value="TF CVD Speed Next HDP"/>
              <xsd:enumeration value="TF CVD Trias"/>
              <xsd:enumeration value="TF CVD Vector Nitride"/>
              <xsd:enumeration value="TF CVD Vector Oxide"/>
              <xsd:enumeration value="TF LAM Coronus Bevel"/>
              <xsd:enumeration value="TF Master List"/>
              <xsd:enumeration value="TF Novellus Altus"/>
              <xsd:enumeration value="TF Novellus Vector"/>
              <xsd:enumeration value="TF PVD"/>
              <xsd:enumeration value="TF PVD Endura"/>
              <xsd:enumeration value="TF SOSUL Bevel"/>
              <xsd:enumeration value="TF TEL ACT 12"/>
              <xsd:enumeration value="TF TEL TRIAS"/>
              <xsd:enumeration value="TF1 AG RTP"/>
              <xsd:enumeration value="TF1 AMT RTP"/>
              <xsd:enumeration value="TF1 Anneal"/>
              <xsd:enumeration value="TF1 DCVD"/>
              <xsd:enumeration value="TF1 HDP"/>
              <xsd:enumeration value="TF1 RTP"/>
              <xsd:enumeration value="TF1 Safety Spec"/>
              <xsd:enumeration value="TF1 Scrubber"/>
              <xsd:enumeration value="TF2 MCVD"/>
              <xsd:enumeration value="TF2 PVD"/>
              <xsd:enumeration value="TF2 Scrubber"/>
              <xsd:enumeration value="TF2 Sputter"/>
              <xsd:enumeration value="TF2 TEL Unity TIN"/>
              <xsd:enumeration value="Thermal Wave"/>
              <xsd:enumeration value="THICKNESS"/>
              <xsd:enumeration value="THK DISPOSITION"/>
              <xsd:enumeration value="TiN"/>
              <xsd:enumeration value="TMS"/>
              <xsd:enumeration value="TOOL CM Response Chart"/>
              <xsd:enumeration value="Toxic Hood\Bead Blaster"/>
              <xsd:enumeration value="TP630XP_TW"/>
              <xsd:enumeration value="Track"/>
              <xsd:enumeration value="Training Administration"/>
              <xsd:enumeration value="Troubleshooting Guide"/>
              <xsd:enumeration value="U48B"/>
              <xsd:enumeration value="U67A"/>
              <xsd:enumeration value="U68A"/>
              <xsd:enumeration value="udHF"/>
              <xsd:enumeration value="udHF udAPM"/>
              <xsd:enumeration value="Ultra"/>
              <xsd:enumeration value="Ulvac"/>
              <xsd:enumeration value="Ulvac Entron Ex"/>
              <xsd:enumeration value="Used Asset Sales Management"/>
              <xsd:enumeration value="Uvision200"/>
              <xsd:enumeration value="V68A"/>
              <xsd:enumeration value="V69A"/>
              <xsd:enumeration value="V70S"/>
              <xsd:enumeration value="Vendor Preapproval"/>
              <xsd:enumeration value="VIISta 80"/>
              <xsd:enumeration value="VIISta 810"/>
              <xsd:enumeration value="VIISta3000"/>
              <xsd:enumeration value="VIISta810"/>
              <xsd:enumeration value="VIIStaHCS"/>
              <xsd:enumeration value="VIIStaTrident"/>
              <xsd:enumeration value="Viper"/>
              <xsd:enumeration value="VIPER"/>
              <xsd:enumeration value="Visual Inspection"/>
              <xsd:enumeration value="VSD"/>
              <xsd:enumeration value="Wafer"/>
              <xsd:enumeration value="Wafer Flip"/>
              <xsd:enumeration value="Wafer Management"/>
              <xsd:enumeration value="Wafer Operations"/>
              <xsd:enumeration value="Wafer Packaging"/>
              <xsd:enumeration value="Wafer Sorter"/>
              <xsd:enumeration value="Wafer Transfer"/>
              <xsd:enumeration value="WAPM"/>
              <xsd:enumeration value="WCMP"/>
              <xsd:enumeration value="WJ"/>
              <xsd:enumeration value="WLRC"/>
              <xsd:enumeration value="W-Nitride"/>
              <xsd:enumeration value="WNS"/>
              <xsd:enumeration value="Work Permit"/>
              <xsd:enumeration value="WSIX"/>
              <xsd:enumeration value="Wsix Buff"/>
              <xsd:enumeration value="ZrOx"/>
              <xsd:enumeration value="ZROX"/>
            </xsd:restriction>
          </xsd:simpleType>
        </xsd:union>
      </xsd:simpleType>
    </xsd:element>
    <xsd:element name="EDC_ReviewBy" ma:index="40" nillable="true" ma:displayName="Review By" ma:internalName="EDC_ReviewBy">
      <xsd:simpleType>
        <xsd:restriction base="dms:Text"/>
      </xsd:simpleType>
    </xsd:element>
    <xsd:element name="EDC_ReviewDate" ma:index="41" nillable="true" ma:displayName="Review Date" ma:internalName="EDC_ReviewDate">
      <xsd:simpleType>
        <xsd:restriction base="dms:DateTime"/>
      </xsd:simpleType>
    </xsd:element>
    <xsd:element name="EDC_ReviewStatus" ma:index="42" nillable="true" ma:displayName="Review Status" ma:internalName="EDC_ReviewStatus">
      <xsd:simpleType>
        <xsd:restriction base="dms:Text"/>
      </xsd:simpleType>
    </xsd:element>
    <xsd:element name="EDC_ControlPlanDocument" ma:index="46" nillable="true" ma:displayName="Control Plan Document" ma:internalName="EDC_ControlPlanDocument">
      <xsd:simpleType>
        <xsd:union memberTypes="dms:Text">
          <xsd:simpleType>
            <xsd:restriction base="dms:Choice">
              <xsd:enumeration value="Metrology Capability"/>
              <xsd:enumeration value="Reaction Mechanism"/>
            </xsd:restriction>
          </xsd:simpleType>
        </xsd:union>
      </xsd:simpleType>
    </xsd:element>
    <xsd:element name="EDC_MfgDepartment" ma:index="47" nillable="true" ma:displayName="Mfg Department" ma:internalName="EDC_MfgDepartment">
      <xsd:simpleType>
        <xsd:union memberTypes="dms:Text">
          <xsd:simpleType>
            <xsd:restriction base="dms:Choice">
              <xsd:enumeration value="Assembly"/>
              <xsd:enumeration value="F0 EM"/>
              <xsd:enumeration value="F9 FAB"/>
              <xsd:enumeration value="Finance"/>
              <xsd:enumeration value="Flash"/>
              <xsd:enumeration value="Human Resources"/>
              <xsd:enumeration value="Information Technology"/>
              <xsd:enumeration value="Module"/>
              <xsd:enumeration value="Planning"/>
              <xsd:enumeration value="QRA"/>
              <xsd:enumeration value="Site Services"/>
              <xsd:enumeration value="Test"/>
            </xsd:restriction>
          </xsd:simpleType>
        </xsd:union>
      </xsd:simpleType>
    </xsd:element>
    <xsd:element name="EDC_DesignID" ma:index="48" nillable="true" ma:displayName="Design ID" ma:internalName="EDC_DesignID">
      <xsd:simpleType>
        <xsd:union memberTypes="dms:Text">
          <xsd:simpleType>
            <xsd:restriction base="dms:Choice">
              <xsd:enumeration value="BO1A"/>
              <xsd:enumeration value="C12A/MI-366"/>
              <xsd:enumeration value="C13A/MI-350"/>
              <xsd:enumeration value="C14L/MI-1310"/>
              <xsd:enumeration value="C15L/MI-2010"/>
              <xsd:enumeration value="C42B/MI-0343"/>
              <xsd:enumeration value="C16A/MI-3200"/>
              <xsd:enumeration value="C17A/MI-4100"/>
              <xsd:enumeration value="C30C/GILO3"/>
              <xsd:enumeration value="C46A/MV-02"/>
              <xsd:enumeration value="C44A/MV-13"/>
              <xsd:enumeration value="C44A/MV-13 E-type"/>
              <xsd:enumeration value="C44B/MV-13HS"/>
              <xsd:enumeration value="C47B/MV-40"/>
              <xsd:enumeration value="C62A/MV-03"/>
              <xsd:enumeration value="C80A/GILO4"/>
              <xsd:enumeration value="C82A/MI-0360"/>
              <xsd:enumeration value="C82S/MI-0370"/>
              <xsd:enumeration value="C84A"/>
              <xsd:enumeration value="C84A/MI-1300"/>
              <xsd:enumeration value="C85A/MI-2000"/>
              <xsd:enumeration value="D22"/>
              <xsd:enumeration value="D22/D24/D30"/>
              <xsd:enumeration value="D22/D30"/>
              <xsd:enumeration value="D22/D30/D32"/>
              <xsd:enumeration value="D24"/>
              <xsd:enumeration value="D24/D28"/>
              <xsd:enumeration value="D24/D28/D30/D32/D42"/>
              <xsd:enumeration value="D24/D28/D37"/>
              <xsd:enumeration value="D24/D28/D42"/>
              <xsd:enumeration value="D24/D30"/>
              <xsd:enumeration value="D24/D30/D32"/>
              <xsd:enumeration value="D24/D37"/>
              <xsd:enumeration value="D28"/>
              <xsd:enumeration value="D28/D30"/>
              <xsd:enumeration value="D28/D30/D32"/>
              <xsd:enumeration value="D28/D30/D37/D42"/>
              <xsd:enumeration value="D28/D37"/>
              <xsd:enumeration value="D28/D37/D42"/>
              <xsd:enumeration value="D28/D42"/>
              <xsd:enumeration value="D28/D52"/>
              <xsd:enumeration value="D28M/D42S"/>
              <xsd:enumeration value="D28M/D42S/D37M"/>
              <xsd:enumeration value="D30"/>
              <xsd:enumeration value="D30A"/>
              <xsd:enumeration value="D30C"/>
              <xsd:enumeration value="D30/D24"/>
              <xsd:enumeration value="D30/D32"/>
              <xsd:enumeration value="D30/D37"/>
              <xsd:enumeration value="D30/D42"/>
              <xsd:enumeration value="D32"/>
              <xsd:enumeration value="D32A"/>
              <xsd:enumeration value="D37"/>
              <xsd:enumeration value="D37M"/>
              <xsd:enumeration value="D37/D40"/>
              <xsd:enumeration value="D37/D40/G41"/>
              <xsd:enumeration value="D37/D40/D41/D42/D52"/>
              <xsd:enumeration value="D37/D40/D41/D42/D52/D54"/>
              <xsd:enumeration value="D37/D40/D42"/>
              <xsd:enumeration value="D37/D42"/>
              <xsd:enumeration value="D37/D42/Q03"/>
              <xsd:enumeration value="D37/G41"/>
              <xsd:enumeration value="D40"/>
              <xsd:enumeration value="D40/G41"/>
              <xsd:enumeration value="D42"/>
              <xsd:enumeration value="D42/D28"/>
              <xsd:enumeration value="D42S/D28M"/>
              <xsd:enumeration value="D42S/D28M/D37M"/>
              <xsd:enumeration value="D42/D52"/>
              <xsd:enumeration value="D42/D52/QO3C"/>
              <xsd:enumeration value="D50"/>
              <xsd:enumeration value="D52"/>
              <xsd:enumeration value="D52D/D52Z/Y52D/Y52G/Y52Z/Y64A"/>
              <xsd:enumeration value="D52/Q03C"/>
              <xsd:enumeration value="D52/Y52"/>
              <xsd:enumeration value="D52/Y52/Y64"/>
              <xsd:enumeration value="D50/D70"/>
              <xsd:enumeration value="D50/D70/D80"/>
              <xsd:enumeration value="D50/D80"/>
              <xsd:enumeration value="D62A"/>
              <xsd:enumeration value="D70"/>
              <xsd:enumeration value="D72"/>
              <xsd:enumeration value="D72G"/>
              <xsd:enumeration value="D74"/>
              <xsd:enumeration value="D74A"/>
              <xsd:enumeration value="D70/D80"/>
              <xsd:enumeration value="D70/D80/D90"/>
              <xsd:enumeration value="D70/D90"/>
              <xsd:enumeration value="D80"/>
              <xsd:enumeration value="D80/D90"/>
              <xsd:enumeration value="D84A"/>
              <xsd:enumeration value="D84B"/>
              <xsd:enumeration value="D90"/>
              <xsd:enumeration value="D90/D100"/>
              <xsd:enumeration value="D94A"/>
              <xsd:enumeration value="D94B"/>
              <xsd:enumeration value="D100"/>
              <xsd:enumeration value="E85A"/>
              <xsd:enumeration value="F26A"/>
              <xsd:enumeration value="F37Z"/>
              <xsd:enumeration value="Flash .15"/>
              <xsd:enumeration value="Flash .22"/>
              <xsd:enumeration value="Flash .22/Flash .30"/>
              <xsd:enumeration value="Flash .30"/>
              <xsd:enumeration value="G41"/>
              <xsd:enumeration value="G72"/>
              <xsd:enumeration value="G72R"/>
              <xsd:enumeration value="GOM"/>
              <xsd:enumeration value="H96A"/>
              <xsd:enumeration value="K41A/MI-SOC133"/>
              <xsd:enumeration value="K42B/MI-SOC343"/>
              <xsd:enumeration value="K12B/MI-SOC366"/>
              <xsd:enumeration value="K82A/MI-SOC360"/>
              <xsd:enumeration value="K14L/MI-SOC1310"/>
              <xsd:enumeration value="K15L"/>
              <xsd:enumeration value="K15L/MI-SOC2010"/>
              <xsd:enumeration value="K41B"/>
              <xsd:enumeration value="L94A"/>
              <xsd:enumeration value="M01"/>
              <xsd:enumeration value="M02"/>
              <xsd:enumeration value="M01A"/>
              <xsd:enumeration value="M02A"/>
              <xsd:enumeration value="M01C"/>
              <xsd:enumeration value="M29"/>
              <xsd:enumeration value="M32A"/>
              <xsd:enumeration value="M48A"/>
              <xsd:enumeration value="M49A"/>
              <xsd:enumeration value="Multiple"/>
              <xsd:enumeration value="NP"/>
              <xsd:enumeration value="P25A"/>
              <xsd:enumeration value="P24A"/>
              <xsd:enumeration value="P26Z"/>
              <xsd:enumeration value="QII"/>
              <xsd:enumeration value="Q03B"/>
              <xsd:enumeration value="Q03B/D24"/>
              <xsd:enumeration value="Q03B/Q04A"/>
              <xsd:enumeration value="Q03C"/>
              <xsd:enumeration value="Q03C/Q04A"/>
              <xsd:enumeration value="Q03C/Q07A"/>
              <xsd:enumeration value="Q04A"/>
              <xsd:enumeration value="Q04B"/>
              <xsd:enumeration value="QO4/QO7"/>
              <xsd:enumeration value="QO4/QO7/Q10"/>
              <xsd:enumeration value="Q04/Q10"/>
              <xsd:enumeration value="Q07A"/>
              <xsd:enumeration value="Q10"/>
              <xsd:enumeration value="Q10A"/>
              <xsd:enumeration value="Q10B"/>
              <xsd:enumeration value="Q11"/>
              <xsd:enumeration value="Q11A"/>
              <xsd:enumeration value="Q12"/>
              <xsd:enumeration value="Q12A"/>
              <xsd:enumeration value="Q16J"/>
              <xsd:enumeration value="Q17"/>
              <xsd:enumeration value="Q17A"/>
              <xsd:enumeration value="Q45A"/>
              <xsd:enumeration value="Q47A"/>
              <xsd:enumeration value="R85"/>
              <xsd:enumeration value="R85A"/>
              <xsd:enumeration value="R85C"/>
              <xsd:enumeration value="R85D"/>
              <xsd:enumeration value="R95A"/>
              <xsd:enumeration value="R96A"/>
              <xsd:enumeration value="RB/4N/Z3"/>
              <xsd:enumeration value="S10W"/>
              <xsd:enumeration value="S14W"/>
              <xsd:enumeration value="S16W"/>
              <xsd:enumeration value="S25"/>
              <xsd:enumeration value="S91A"/>
              <xsd:enumeration value="S19W"/>
              <xsd:enumeration value="S97A"/>
              <xsd:enumeration value="S92A"/>
              <xsd:enumeration value="T16A"/>
              <xsd:enumeration value="T17A"/>
              <xsd:enumeration value="T25W"/>
              <xsd:enumeration value="T26A"/>
              <xsd:enumeration value="T26M"/>
              <xsd:enumeration value="T26Z"/>
              <xsd:enumeration value="T27B"/>
              <xsd:enumeration value="T27L"/>
              <xsd:enumeration value="T27Z"/>
              <xsd:enumeration value="T28A"/>
              <xsd:enumeration value="T37Z"/>
              <xsd:enumeration value="T38A"/>
              <xsd:enumeration value="T84"/>
              <xsd:enumeration value="T84A"/>
              <xsd:enumeration value="T84W"/>
              <xsd:enumeration value="T85A"/>
              <xsd:enumeration value="T94W"/>
              <xsd:enumeration value="T95A"/>
              <xsd:enumeration value="T95W"/>
              <xsd:enumeration value="T96A"/>
              <xsd:enumeration value="T96B"/>
              <xsd:enumeration value="T96W"/>
              <xsd:enumeration value="TW"/>
              <xsd:enumeration value="U26A"/>
              <xsd:enumeration value="U26W"/>
              <xsd:enumeration value="U27A"/>
              <xsd:enumeration value="U27Y"/>
              <xsd:enumeration value="U27Z"/>
              <xsd:enumeration value="U28A"/>
              <xsd:enumeration value="U37A"/>
              <xsd:enumeration value="U37Y"/>
              <xsd:enumeration value="U37Z"/>
              <xsd:enumeration value="V84A"/>
              <xsd:enumeration value="V96A"/>
              <xsd:enumeration value="W31A"/>
              <xsd:enumeration value="W32A"/>
              <xsd:enumeration value="W33A"/>
              <xsd:enumeration value="W36A"/>
              <xsd:enumeration value="W37A"/>
              <xsd:enumeration value="W42A"/>
              <xsd:enumeration value="W46A"/>
              <xsd:enumeration value="W48A"/>
              <xsd:enumeration value="W56A"/>
              <xsd:enumeration value="X59A"/>
              <xsd:enumeration value="X68"/>
              <xsd:enumeration value="X68A"/>
              <xsd:enumeration value="X97A"/>
              <xsd:enumeration value="XC3D"/>
              <xsd:enumeration value="Y15A"/>
              <xsd:enumeration value="Y15B"/>
              <xsd:enumeration value="Y15W"/>
              <xsd:enumeration value="Y16A"/>
              <xsd:enumeration value="Y16Y"/>
              <xsd:enumeration value="Y17A"/>
              <xsd:enumeration value="Y25L"/>
              <xsd:enumeration value="Y25W"/>
              <xsd:enumeration value="Y26A"/>
              <xsd:enumeration value="Y26W"/>
              <xsd:enumeration value="Y27B"/>
              <xsd:enumeration value="Y42"/>
              <xsd:enumeration value="Y52"/>
              <xsd:enumeration value="Y52/Y64"/>
              <xsd:enumeration value="Y64"/>
              <xsd:enumeration value="Y72G"/>
              <xsd:enumeration value="Y74"/>
              <xsd:enumeration value="Y84"/>
              <xsd:enumeration value="Y84B"/>
              <xsd:enumeration value="Y84L"/>
              <xsd:enumeration value="Y84W"/>
              <xsd:enumeration value="Y85"/>
              <xsd:enumeration value="Y85A"/>
              <xsd:enumeration value="Y85B"/>
              <xsd:enumeration value="Y85Z"/>
              <xsd:enumeration value="Y86A"/>
              <xsd:enumeration value="Y94W"/>
              <xsd:enumeration value="Y95A"/>
              <xsd:enumeration value="Y95B"/>
              <xsd:enumeration value="Y95C"/>
              <xsd:enumeration value="Y95L"/>
              <xsd:enumeration value="Y95W"/>
              <xsd:enumeration value="Y96A"/>
              <xsd:enumeration value="Y96L"/>
              <xsd:enumeration value="Y96W"/>
              <xsd:enumeration value="Y97A"/>
            </xsd:restriction>
          </xsd:simpleType>
        </xsd:union>
      </xsd:simpleType>
    </xsd:element>
    <xsd:element name="EDC_DocumentType" ma:index="49" nillable="true" ma:displayName="Document Type" ma:internalName="EDC_DocumentType">
      <xsd:simpleType>
        <xsd:restriction base="dms:Text"/>
      </xsd:simpleType>
    </xsd:element>
    <xsd:element name="EDC_EquipmentTechnology" ma:index="50" nillable="true" ma:displayName="Equipment Technology" ma:internalName="EDC_EquipmentTechnology">
      <xsd:simpleType>
        <xsd:union memberTypes="dms:Text">
          <xsd:simpleType>
            <xsd:restriction base="dms:Choice">
              <xsd:enumeration value="ASSOCIATED PM"/>
              <xsd:enumeration value=" Carpenter"/>
              <xsd:enumeration value=" COOKBOOK"/>
              <xsd:enumeration value=" HVAC"/>
              <xsd:enumeration value=" MACTRONIX"/>
              <xsd:enumeration value=" Plumbing &amp; Uhp Plumbing"/>
              <xsd:enumeration value=" Hook Up"/>
              <xsd:enumeration value=" Budget"/>
              <xsd:enumeration value=" PCS"/>
              <xsd:enumeration value=" WO"/>
              <xsd:enumeration value=" QCQA"/>
              <xsd:enumeration value=" SMANTELLAMENTI"/>
              <xsd:enumeration value=" SIZE"/>
              <xsd:enumeration value=" Manutenzione"/>
              <xsd:enumeration value=" General"/>
              <xsd:enumeration value=" Cmp"/>
              <xsd:enumeration value=" Cvd"/>
              <xsd:enumeration value=" Etch"/>
              <xsd:enumeration value=" Diffusion"/>
              <xsd:enumeration value=" Eips"/>
              <xsd:enumeration value=" Implant"/>
              <xsd:enumeration value=" Pvd"/>
              <xsd:enumeration value=" Photo"/>
              <xsd:enumeration value=" Pumps"/>
              <xsd:enumeration value=" Wet"/>
              <xsd:enumeration value=" Electronics"/>
              <xsd:enumeration value=" Mfc"/>
              <xsd:enumeration value=" Abbattimento"/>
              <xsd:enumeration value=" Scambio"/>
              <xsd:enumeration value=" Vuoto"/>
              <xsd:enumeration value=" High Energy"/>
              <xsd:enumeration value=" High Current"/>
              <xsd:enumeration value=" Medium Current"/>
              <xsd:enumeration value=" Rapid Anneal"/>
              <xsd:enumeration value=" Wafer Marker"/>
              <xsd:enumeration value=" Laser Marker"/>
              <xsd:enumeration value=" Endura"/>
              <xsd:enumeration value=" Centura"/>
              <xsd:enumeration value=" DEWARD"/>
              <xsd:enumeration value=" EDX"/>
              <xsd:enumeration value=" EFA"/>
              <xsd:enumeration value=" GOLD SPUTTER"/>
              <xsd:enumeration value=" PLASMA ETCHER"/>
              <xsd:enumeration value=" MICRO CLEVEAGE"/>
              <xsd:enumeration value=" CONFOCAL MICROSCOPE"/>
              <xsd:enumeration value=" HOTSPOT"/>
              <xsd:enumeration value=" FIB"/>
              <xsd:enumeration value=" SEM"/>
              <xsd:enumeration value=" TEM"/>
              <xsd:enumeration value=" PRODUCER"/>
              <xsd:enumeration value=" P5000"/>
              <xsd:enumeration value=" CENTURA"/>
              <xsd:enumeration value=" MBB"/>
              <xsd:enumeration value=" WJ"/>
              <xsd:enumeration value=" AG"/>
              <xsd:enumeration value=" PROCESS"/>
              <xsd:enumeration value=" EQUIPMENT"/>
              <xsd:enumeration value=" KLA 8xxx"/>
              <xsd:enumeration value=" KLA 5xxx"/>
              <xsd:enumeration value=" CANON"/>
              <xsd:enumeration value=" ASML"/>
              <xsd:enumeration value=" MARK8"/>
              <xsd:enumeration value=" ACT8"/>
              <xsd:enumeration value=" BARC COATER"/>
              <xsd:enumeration value=" PIX COATER/DEVELOPER"/>
              <xsd:enumeration value=" INSPECTION TOOLS"/>
              <xsd:enumeration value=" REVIEW TOOLS"/>
              <xsd:enumeration value=" PROCEDURE"/>
              <xsd:enumeration value=" DATABASE"/>
              <xsd:enumeration value=" HANDLING"/>
              <xsd:enumeration value=" CONCENTRATION"/>
              <xsd:enumeration value=" CONTRACTOR"/>
              <xsd:enumeration value=" DEFECTS"/>
              <xsd:enumeration value=" LOTO"/>
              <xsd:enumeration value=" MATERIAL-ANALYSIS"/>
              <xsd:enumeration value=" PROFILE"/>
              <xsd:enumeration value=" RESISTIVITY"/>
              <xsd:enumeration value=" THICKNESS"/>
              <xsd:enumeration value=" 160 GRADI"/>
              <xsd:enumeration value=" 85 GRADI"/>
              <xsd:enumeration value=" ANALISI"/>
              <xsd:enumeration value=" BIOLOGICO"/>
              <xsd:enumeration value=" CALDAIE"/>
              <xsd:enumeration value=" CHEMICAL"/>
              <xsd:enumeration value=" CHEMICAL DISTRIBUTION"/>
              <xsd:enumeration value=" CHILLER"/>
              <xsd:enumeration value=" CMP"/>
              <xsd:enumeration value=" COGEN"/>
              <xsd:enumeration value=" COMUNICAZIONI"/>
              <xsd:enumeration value=" DCA"/>
              <xsd:enumeration value=" DIW"/>
              <xsd:enumeration value=" ELECTRICAL"/>
              <xsd:enumeration value=" EQ. TECH."/>
              <xsd:enumeration value=" EXHAUST"/>
              <xsd:enumeration value=" FORM"/>
              <xsd:enumeration value=" GAS DISTRIBUTION"/>
              <xsd:enumeration value=" HOLD TIME"/>
              <xsd:enumeration value=" HOVAL"/>
              <xsd:enumeration value=" INDUSTRIAL WATER"/>
              <xsd:enumeration value=" MAINTENANCE"/>
              <xsd:enumeration value=" MAINT-COGEN"/>
              <xsd:enumeration value=" MAINT-ELECTRICAL"/>
              <xsd:enumeration value=" MAINT-MECHANICAL"/>
              <xsd:enumeration value=" MAINT-INSTRUMENT"/>
              <xsd:enumeration value=" MAINT-SITE MAINT"/>
              <xsd:enumeration value=" MAKE UP"/>
              <xsd:enumeration value=" PCW"/>
              <xsd:enumeration value=" PLENUM"/>
              <xsd:enumeration value=" PRODUCER/P5000"/>
              <xsd:enumeration value=" PV"/>
              <xsd:enumeration value=" SAFETY"/>
              <xsd:enumeration value=" SCRUBBER"/>
              <xsd:enumeration value=" STEAM GENERATOR"/>
              <xsd:enumeration value=" TWR"/>
              <xsd:enumeration value=" VARIE"/>
              <xsd:enumeration value=" VLF"/>
              <xsd:enumeration value=" WASTE COLLECTION"/>
              <xsd:enumeration value=" WWT"/>
              <xsd:enumeration value=" JOB"/>
              <xsd:enumeration value=" SCRUB"/>
              <xsd:enumeration value=" MIRRA"/>
              <xsd:enumeration value=" JOB SCRUB"/>
              <xsd:enumeration value=" PRO"/>
              <xsd:enumeration value=" NOVA"/>
              <xsd:enumeration value=" EIPS"/>
              <xsd:enumeration value=" BOAT"/>
              <xsd:enumeration value=" BPSG"/>
              <xsd:enumeration value=" STI"/>
              <xsd:enumeration value=" ILD"/>
              <xsd:enumeration value=" TUNGSTEN"/>
              <xsd:enumeration value=" CONTAINER"/>
              <xsd:enumeration value=" GENERAL"/>
              <xsd:enumeration value=" WET STAGE"/>
              <xsd:enumeration value=" TEST WAFER"/>
              <xsd:enumeration value=" CENTURA IPS"/>
              <xsd:enumeration value=" DPS2"/>
              <xsd:enumeration value=" HITACHI"/>
              <xsd:enumeration value=" LAM 2300"/>
              <xsd:enumeration value=" LAM 4420"/>
              <xsd:enumeration value=" LAM 4520"/>
              <xsd:enumeration value=" LAM 9400 ALLIANCE"/>
              <xsd:enumeration value=" LAM 9600"/>
              <xsd:enumeration value=" LAM 9600 ALLIANCE"/>
              <xsd:enumeration value=" P5000 NIT"/>
              <xsd:enumeration value=" P5000 OXIDE"/>
              <xsd:enumeration value=" P5000 POLY"/>
              <xsd:enumeration value=" TEL 8500"/>
              <xsd:enumeration value=" TEL DRM"/>
              <xsd:enumeration value=" TEL SCCM"/>
              <xsd:enumeration value=" ASHER"/>
              <xsd:enumeration value=" NVLS"/>
              <xsd:enumeration value=" NOVELLUS"/>
              <xsd:enumeration value=" MATTSON HOODS"/>
              <xsd:enumeration value=" STEAG RETICLE CLEANER"/>
              <xsd:enumeration value=" ENTEGRIS BOAT WASHER"/>
              <xsd:enumeration value=" SEMITOOL HOODS"/>
              <xsd:enumeration value=" DNS HOODS"/>
              <xsd:enumeration value=" TOHO HOODS"/>
              <xsd:enumeration value=" DNS SCRUBBERS"/>
              <xsd:enumeration value=" MICRON COMBI ETCHERS"/>
              <xsd:enumeration value=" MATTSON ASHERS"/>
              <xsd:enumeration value=" FUSION"/>
              <xsd:enumeration value=" GASONICS"/>
              <xsd:enumeration value=" DUMPER"/>
              <xsd:enumeration value=" BULK &amp; PROCESS GASES"/>
              <xsd:enumeration value=" MECHANICAL"/>
              <xsd:enumeration value=" CONTROLS"/>
              <xsd:enumeration value=" STRUCTURAL"/>
              <xsd:enumeration value=" Data-Analysis"/>
            </xsd:restriction>
          </xsd:simpleType>
        </xsd:union>
      </xsd:simpleType>
    </xsd:element>
    <xsd:element name="EDC_FabModule" ma:index="51" nillable="true" ma:displayName="Fab Module" ma:format="Dropdown" ma:internalName="EDC_FabModule">
      <xsd:simpleType>
        <xsd:union memberTypes="dms:Text">
          <xsd:simpleType>
            <xsd:restriction base="dms:Choice">
              <xsd:enumeration value="BEOL"/>
              <xsd:enumeration value="Cell"/>
              <xsd:enumeration value="CFA"/>
              <xsd:enumeration value="Device"/>
              <xsd:enumeration value="FEOL"/>
              <xsd:enumeration value="General"/>
              <xsd:enumeration value="MOL"/>
              <xsd:enumeration value="Multiple"/>
              <xsd:enumeration value="Plug"/>
              <xsd:enumeration value="Product"/>
              <xsd:enumeration value="Transistor"/>
            </xsd:restriction>
          </xsd:simpleType>
        </xsd:union>
      </xsd:simpleType>
    </xsd:element>
    <xsd:element name="EDC_MfgFacility" ma:index="52" nillable="true" ma:displayName="Mfg Facility" ma:format="Dropdown" ma:internalName="EDC_MfgFacility">
      <xsd:simpleType>
        <xsd:union memberTypes="dms:Text">
          <xsd:simpleType>
            <xsd:restriction base="dms:Choice">
              <xsd:enumeration value="Assembly"/>
              <xsd:enumeration value="BOISE FACILITIES"/>
              <xsd:enumeration value="COMPANY WIDE"/>
              <xsd:enumeration value="CONTAMINATION CONTRL"/>
              <xsd:enumeration value="CORP LABS"/>
              <xsd:enumeration value="CORPORATE FACILITIES"/>
              <xsd:enumeration value="CORPORATE EHS"/>
              <xsd:enumeration value="Fab 0"/>
              <xsd:enumeration value="Fab 1"/>
              <xsd:enumeration value="Fab 2"/>
              <xsd:enumeration value="Fab 4"/>
              <xsd:enumeration value="Fab 6"/>
              <xsd:enumeration value="Fab 9"/>
              <xsd:enumeration value="Fab 9 (MIT)"/>
              <xsd:enumeration value="Fab 10"/>
              <xsd:enumeration value="Fab 15"/>
              <xsd:enumeration value="Fab 16"/>
              <xsd:enumeration value="Fab F"/>
              <xsd:enumeration value="Fab Wide"/>
              <xsd:enumeration value="FABS-BOISE"/>
              <xsd:enumeration value="Flash"/>
              <xsd:enumeration value="GAS SUPPORT"/>
              <xsd:enumeration value="GLOBAL FAB"/>
              <xsd:enumeration value="IMF"/>
              <xsd:enumeration value="MFG Administration"/>
              <xsd:enumeration value="MFG Planning"/>
              <xsd:enumeration value="MFG SUPPORT"/>
              <xsd:enumeration value="MICRON"/>
              <xsd:enumeration value="MSA"/>
              <xsd:enumeration value="MTC (MASK)"/>
              <xsd:enumeration value="Micron Display"/>
              <xsd:enumeration value="Micron Technology"/>
              <xsd:enumeration value="OCT"/>
              <xsd:enumeration value="Offshore Fabs"/>
              <xsd:enumeration value="PUMP SUPPORT"/>
              <xsd:enumeration value="Probe"/>
              <xsd:enumeration value="QA"/>
              <xsd:enumeration value="R&amp;D"/>
              <xsd:enumeration value="RDA"/>
              <xsd:enumeration value="Systems Integration"/>
              <xsd:enumeration value="Test"/>
            </xsd:restriction>
          </xsd:simpleType>
        </xsd:union>
      </xsd:simpleType>
    </xsd:element>
    <xsd:element name="EDC_ManufacturingGroup" ma:index="53" nillable="true" ma:displayName="Manufacturing Group" ma:internalName="EDC_ManufacturingGroup">
      <xsd:simpleType>
        <xsd:union memberTypes="dms:Text">
          <xsd:simpleType>
            <xsd:restriction base="dms:Choice">
              <xsd:enumeration value="Dept Wide"/>
              <xsd:enumeration value="Fab Wide"/>
              <xsd:enumeration value="Engineering"/>
              <xsd:enumeration value="Mfg Training"/>
              <xsd:enumeration value="Operative"/>
              <xsd:enumeration value="Production"/>
            </xsd:restriction>
          </xsd:simpleType>
        </xsd:union>
      </xsd:simpleType>
    </xsd:element>
    <xsd:element name="EDC_MfgProcess" ma:index="54" nillable="true" ma:displayName="Mfg Process" ma:internalName="EDC_MfgProcess">
      <xsd:simpleType>
        <xsd:union memberTypes="dms:Text">
          <xsd:simpleType>
            <xsd:restriction base="dms:Choice">
              <xsd:enumeration value=".35 CIF/SOC CMOS Imager"/>
              <xsd:enumeration value=".11 CMOS Imager"/>
              <xsd:enumeration value=".18 CMOS Imager"/>
              <xsd:enumeration value=".35 CMOS Imager"/>
              <xsd:enumeration value=".50 CMOS Imager"/>
              <xsd:enumeration value=".11 DDR"/>
              <xsd:enumeration value=".11 SDRAM"/>
              <xsd:enumeration value=".13 DDR"/>
              <xsd:enumeration value=".15 DDR"/>
              <xsd:enumeration value=".15 DRAM"/>
              <xsd:enumeration value=".18 DRAM"/>
              <xsd:enumeration value=".21 DRAM"/>
              <xsd:enumeration value=".25 DRAM"/>
              <xsd:enumeration value=".30 DRAM"/>
              <xsd:enumeration value=".35 DRAM"/>
              <xsd:enumeration value=".43 DRAM"/>
              <xsd:enumeration value=".35 Mach. Vis. CMOS Imager"/>
              <xsd:enumeration value=".11 SOC CMOS Imager"/>
              <xsd:enumeration value=".135 SDRAM"/>
              <xsd:enumeration value=".15 SDRAM"/>
              <xsd:enumeration value=".18 SDRAM"/>
              <xsd:enumeration value=".12um FLASH"/>
              <xsd:enumeration value=".15um FLASH"/>
              <xsd:enumeration value=".18um FLASH"/>
              <xsd:enumeration value=".25um FLASH"/>
              <xsd:enumeration value=".3um FLASH"/>
              <xsd:enumeration value=".43 FLASH"/>
              <xsd:enumeration value=".11 DDR2"/>
              <xsd:enumeration value=".11µm NCDRAM"/>
              <xsd:enumeration value=".11 PSRAM"/>
              <xsd:enumeration value=".13 SDRAM"/>
              <xsd:enumeration value=".085 DDR2"/>
              <xsd:enumeration value=".095 DDR"/>
              <xsd:enumeration value=".095 DDR2"/>
              <xsd:enumeration value=".095µm RLDRAM"/>
              <xsd:enumeration value=".11µm RLDRAM"/>
              <xsd:enumeration value="6INCH"/>
              <xsd:enumeration value="8INCH"/>
              <xsd:enumeration value="ALL"/>
              <xsd:enumeration value=".15 SRAM"/>
              <xsd:enumeration value="DDR"/>
              <xsd:enumeration value="DDR2"/>
              <xsd:enumeration value="DRAM 40-Series"/>
              <xsd:enumeration value="DRAM 50-Series"/>
              <xsd:enumeration value="DRAM 60-Series"/>
              <xsd:enumeration value="DRAM 70-Series"/>
              <xsd:enumeration value="EDRAM"/>
              <xsd:enumeration value="IMAGER"/>
              <xsd:enumeration value="IMAGER 10 Series"/>
              <xsd:enumeration value="IMAGER 10 Ext Series"/>
              <xsd:enumeration value="IMAGER 80 Series"/>
              <xsd:enumeration value="IMAGER 20 Series"/>
              <xsd:enumeration value="IMAGING"/>
              <xsd:enumeration value="Multiple"/>
              <xsd:enumeration value="RLDRAM"/>
              <xsd:enumeration value="SDRAM"/>
              <xsd:enumeration value="SRAM"/>
              <xsd:enumeration value=".11 VGA CMOS Imager"/>
              <xsd:enumeration value=".18 VGA CMOS Imager"/>
              <xsd:enumeration value=".22 VGA CMOS Imager"/>
              <xsd:enumeration value=".11 VGA/SOC CMOS Imager"/>
              <xsd:enumeration value=".25 VGA Mach. Vis. CMOS Imager"/>
            </xsd:restriction>
          </xsd:simpleType>
        </xsd:union>
      </xsd:simpleType>
    </xsd:element>
    <xsd:element name="EDC_MfgStatus" ma:index="55" nillable="true" ma:displayName="Mfg Status" ma:format="Dropdown" ma:internalName="EDC_MfgStatus">
      <xsd:simpleType>
        <xsd:union memberTypes="dms:Text">
          <xsd:simpleType>
            <xsd:restriction base="dms:Choice">
              <xsd:enumeration value="ACTIVE"/>
              <xsd:enumeration value="CANCELLED"/>
              <xsd:enumeration value="CLOSED"/>
              <xsd:enumeration value="COMPLETED"/>
              <xsd:enumeration value="DRAFT"/>
              <xsd:enumeration value="GENERATING REPORTS"/>
              <xsd:enumeration value="IN PROGRESS"/>
              <xsd:enumeration value="INACTIVE"/>
              <xsd:enumeration value="NOT STARTED"/>
              <xsd:enumeration value="OBSOLETE"/>
              <xsd:enumeration value="ONGOING"/>
              <xsd:enumeration value="PENDING APPROVAL"/>
              <xsd:enumeration value="Phase 0"/>
              <xsd:enumeration value="Phase 1"/>
              <xsd:enumeration value="Phase 2"/>
              <xsd:enumeration value="Phase 3"/>
              <xsd:enumeration value="Phase 4"/>
              <xsd:enumeration value="Phase 5"/>
              <xsd:enumeration value="Phase 6"/>
              <xsd:enumeration value="Phase 7"/>
              <xsd:enumeration value="Phase 8"/>
              <xsd:enumeration value="RELEASED"/>
              <xsd:enumeration value="REJECTED"/>
              <xsd:enumeration value="REVIEW"/>
              <xsd:enumeration value="TEST"/>
              <xsd:enumeration value="UNASSIGNED"/>
              <xsd:enumeration value="WORKING DOCUMENT"/>
            </xsd:restriction>
          </xsd:simpleType>
        </xsd:union>
      </xsd:simpleType>
    </xsd:element>
    <xsd:element name="EDC_MfgArea" ma:index="56" nillable="true" ma:displayName="Mfg Area" ma:internalName="EDC_MfgArea">
      <xsd:simpleType>
        <xsd:union memberTypes="dms:Text">
          <xsd:simpleType>
            <xsd:restriction base="dms:Choice">
              <xsd:enumeration value="8INCH"/>
              <xsd:enumeration value="AMHS"/>
              <xsd:enumeration value="ASSM ADHESIVE PRINT"/>
              <xsd:enumeration value="ASSM APE"/>
              <xsd:enumeration value="ASSM BALL ATTACH"/>
              <xsd:enumeration value="ASSM BOND DIAGRAM"/>
              <xsd:enumeration value="ASSM CIRCUIT BOARD"/>
              <xsd:enumeration value="ASSM CLEANROOM"/>
              <xsd:enumeration value="ASSM CSAM"/>
              <xsd:enumeration value="ASSM DESIGN AND DRAFTING"/>
              <xsd:enumeration value="ASSM DICING"/>
              <xsd:enumeration value="ASSM DIE ATTACH"/>
              <xsd:enumeration value="ASSM DIE BUMP"/>
              <xsd:enumeration value="ASSM ENCAP"/>
              <xsd:enumeration value="ASSM ETCH"/>
              <xsd:enumeration value="ASSM EXTERNAL PROGRAM"/>
              <xsd:enumeration value="ASSM FA"/>
              <xsd:enumeration value="ASSM GENERAL"/>
              <xsd:enumeration value="ASSM IMAGING"/>
              <xsd:enumeration value="ASSM LC"/>
              <xsd:enumeration value="ASSM LEAD FINISH"/>
              <xsd:enumeration value="ASSM LEADFRAME"/>
              <xsd:enumeration value="ASSM LEADFRAME MATERIALS"/>
              <xsd:enumeration value="ASSM MATERIALS"/>
              <xsd:enumeration value="ASSM MFGSYS"/>
              <xsd:enumeration value="ASSM MISC"/>
              <xsd:enumeration value="ASSM MST MECH LAB"/>
              <xsd:enumeration value="ASSM PACKAGES"/>
              <xsd:enumeration value="ASSM PHOTO"/>
              <xsd:enumeration value="ASSM PLANNING"/>
              <xsd:enumeration value="ASSM PRIME RECONSTRUCT"/>
              <xsd:enumeration value="ASSM PROTOTYPE"/>
              <xsd:enumeration value="ASSM PVD"/>
              <xsd:enumeration value="ASSM QC"/>
              <xsd:enumeration value="ASSM RDL"/>
              <xsd:enumeration value="ASSM SAFETY"/>
              <xsd:enumeration value="ASSM SINGULATION"/>
              <xsd:enumeration value="ASSM THINNING"/>
              <xsd:enumeration value="ASSM TRAINING"/>
              <xsd:enumeration value="ASSM TRIM AND FORM"/>
              <xsd:enumeration value="ASSM WAFER BUMP"/>
              <xsd:enumeration value="ASSM WAFER FINISH"/>
              <xsd:enumeration value="ASSM WAFER INSPECTION"/>
              <xsd:enumeration value="ASSM WAFER LAYOUT"/>
              <xsd:enumeration value="ASSM WAFER PLATE"/>
              <xsd:enumeration value="ASSM WAFER SCRIBE"/>
              <xsd:enumeration value="ASSM WIRE BOND"/>
              <xsd:enumeration value="BACKGRIND"/>
              <xsd:enumeration value="BALL ATTACH"/>
              <xsd:enumeration value="BENCH"/>
              <xsd:enumeration value="BOARD PRODUCTION"/>
              <xsd:enumeration value="BOARD PRODUCTION TEST"/>
              <xsd:enumeration value="BOND DIAGRAM"/>
              <xsd:enumeration value="BRIEF"/>
              <xsd:enumeration value="BURN-IN"/>
              <xsd:enumeration value="C/R SUPPORT"/>
              <xsd:enumeration value="CENTRAL MASK"/>
              <xsd:enumeration value="CFA"/>
              <xsd:enumeration value="CHANGE MANAGEMENT"/>
              <xsd:enumeration value="CHAR"/>
              <xsd:enumeration value="CIRCUIT BOARD"/>
              <xsd:enumeration value="CIRCUIT BOARD SUBSTRATES"/>
              <xsd:enumeration value="CLEANROOM"/>
              <xsd:enumeration value="CMP"/>
              <xsd:enumeration value="COMPANYWIDE"/>
              <xsd:enumeration value="COMPONENT AQL TESTING"/>
              <xsd:enumeration value="CONTAMINATION CONTRL"/>
              <xsd:enumeration value="CONTAMINATION CONTROL"/>
              <xsd:enumeration value="CORPORATE PURCHASING"/>
              <xsd:enumeration value="CVD"/>
              <xsd:enumeration value="DESIGN"/>
              <xsd:enumeration value="DESIGN AND DRAFTING"/>
              <xsd:enumeration value="DICING"/>
              <xsd:enumeration value="DIE ATTACH"/>
              <xsd:enumeration value="DIE COAT"/>
              <xsd:enumeration value="DIE/WAFER SALES"/>
              <xsd:enumeration value="DIFFUSION"/>
              <xsd:enumeration value="DIFFUSION-APPLIED"/>
              <xsd:enumeration value="DIFFUSION-CVD"/>
              <xsd:enumeration value="DIFFUSION-FURNACE"/>
              <xsd:enumeration value="DRY ETCH"/>
              <xsd:enumeration value="EPI"/>
              <xsd:enumeration value="ENCAP"/>
              <xsd:enumeration value="ENGINEERING SECTION 1"/>
              <xsd:enumeration value="ENGINEERING SECTION 2"/>
              <xsd:enumeration value="ENVIRONMENTAL TESTING"/>
              <xsd:enumeration value="EQUIPMENT SUPPORT"/>
              <xsd:enumeration value="ETCH"/>
              <xsd:enumeration value="F0 BENCH"/>
              <xsd:enumeration value="F0 CMP"/>
              <xsd:enumeration value="F0 CVD"/>
              <xsd:enumeration value="F0 DIFFUSION"/>
              <xsd:enumeration value="F0 DRY ETCH"/>
              <xsd:enumeration value="F0 General"/>
              <xsd:enumeration value="F0 IMPLANT"/>
              <xsd:enumeration value="F0 METALS"/>
              <xsd:enumeration value="F0 METROLOGY"/>
              <xsd:enumeration value="F0 PHOTO"/>
              <xsd:enumeration value="F0 PROBE"/>
              <xsd:enumeration value="F0 RDA"/>
              <xsd:enumeration value="F0 THIN FILM"/>
              <xsd:enumeration value="F0 WET"/>
              <xsd:enumeration value="F1 BENCH CVD"/>
              <xsd:enumeration value="F1 BENCH DIFFUSION"/>
              <xsd:enumeration value="F1 BENCH DRY ETCH"/>
              <xsd:enumeration value="F1 BENCH EIPS"/>
              <xsd:enumeration value="F1 BENCH ETCH"/>
              <xsd:enumeration value="F1 BENCH GENERAL"/>
              <xsd:enumeration value="F1 BENCH MFC"/>
              <xsd:enumeration value="F1 BENCH MFG SUPPORT"/>
              <xsd:enumeration value="F1 BENCH OPTICAL"/>
              <xsd:enumeration value="F1 BENCH PHOTO"/>
              <xsd:enumeration value="F1 BENCH ROBOT-RF"/>
              <xsd:enumeration value="F1 BENCH WET PROCESS"/>
              <xsd:enumeration value="F1 CONTAM CONTROL"/>
              <xsd:enumeration value="F1 CVD"/>
              <xsd:enumeration value="F1 DIFFUSION"/>
              <xsd:enumeration value="F1 DIFFUSION APPLIED"/>
              <xsd:enumeration value="F1 DIFFUSION FURNACE"/>
              <xsd:enumeration value="F1 DRY ETCH"/>
              <xsd:enumeration value="F1 GENERAL"/>
              <xsd:enumeration value="F1 LOT TRANSPORT"/>
              <xsd:enumeration value="F1 MASK"/>
              <xsd:enumeration value="F1 PC"/>
              <xsd:enumeration value="F1 PHOTO"/>
              <xsd:enumeration value="F1 PROCESS ENGINEER"/>
              <xsd:enumeration value="F1 RDA"/>
              <xsd:enumeration value="F1 TRAINING"/>
              <xsd:enumeration value="F1 WET ETCH"/>
              <xsd:enumeration value="F1 YE-PARAM"/>
              <xsd:enumeration value="F1 YIELD ANALYSIS"/>
              <xsd:enumeration value="F2 IQC"/>
              <xsd:enumeration value="F3 BENCH CVD"/>
              <xsd:enumeration value="F3 BENCH DIFFUSION"/>
              <xsd:enumeration value="F3 BENCH DIFF_SEMI"/>
              <xsd:enumeration value="F3 BENCH DRY ETCH"/>
              <xsd:enumeration value="F3 BENCH EIPS"/>
              <xsd:enumeration value="F3 BENCH ETCH"/>
              <xsd:enumeration value="F3 BENCH ETCH_OPTICL"/>
              <xsd:enumeration value="F3 BENCH GENERAL"/>
              <xsd:enumeration value="F3 BENCH PHOTO"/>
              <xsd:enumeration value="F3 BENCH PHOTO_PST"/>
              <xsd:enumeration value="F3 BENCH ROBOT-RF"/>
              <xsd:enumeration value="F3 BENCH WET PROCESS"/>
              <xsd:enumeration value="F3 CENTRAL MASK"/>
              <xsd:enumeration value="F3 CVD"/>
              <xsd:enumeration value="F3 DIFFUSION"/>
              <xsd:enumeration value="F3 DRY ETCH"/>
              <xsd:enumeration value="F3 GENERAL"/>
              <xsd:enumeration value="F3 METROLOGY"/>
              <xsd:enumeration value="F3 PARAMETRICS"/>
              <xsd:enumeration value="F3 PC"/>
              <xsd:enumeration value="F3 PHOTO"/>
              <xsd:enumeration value="F3 PLANNING"/>
              <xsd:enumeration value="F3 RDA"/>
              <xsd:enumeration value="F3 TRAINING"/>
              <xsd:enumeration value="F3 WET PROCESS"/>
              <xsd:enumeration value="F3 YIELD ENHANCEMENT"/>
              <xsd:enumeration value="F4 ASSEMBLY"/>
              <xsd:enumeration value="F4 BENCH"/>
              <xsd:enumeration value="F4 CMP"/>
              <xsd:enumeration value="F4 CVD"/>
              <xsd:enumeration value="F4 DIFFUSION"/>
              <xsd:enumeration value="F4 DRY ETCH"/>
              <xsd:enumeration value="F4 GENERAL"/>
              <xsd:enumeration value="F4 IMPLANT"/>
              <xsd:enumeration value="F4 MASK"/>
              <xsd:enumeration value="F4 METROLOGY"/>
              <xsd:enumeration value="F4 PARAM"/>
              <xsd:enumeration value="F4 PC TEST WAFERS"/>
              <xsd:enumeration value="F4 PHOTO"/>
              <xsd:enumeration value="F4 PHOTO METRO"/>
              <xsd:enumeration value="F4 PHOTO PARTS"/>
              <xsd:enumeration value="F4 PHOTO STEPPERS"/>
              <xsd:enumeration value="F4 PHOTO TRACKS"/>
              <xsd:enumeration value="F4 PVD CMP"/>
              <xsd:enumeration value="F4 PVD/PLATING"/>
              <xsd:enumeration value="F4 PVD/PLATING EQUIP"/>
              <xsd:enumeration value="F4 PVD/PLATING PLATE"/>
              <xsd:enumeration value="F4 PVD/PLATING PVD"/>
              <xsd:enumeration value="F4 QUALITY SYSTEMS"/>
              <xsd:enumeration value="F4 RDA"/>
              <xsd:enumeration value="F4 TRAINING"/>
              <xsd:enumeration value="F4 WET ETCH"/>
              <xsd:enumeration value="F4 WET PROCESS"/>
              <xsd:enumeration value="F4 WFR LVL PACKAGING"/>
              <xsd:enumeration value="F4 WORLDWIDE TRANSFER"/>
              <xsd:enumeration value="F4 YA_YE"/>
              <xsd:enumeration value="F6 Bench"/>
              <xsd:enumeration value="F6 CMP"/>
              <xsd:enumeration value="F6 CVD"/>
              <xsd:enumeration value="F6 Diffusion"/>
              <xsd:enumeration value="F6 General"/>
              <xsd:enumeration value="F6 PC"/>
              <xsd:enumeration value="F6 PROCESS CONTROL"/>
              <xsd:enumeration value="F6 Photo"/>
              <xsd:enumeration value="F6 R&amp;D"/>
              <xsd:enumeration value="F6 RDA"/>
              <xsd:enumeration value="F6 Safety"/>
              <xsd:enumeration value="F6 Training"/>
              <xsd:enumeration value="F6 Wet Process"/>
              <xsd:enumeration value="F8 BACKEND"/>
              <xsd:enumeration value="F8 CENTRAL MASK"/>
              <xsd:enumeration value="F8 EQUIPMENT SUPPORT"/>
              <xsd:enumeration value="F8 FRONTEND"/>
              <xsd:enumeration value="F8 GENERAL"/>
              <xsd:enumeration value="F8 LITHOGRAPHY"/>
              <xsd:enumeration value="F8 METROLOGY"/>
              <xsd:enumeration value="F8 PROCESS"/>
              <xsd:enumeration value="F8 SAFETY"/>
              <xsd:enumeration value="F9 ADMINISTRATION"/>
              <xsd:enumeration value="F9 ANALYTICAL CHEMISTRY LAB"/>
              <xsd:enumeration value="F9 CFA"/>
              <xsd:enumeration value="F9 CMP"/>
              <xsd:enumeration value="F9 CONSTRUCTION SPEC"/>
              <xsd:enumeration value="F9 CONTAMINATION CTRL"/>
              <xsd:enumeration value="F9 CORPORATE AFFAIRS"/>
              <xsd:enumeration value="F9 CVD"/>
              <xsd:enumeration value="F9 DESIGN STANDARD"/>
              <xsd:enumeration value="F9 DIFFUSION"/>
              <xsd:enumeration value="F9 DIFFUSION/CVD"/>
              <xsd:enumeration value="F9 DOC CTRL"/>
              <xsd:enumeration value="F9 DOC INTEGRATION"/>
              <xsd:enumeration value="F9 DRY ETCH"/>
              <xsd:enumeration value="F9 ENGINEERING"/>
              <xsd:enumeration value="F9 EQUIPMENT BENCH"/>
              <xsd:enumeration value="F9 EQUIPMENT CALIBRATION LAB"/>
              <xsd:enumeration value="F9 EQUIPMENT METROLOGY"/>
              <xsd:enumeration value="F9 EQUIPMENT PUMP"/>
              <xsd:enumeration value="F9 EQUIPMENT PUMP SIST. ABBATTIMENTO"/>
              <xsd:enumeration value="F9 EQUIPMENT PUMP SIST. SCAMBIO"/>
              <xsd:enumeration value="F9 EQUIPMENT PUMP SIST. VUOTO"/>
              <xsd:enumeration value="F9 EQUIPMENT SUPPORT"/>
              <xsd:enumeration value="F9 EQUIPMENT TRADE-SHOP"/>
              <xsd:enumeration value="F9 ESHS"/>
              <xsd:enumeration value="F9 FAB"/>
              <xsd:enumeration value="F9 FACILITIES"/>
              <xsd:enumeration value="F9 FACILITIES CONSTRUCTION"/>
              <xsd:enumeration value="F9 FACILITIES ENGINEERING"/>
              <xsd:enumeration value="F9 FACILITIES MAINTENANCE"/>
              <xsd:enumeration value="F9 FACILITIES OPERATIONS"/>
              <xsd:enumeration value="F9 FACILITIES OPERATIONS CHEM"/>
              <xsd:enumeration value="F9 FACILITIES OPERATIONS COGEN"/>
              <xsd:enumeration value="F9 FACILITIES OPERATIONS ELECT"/>
              <xsd:enumeration value="F9 FACILITIES OPERATIONS MECH"/>
              <xsd:enumeration value="F9 FACILITIES OPERATIONS PLENUM"/>
              <xsd:enumeration value="F9 FACILITIES OPERATIONS WWT"/>
              <xsd:enumeration value="F9 FACILITIES SPECIAL SERVICES"/>
              <xsd:enumeration value="F9 FAILURE ANALYSIS"/>
              <xsd:enumeration value="F9 FINANCE"/>
              <xsd:enumeration value="F9 GENERAL"/>
              <xsd:enumeration value="F9 HUMAN RESOURCES"/>
              <xsd:enumeration value="F9 IMPLANT"/>
              <xsd:enumeration value="F9 IMPLANT/SPUTTER"/>
              <xsd:enumeration value="F9 INTEGR/PARAM"/>
              <xsd:enumeration value="F9 INTEGRATION"/>
              <xsd:enumeration value="F9 LEGAL"/>
              <xsd:enumeration value="F9 MAT CHARACT"/>
              <xsd:enumeration value="F9 MATERIAL ANALYSIS"/>
              <xsd:enumeration value="F9 METROLOGY"/>
              <xsd:enumeration value="F9 PARAMETRIC"/>
              <xsd:enumeration value="F9 PHOTO"/>
              <xsd:enumeration value="F9 PHOTO MASK"/>
              <xsd:enumeration value="F9 PRO/PROC LAB"/>
              <xsd:enumeration value="F9 PROBE"/>
              <xsd:enumeration value="F9 PROC CONTROL"/>
              <xsd:enumeration value="F9 PRODUCT ENGINEERING"/>
              <xsd:enumeration value="F9 PRODUCTION"/>
              <xsd:enumeration value="F9 PRODUCTION CONTROL"/>
              <xsd:enumeration value="F9 PURCHASING"/>
              <xsd:enumeration value="F9 PVD"/>
              <xsd:enumeration value="F9 QRA"/>
              <xsd:enumeration value="F9 QUALITY SYSTEM"/>
              <xsd:enumeration value="F9 RD"/>
              <xsd:enumeration value="F9 RDA"/>
              <xsd:enumeration value="F9 RETICLE"/>
              <xsd:enumeration value="F9 SALES MKTG"/>
              <xsd:enumeration value="F9 SITE WIDE"/>
              <xsd:enumeration value="F9 SURF ANAL AND WAFER CHAR. LABS"/>
              <xsd:enumeration value="F9 TRAINING"/>
              <xsd:enumeration value="F9 WET"/>
              <xsd:enumeration value="F9 YIELD ANALYSIS"/>
              <xsd:enumeration value="FAB C RDA"/>
              <xsd:enumeration value="FAB SUPPORT"/>
              <xsd:enumeration value="FAB WIDE GENERAL"/>
              <xsd:enumeration value="FABS-BOISE GENERAL"/>
              <xsd:enumeration value="FABS-GLOBAL"/>
              <xsd:enumeration value="FAILURE ANALYSIS"/>
              <xsd:enumeration value="FC BENCH"/>
              <xsd:enumeration value="FC CMP"/>
              <xsd:enumeration value="FC EIPS AND BASICS"/>
              <xsd:enumeration value="FC GENERAL"/>
              <xsd:enumeration value="FC IMPLANT"/>
              <xsd:enumeration value="FC IMPLANT-METALS"/>
              <xsd:enumeration value="FC IMPLANT/METALS"/>
              <xsd:enumeration value="FC METALS"/>
              <xsd:enumeration value="FC PC"/>
              <xsd:enumeration value="FC PLANNING"/>
              <xsd:enumeration value="FC RDA"/>
              <xsd:enumeration value="FC SAFETY"/>
              <xsd:enumeration value="FC TRAINING"/>
              <xsd:enumeration value="FC WET PROCESS"/>
              <xsd:enumeration value="FF ASSEMBLY"/>
              <xsd:enumeration value="FF CMP"/>
              <xsd:enumeration value="FF CVD"/>
              <xsd:enumeration value="FF DIFFUSION"/>
              <xsd:enumeration value="FF DRY ETCH"/>
              <xsd:enumeration value="FF FAB SUPPORT"/>
              <xsd:enumeration value="FF GENERAL"/>
              <xsd:enumeration value="FF IMPLANT"/>
              <xsd:enumeration value="FF METROLOGY"/>
              <xsd:enumeration value="FF PARAM"/>
              <xsd:enumeration value="FF PC TEST WAFERS"/>
              <xsd:enumeration value="FF PHOTO"/>
              <xsd:enumeration value="FF PROCESS CONTROL"/>
              <xsd:enumeration value="FF PVD"/>
              <xsd:enumeration value="FF RDA"/>
              <xsd:enumeration value="FF WET PROCESS"/>
              <xsd:enumeration value="FF YA_YE"/>
              <xsd:enumeration value="FINANCE"/>
              <xsd:enumeration value="FINISHED GOODS"/>
              <xsd:enumeration value="FO METALS"/>
              <xsd:enumeration value="GAS SUPPORT"/>
              <xsd:enumeration value="GAS SUPPORT GROUP"/>
              <xsd:enumeration value="GENERAL"/>
              <xsd:enumeration value="IMPLANT"/>
              <xsd:enumeration value="IMPLANT/METALS"/>
              <xsd:enumeration value="INDUSTRIAL ENGINEERING"/>
              <xsd:enumeration value="INLINE"/>
              <xsd:enumeration value="INLINE PARAM"/>
              <xsd:enumeration value="INTEGRATION"/>
              <xsd:enumeration value="KGD"/>
              <xsd:enumeration value="LEAD FINISH"/>
              <xsd:enumeration value="LEADFRAME"/>
              <xsd:enumeration value="LEADFRAME MATERIALS"/>
              <xsd:enumeration value="MANUFACTURING SYSTEMS"/>
              <xsd:enumeration value="MARKING AND VISUAL"/>
              <xsd:enumeration value="MASK"/>
              <xsd:enumeration value="MASSIVE PARALLEL TESTING"/>
              <xsd:enumeration value="MATERIAL ANALYSIS"/>
              <xsd:enumeration value="MATERIALS"/>
              <xsd:enumeration value="MECHANICAL ASSEMBLY"/>
              <xsd:enumeration value="METALS"/>
              <xsd:enumeration value="METROLOGY"/>
              <xsd:enumeration value="MISC"/>
              <xsd:enumeration value="MODULE AQL REF"/>
              <xsd:enumeration value="MODULE AQL TESTING (SIG)"/>
              <xsd:enumeration value="MODULE ASSEMBLY"/>
              <xsd:enumeration value="MODULE RELIABILITY TESTING"/>
              <xsd:enumeration value="MSA MODULE ASSEMBLY"/>
              <xsd:enumeration value="Multiple"/>
              <xsd:enumeration value="NEW PARTS"/>
              <xsd:enumeration value="OVEN"/>
              <xsd:enumeration value="PACKAGE RELIABILITY TESTING"/>
              <xsd:enumeration value="PACKAGES"/>
              <xsd:enumeration value="PACKAGING"/>
              <xsd:enumeration value="PARAM"/>
              <xsd:enumeration value="PARAMETRIC"/>
              <xsd:enumeration value="PATTERNING"/>
              <xsd:enumeration value="PC"/>
              <xsd:enumeration value="PC SYSTEM LEVEL TEST"/>
              <xsd:enumeration value="PESOFT"/>
              <xsd:enumeration value="PHOTO"/>
              <xsd:enumeration value="PLANNING"/>
              <xsd:enumeration value="PLANT OPERATIONS"/>
              <xsd:enumeration value="POST ELECTRICAL"/>
              <xsd:enumeration value="PROBE"/>
              <xsd:enumeration value="PROBE ENGINEERING"/>
              <xsd:enumeration value="PROBE EQUIPMENT ENG"/>
              <xsd:enumeration value="PROBE PRODUCTIONS"/>
              <xsd:enumeration value="PROCESS INTEGRATION"/>
              <xsd:enumeration value="PRODUCT ENGINEERING"/>
              <xsd:enumeration value="PRODUCTION CONTROL"/>
              <xsd:enumeration value="PROJECT OFFICE"/>
              <xsd:enumeration value="PROTOTYPE"/>
              <xsd:enumeration value="PUMP SHOP"/>
              <xsd:enumeration value="PUMP SUPPORT"/>
              <xsd:enumeration value="PURCHASING/LOGISTIC"/>
              <xsd:enumeration value="PVD"/>
              <xsd:enumeration value="QA"/>
              <xsd:enumeration value="QA MODULE LAB"/>
              <xsd:enumeration value="QRA"/>
              <xsd:enumeration value="QRA ENGINEERING"/>
              <xsd:enumeration value="QUALITY SYSTEMS"/>
              <xsd:enumeration value="RDA"/>
              <xsd:enumeration value="RDL"/>
              <xsd:enumeration value="SAFETY"/>
              <xsd:enumeration value="SAMPLING AND DISPO"/>
              <xsd:enumeration value="SAW"/>
              <xsd:enumeration value="SIG FIELD SERVICE"/>
              <xsd:enumeration value="SINGULATION"/>
              <xsd:enumeration value="SYS COMP LAB"/>
              <xsd:enumeration value="TERADYNE"/>
              <xsd:enumeration value="TEST"/>
              <xsd:enumeration value="TEST FLOOR"/>
              <xsd:enumeration value="THINNING"/>
              <xsd:enumeration value="TRAINING"/>
              <xsd:enumeration value="TRIM AND FORM"/>
              <xsd:enumeration value="WAFER BUMPING"/>
              <xsd:enumeration value="WAFER LAYOUT"/>
              <xsd:enumeration value="WET PROCESS"/>
              <xsd:enumeration value="WFR CHARACTERIZATION"/>
              <xsd:enumeration value="WIRE BOND"/>
              <xsd:enumeration value="YA"/>
              <xsd:enumeration value="YE"/>
              <xsd:enumeration value="YE/YA"/>
              <xsd:enumeration value="YIELD ANALYSIS"/>
            </xsd:restriction>
          </xsd:simpleType>
        </xsd:union>
      </xsd:simpleType>
    </xsd:element>
    <xsd:element name="EDC_BinNumber" ma:index="57" nillable="true" ma:displayName="Bin Number" ma:internalName="EDC_BinNumber">
      <xsd:simpleType>
        <xsd:restriction base="dms:Text"/>
      </xsd:simpleType>
    </xsd:element>
    <xsd:element name="EDC_FailureSignature" ma:index="58" nillable="true" ma:displayName="Failure Signature" ma:internalName="EDC_FailureSignatur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17" nillable="true" ma:displayName="Description" ma:internalName="Description"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852eb0-8a28-4209-9e2c-4e6afff5e71c" elementFormDefault="qualified">
    <xsd:import namespace="http://schemas.microsoft.com/office/2006/documentManagement/types"/>
    <xsd:import namespace="http://schemas.microsoft.com/office/infopath/2007/PartnerControls"/>
    <xsd:element name="_dlc_DocId" ma:index="59" nillable="true" ma:displayName="Document ID Value" ma:description="The value of the document ID assigned to this item." ma:internalName="_dlc_DocId" ma:readOnly="true">
      <xsd:simpleType>
        <xsd:restriction base="dms:Text"/>
      </xsd:simpleType>
    </xsd:element>
    <xsd:element name="_dlc_DocIdUrl" ma:index="6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36ABF5-8FF5-4C13-8C4C-672628385E14}"/>
</file>

<file path=customXml/itemProps2.xml><?xml version="1.0" encoding="utf-8"?>
<ds:datastoreItem xmlns:ds="http://schemas.openxmlformats.org/officeDocument/2006/customXml" ds:itemID="{AA84763A-4939-4430-BFF3-907FFE0751B7}"/>
</file>

<file path=customXml/itemProps3.xml><?xml version="1.0" encoding="utf-8"?>
<ds:datastoreItem xmlns:ds="http://schemas.openxmlformats.org/officeDocument/2006/customXml" ds:itemID="{D7A738B7-29E9-4AB1-8259-1245A36A0D96}"/>
</file>

<file path=customXml/itemProps4.xml><?xml version="1.0" encoding="utf-8"?>
<ds:datastoreItem xmlns:ds="http://schemas.openxmlformats.org/officeDocument/2006/customXml" ds:itemID="{24338BED-33FB-4724-85F5-9F5549B28BDD}"/>
</file>

<file path=customXml/itemProps5.xml><?xml version="1.0" encoding="utf-8"?>
<ds:datastoreItem xmlns:ds="http://schemas.openxmlformats.org/officeDocument/2006/customXml" ds:itemID="{07C3036A-B392-4BE9-B2CD-921786FACCB8}"/>
</file>

<file path=customXml/itemProps6.xml><?xml version="1.0" encoding="utf-8"?>
<ds:datastoreItem xmlns:ds="http://schemas.openxmlformats.org/officeDocument/2006/customXml" ds:itemID="{7CC6B330-EE09-42C7-BAE8-F014C059ED19}"/>
</file>

<file path=customXml/itemProps7.xml><?xml version="1.0" encoding="utf-8"?>
<ds:datastoreItem xmlns:ds="http://schemas.openxmlformats.org/officeDocument/2006/customXml" ds:itemID="{4CC5326A-860B-4618-9376-BF76C7452BFF}"/>
</file>

<file path=docProps/app.xml><?xml version="1.0" encoding="utf-8"?>
<Properties xmlns="http://schemas.openxmlformats.org/officeDocument/2006/extended-properties" xmlns:vt="http://schemas.openxmlformats.org/officeDocument/2006/docPropsVTypes">
  <Template>blank</Template>
  <TotalTime>51</TotalTime>
  <Words>319</Words>
  <Application>Microsoft Office PowerPoint</Application>
  <PresentationFormat>On-screen Show (4:3)</PresentationFormat>
  <Paragraphs>37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vt:lpstr>
      <vt:lpstr>Scheduling Perl Scripts</vt:lpstr>
      <vt:lpstr>Setting up the task scheduler</vt:lpstr>
      <vt:lpstr>Create a Basic Task</vt:lpstr>
      <vt:lpstr>Set the time, then find the script</vt:lpstr>
      <vt:lpstr>More Details</vt:lpstr>
      <vt:lpstr>Finishing and testing</vt:lpstr>
      <vt:lpstr>Further editing</vt:lpstr>
      <vt:lpstr>Further editing</vt:lpstr>
      <vt:lpstr>Slide 9</vt:lpstr>
    </vt:vector>
  </TitlesOfParts>
  <Company>Micron Technology,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scheduling_perl.pptx</dc:title>
  <dc:creator>Daniel Tanner</dc:creator>
  <cp:lastModifiedBy>Daniel Tanner</cp:lastModifiedBy>
  <cp:revision>7</cp:revision>
  <cp:lastPrinted>2001-04-11T21:27:24Z</cp:lastPrinted>
  <dcterms:created xsi:type="dcterms:W3CDTF">2014-09-10T17:27:12Z</dcterms:created>
  <dcterms:modified xsi:type="dcterms:W3CDTF">2014-09-10T18:25:10Z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0x010100CD6E6A531DF33E4DA07FC6A59B083B630902003FF5A6088391544E8F24542C5EEB23E6</vt:lpwstr>
  </property>
  <property fmtid="{D5CDD505-2E9C-101B-9397-08002B2CF9AE}" pid="3" name="_dlc_policyId">
    <vt:lpwstr>0x010100CD6E6A531DF33E4DA07FC6A59B083B630902|-1967006973</vt:lpwstr>
  </property>
  <property fmtid="{D5CDD505-2E9C-101B-9397-08002B2CF9AE}" pid="4" name="ItemRetentionFormula">
    <vt:lpwstr>&lt;formula id="Microsoft.Office.RecordsManagement.PolicyFeatures.Expiration.Formula.BuiltIn"&gt;&lt;number&gt;3560&lt;/number&gt;&lt;property&gt;Modified&lt;/property&gt;&lt;propertyId&gt;28cf69c5-fa48-462a-b5cd-27b6f9d2bd5f&lt;/propertyId&gt;&lt;period&gt;days&lt;/period&gt;&lt;/formula&gt;</vt:lpwstr>
  </property>
  <property fmtid="{D5CDD505-2E9C-101B-9397-08002B2CF9AE}" pid="5" name="_dlc_DocIdItemGuid">
    <vt:lpwstr>9697339c-a2c2-4461-acf1-d6845e4dc6c7</vt:lpwstr>
  </property>
</Properties>
</file>