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xml" ContentType="application/vnd.openxmlformats-officedocument.presentationml.notesSlide+xml"/>
  <Override PartName="/ppt/notesSlides/notesSlide37.xml" ContentType="application/vnd.openxmlformats-officedocument.presentationml.notesSlide+xml"/>
  <Override PartName="/ppt/notesSlides/notesSlide39.xml" ContentType="application/vnd.openxmlformats-officedocument.presentationml.notesSlide+xml"/>
  <Override PartName="/ppt/slideLayouts/slideLayout1.xml" ContentType="application/vnd.openxmlformats-officedocument.presentationml.slideLayout+xml"/>
  <Override PartName="/ppt/notesSlides/notesSlide38.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notesSlides/notesSlide48.xml" ContentType="application/vnd.openxmlformats-officedocument.presentationml.notesSlide+xml"/>
  <Override PartName="/ppt/slideLayouts/slideLayout8.xml" ContentType="application/vnd.openxmlformats-officedocument.presentationml.slideLayout+xml"/>
  <Override PartName="/ppt/notesSlides/notesSlide43.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notesSlides/notesSlide44.xml" ContentType="application/vnd.openxmlformats-officedocument.presentationml.notesSlide+xml"/>
  <Override PartName="/ppt/notesSlides/notesSlide47.xml" ContentType="application/vnd.openxmlformats-officedocument.presentationml.notesSlide+xml"/>
  <Override PartName="/ppt/slideLayouts/slideLayout6.xml" ContentType="application/vnd.openxmlformats-officedocument.presentationml.slideLayout+xml"/>
  <Override PartName="/ppt/notesSlides/notesSlide46.xml" ContentType="application/vnd.openxmlformats-officedocument.presentationml.notesSlide+xml"/>
  <Override PartName="/ppt/slideLayouts/slideLayout7.xml" ContentType="application/vnd.openxmlformats-officedocument.presentationml.slideLayout+xml"/>
  <Override PartName="/ppt/notesSlides/notesSlide45.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5.xml" ContentType="application/vnd.openxmlformats-officedocument.customXmlProperties+xml"/>
  <Override PartName="/customXml/itemProps4.xml" ContentType="application/vnd.openxmlformats-officedocument.customXml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6.xml" ContentType="application/vnd.openxmlformats-officedocument.customXmlProperties+xml"/>
  <Override PartName="/docProps/custom.xml" ContentType="application/vnd.openxmlformats-officedocument.custom-properties+xml"/>
  <Override PartName="/customXml/itemProps7.xml" ContentType="application/vnd.openxmlformats-officedocument.customXmlProperties+xml"/>
  <Override PartName="/customXml/itemProps8.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51"/>
  </p:notesMasterIdLst>
  <p:handoutMasterIdLst>
    <p:handoutMasterId r:id="rId52"/>
  </p:handoutMasterIdLst>
  <p:sldIdLst>
    <p:sldId id="256" r:id="rId2"/>
    <p:sldId id="257" r:id="rId3"/>
    <p:sldId id="264" r:id="rId4"/>
    <p:sldId id="307" r:id="rId5"/>
    <p:sldId id="258" r:id="rId6"/>
    <p:sldId id="259" r:id="rId7"/>
    <p:sldId id="260" r:id="rId8"/>
    <p:sldId id="261" r:id="rId9"/>
    <p:sldId id="285" r:id="rId10"/>
    <p:sldId id="262" r:id="rId11"/>
    <p:sldId id="263" r:id="rId12"/>
    <p:sldId id="271" r:id="rId13"/>
    <p:sldId id="273" r:id="rId14"/>
    <p:sldId id="272" r:id="rId15"/>
    <p:sldId id="274" r:id="rId16"/>
    <p:sldId id="275" r:id="rId17"/>
    <p:sldId id="278" r:id="rId18"/>
    <p:sldId id="280" r:id="rId19"/>
    <p:sldId id="279" r:id="rId20"/>
    <p:sldId id="282" r:id="rId21"/>
    <p:sldId id="281" r:id="rId22"/>
    <p:sldId id="310" r:id="rId23"/>
    <p:sldId id="283" r:id="rId24"/>
    <p:sldId id="309" r:id="rId25"/>
    <p:sldId id="284" r:id="rId26"/>
    <p:sldId id="286" r:id="rId27"/>
    <p:sldId id="287" r:id="rId28"/>
    <p:sldId id="288" r:id="rId29"/>
    <p:sldId id="289" r:id="rId30"/>
    <p:sldId id="290" r:id="rId31"/>
    <p:sldId id="291" r:id="rId32"/>
    <p:sldId id="297" r:id="rId33"/>
    <p:sldId id="298" r:id="rId34"/>
    <p:sldId id="300" r:id="rId35"/>
    <p:sldId id="301" r:id="rId36"/>
    <p:sldId id="302" r:id="rId37"/>
    <p:sldId id="303" r:id="rId38"/>
    <p:sldId id="292" r:id="rId39"/>
    <p:sldId id="294" r:id="rId40"/>
    <p:sldId id="293" r:id="rId41"/>
    <p:sldId id="295" r:id="rId42"/>
    <p:sldId id="296" r:id="rId43"/>
    <p:sldId id="305" r:id="rId44"/>
    <p:sldId id="269" r:id="rId45"/>
    <p:sldId id="304" r:id="rId46"/>
    <p:sldId id="308" r:id="rId47"/>
    <p:sldId id="270" r:id="rId48"/>
    <p:sldId id="306" r:id="rId49"/>
    <p:sldId id="268" r:id="rId5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325" autoAdjust="0"/>
    <p:restoredTop sz="69012" autoAdjust="0"/>
  </p:normalViewPr>
  <p:slideViewPr>
    <p:cSldViewPr>
      <p:cViewPr varScale="1">
        <p:scale>
          <a:sx n="77" d="100"/>
          <a:sy n="77" d="100"/>
        </p:scale>
        <p:origin x="-1122" y="-102"/>
      </p:cViewPr>
      <p:guideLst>
        <p:guide orient="horz" pos="2160"/>
        <p:guide pos="2880"/>
      </p:guideLst>
    </p:cSldViewPr>
  </p:slideViewPr>
  <p:outlineViewPr>
    <p:cViewPr>
      <p:scale>
        <a:sx n="33" d="100"/>
        <a:sy n="33" d="100"/>
      </p:scale>
      <p:origin x="54" y="14940"/>
    </p:cViewPr>
  </p:outlineViewPr>
  <p:notesTextViewPr>
    <p:cViewPr>
      <p:scale>
        <a:sx n="100" d="100"/>
        <a:sy n="100" d="100"/>
      </p:scale>
      <p:origin x="0" y="0"/>
    </p:cViewPr>
  </p:notesTextViewPr>
  <p:notesViewPr>
    <p:cSldViewPr>
      <p:cViewPr>
        <p:scale>
          <a:sx n="150" d="100"/>
          <a:sy n="150" d="100"/>
        </p:scale>
        <p:origin x="696" y="1332"/>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63" Type="http://schemas.openxmlformats.org/officeDocument/2006/relationships/customXml" Target="../customXml/item7.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customXml" Target="../customXml/item5.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64" Type="http://schemas.openxmlformats.org/officeDocument/2006/relationships/customXml" Target="../customXml/item8.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62" Type="http://schemas.openxmlformats.org/officeDocument/2006/relationships/customXml" Target="../customXml/item6.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CFC407F4-2A83-4226-8601-6A32822C7DE7}" type="datetimeFigureOut">
              <a:rPr lang="en-US" smtClean="0"/>
              <a:pPr/>
              <a:t>9/13/2012</a:t>
            </a:fld>
            <a:endParaRPr lang="en-US"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8602D613-9DA4-4223-BE3E-AE189C7007C7}"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0FF44F1-79C5-4DE3-879F-3E5AB6237B98}" type="datetimeFigureOut">
              <a:rPr lang="en-US" smtClean="0"/>
              <a:pPr/>
              <a:t>9/13/2012</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16B385F3-482D-4C2C-AE24-1957F8BD049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r>
              <a:rPr lang="en-US" dirty="0" smtClean="0"/>
              <a:t>Welcome to the lecture! If you’re giving the lecture, hopefully these notes</a:t>
            </a:r>
            <a:r>
              <a:rPr lang="en-US" baseline="0" dirty="0" smtClean="0"/>
              <a:t> will help a little.</a:t>
            </a:r>
          </a:p>
          <a:p>
            <a:endParaRPr lang="en-US" baseline="0" dirty="0" smtClean="0"/>
          </a:p>
          <a:p>
            <a:r>
              <a:rPr lang="en-US" baseline="0" dirty="0" smtClean="0"/>
              <a:t>If you’re reading along by yourself, hopefully these notes will help a lot.</a:t>
            </a:r>
          </a:p>
          <a:p>
            <a:endParaRPr lang="en-US" baseline="0" dirty="0" smtClean="0"/>
          </a:p>
          <a:p>
            <a:r>
              <a:rPr lang="en-US" baseline="0" dirty="0" smtClean="0"/>
              <a:t>Enjoy! </a:t>
            </a:r>
          </a:p>
          <a:p>
            <a:endParaRPr lang="en-US" baseline="0" dirty="0" smtClean="0"/>
          </a:p>
          <a:p>
            <a:r>
              <a:rPr lang="en-US" baseline="0" smtClean="0"/>
              <a:t>	-</a:t>
            </a:r>
            <a:r>
              <a:rPr lang="en-US" baseline="0" dirty="0" smtClean="0"/>
              <a:t>TS</a:t>
            </a:r>
            <a:endParaRPr lang="en-US" dirty="0"/>
          </a:p>
        </p:txBody>
      </p:sp>
      <p:sp>
        <p:nvSpPr>
          <p:cNvPr id="4" name="Slide Number Placeholder 3"/>
          <p:cNvSpPr>
            <a:spLocks noGrp="1"/>
          </p:cNvSpPr>
          <p:nvPr>
            <p:ph type="sldNum" sz="quarter" idx="10"/>
          </p:nvPr>
        </p:nvSpPr>
        <p:spPr/>
        <p:txBody>
          <a:bodyPr/>
          <a:lstStyle/>
          <a:p>
            <a:fld id="{16B385F3-482D-4C2C-AE24-1957F8BD049B}"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r>
              <a:rPr lang="en-US" dirty="0" smtClean="0"/>
              <a:t>Here’s your “Hello, World”</a:t>
            </a:r>
          </a:p>
          <a:p>
            <a:endParaRPr lang="en-US" dirty="0" smtClean="0"/>
          </a:p>
          <a:p>
            <a:r>
              <a:rPr lang="en-US" dirty="0" smtClean="0"/>
              <a:t>Oh good, so you followed that *</a:t>
            </a:r>
            <a:r>
              <a:rPr lang="en-US" baseline="0" dirty="0" smtClean="0"/>
              <a:t> I put in the slides!</a:t>
            </a:r>
          </a:p>
          <a:p>
            <a:endParaRPr lang="en-US" baseline="0" dirty="0" smtClean="0"/>
          </a:p>
          <a:p>
            <a:r>
              <a:rPr lang="en-US" baseline="0" dirty="0" smtClean="0"/>
              <a:t>	So… on a regular Unix/Linux machine, </a:t>
            </a:r>
            <a:r>
              <a:rPr lang="en-US" baseline="0" dirty="0" err="1" smtClean="0"/>
              <a:t>perl</a:t>
            </a:r>
            <a:r>
              <a:rPr lang="en-US" baseline="0" dirty="0" smtClean="0"/>
              <a:t> is installed in the directory /</a:t>
            </a:r>
            <a:r>
              <a:rPr lang="en-US" baseline="0" dirty="0" err="1" smtClean="0"/>
              <a:t>usr</a:t>
            </a:r>
            <a:r>
              <a:rPr lang="en-US" baseline="0" dirty="0" smtClean="0"/>
              <a:t>/bin</a:t>
            </a:r>
          </a:p>
          <a:p>
            <a:r>
              <a:rPr lang="en-US" dirty="0" smtClean="0"/>
              <a:t>	</a:t>
            </a:r>
          </a:p>
          <a:p>
            <a:r>
              <a:rPr lang="en-US" dirty="0" smtClean="0"/>
              <a:t>	The same is true on</a:t>
            </a:r>
            <a:r>
              <a:rPr lang="en-US" baseline="0" dirty="0" smtClean="0"/>
              <a:t> our Unix machines at MTV</a:t>
            </a:r>
          </a:p>
          <a:p>
            <a:endParaRPr lang="en-US" baseline="0" dirty="0" smtClean="0"/>
          </a:p>
          <a:p>
            <a:r>
              <a:rPr lang="en-US" baseline="0" dirty="0" smtClean="0"/>
              <a:t>	BUT… if you type /</a:t>
            </a:r>
            <a:r>
              <a:rPr lang="en-US" baseline="0" dirty="0" err="1" smtClean="0"/>
              <a:t>usr</a:t>
            </a:r>
            <a:r>
              <a:rPr lang="en-US" baseline="0" dirty="0" smtClean="0"/>
              <a:t>/bin/</a:t>
            </a:r>
            <a:r>
              <a:rPr lang="en-US" baseline="0" dirty="0" err="1" smtClean="0"/>
              <a:t>perl</a:t>
            </a:r>
            <a:r>
              <a:rPr lang="en-US" baseline="0" dirty="0" smtClean="0"/>
              <a:t> -v at a Unix command prompt, you’ll see that the version is 5.6.1 (that’s REALLY old!)</a:t>
            </a:r>
          </a:p>
          <a:p>
            <a:endParaRPr lang="en-US" baseline="0" dirty="0" smtClean="0"/>
          </a:p>
          <a:p>
            <a:r>
              <a:rPr lang="en-US" baseline="0" dirty="0" smtClean="0"/>
              <a:t>	AND… if you INSTEAD type /mu/bin/</a:t>
            </a:r>
            <a:r>
              <a:rPr lang="en-US" baseline="0" dirty="0" err="1" smtClean="0"/>
              <a:t>perl</a:t>
            </a:r>
            <a:r>
              <a:rPr lang="en-US" baseline="0" dirty="0" smtClean="0"/>
              <a:t> -v, you’ll see 5.10.0</a:t>
            </a:r>
          </a:p>
          <a:p>
            <a:endParaRPr lang="en-US" baseline="0" dirty="0" smtClean="0"/>
          </a:p>
          <a:p>
            <a:r>
              <a:rPr lang="en-US" baseline="0" dirty="0" smtClean="0"/>
              <a:t>…Yep. Our Unix systems have two versions of Perl installed, and the default one is 5.6, a really old version.</a:t>
            </a:r>
          </a:p>
          <a:p>
            <a:endParaRPr lang="en-US" baseline="0" dirty="0" smtClean="0"/>
          </a:p>
          <a:p>
            <a:r>
              <a:rPr lang="en-US" baseline="0" dirty="0" smtClean="0"/>
              <a:t>So for best results at Micron, I HIGHLY RECOMMEND that all of your scripts start with</a:t>
            </a:r>
          </a:p>
          <a:p>
            <a:endParaRPr lang="en-US" baseline="0" dirty="0" smtClean="0"/>
          </a:p>
          <a:p>
            <a:r>
              <a:rPr lang="en-US" baseline="0" dirty="0" smtClean="0"/>
              <a:t>#!/mu/bin/</a:t>
            </a:r>
            <a:r>
              <a:rPr lang="en-US" baseline="0" dirty="0" err="1" smtClean="0"/>
              <a:t>perl</a:t>
            </a:r>
            <a:endParaRPr lang="en-US" baseline="0" dirty="0" smtClean="0"/>
          </a:p>
          <a:p>
            <a:endParaRPr lang="en-US" baseline="0" dirty="0" smtClean="0"/>
          </a:p>
          <a:p>
            <a:r>
              <a:rPr lang="en-US" baseline="0" dirty="0" smtClean="0"/>
              <a:t>Instead of </a:t>
            </a:r>
          </a:p>
          <a:p>
            <a:endParaRPr lang="en-US" baseline="0" dirty="0" smtClean="0"/>
          </a:p>
          <a:p>
            <a:r>
              <a:rPr lang="en-US" baseline="0" dirty="0" smtClean="0"/>
              <a:t>#/</a:t>
            </a:r>
            <a:r>
              <a:rPr lang="en-US" baseline="0" dirty="0" err="1" smtClean="0"/>
              <a:t>usr</a:t>
            </a:r>
            <a:r>
              <a:rPr lang="en-US" baseline="0" dirty="0" smtClean="0"/>
              <a:t>/bin/</a:t>
            </a:r>
            <a:r>
              <a:rPr lang="en-US" baseline="0" dirty="0" err="1" smtClean="0"/>
              <a:t>perl</a:t>
            </a:r>
            <a:endParaRPr lang="en-US" baseline="0" dirty="0" smtClean="0"/>
          </a:p>
          <a:p>
            <a:endParaRPr lang="en-US" baseline="0" dirty="0" smtClean="0"/>
          </a:p>
          <a:p>
            <a:r>
              <a:rPr lang="en-US" baseline="0" dirty="0" smtClean="0"/>
              <a:t>Either way, when you’re working on a Windows machine, it will completely ignore that 1</a:t>
            </a:r>
            <a:r>
              <a:rPr lang="en-US" baseline="30000" dirty="0" smtClean="0"/>
              <a:t>st</a:t>
            </a:r>
            <a:r>
              <a:rPr lang="en-US" baseline="0" dirty="0" smtClean="0"/>
              <a:t> line of code. This just makes transitioning to a Unix </a:t>
            </a:r>
            <a:r>
              <a:rPr lang="en-US" baseline="0" smtClean="0"/>
              <a:t>environment easier.</a:t>
            </a:r>
            <a:endParaRPr lang="en-US" dirty="0"/>
          </a:p>
        </p:txBody>
      </p:sp>
      <p:sp>
        <p:nvSpPr>
          <p:cNvPr id="4" name="Slide Number Placeholder 3"/>
          <p:cNvSpPr>
            <a:spLocks noGrp="1"/>
          </p:cNvSpPr>
          <p:nvPr>
            <p:ph type="sldNum" sz="quarter" idx="10"/>
          </p:nvPr>
        </p:nvSpPr>
        <p:spPr/>
        <p:txBody>
          <a:bodyPr/>
          <a:lstStyle/>
          <a:p>
            <a:fld id="{16B385F3-482D-4C2C-AE24-1957F8BD049B}"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0" baseline="0" dirty="0" smtClean="0"/>
              <a:t>The really general stuff.</a:t>
            </a:r>
          </a:p>
          <a:p>
            <a:pPr algn="l"/>
            <a:endParaRPr lang="en-US" b="0" baseline="0" dirty="0" smtClean="0"/>
          </a:p>
          <a:p>
            <a:pPr algn="l"/>
            <a:r>
              <a:rPr lang="en-US" b="0" baseline="0" dirty="0" smtClean="0"/>
              <a:t># This is a comment line</a:t>
            </a:r>
          </a:p>
          <a:p>
            <a:pPr algn="l"/>
            <a:r>
              <a:rPr lang="en-US" b="0" baseline="0" dirty="0" smtClean="0"/>
              <a:t>print “All lines end with a semicolon”;</a:t>
            </a:r>
          </a:p>
          <a:p>
            <a:pPr algn="l"/>
            <a:endParaRPr lang="en-US" b="0" baseline="0" dirty="0" smtClean="0"/>
          </a:p>
          <a:p>
            <a:pPr algn="l"/>
            <a:r>
              <a:rPr lang="en-US" b="0" baseline="0" dirty="0" smtClean="0"/>
              <a:t>That’s not *strictly* true. Not ALL lines end with a semicolon. But don’t worry about it.</a:t>
            </a:r>
          </a:p>
          <a:p>
            <a:pPr algn="l"/>
            <a:endParaRPr lang="en-US" b="0" baseline="0" dirty="0" smtClean="0"/>
          </a:p>
          <a:p>
            <a:pPr algn="l"/>
            <a:r>
              <a:rPr lang="en-US" b="0" baseline="0" dirty="0" smtClean="0"/>
              <a:t>Whitespace is ignored, except in the middle of a token. What’s a token? Well, it’s a…thing. A subroutine call, a function call, a variable name, a keyword, a string, …and so on. Whitespace is allowed in the middle of a string, but you might be surprised when extra whitespace shows up if you print it. Generally speaking, this just allows you to format your code how you see fit. Use extra space to make your code more readable – line things up, space stuff out, etc.</a:t>
            </a:r>
          </a:p>
          <a:p>
            <a:pPr algn="l"/>
            <a:endParaRPr lang="en-US" b="0" baseline="0" dirty="0" smtClean="0"/>
          </a:p>
          <a:p>
            <a:pPr algn="l"/>
            <a:r>
              <a:rPr lang="en-US" b="0" baseline="0" dirty="0" smtClean="0"/>
              <a:t>The parentheses rule is the most confusing thing here. In short – don’t worry about it too much. You’ll figure it out as you go. The rule even sounds sort of silly – “If they’re not required, they’re optional?” Pfft. But that’s really the truth. If you can get rid of the parentheses and Perl can still figure out what’s going on, then Perl doesn’t care whether they’re there. That’s the general rule. There are a lot of specific rules that determine when Perl can figure out what’s going on.</a:t>
            </a:r>
          </a:p>
          <a:p>
            <a:pPr algn="l"/>
            <a:endParaRPr lang="en-US" b="0" baseline="0" dirty="0" smtClean="0"/>
          </a:p>
          <a:p>
            <a:pPr algn="l"/>
            <a:r>
              <a:rPr lang="en-US" b="0" baseline="0" dirty="0" smtClean="0"/>
              <a:t>The basic idea is that when you’re in doubt, put the parentheses in.</a:t>
            </a:r>
          </a:p>
          <a:p>
            <a:pPr algn="l"/>
            <a:endParaRPr lang="en-US" b="0" baseline="0" dirty="0" smtClean="0"/>
          </a:p>
          <a:p>
            <a:pPr algn="l"/>
            <a:r>
              <a:rPr lang="en-US" b="0" baseline="0" dirty="0" smtClean="0"/>
              <a:t>Usually you would use parentheses…</a:t>
            </a:r>
          </a:p>
          <a:p>
            <a:pPr algn="l"/>
            <a:r>
              <a:rPr lang="en-US" b="0" baseline="0" dirty="0" smtClean="0"/>
              <a:t>	When calling a function</a:t>
            </a:r>
          </a:p>
          <a:p>
            <a:pPr algn="l"/>
            <a:r>
              <a:rPr lang="en-US" b="0" baseline="0" dirty="0" smtClean="0"/>
              <a:t>	When calling a subroutine</a:t>
            </a:r>
          </a:p>
          <a:p>
            <a:pPr algn="l"/>
            <a:r>
              <a:rPr lang="en-US" b="0" baseline="0" dirty="0" smtClean="0"/>
              <a:t>	When forcing operations to happen out-of-order (addition before multiplication, etc.)</a:t>
            </a:r>
          </a:p>
          <a:p>
            <a:pPr algn="l"/>
            <a:r>
              <a:rPr lang="en-US" b="0" baseline="0" dirty="0" smtClean="0"/>
              <a:t>	When specifying conditions</a:t>
            </a:r>
          </a:p>
          <a:p>
            <a:pPr algn="l"/>
            <a:r>
              <a:rPr lang="en-US" b="0" baseline="0" dirty="0" smtClean="0"/>
              <a:t>	And a few other places</a:t>
            </a:r>
          </a:p>
        </p:txBody>
      </p:sp>
      <p:sp>
        <p:nvSpPr>
          <p:cNvPr id="4" name="Slide Number Placeholder 3"/>
          <p:cNvSpPr>
            <a:spLocks noGrp="1"/>
          </p:cNvSpPr>
          <p:nvPr>
            <p:ph type="sldNum" sz="quarter" idx="10"/>
          </p:nvPr>
        </p:nvSpPr>
        <p:spPr/>
        <p:txBody>
          <a:bodyPr/>
          <a:lstStyle/>
          <a:p>
            <a:fld id="{16B385F3-482D-4C2C-AE24-1957F8BD049B}"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fontScale="92500" lnSpcReduction="20000"/>
          </a:bodyPr>
          <a:lstStyle/>
          <a:p>
            <a:pPr algn="l"/>
            <a:r>
              <a:rPr lang="en-US" dirty="0" smtClean="0"/>
              <a:t>Scalars are the most basic type o</a:t>
            </a:r>
            <a:r>
              <a:rPr lang="en-US" baseline="0" dirty="0" smtClean="0"/>
              <a:t>f data stored by Perl.</a:t>
            </a:r>
          </a:p>
          <a:p>
            <a:pPr algn="l"/>
            <a:endParaRPr lang="en-US" baseline="0" dirty="0" smtClean="0"/>
          </a:p>
          <a:p>
            <a:pPr algn="l"/>
            <a:r>
              <a:rPr lang="en-US" baseline="0" dirty="0" smtClean="0"/>
              <a:t>Perl doesn’t worry about types like integers, characters, strings, floats, and booleans. They might be different variables in other languages, but they’re all just scalars in Perl.</a:t>
            </a:r>
          </a:p>
          <a:p>
            <a:pPr algn="l"/>
            <a:endParaRPr lang="en-US" baseline="0" dirty="0" smtClean="0"/>
          </a:p>
          <a:p>
            <a:pPr algn="l"/>
            <a:r>
              <a:rPr lang="en-US" baseline="0" dirty="0" smtClean="0"/>
              <a:t>(Technical note: Perl actually does have types, but only under the hood. Each scalar has a few “slots” to store different versions of itself. It’s hidden from you. See PerlDoc for more info.)</a:t>
            </a:r>
          </a:p>
          <a:p>
            <a:pPr algn="l"/>
            <a:endParaRPr lang="en-US" baseline="0" dirty="0" smtClean="0"/>
          </a:p>
          <a:p>
            <a:pPr algn="l"/>
            <a:r>
              <a:rPr lang="en-US" baseline="0" dirty="0" smtClean="0"/>
              <a:t>Scalars can be…</a:t>
            </a:r>
          </a:p>
          <a:p>
            <a:pPr algn="l"/>
            <a:r>
              <a:rPr lang="en-US" baseline="0" dirty="0" smtClean="0"/>
              <a:t>	Integers (booleans are really these)</a:t>
            </a:r>
          </a:p>
          <a:p>
            <a:pPr algn="l"/>
            <a:r>
              <a:rPr lang="en-US" baseline="0" dirty="0" smtClean="0"/>
              <a:t>	Floating-point numbers</a:t>
            </a:r>
          </a:p>
          <a:p>
            <a:pPr algn="l"/>
            <a:r>
              <a:rPr lang="en-US" baseline="0" dirty="0" smtClean="0"/>
              <a:t>	Strings (chars are strings of length 1)</a:t>
            </a:r>
          </a:p>
          <a:p>
            <a:pPr algn="l"/>
            <a:endParaRPr lang="en-US" baseline="0" dirty="0" smtClean="0"/>
          </a:p>
          <a:p>
            <a:pPr algn="l"/>
            <a:r>
              <a:rPr lang="en-US" b="0" baseline="0" dirty="0" smtClean="0"/>
              <a:t>And Perl converts between them for you on-the-fly, if possible!</a:t>
            </a:r>
          </a:p>
          <a:p>
            <a:pPr algn="l"/>
            <a:endParaRPr lang="en-US" b="0" baseline="0" dirty="0" smtClean="0"/>
          </a:p>
          <a:p>
            <a:pPr algn="l"/>
            <a:r>
              <a:rPr lang="en-US" b="0" baseline="0" dirty="0" smtClean="0"/>
              <a:t>Note: Scalars can also be references. But we’re pretending those don’t exist in this lecture.</a:t>
            </a:r>
          </a:p>
          <a:p>
            <a:pPr algn="l"/>
            <a:endParaRPr lang="en-US" b="0" baseline="0" dirty="0" smtClean="0"/>
          </a:p>
          <a:p>
            <a:pPr algn="l"/>
            <a:r>
              <a:rPr lang="en-US" b="0" baseline="0" dirty="0" smtClean="0"/>
              <a:t>Declare them with the “my” operator.</a:t>
            </a:r>
          </a:p>
          <a:p>
            <a:pPr algn="l"/>
            <a:endParaRPr lang="en-US" b="0" baseline="0" dirty="0" smtClean="0"/>
          </a:p>
          <a:p>
            <a:pPr algn="l"/>
            <a:r>
              <a:rPr lang="en-US" b="0" baseline="0" dirty="0" smtClean="0"/>
              <a:t>You can also just flat-out use them, but only if “use strict” isn’t in your script. (And why would you go and do something like that?)</a:t>
            </a:r>
          </a:p>
        </p:txBody>
      </p:sp>
      <p:sp>
        <p:nvSpPr>
          <p:cNvPr id="4" name="Slide Number Placeholder 3"/>
          <p:cNvSpPr>
            <a:spLocks noGrp="1"/>
          </p:cNvSpPr>
          <p:nvPr>
            <p:ph type="sldNum" sz="quarter" idx="10"/>
          </p:nvPr>
        </p:nvSpPr>
        <p:spPr/>
        <p:txBody>
          <a:bodyPr/>
          <a:lstStyle/>
          <a:p>
            <a:fld id="{16B385F3-482D-4C2C-AE24-1957F8BD049B}"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fontScale="70000" lnSpcReduction="20000"/>
          </a:bodyPr>
          <a:lstStyle/>
          <a:p>
            <a:pPr algn="l"/>
            <a:r>
              <a:rPr lang="en-US" baseline="0" dirty="0" smtClean="0"/>
              <a:t>Perl variables can be one of three things: scalars, arrays, or hashes. Here we’re talking about scalars.</a:t>
            </a:r>
          </a:p>
          <a:p>
            <a:pPr algn="l"/>
            <a:endParaRPr lang="en-US" baseline="0" dirty="0" smtClean="0"/>
          </a:p>
          <a:p>
            <a:pPr algn="l"/>
            <a:r>
              <a:rPr lang="en-US" baseline="0" dirty="0" smtClean="0"/>
              <a:t>A scalar variable means that Perl is storing one of something in it.</a:t>
            </a:r>
          </a:p>
          <a:p>
            <a:pPr algn="l"/>
            <a:r>
              <a:rPr lang="en-US" baseline="0" dirty="0" smtClean="0"/>
              <a:t>	ONE string</a:t>
            </a:r>
          </a:p>
          <a:p>
            <a:pPr algn="l"/>
            <a:r>
              <a:rPr lang="en-US" baseline="0" dirty="0" smtClean="0"/>
              <a:t>	ONE number</a:t>
            </a:r>
          </a:p>
          <a:p>
            <a:pPr algn="l"/>
            <a:r>
              <a:rPr lang="en-US" baseline="0" dirty="0" smtClean="0"/>
              <a:t>	etc.</a:t>
            </a:r>
          </a:p>
          <a:p>
            <a:pPr algn="l"/>
            <a:endParaRPr lang="en-US" baseline="0" dirty="0" smtClean="0"/>
          </a:p>
          <a:p>
            <a:pPr algn="l"/>
            <a:r>
              <a:rPr lang="en-US" baseline="0" dirty="0" smtClean="0"/>
              <a:t>In fact, scalars in perl are either numbers or strings.</a:t>
            </a:r>
          </a:p>
          <a:p>
            <a:pPr algn="l"/>
            <a:endParaRPr lang="en-US" baseline="0" dirty="0" smtClean="0"/>
          </a:p>
          <a:p>
            <a:pPr algn="l"/>
            <a:r>
              <a:rPr lang="en-US" baseline="0" dirty="0" smtClean="0"/>
              <a:t>Now, they can also be references. References unlock a whole world of possibilities, but we’re not talking about them here, because that’s a topic for a more advanced lecture. So shh about references too.</a:t>
            </a:r>
          </a:p>
          <a:p>
            <a:pPr algn="l"/>
            <a:endParaRPr lang="en-US" baseline="0" dirty="0" smtClean="0"/>
          </a:p>
          <a:p>
            <a:pPr algn="l"/>
            <a:r>
              <a:rPr lang="en-US" baseline="0" dirty="0" smtClean="0"/>
              <a:t>All numbers in Perl are floating-point by default.</a:t>
            </a:r>
          </a:p>
          <a:p>
            <a:pPr algn="l"/>
            <a:r>
              <a:rPr lang="en-US" baseline="0" dirty="0" smtClean="0"/>
              <a:t>	So 4 / 3 = 1.3333, not 1 like it would in other languages.</a:t>
            </a:r>
          </a:p>
          <a:p>
            <a:pPr algn="l"/>
            <a:endParaRPr lang="en-US" baseline="0" dirty="0" smtClean="0"/>
          </a:p>
          <a:p>
            <a:pPr algn="l"/>
            <a:r>
              <a:rPr lang="en-US" baseline="0" dirty="0" smtClean="0"/>
              <a:t>Technically, in reality, Perl only converts to floating-point once it has to. If possible, Perl saves time by using ints if you’re adding two integers, doing bitwise stuff, etc.</a:t>
            </a:r>
          </a:p>
          <a:p>
            <a:pPr algn="l"/>
            <a:endParaRPr lang="en-US" baseline="0" dirty="0" smtClean="0"/>
          </a:p>
          <a:p>
            <a:pPr algn="l"/>
            <a:r>
              <a:rPr lang="en-US" baseline="0" dirty="0" smtClean="0"/>
              <a:t>All the basic arithmetic operators are available, plus a few Perl-specific extras like exponentiation. See the table on the hidden slide next door for a good list.</a:t>
            </a:r>
            <a:br>
              <a:rPr lang="en-US" baseline="0" dirty="0" smtClean="0"/>
            </a:br>
            <a:endParaRPr lang="en-US" baseline="0" dirty="0" smtClean="0"/>
          </a:p>
          <a:p>
            <a:pPr algn="l"/>
            <a:r>
              <a:rPr lang="en-US" baseline="0" dirty="0" smtClean="0"/>
              <a:t>One more thing about numbers: you can specify them in binary and hex. This forces the value to an integer initially. Do this:</a:t>
            </a:r>
          </a:p>
          <a:p>
            <a:pPr algn="l"/>
            <a:endParaRPr lang="en-US" baseline="0" dirty="0" smtClean="0"/>
          </a:p>
          <a:p>
            <a:pPr algn="l"/>
            <a:r>
              <a:rPr lang="en-US" baseline="0" dirty="0" smtClean="0"/>
              <a:t>my $hex = 0xfedcba98; # High order bytes on left, upper and lowercase letters both work.</a:t>
            </a:r>
          </a:p>
          <a:p>
            <a:pPr algn="l"/>
            <a:r>
              <a:rPr lang="en-US" baseline="0" dirty="0" smtClean="0"/>
              <a:t>my $oct = 08765;</a:t>
            </a:r>
          </a:p>
          <a:p>
            <a:pPr algn="l"/>
            <a:r>
              <a:rPr lang="en-US" baseline="0" dirty="0" smtClean="0"/>
              <a:t>my $bin = 0b10110011;</a:t>
            </a:r>
          </a:p>
          <a:p>
            <a:pPr algn="l"/>
            <a:endParaRPr lang="en-US" baseline="0" dirty="0" smtClean="0"/>
          </a:p>
          <a:p>
            <a:pPr algn="l"/>
            <a:r>
              <a:rPr lang="en-US" baseline="0" dirty="0" smtClean="0"/>
              <a:t>Strings and numbers in Perl are interchangeable! So you can do math on strings and print numbers with almost zero hassle. Internally, Perl has space for an int, a float, and a string, and it converts between these as necessary. This makes it efficient and easy…but Perl variables do use more memory than they need to.</a:t>
            </a:r>
          </a:p>
          <a:p>
            <a:pPr algn="l"/>
            <a:endParaRPr lang="en-US" baseline="0" dirty="0" smtClean="0"/>
          </a:p>
          <a:p>
            <a:pPr algn="l"/>
            <a:r>
              <a:rPr lang="en-US" baseline="0" dirty="0" smtClean="0"/>
              <a:t>Perl strings are either single- or double-quoted. Single quoted strings are literal. The only special characters are apostrophes: \’ and backslashes: \\. Double-quoted strings are interpolated. They allow special characters like tabs and newlines, and they will expand variables to the proper values as well.</a:t>
            </a:r>
          </a:p>
        </p:txBody>
      </p:sp>
      <p:sp>
        <p:nvSpPr>
          <p:cNvPr id="4" name="Slide Number Placeholder 3"/>
          <p:cNvSpPr>
            <a:spLocks noGrp="1"/>
          </p:cNvSpPr>
          <p:nvPr>
            <p:ph type="sldNum" sz="quarter" idx="10"/>
          </p:nvPr>
        </p:nvSpPr>
        <p:spPr/>
        <p:txBody>
          <a:bodyPr/>
          <a:lstStyle/>
          <a:p>
            <a:fld id="{16B385F3-482D-4C2C-AE24-1957F8BD049B}"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What? You can’t figure this out?</a:t>
            </a:r>
          </a:p>
          <a:p>
            <a:pPr algn="l"/>
            <a:endParaRPr lang="en-US" baseline="0" dirty="0" smtClean="0"/>
          </a:p>
          <a:p>
            <a:pPr algn="l"/>
            <a:r>
              <a:rPr lang="en-US" baseline="0" dirty="0" smtClean="0"/>
              <a:t>Oh…you were just peeking in here to check whether you got it. Riiiiiight...</a:t>
            </a:r>
          </a:p>
          <a:p>
            <a:pPr algn="l"/>
            <a:endParaRPr lang="en-US" baseline="0" dirty="0" smtClean="0"/>
          </a:p>
          <a:p>
            <a:pPr algn="l"/>
            <a:r>
              <a:rPr lang="en-US" baseline="0" dirty="0" smtClean="0"/>
              <a:t>“1.8 is my output.”</a:t>
            </a:r>
          </a:p>
          <a:p>
            <a:pPr algn="l"/>
            <a:endParaRPr lang="en-US" baseline="0" dirty="0" smtClean="0"/>
          </a:p>
          <a:p>
            <a:pPr algn="l"/>
            <a:r>
              <a:rPr lang="en-US" baseline="0" dirty="0" smtClean="0"/>
              <a:t>This script demonstrates a few things.</a:t>
            </a:r>
          </a:p>
          <a:p>
            <a:pPr algn="l"/>
            <a:r>
              <a:rPr lang="en-US" baseline="0" dirty="0" smtClean="0"/>
              <a:t>	- Defining new scalars</a:t>
            </a:r>
          </a:p>
          <a:p>
            <a:pPr algn="l"/>
            <a:r>
              <a:rPr lang="en-US" baseline="0" dirty="0" smtClean="0"/>
              <a:t>	- Using them for arithmetic</a:t>
            </a:r>
          </a:p>
          <a:p>
            <a:pPr algn="l"/>
            <a:r>
              <a:rPr lang="en-US" baseline="0" dirty="0" smtClean="0"/>
              <a:t>	- Three ways to increment</a:t>
            </a:r>
          </a:p>
          <a:p>
            <a:pPr algn="l"/>
            <a:endParaRPr lang="en-US" baseline="0" dirty="0" smtClean="0"/>
          </a:p>
          <a:p>
            <a:pPr algn="l"/>
            <a:r>
              <a:rPr lang="en-US" baseline="0" dirty="0" smtClean="0"/>
              <a:t>The string “55” becomes a number magically when you start adding things to it.</a:t>
            </a:r>
          </a:p>
          <a:p>
            <a:pPr algn="l"/>
            <a:r>
              <a:rPr lang="en-US" baseline="0" dirty="0" smtClean="0"/>
              <a:t>The number 1.8 magically becomes a string again when we need to concatenate something to it.</a:t>
            </a:r>
          </a:p>
          <a:p>
            <a:pPr algn="l"/>
            <a:endParaRPr lang="en-US" baseline="0" dirty="0" smtClean="0"/>
          </a:p>
          <a:p>
            <a:pPr algn="l"/>
            <a:r>
              <a:rPr lang="en-US" baseline="0" dirty="0" smtClean="0"/>
              <a:t>Also…do you like my little line number box? I thought it was clever…</a:t>
            </a:r>
          </a:p>
          <a:p>
            <a:pPr algn="l"/>
            <a:endParaRPr lang="en-US" baseline="0" dirty="0" smtClean="0"/>
          </a:p>
        </p:txBody>
      </p:sp>
      <p:sp>
        <p:nvSpPr>
          <p:cNvPr id="4" name="Slide Number Placeholder 3"/>
          <p:cNvSpPr>
            <a:spLocks noGrp="1"/>
          </p:cNvSpPr>
          <p:nvPr>
            <p:ph type="sldNum" sz="quarter" idx="10"/>
          </p:nvPr>
        </p:nvSpPr>
        <p:spPr/>
        <p:txBody>
          <a:bodyPr/>
          <a:lstStyle/>
          <a:p>
            <a:fld id="{16B385F3-482D-4C2C-AE24-1957F8BD049B}"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If you’re concerned about operator precedence (what order things happen in), here’s some advice:</a:t>
            </a:r>
          </a:p>
          <a:p>
            <a:pPr algn="l"/>
            <a:r>
              <a:rPr lang="en-US" baseline="0" dirty="0" smtClean="0"/>
              <a:t>	* Remember PEMDAS for the basics</a:t>
            </a:r>
          </a:p>
          <a:p>
            <a:pPr algn="l"/>
            <a:r>
              <a:rPr lang="en-US" baseline="0" dirty="0" smtClean="0"/>
              <a:t>	* Use parentheses when in doubt to force things to happen in the order you want</a:t>
            </a:r>
          </a:p>
          <a:p>
            <a:pPr algn="l"/>
            <a:r>
              <a:rPr lang="en-US" baseline="0" dirty="0" smtClean="0"/>
              <a:t>	* Check PerlDoc for a thorough set of precedence rules</a:t>
            </a:r>
          </a:p>
          <a:p>
            <a:pPr algn="l"/>
            <a:endParaRPr lang="en-US" baseline="0" dirty="0" smtClean="0"/>
          </a:p>
          <a:p>
            <a:pPr algn="l"/>
            <a:r>
              <a:rPr lang="en-US" baseline="0" dirty="0" smtClean="0"/>
              <a:t>Missing a few things from this list…</a:t>
            </a:r>
          </a:p>
          <a:p>
            <a:pPr algn="l"/>
            <a:endParaRPr lang="en-US" baseline="0" dirty="0" smtClean="0"/>
          </a:p>
          <a:p>
            <a:pPr algn="l"/>
            <a:r>
              <a:rPr lang="en-US" baseline="0" dirty="0" smtClean="0"/>
              <a:t>~~ The smart-match operator. Because it’s not just for numbers and strings. And because it’s crazy-complicated to explain.</a:t>
            </a:r>
          </a:p>
          <a:p>
            <a:pPr algn="l"/>
            <a:endParaRPr lang="en-US" baseline="0" dirty="0" smtClean="0"/>
          </a:p>
          <a:p>
            <a:pPr algn="l"/>
            <a:r>
              <a:rPr lang="en-US" baseline="0" dirty="0" smtClean="0"/>
              <a:t>=~ and !~ The regexp-binding operators. Because ssshhhh about the regexps for now.</a:t>
            </a:r>
          </a:p>
          <a:p>
            <a:pPr algn="l"/>
            <a:endParaRPr lang="en-US" baseline="0" dirty="0" smtClean="0"/>
          </a:p>
          <a:p>
            <a:pPr algn="l"/>
            <a:r>
              <a:rPr lang="en-US" baseline="0" dirty="0" smtClean="0"/>
              <a:t>&lt;=&gt; The integer comparison operator. Handy: for $a &lt;=&gt; $b, returns -1 if $a &lt; $b, 0 if $a == $b, and 1 if $a &gt; $b</a:t>
            </a:r>
          </a:p>
          <a:p>
            <a:pPr algn="l"/>
            <a:r>
              <a:rPr lang="en-US" baseline="0" dirty="0" smtClean="0"/>
              <a:t>cmp The string comparison operator. Equivalent to &lt;=&gt; for strings.</a:t>
            </a:r>
          </a:p>
          <a:p>
            <a:pPr algn="l"/>
            <a:endParaRPr lang="en-US" baseline="0" dirty="0" smtClean="0"/>
          </a:p>
          <a:p>
            <a:pPr algn="l"/>
            <a:r>
              <a:rPr lang="en-US" baseline="0" dirty="0" smtClean="0"/>
              <a:t>Everything else is not a string or number operator.</a:t>
            </a:r>
          </a:p>
        </p:txBody>
      </p:sp>
      <p:sp>
        <p:nvSpPr>
          <p:cNvPr id="4" name="Slide Number Placeholder 3"/>
          <p:cNvSpPr>
            <a:spLocks noGrp="1"/>
          </p:cNvSpPr>
          <p:nvPr>
            <p:ph type="sldNum" sz="quarter" idx="10"/>
          </p:nvPr>
        </p:nvSpPr>
        <p:spPr/>
        <p:txBody>
          <a:bodyPr/>
          <a:lstStyle/>
          <a:p>
            <a:fld id="{16B385F3-482D-4C2C-AE24-1957F8BD049B}"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This is a *very* basic list.</a:t>
            </a:r>
          </a:p>
          <a:p>
            <a:pPr algn="l"/>
            <a:endParaRPr lang="en-US" baseline="0" dirty="0" smtClean="0"/>
          </a:p>
          <a:p>
            <a:pPr algn="l"/>
            <a:r>
              <a:rPr lang="en-US" baseline="0" dirty="0" smtClean="0"/>
              <a:t>Special characters in Perl, also known as “escape sequences” are characters that you can’t necessarily type into, let’s say, a Perl text file. Or they’re reserved characters like $ that already have a special meaning inside strings.</a:t>
            </a:r>
          </a:p>
          <a:p>
            <a:pPr algn="l"/>
            <a:endParaRPr lang="en-US" baseline="0" dirty="0" smtClean="0"/>
          </a:p>
          <a:p>
            <a:pPr algn="l"/>
            <a:r>
              <a:rPr lang="en-US" baseline="0" dirty="0" smtClean="0"/>
              <a:t>You can, in theory, escape any ASCII or Unicode character, uppercase and lowercase things, and do a bunch of other fancy string processing using only escape sequences.</a:t>
            </a:r>
          </a:p>
          <a:p>
            <a:pPr algn="l"/>
            <a:endParaRPr lang="en-US" baseline="0" dirty="0" smtClean="0"/>
          </a:p>
          <a:p>
            <a:pPr algn="l"/>
            <a:r>
              <a:rPr lang="en-US" baseline="0" dirty="0" smtClean="0"/>
              <a:t>Consult PerlDoc or your favourite Perl book.</a:t>
            </a:r>
          </a:p>
        </p:txBody>
      </p:sp>
      <p:sp>
        <p:nvSpPr>
          <p:cNvPr id="4" name="Slide Number Placeholder 3"/>
          <p:cNvSpPr>
            <a:spLocks noGrp="1"/>
          </p:cNvSpPr>
          <p:nvPr>
            <p:ph type="sldNum" sz="quarter" idx="10"/>
          </p:nvPr>
        </p:nvSpPr>
        <p:spPr/>
        <p:txBody>
          <a:bodyPr/>
          <a:lstStyle/>
          <a:p>
            <a:fld id="{16B385F3-482D-4C2C-AE24-1957F8BD049B}"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Undef, the null value.</a:t>
            </a:r>
          </a:p>
          <a:p>
            <a:pPr algn="l"/>
            <a:endParaRPr lang="en-US" baseline="0" dirty="0" smtClean="0"/>
          </a:p>
          <a:p>
            <a:pPr algn="l"/>
            <a:r>
              <a:rPr lang="en-US" baseline="0" dirty="0" smtClean="0"/>
              <a:t>This ugly little guy can cause problems no matter what. You’ll either have to debug a ton of warnings or have your scripts silently work wrong.</a:t>
            </a:r>
          </a:p>
          <a:p>
            <a:pPr algn="l"/>
            <a:endParaRPr lang="en-US" baseline="0" dirty="0" smtClean="0"/>
          </a:p>
          <a:p>
            <a:pPr algn="l"/>
            <a:r>
              <a:rPr lang="en-US" baseline="0" dirty="0" smtClean="0"/>
              <a:t>It’s actually one of the best reasons for always putting “use warnings;” at the top of your scripts. That’s what forces Perl to holler about undefined variables.</a:t>
            </a:r>
          </a:p>
          <a:p>
            <a:pPr algn="l"/>
            <a:endParaRPr lang="en-US" baseline="0" dirty="0" smtClean="0"/>
          </a:p>
          <a:p>
            <a:pPr algn="l"/>
            <a:r>
              <a:rPr lang="en-US" baseline="0" dirty="0" smtClean="0"/>
              <a:t>If you were to leave out “use warnings” Perl would just assume zero when necessary and would not complain. That could go very wrong, very quietly, if you’re working with a large data set.</a:t>
            </a:r>
          </a:p>
          <a:p>
            <a:pPr algn="l"/>
            <a:endParaRPr lang="en-US" baseline="0" dirty="0" smtClean="0"/>
          </a:p>
          <a:p>
            <a:pPr algn="l"/>
            <a:r>
              <a:rPr lang="en-US" baseline="0" dirty="0" smtClean="0"/>
              <a:t>undef is useful, though, for clearing out memory. Got an array or hash you’re done with? undef it to free up the space.</a:t>
            </a:r>
          </a:p>
          <a:p>
            <a:pPr algn="l"/>
            <a:endParaRPr lang="en-US" baseline="0" dirty="0" smtClean="0"/>
          </a:p>
          <a:p>
            <a:pPr algn="l"/>
            <a:r>
              <a:rPr lang="en-US" baseline="0" dirty="0" smtClean="0"/>
              <a:t>One exception to the thing about warnings: Perl will NOT warn you if you use undef in a Boolean context (to check whether it is true or false) undef == false. This can be a good or a bad feature; usually people think of it as good.</a:t>
            </a:r>
          </a:p>
        </p:txBody>
      </p:sp>
      <p:sp>
        <p:nvSpPr>
          <p:cNvPr id="4" name="Slide Number Placeholder 3"/>
          <p:cNvSpPr>
            <a:spLocks noGrp="1"/>
          </p:cNvSpPr>
          <p:nvPr>
            <p:ph type="sldNum" sz="quarter" idx="10"/>
          </p:nvPr>
        </p:nvSpPr>
        <p:spPr/>
        <p:txBody>
          <a:bodyPr/>
          <a:lstStyle/>
          <a:p>
            <a:fld id="{16B385F3-482D-4C2C-AE24-1957F8BD049B}"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Booleans: The truthiness value.</a:t>
            </a:r>
          </a:p>
          <a:p>
            <a:pPr algn="l"/>
            <a:endParaRPr lang="en-US" baseline="0" dirty="0" smtClean="0"/>
          </a:p>
          <a:p>
            <a:pPr algn="l"/>
            <a:r>
              <a:rPr lang="en-US" baseline="0" dirty="0" smtClean="0"/>
              <a:t>Named after a dude named Boole a long time ago. Extremely useful in all things digital and logical. Not implemented in Perl &gt;_&lt;</a:t>
            </a:r>
          </a:p>
          <a:p>
            <a:pPr algn="l"/>
            <a:endParaRPr lang="en-US" baseline="0" dirty="0" smtClean="0"/>
          </a:p>
          <a:p>
            <a:pPr algn="l"/>
            <a:r>
              <a:rPr lang="en-US" baseline="0" dirty="0" smtClean="0"/>
              <a:t>But wait! Perl actually just has its own definitions for true and false. The slide gives all the necessary rules.</a:t>
            </a:r>
          </a:p>
          <a:p>
            <a:pPr algn="l"/>
            <a:endParaRPr lang="en-US" baseline="0" dirty="0" smtClean="0"/>
          </a:p>
          <a:p>
            <a:pPr algn="l"/>
            <a:r>
              <a:rPr lang="en-US" baseline="0" dirty="0" smtClean="0"/>
              <a:t>There is one extra thing worth mentioning here: I *mean* it when I say EVERY SINGLE STRING except the empty string and the exact string “0” (zero, not the letter O).</a:t>
            </a:r>
          </a:p>
          <a:p>
            <a:pPr algn="l"/>
            <a:endParaRPr lang="en-US" baseline="0" dirty="0" smtClean="0"/>
          </a:p>
          <a:p>
            <a:pPr algn="l"/>
            <a:r>
              <a:rPr lang="en-US" baseline="0" dirty="0" smtClean="0"/>
              <a:t>If you don’t think there’s anything odd about that, consider these two strings:</a:t>
            </a:r>
          </a:p>
          <a:p>
            <a:pPr algn="l"/>
            <a:endParaRPr lang="en-US" baseline="0" dirty="0" smtClean="0"/>
          </a:p>
          <a:p>
            <a:pPr algn="l"/>
            <a:r>
              <a:rPr lang="en-US" baseline="0" dirty="0" smtClean="0"/>
              <a:t>	“0.0”</a:t>
            </a:r>
          </a:p>
          <a:p>
            <a:pPr algn="l"/>
            <a:r>
              <a:rPr lang="en-US" baseline="0" dirty="0" smtClean="0"/>
              <a:t>	“00”</a:t>
            </a:r>
          </a:p>
          <a:p>
            <a:pPr algn="l"/>
            <a:endParaRPr lang="en-US" baseline="0" dirty="0" smtClean="0"/>
          </a:p>
          <a:p>
            <a:pPr algn="l"/>
            <a:r>
              <a:rPr lang="en-US" baseline="0" dirty="0" smtClean="0"/>
              <a:t>Both of those, when converted to numbers, would equal zero and be considered FALSE. But, as strings, they are TRUE. Some people think this makes sense, others think it’s crazy. Whatever your opinion is, keep it in mind.</a:t>
            </a:r>
          </a:p>
          <a:p>
            <a:pPr algn="l"/>
            <a:endParaRPr lang="en-US" baseline="0" dirty="0" smtClean="0"/>
          </a:p>
          <a:p>
            <a:pPr algn="l"/>
            <a:r>
              <a:rPr lang="en-US" baseline="0" dirty="0" smtClean="0"/>
              <a:t>And if you REALLY need to check whether the string is something like “0.0”, try this:</a:t>
            </a:r>
          </a:p>
          <a:p>
            <a:pPr algn="l"/>
            <a:endParaRPr lang="en-US" baseline="0" dirty="0" smtClean="0"/>
          </a:p>
          <a:p>
            <a:pPr algn="l"/>
            <a:r>
              <a:rPr lang="en-US" baseline="0" dirty="0" smtClean="0"/>
              <a:t>my $string = “0.0”;</a:t>
            </a:r>
          </a:p>
          <a:p>
            <a:pPr algn="l"/>
            <a:endParaRPr lang="en-US" baseline="0" dirty="0" smtClean="0"/>
          </a:p>
          <a:p>
            <a:pPr algn="l"/>
            <a:r>
              <a:rPr lang="en-US" baseline="0" dirty="0" smtClean="0"/>
              <a:t># This will not execute if $string is “0.0” or “00” or some other string that equals 0 numerically</a:t>
            </a:r>
          </a:p>
          <a:p>
            <a:pPr algn="l"/>
            <a:r>
              <a:rPr lang="en-US" baseline="0" dirty="0" smtClean="0"/>
              <a:t>if ($string &amp;&amp; int($string))</a:t>
            </a:r>
          </a:p>
          <a:p>
            <a:pPr algn="l"/>
            <a:r>
              <a:rPr lang="en-US" baseline="0" dirty="0" smtClean="0"/>
              <a:t>{</a:t>
            </a:r>
          </a:p>
          <a:p>
            <a:pPr algn="l"/>
            <a:r>
              <a:rPr lang="en-US" baseline="0" dirty="0" smtClean="0"/>
              <a:t>    # Do your thing in here</a:t>
            </a:r>
          </a:p>
          <a:p>
            <a:pPr algn="l"/>
            <a:r>
              <a:rPr lang="en-US" baseline="0" dirty="0" smtClean="0"/>
              <a:t>}</a:t>
            </a:r>
          </a:p>
          <a:p>
            <a:pPr algn="l"/>
            <a:endParaRPr lang="en-US" baseline="0" dirty="0" smtClean="0"/>
          </a:p>
          <a:p>
            <a:pPr algn="l"/>
            <a:endParaRPr lang="en-US" b="0" baseline="0" dirty="0" smtClean="0"/>
          </a:p>
          <a:p>
            <a:pPr algn="l"/>
            <a:r>
              <a:rPr lang="en-US" baseline="0" dirty="0" smtClean="0"/>
              <a:t>int($string) will force the string to be converted to a number, and the logical AND (&amp;&amp;) will be FALSE if the string is one of those odd cases.</a:t>
            </a:r>
          </a:p>
        </p:txBody>
      </p:sp>
      <p:sp>
        <p:nvSpPr>
          <p:cNvPr id="4" name="Slide Number Placeholder 3"/>
          <p:cNvSpPr>
            <a:spLocks noGrp="1"/>
          </p:cNvSpPr>
          <p:nvPr>
            <p:ph type="sldNum" sz="quarter" idx="10"/>
          </p:nvPr>
        </p:nvSpPr>
        <p:spPr/>
        <p:txBody>
          <a:bodyPr/>
          <a:lstStyle/>
          <a:p>
            <a:fld id="{16B385F3-482D-4C2C-AE24-1957F8BD049B}"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Perl if statements work as in languages like C and Java, if you’re familiar with them.</a:t>
            </a:r>
          </a:p>
          <a:p>
            <a:pPr algn="l"/>
            <a:endParaRPr lang="en-US" baseline="0" dirty="0" smtClean="0"/>
          </a:p>
          <a:p>
            <a:pPr algn="l"/>
            <a:r>
              <a:rPr lang="en-US" baseline="0" dirty="0" smtClean="0"/>
              <a:t>One thing that you will screw up from time to time… the “else if” part of these statements is “elsif” in Perl. Yeah, it bugs me too…</a:t>
            </a:r>
          </a:p>
          <a:p>
            <a:pPr algn="l"/>
            <a:endParaRPr lang="en-US" baseline="0" dirty="0" smtClean="0"/>
          </a:p>
          <a:p>
            <a:pPr algn="l"/>
            <a:r>
              <a:rPr lang="en-US" baseline="0" dirty="0" smtClean="0"/>
              <a:t>Another thing: the { } curly braces are always required in Perl. The only exception is the case below.</a:t>
            </a:r>
          </a:p>
          <a:p>
            <a:pPr algn="l"/>
            <a:endParaRPr lang="en-US" baseline="0" dirty="0" smtClean="0"/>
          </a:p>
          <a:p>
            <a:pPr algn="l"/>
            <a:r>
              <a:rPr lang="en-US" baseline="0" dirty="0" smtClean="0"/>
              <a:t>If you’re only trying to do one specific thing, you can put the if statement on the end of the line, like the last line above.</a:t>
            </a:r>
          </a:p>
          <a:p>
            <a:pPr algn="l"/>
            <a:endParaRPr lang="en-US" baseline="0" dirty="0" smtClean="0"/>
          </a:p>
          <a:p>
            <a:pPr algn="l"/>
            <a:r>
              <a:rPr lang="en-US" baseline="0" dirty="0" smtClean="0"/>
              <a:t>This is handy for making your program compact.</a:t>
            </a:r>
          </a:p>
          <a:p>
            <a:pPr algn="l"/>
            <a:endParaRPr lang="en-US" baseline="0" dirty="0" smtClean="0"/>
          </a:p>
          <a:p>
            <a:pPr algn="l"/>
            <a:r>
              <a:rPr lang="en-US" baseline="0" dirty="0" smtClean="0"/>
              <a:t>But consider that you might make your program more readable, or you might make it less readable, by doing this.</a:t>
            </a:r>
          </a:p>
          <a:p>
            <a:pPr algn="l"/>
            <a:endParaRPr lang="en-US" baseline="0" dirty="0" smtClean="0"/>
          </a:p>
          <a:p>
            <a:pPr algn="l"/>
            <a:r>
              <a:rPr lang="en-US" baseline="0" dirty="0" smtClean="0"/>
              <a:t>Do what looks right.</a:t>
            </a:r>
          </a:p>
        </p:txBody>
      </p:sp>
      <p:sp>
        <p:nvSpPr>
          <p:cNvPr id="4" name="Slide Number Placeholder 3"/>
          <p:cNvSpPr>
            <a:spLocks noGrp="1"/>
          </p:cNvSpPr>
          <p:nvPr>
            <p:ph type="sldNum" sz="quarter" idx="10"/>
          </p:nvPr>
        </p:nvSpPr>
        <p:spPr/>
        <p:txBody>
          <a:bodyPr/>
          <a:lstStyle/>
          <a:p>
            <a:fld id="{16B385F3-482D-4C2C-AE24-1957F8BD049B}"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r>
              <a:rPr lang="en-US" dirty="0" smtClean="0"/>
              <a:t>Capture: </a:t>
            </a:r>
          </a:p>
          <a:p>
            <a:r>
              <a:rPr lang="en-US" dirty="0" smtClean="0"/>
              <a:t>	What</a:t>
            </a:r>
            <a:r>
              <a:rPr lang="en-US" baseline="0" dirty="0" smtClean="0"/>
              <a:t> is this lecture designed to do?</a:t>
            </a:r>
          </a:p>
          <a:p>
            <a:r>
              <a:rPr lang="en-US" baseline="0" dirty="0" smtClean="0"/>
              <a:t>		- Give a ‘one-hour crash course’ in Perl</a:t>
            </a:r>
          </a:p>
          <a:p>
            <a:r>
              <a:rPr lang="en-US" baseline="0" dirty="0" smtClean="0"/>
              <a:t>		- Give a couple example scripts useful in everyday life at Micron</a:t>
            </a:r>
          </a:p>
          <a:p>
            <a:r>
              <a:rPr lang="en-US" baseline="0" dirty="0" smtClean="0"/>
              <a:t>		- Assumes little to no prior programming experience</a:t>
            </a:r>
          </a:p>
          <a:p>
            <a:endParaRPr lang="en-US" baseline="0" dirty="0" smtClean="0"/>
          </a:p>
          <a:p>
            <a:r>
              <a:rPr lang="en-US" baseline="0" dirty="0" smtClean="0"/>
              <a:t>	What isn’t it designed to do?</a:t>
            </a:r>
          </a:p>
          <a:p>
            <a:r>
              <a:rPr lang="en-US" baseline="0" dirty="0" smtClean="0"/>
              <a:t>		- Teach advanced Perl techniques</a:t>
            </a:r>
          </a:p>
          <a:p>
            <a:r>
              <a:rPr lang="en-US" baseline="0" dirty="0" smtClean="0"/>
              <a:t>		- Tell you all the rules that ever were (there are a lot of them)</a:t>
            </a:r>
          </a:p>
          <a:p>
            <a:r>
              <a:rPr lang="en-US" baseline="0" dirty="0" smtClean="0"/>
              <a:t>		- Be a “Perl for programmers” course</a:t>
            </a:r>
          </a:p>
          <a:p>
            <a:endParaRPr lang="en-US" baseline="0" dirty="0" smtClean="0"/>
          </a:p>
          <a:p>
            <a:r>
              <a:rPr lang="en-US" baseline="0" dirty="0" smtClean="0"/>
              <a:t>…That being said, these notes here do go into a bit more technical detail than the slides.</a:t>
            </a:r>
          </a:p>
          <a:p>
            <a:endParaRPr lang="en-US" baseline="0" dirty="0" smtClean="0"/>
          </a:p>
          <a:p>
            <a:r>
              <a:rPr lang="en-US" baseline="0" dirty="0" smtClean="0"/>
              <a:t>So if you *are* a programmer, you might want to read them! And then probably go and snag a Perl book.</a:t>
            </a:r>
          </a:p>
        </p:txBody>
      </p:sp>
      <p:sp>
        <p:nvSpPr>
          <p:cNvPr id="4" name="Slide Number Placeholder 3"/>
          <p:cNvSpPr>
            <a:spLocks noGrp="1"/>
          </p:cNvSpPr>
          <p:nvPr>
            <p:ph type="sldNum" sz="quarter" idx="10"/>
          </p:nvPr>
        </p:nvSpPr>
        <p:spPr/>
        <p:txBody>
          <a:bodyPr/>
          <a:lstStyle/>
          <a:p>
            <a:fld id="{16B385F3-482D-4C2C-AE24-1957F8BD049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fontScale="47500" lnSpcReduction="20000"/>
          </a:bodyPr>
          <a:lstStyle/>
          <a:p>
            <a:pPr algn="l"/>
            <a:r>
              <a:rPr lang="en-US" baseline="0" dirty="0" smtClean="0"/>
              <a:t>Logical operator basics.</a:t>
            </a:r>
          </a:p>
          <a:p>
            <a:pPr algn="l"/>
            <a:endParaRPr lang="en-US" baseline="0" dirty="0" smtClean="0"/>
          </a:p>
          <a:p>
            <a:pPr algn="l"/>
            <a:r>
              <a:rPr lang="en-US" baseline="0" dirty="0" smtClean="0"/>
              <a:t>Question: which of the example statements above will print True?</a:t>
            </a:r>
          </a:p>
          <a:p>
            <a:pPr algn="l"/>
            <a:r>
              <a:rPr lang="en-US" baseline="0" dirty="0" smtClean="0"/>
              <a:t>Answer: Neither!</a:t>
            </a:r>
          </a:p>
          <a:p>
            <a:pPr algn="l"/>
            <a:endParaRPr lang="en-US" baseline="0" dirty="0" smtClean="0"/>
          </a:p>
          <a:p>
            <a:pPr algn="l"/>
            <a:r>
              <a:rPr lang="en-US" baseline="0" dirty="0" smtClean="0"/>
              <a:t>The curly braces here are NOT optional. Perl requires them if the “if” comes first.</a:t>
            </a:r>
          </a:p>
          <a:p>
            <a:pPr algn="l"/>
            <a:endParaRPr lang="en-US" baseline="0" dirty="0" smtClean="0"/>
          </a:p>
          <a:p>
            <a:pPr algn="l"/>
            <a:r>
              <a:rPr lang="en-US" baseline="0" dirty="0" smtClean="0"/>
              <a:t>The parentheses here are optional. You’d only *need* parentheses here if you were trying to force a certain order of operations. For example, if you had $a || $b &amp;&amp; $c || $d, and you wanted the ||’s to execute first…</a:t>
            </a:r>
          </a:p>
          <a:p>
            <a:pPr algn="l"/>
            <a:r>
              <a:rPr lang="en-US" baseline="0" dirty="0" smtClean="0"/>
              <a:t>($a || $b) &amp;&amp; ($c || $d) would be necessary.</a:t>
            </a:r>
          </a:p>
          <a:p>
            <a:pPr algn="l"/>
            <a:endParaRPr lang="en-US" baseline="0" dirty="0" smtClean="0"/>
          </a:p>
          <a:p>
            <a:pPr algn="l"/>
            <a:r>
              <a:rPr lang="en-US" baseline="0" dirty="0" smtClean="0"/>
              <a:t>Note to programmers: we’re not talking about some of the fun stuff here….</a:t>
            </a:r>
          </a:p>
          <a:p>
            <a:pPr algn="l"/>
            <a:endParaRPr lang="en-US" baseline="0" dirty="0" smtClean="0"/>
          </a:p>
          <a:p>
            <a:pPr algn="l"/>
            <a:r>
              <a:rPr lang="en-US" baseline="0" dirty="0" smtClean="0"/>
              <a:t>…Like how &amp;&amp; and || can be used for flow control:</a:t>
            </a:r>
          </a:p>
          <a:p>
            <a:pPr algn="l"/>
            <a:endParaRPr lang="en-US" baseline="0" dirty="0" smtClean="0"/>
          </a:p>
          <a:p>
            <a:pPr algn="l"/>
            <a:r>
              <a:rPr lang="en-US" baseline="0" dirty="0" smtClean="0"/>
              <a:t>Let’s say you have A &amp;&amp; B, where A and B are perl expressions. Same with A || B</a:t>
            </a:r>
          </a:p>
          <a:p>
            <a:pPr algn="l"/>
            <a:endParaRPr lang="en-US" baseline="0" dirty="0" smtClean="0"/>
          </a:p>
          <a:p>
            <a:pPr algn="l"/>
            <a:r>
              <a:rPr lang="en-US" baseline="0" dirty="0" smtClean="0"/>
              <a:t>&amp;&amp; will evaluate A. If A is false, it returns A (false). If A is true, it returns B.</a:t>
            </a:r>
          </a:p>
          <a:p>
            <a:pPr algn="l"/>
            <a:r>
              <a:rPr lang="en-US" baseline="0" dirty="0" smtClean="0"/>
              <a:t>|| Evaluates A first. If A is true, it returns A. If A is false, it returns B.</a:t>
            </a:r>
          </a:p>
          <a:p>
            <a:pPr algn="l"/>
            <a:endParaRPr lang="en-US" baseline="0" dirty="0" smtClean="0"/>
          </a:p>
          <a:p>
            <a:pPr algn="l"/>
            <a:r>
              <a:rPr lang="en-US" baseline="0" dirty="0" smtClean="0"/>
              <a:t>This is called “lazy execution” because it’s possible for Perl to not even bother looking at B, depending on the circumstances.</a:t>
            </a:r>
          </a:p>
          <a:p>
            <a:pPr algn="l"/>
            <a:endParaRPr lang="en-US" baseline="0" dirty="0" smtClean="0"/>
          </a:p>
          <a:p>
            <a:pPr algn="l"/>
            <a:r>
              <a:rPr lang="en-US" baseline="0" dirty="0" smtClean="0"/>
              <a:t>So be careful if you also need to get something done with the B expression. Be aware that it might not happen:</a:t>
            </a:r>
          </a:p>
          <a:p>
            <a:pPr algn="l"/>
            <a:endParaRPr lang="en-US" baseline="0" dirty="0" smtClean="0"/>
          </a:p>
          <a:p>
            <a:pPr algn="l"/>
            <a:r>
              <a:rPr lang="en-US" baseline="0" dirty="0" smtClean="0"/>
              <a:t># When the if is done executing, $b = 2. Hopefully you didn’t need it to increment.</a:t>
            </a:r>
          </a:p>
          <a:p>
            <a:pPr algn="l"/>
            <a:r>
              <a:rPr lang="en-US" baseline="0" dirty="0" smtClean="0"/>
              <a:t>my $a = 1;</a:t>
            </a:r>
          </a:p>
          <a:p>
            <a:pPr algn="l"/>
            <a:r>
              <a:rPr lang="en-US" baseline="0" dirty="0" smtClean="0"/>
              <a:t>my $b = 2;</a:t>
            </a:r>
          </a:p>
          <a:p>
            <a:pPr algn="l"/>
            <a:r>
              <a:rPr lang="en-US" baseline="0" dirty="0" smtClean="0"/>
              <a:t>print “True!\n” if ($a || $b++);</a:t>
            </a:r>
          </a:p>
          <a:p>
            <a:pPr algn="l"/>
            <a:endParaRPr lang="en-US" baseline="0" dirty="0" smtClean="0"/>
          </a:p>
          <a:p>
            <a:pPr algn="l"/>
            <a:r>
              <a:rPr lang="en-US" baseline="0" dirty="0" smtClean="0"/>
              <a:t>There’s also a “defined-or” operator, // (two front slashes). This operator looks like A // B. It checks A. If A is defined, it returns A. If A is undef, it returns B. Great for doing things like:</a:t>
            </a:r>
          </a:p>
          <a:p>
            <a:pPr algn="l"/>
            <a:endParaRPr lang="en-US" baseline="0" dirty="0" smtClean="0"/>
          </a:p>
          <a:p>
            <a:pPr algn="l"/>
            <a:r>
              <a:rPr lang="en-US" baseline="0" dirty="0" smtClean="0"/>
              <a:t># If $a is defined, set $c to $a. If $a isn’t defined, $c “defaults” to 2.</a:t>
            </a:r>
          </a:p>
          <a:p>
            <a:pPr algn="l"/>
            <a:r>
              <a:rPr lang="en-US" baseline="0" dirty="0" smtClean="0"/>
              <a:t>$c = $a // 2;</a:t>
            </a:r>
          </a:p>
          <a:p>
            <a:pPr algn="l"/>
            <a:endParaRPr lang="en-US" baseline="0" dirty="0" smtClean="0"/>
          </a:p>
          <a:p>
            <a:pPr algn="l"/>
            <a:r>
              <a:rPr lang="en-US" baseline="0" dirty="0" smtClean="0"/>
              <a:t>The low precedence operators just allow certain things to happen properly. They’re just a convenience. You can get by just fine without ever using them. The “xor” operator is an exception – there’s no “fast” version of it. It also never executes lazily.</a:t>
            </a:r>
          </a:p>
        </p:txBody>
      </p:sp>
      <p:sp>
        <p:nvSpPr>
          <p:cNvPr id="4" name="Slide Number Placeholder 3"/>
          <p:cNvSpPr>
            <a:spLocks noGrp="1"/>
          </p:cNvSpPr>
          <p:nvPr>
            <p:ph type="sldNum" sz="quarter" idx="10"/>
          </p:nvPr>
        </p:nvSpPr>
        <p:spPr/>
        <p:txBody>
          <a:bodyPr/>
          <a:lstStyle/>
          <a:p>
            <a:fld id="{16B385F3-482D-4C2C-AE24-1957F8BD049B}"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Unless, the “if not” statement.</a:t>
            </a:r>
          </a:p>
          <a:p>
            <a:pPr algn="l"/>
            <a:endParaRPr lang="en-US" baseline="0" dirty="0" smtClean="0"/>
          </a:p>
          <a:p>
            <a:pPr algn="l"/>
            <a:r>
              <a:rPr lang="en-US" baseline="0" dirty="0" smtClean="0"/>
              <a:t>Here, the { } are not optional, just like before. </a:t>
            </a:r>
          </a:p>
          <a:p>
            <a:pPr algn="l"/>
            <a:endParaRPr lang="en-US" baseline="0" dirty="0" smtClean="0"/>
          </a:p>
          <a:p>
            <a:pPr algn="l"/>
            <a:r>
              <a:rPr lang="en-US" baseline="0" dirty="0" smtClean="0"/>
              <a:t>Here, the parentheses are all optional, just like before. I recommend them to make your code more readable, though.</a:t>
            </a:r>
          </a:p>
        </p:txBody>
      </p:sp>
      <p:sp>
        <p:nvSpPr>
          <p:cNvPr id="4" name="Slide Number Placeholder 3"/>
          <p:cNvSpPr>
            <a:spLocks noGrp="1"/>
          </p:cNvSpPr>
          <p:nvPr>
            <p:ph type="sldNum" sz="quarter" idx="10"/>
          </p:nvPr>
        </p:nvSpPr>
        <p:spPr/>
        <p:txBody>
          <a:bodyPr/>
          <a:lstStyle/>
          <a:p>
            <a:fld id="{16B385F3-482D-4C2C-AE24-1957F8BD049B}"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This is just a primer on functions, for those that are brand-new to coding.</a:t>
            </a:r>
          </a:p>
          <a:p>
            <a:pPr algn="l"/>
            <a:endParaRPr lang="en-US" baseline="0" dirty="0" smtClean="0"/>
          </a:p>
          <a:p>
            <a:pPr algn="l"/>
            <a:r>
              <a:rPr lang="en-US" baseline="0" dirty="0" smtClean="0"/>
              <a:t>We won’t go over specific examples here; this is just so you don’t run away screaming when you see me start talking about them in the next few slides.</a:t>
            </a:r>
            <a:endParaRPr lang="en-US" baseline="0" dirty="0" smtClean="0"/>
          </a:p>
        </p:txBody>
      </p:sp>
      <p:sp>
        <p:nvSpPr>
          <p:cNvPr id="4" name="Slide Number Placeholder 3"/>
          <p:cNvSpPr>
            <a:spLocks noGrp="1"/>
          </p:cNvSpPr>
          <p:nvPr>
            <p:ph type="sldNum" sz="quarter" idx="10"/>
          </p:nvPr>
        </p:nvSpPr>
        <p:spPr/>
        <p:txBody>
          <a:bodyPr/>
          <a:lstStyle/>
          <a:p>
            <a:fld id="{16B385F3-482D-4C2C-AE24-1957F8BD049B}"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So we know that scalars store one thing… how do we store many things, though? Lotlists, contents of files, etc.? The answer is arrays!</a:t>
            </a:r>
          </a:p>
          <a:p>
            <a:pPr algn="l"/>
            <a:endParaRPr lang="en-US" baseline="0" dirty="0" smtClean="0"/>
          </a:p>
          <a:p>
            <a:pPr algn="l"/>
            <a:r>
              <a:rPr lang="en-US" baseline="0" dirty="0" smtClean="0"/>
              <a:t>In Perl, when we talk about more than one thing, we’re talking about either a list, or an array (or a hash, which we’ll get to later).</a:t>
            </a:r>
          </a:p>
          <a:p>
            <a:pPr algn="l"/>
            <a:endParaRPr lang="en-US" baseline="0" dirty="0" smtClean="0"/>
          </a:p>
          <a:p>
            <a:pPr algn="l"/>
            <a:r>
              <a:rPr lang="en-US" baseline="0" dirty="0" smtClean="0"/>
              <a:t>What’s the difference between the two?</a:t>
            </a:r>
          </a:p>
          <a:p>
            <a:pPr algn="l"/>
            <a:endParaRPr lang="en-US" baseline="0" dirty="0" smtClean="0"/>
          </a:p>
          <a:p>
            <a:pPr algn="l"/>
            <a:r>
              <a:rPr lang="en-US" baseline="0" dirty="0" smtClean="0"/>
              <a:t>Arrays are stored in memory, and are variables. Lists are not. That’s it! Most of the time, people use the two terms interchangeably. But if you want to be technically correct, there you go.</a:t>
            </a:r>
          </a:p>
          <a:p>
            <a:pPr algn="l"/>
            <a:endParaRPr lang="en-US" baseline="0" dirty="0" smtClean="0"/>
          </a:p>
          <a:p>
            <a:pPr algn="l"/>
            <a:r>
              <a:rPr lang="en-US" baseline="0" dirty="0" smtClean="0"/>
              <a:t>The things inside of arrays are *always* scalars. This means that, technically, multidimensional arrays are impossible in Perl. *Technically.* Because references are scalars, we can actually create arrays-of-arrays using references. We’re not gonna cover them here in the beginner course, though.</a:t>
            </a:r>
          </a:p>
        </p:txBody>
      </p:sp>
      <p:sp>
        <p:nvSpPr>
          <p:cNvPr id="4" name="Slide Number Placeholder 3"/>
          <p:cNvSpPr>
            <a:spLocks noGrp="1"/>
          </p:cNvSpPr>
          <p:nvPr>
            <p:ph type="sldNum" sz="quarter" idx="10"/>
          </p:nvPr>
        </p:nvSpPr>
        <p:spPr/>
        <p:txBody>
          <a:bodyPr/>
          <a:lstStyle/>
          <a:p>
            <a:fld id="{16B385F3-482D-4C2C-AE24-1957F8BD049B}"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So…you *really* want to know about multidimensional arrays. Couldn’t wait for the more advanced courses, huh?</a:t>
            </a:r>
          </a:p>
          <a:p>
            <a:pPr algn="l"/>
            <a:endParaRPr lang="en-US" baseline="0" dirty="0" smtClean="0"/>
          </a:p>
          <a:p>
            <a:pPr algn="l"/>
            <a:r>
              <a:rPr lang="en-US" baseline="0" dirty="0" smtClean="0"/>
              <a:t>Well, okay!</a:t>
            </a:r>
          </a:p>
          <a:p>
            <a:pPr algn="l"/>
            <a:endParaRPr lang="en-US" baseline="0" dirty="0" smtClean="0"/>
          </a:p>
          <a:p>
            <a:pPr algn="l"/>
            <a:r>
              <a:rPr lang="en-US" baseline="0" dirty="0" smtClean="0"/>
              <a:t>Here’s the thing about multidimensional arrays in Perl: they require references, which we aren’t talking about here. So you’re just </a:t>
            </a:r>
            <a:r>
              <a:rPr lang="en-US" baseline="0" dirty="0" err="1" smtClean="0"/>
              <a:t>gonna</a:t>
            </a:r>
            <a:r>
              <a:rPr lang="en-US" baseline="0" dirty="0" smtClean="0"/>
              <a:t> have to trust me on the syntax and the how-to of this.</a:t>
            </a:r>
          </a:p>
          <a:p>
            <a:pPr algn="l"/>
            <a:endParaRPr lang="en-US" baseline="0" dirty="0" smtClean="0"/>
          </a:p>
          <a:p>
            <a:pPr algn="l"/>
            <a:r>
              <a:rPr lang="en-US" baseline="0" dirty="0" smtClean="0"/>
              <a:t>Defining a multidimensional array, you use:</a:t>
            </a:r>
          </a:p>
          <a:p>
            <a:pPr algn="l"/>
            <a:endParaRPr lang="en-US" baseline="0" dirty="0" smtClean="0"/>
          </a:p>
          <a:p>
            <a:pPr algn="l"/>
            <a:r>
              <a:rPr lang="en-US" baseline="0" dirty="0" smtClean="0"/>
              <a:t>	Regular parentheses ( ) for the top array.</a:t>
            </a:r>
          </a:p>
          <a:p>
            <a:pPr algn="l"/>
            <a:r>
              <a:rPr lang="en-US" baseline="0" dirty="0" smtClean="0"/>
              <a:t>	Square braces [ ] for all arrays inside of it.</a:t>
            </a:r>
          </a:p>
          <a:p>
            <a:pPr algn="l"/>
            <a:endParaRPr lang="en-US" baseline="0" dirty="0" smtClean="0"/>
          </a:p>
          <a:p>
            <a:pPr algn="l"/>
            <a:r>
              <a:rPr lang="en-US" baseline="0" dirty="0" smtClean="0"/>
              <a:t>The example covers 2-D arrays, but yours can have as many dimensions as you want (as won’t crash your computer).</a:t>
            </a:r>
          </a:p>
          <a:p>
            <a:pPr algn="l"/>
            <a:endParaRPr lang="en-US" baseline="0" dirty="0" smtClean="0"/>
          </a:p>
          <a:p>
            <a:pPr algn="l"/>
            <a:r>
              <a:rPr lang="en-US" baseline="0" dirty="0" smtClean="0"/>
              <a:t>Your arrays don’t have to be “square” or even “rectangular.” Every </a:t>
            </a:r>
            <a:r>
              <a:rPr lang="en-US" baseline="0" dirty="0" err="1" smtClean="0"/>
              <a:t>subarray</a:t>
            </a:r>
            <a:r>
              <a:rPr lang="en-US" baseline="0" dirty="0" smtClean="0"/>
              <a:t> can have as many elements as you want it to. </a:t>
            </a:r>
          </a:p>
          <a:p>
            <a:pPr algn="l"/>
            <a:endParaRPr lang="en-US" baseline="0" dirty="0" smtClean="0"/>
          </a:p>
          <a:p>
            <a:pPr algn="l"/>
            <a:r>
              <a:rPr lang="en-US" baseline="0" dirty="0" smtClean="0"/>
              <a:t>	For example: $array[2][10] might exist, but $array[3][10] doesn’t have to, even if $array[3][9] does.</a:t>
            </a:r>
          </a:p>
          <a:p>
            <a:pPr algn="l"/>
            <a:endParaRPr lang="en-US" baseline="0" dirty="0" smtClean="0"/>
          </a:p>
          <a:p>
            <a:pPr algn="l"/>
            <a:r>
              <a:rPr lang="en-US" baseline="0" dirty="0" smtClean="0"/>
              <a:t>Every dimension in the array gets its own set of brackets when indexing (getting stuff out of) the array. And yes, you still use the “$”, because what you are getting out is an array.</a:t>
            </a:r>
          </a:p>
          <a:p>
            <a:pPr algn="l"/>
            <a:endParaRPr lang="en-US" baseline="0" dirty="0" smtClean="0"/>
          </a:p>
          <a:p>
            <a:pPr algn="l"/>
            <a:r>
              <a:rPr lang="en-US" baseline="0" dirty="0" smtClean="0"/>
              <a:t>To get a whole </a:t>
            </a:r>
            <a:r>
              <a:rPr lang="en-US" baseline="0" dirty="0" err="1" smtClean="0"/>
              <a:t>subarray</a:t>
            </a:r>
            <a:r>
              <a:rPr lang="en-US" baseline="0" dirty="0" smtClean="0"/>
              <a:t> out of a 2-D array:</a:t>
            </a:r>
          </a:p>
          <a:p>
            <a:pPr algn="l"/>
            <a:endParaRPr lang="en-US" baseline="0" dirty="0" smtClean="0"/>
          </a:p>
          <a:p>
            <a:pPr algn="l"/>
            <a:r>
              <a:rPr lang="en-US" baseline="0" dirty="0" smtClean="0"/>
              <a:t>	my @</a:t>
            </a:r>
            <a:r>
              <a:rPr lang="en-US" baseline="0" dirty="0" err="1" smtClean="0"/>
              <a:t>subarray</a:t>
            </a:r>
            <a:r>
              <a:rPr lang="en-US" baseline="0" dirty="0" smtClean="0"/>
              <a:t> = @{$array[1]};</a:t>
            </a:r>
          </a:p>
          <a:p>
            <a:pPr algn="l"/>
            <a:endParaRPr lang="en-US" baseline="0" dirty="0" smtClean="0"/>
          </a:p>
          <a:p>
            <a:pPr algn="l"/>
            <a:r>
              <a:rPr lang="en-US" baseline="0" dirty="0" smtClean="0"/>
              <a:t>Looks weird, right? I warned you about the syntax…</a:t>
            </a:r>
          </a:p>
          <a:p>
            <a:pPr algn="l"/>
            <a:endParaRPr lang="en-US" baseline="0" dirty="0" smtClean="0"/>
          </a:p>
          <a:p>
            <a:pPr algn="l"/>
            <a:r>
              <a:rPr lang="en-US" baseline="0" dirty="0" smtClean="0"/>
              <a:t>FINALLY,</a:t>
            </a:r>
          </a:p>
          <a:p>
            <a:pPr algn="l"/>
            <a:endParaRPr lang="en-US" baseline="0" dirty="0" smtClean="0"/>
          </a:p>
          <a:p>
            <a:pPr algn="l"/>
            <a:r>
              <a:rPr lang="en-US" baseline="0" dirty="0" smtClean="0"/>
              <a:t>Just like with 1-D arrays, you don’t have to preset the size of a 2-D array. Perl will make the memory as you need it. So doing something like this:</a:t>
            </a:r>
          </a:p>
          <a:p>
            <a:pPr algn="l"/>
            <a:endParaRPr lang="en-US" baseline="0" dirty="0" smtClean="0"/>
          </a:p>
          <a:p>
            <a:pPr algn="l"/>
            <a:r>
              <a:rPr lang="en-US" baseline="0" dirty="0" smtClean="0"/>
              <a:t>my @array;</a:t>
            </a:r>
          </a:p>
          <a:p>
            <a:pPr algn="l"/>
            <a:endParaRPr lang="en-US" baseline="0" dirty="0" smtClean="0"/>
          </a:p>
          <a:p>
            <a:pPr algn="l"/>
            <a:r>
              <a:rPr lang="en-US" baseline="0" dirty="0" smtClean="0"/>
              <a:t>$array[2][5] = “A string”;</a:t>
            </a:r>
          </a:p>
          <a:p>
            <a:pPr algn="l"/>
            <a:endParaRPr lang="en-US" baseline="0" dirty="0" smtClean="0"/>
          </a:p>
          <a:p>
            <a:pPr algn="l"/>
            <a:r>
              <a:rPr lang="en-US" baseline="0" dirty="0" smtClean="0"/>
              <a:t>Is perfectly legal!</a:t>
            </a:r>
          </a:p>
          <a:p>
            <a:pPr algn="l"/>
            <a:endParaRPr lang="en-US" baseline="0" dirty="0" smtClean="0"/>
          </a:p>
          <a:p>
            <a:pPr algn="l"/>
            <a:r>
              <a:rPr lang="en-US" baseline="0" dirty="0" smtClean="0"/>
              <a:t>Be aware that Perl will allocate as little space as it has to when you do this, though. So ONLY $array[2][5] will be defined, and all the other positions you check will either not exist or be </a:t>
            </a:r>
            <a:r>
              <a:rPr lang="en-US" b="1" baseline="0" dirty="0" smtClean="0"/>
              <a:t>undef</a:t>
            </a:r>
            <a:r>
              <a:rPr lang="en-US" baseline="0" dirty="0" smtClean="0"/>
              <a:t>.</a:t>
            </a:r>
          </a:p>
          <a:p>
            <a:pPr algn="l"/>
            <a:endParaRPr lang="en-US" baseline="0" dirty="0" smtClean="0"/>
          </a:p>
          <a:p>
            <a:pPr algn="l"/>
            <a:r>
              <a:rPr lang="en-US" baseline="0" dirty="0" smtClean="0"/>
              <a:t>I’m not going to go over anything more advanced than that for now. Either figure it out on your own, or wait for the next class!</a:t>
            </a:r>
          </a:p>
        </p:txBody>
      </p:sp>
      <p:sp>
        <p:nvSpPr>
          <p:cNvPr id="4" name="Slide Number Placeholder 3"/>
          <p:cNvSpPr>
            <a:spLocks noGrp="1"/>
          </p:cNvSpPr>
          <p:nvPr>
            <p:ph type="sldNum" sz="quarter" idx="10"/>
          </p:nvPr>
        </p:nvSpPr>
        <p:spPr/>
        <p:txBody>
          <a:bodyPr/>
          <a:lstStyle/>
          <a:p>
            <a:fld id="{16B385F3-482D-4C2C-AE24-1957F8BD049B}"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Lists are specified using parentheses ( ). List elements go inside the parentheses, separated by commas.</a:t>
            </a:r>
          </a:p>
          <a:p>
            <a:pPr algn="l"/>
            <a:r>
              <a:rPr lang="en-US" baseline="0" dirty="0" smtClean="0"/>
              <a:t>Array variables start with the ‘@’ sigil.</a:t>
            </a:r>
          </a:p>
          <a:p>
            <a:pPr algn="l"/>
            <a:endParaRPr lang="en-US" baseline="0" dirty="0" smtClean="0"/>
          </a:p>
          <a:p>
            <a:pPr algn="l"/>
            <a:r>
              <a:rPr lang="en-US" baseline="0" dirty="0" smtClean="0"/>
              <a:t>So the code…</a:t>
            </a:r>
          </a:p>
          <a:p>
            <a:pPr algn="l"/>
            <a:r>
              <a:rPr lang="en-US" baseline="0" dirty="0" smtClean="0"/>
              <a:t>my @array = (1, 2, 3, 4, 5);</a:t>
            </a:r>
          </a:p>
          <a:p>
            <a:pPr algn="l"/>
            <a:endParaRPr lang="en-US" baseline="0" dirty="0" smtClean="0"/>
          </a:p>
          <a:p>
            <a:pPr algn="l"/>
            <a:r>
              <a:rPr lang="en-US" baseline="0" dirty="0" smtClean="0"/>
              <a:t>Is, in English, “Make an array called @array. Use it to store the list of numbers from 1 to 5.”</a:t>
            </a:r>
          </a:p>
        </p:txBody>
      </p:sp>
      <p:sp>
        <p:nvSpPr>
          <p:cNvPr id="4" name="Slide Number Placeholder 3"/>
          <p:cNvSpPr>
            <a:spLocks noGrp="1"/>
          </p:cNvSpPr>
          <p:nvPr>
            <p:ph type="sldNum" sz="quarter" idx="10"/>
          </p:nvPr>
        </p:nvSpPr>
        <p:spPr/>
        <p:txBody>
          <a:bodyPr/>
          <a:lstStyle/>
          <a:p>
            <a:fld id="{16B385F3-482D-4C2C-AE24-1957F8BD049B}"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fontScale="77500" lnSpcReduction="20000"/>
          </a:bodyPr>
          <a:lstStyle/>
          <a:p>
            <a:pPr algn="l"/>
            <a:r>
              <a:rPr lang="en-US" baseline="0" dirty="0" smtClean="0"/>
              <a:t>Arrays are indexed starting at zero (NOT one). Access a single element from an array by saying…</a:t>
            </a:r>
          </a:p>
          <a:p>
            <a:pPr algn="l"/>
            <a:endParaRPr lang="en-US" baseline="0" dirty="0" smtClean="0"/>
          </a:p>
          <a:p>
            <a:pPr algn="l"/>
            <a:r>
              <a:rPr lang="en-US" baseline="0" dirty="0" smtClean="0"/>
              <a:t>$array[0] # Gets the first thing in the array, which is the number 1.</a:t>
            </a:r>
          </a:p>
          <a:p>
            <a:pPr algn="l"/>
            <a:endParaRPr lang="en-US" baseline="0" dirty="0" smtClean="0"/>
          </a:p>
          <a:p>
            <a:pPr algn="l"/>
            <a:r>
              <a:rPr lang="en-US" baseline="0" dirty="0" smtClean="0"/>
              <a:t>Note that we use $ rather than @ in this code. Why is that? Because the thing we’re looking at is one element of an array, which is (guess what?) a scalar. And since we access scalars using $, we start this with a $. THIS IS SOMETHING THAT YOU ARE GOING TO MAKE A MISTAKE WITH EVENTUALLY. But that’s okay! It is a bit confusing, truth be told…</a:t>
            </a:r>
          </a:p>
          <a:p>
            <a:pPr algn="l"/>
            <a:endParaRPr lang="en-US" baseline="0" dirty="0" smtClean="0"/>
          </a:p>
          <a:p>
            <a:pPr algn="l"/>
            <a:r>
              <a:rPr lang="en-US" baseline="0" dirty="0" smtClean="0"/>
              <a:t>Other stuff to note…</a:t>
            </a:r>
          </a:p>
          <a:p>
            <a:pPr algn="l"/>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8000"/>
                </a:solidFill>
                <a:latin typeface="Courier New"/>
              </a:rPr>
              <a:t># Set index 9. Is this legal? Are there side effects?</a:t>
            </a:r>
            <a:r>
              <a:rPr lang="en-US" sz="1200" dirty="0" smtClean="0">
                <a:solidFill>
                  <a:srgbClr val="FF0000"/>
                </a:solidFill>
                <a:latin typeface="Courier New"/>
              </a:rPr>
              <a:t> </a:t>
            </a:r>
            <a:endParaRPr lang="en-US" baseline="0" dirty="0" smtClean="0"/>
          </a:p>
          <a:p>
            <a:pPr algn="l"/>
            <a:r>
              <a:rPr lang="en-US" baseline="0" dirty="0" smtClean="0"/>
              <a:t>$array[9] = 10;</a:t>
            </a:r>
          </a:p>
          <a:p>
            <a:pPr algn="l"/>
            <a:endParaRPr lang="en-US" baseline="0" dirty="0" smtClean="0"/>
          </a:p>
          <a:p>
            <a:pPr algn="l"/>
            <a:r>
              <a:rPr lang="en-US" baseline="0" dirty="0" smtClean="0"/>
              <a:t>Perl places no size restrictions on its arrays. That line in the code above sets $array[9], which is perfectly legal. But when you do so, Perl actually creates extra array spaces for 5 new scalars (array used to be 5 elements, you just accessed the 10</a:t>
            </a:r>
            <a:r>
              <a:rPr lang="en-US" baseline="30000" dirty="0" smtClean="0"/>
              <a:t>th</a:t>
            </a:r>
            <a:r>
              <a:rPr lang="en-US" baseline="0" dirty="0" smtClean="0"/>
              <a:t> element at index 9). You set [9], but the other 4 values default to undef.</a:t>
            </a:r>
          </a:p>
          <a:p>
            <a:pPr algn="l"/>
            <a:endParaRPr lang="en-US" baseline="0" dirty="0" smtClean="0"/>
          </a:p>
          <a:p>
            <a:pPr algn="l"/>
            <a:r>
              <a:rPr lang="en-US" baseline="0" dirty="0" smtClean="0"/>
              <a:t>If you try to access an array index that doesn’t exist, you’ll just get undef. Your script won’t crash; there are no index-out-of-bounds errors for Perl arrays. The ONLY exception to this would be if you tried to write to a large negative index that didn’t exist. Negative indices? What? Keep reading…</a:t>
            </a:r>
          </a:p>
          <a:p>
            <a:pPr algn="l"/>
            <a:endParaRPr lang="en-US" baseline="0" dirty="0" smtClean="0"/>
          </a:p>
          <a:p>
            <a:pPr algn="l"/>
            <a:r>
              <a:rPr lang="en-US" baseline="0" dirty="0" smtClean="0"/>
              <a:t>For every array, you can get the last index of the array by using $# in front of the array variable’s name. The size is $#array + 1.</a:t>
            </a:r>
          </a:p>
          <a:p>
            <a:pPr algn="l"/>
            <a:endParaRPr lang="en-US" baseline="0" dirty="0" smtClean="0"/>
          </a:p>
          <a:p>
            <a:pPr algn="l"/>
            <a:r>
              <a:rPr lang="en-US" baseline="0" dirty="0" smtClean="0"/>
              <a:t>So in the code above, $last_index has the value 9, and $array_size has the value 10.</a:t>
            </a:r>
          </a:p>
          <a:p>
            <a:pPr algn="l"/>
            <a:endParaRPr lang="en-US" baseline="0" dirty="0" smtClean="0"/>
          </a:p>
          <a:p>
            <a:pPr algn="l"/>
            <a:r>
              <a:rPr lang="en-US" baseline="0" dirty="0" smtClean="0"/>
              <a:t>The last two lines demonstrate something nifty. You can get the last element of an array by accessing $array[$#array]. BUT you can also do the same thing by using $array[-1]. Yep! Negative indices work in Perl just fine! [-1] gets the last element, [-2] the 2</a:t>
            </a:r>
            <a:r>
              <a:rPr lang="en-US" baseline="30000" dirty="0" smtClean="0"/>
              <a:t>nd</a:t>
            </a:r>
            <a:r>
              <a:rPr lang="en-US" baseline="0" dirty="0" smtClean="0"/>
              <a:t> to last element, and so on… However, for the array above if you tried to access $array[-11], you would get undef, just like if you tried to access $array[10]. As we mentioned above, though, if you tried to WRITE to $array[-11], and there was no $array[10] in existence, Perl would crash. It can’t be friendly *all* the time.</a:t>
            </a:r>
          </a:p>
        </p:txBody>
      </p:sp>
      <p:sp>
        <p:nvSpPr>
          <p:cNvPr id="4" name="Slide Number Placeholder 3"/>
          <p:cNvSpPr>
            <a:spLocks noGrp="1"/>
          </p:cNvSpPr>
          <p:nvPr>
            <p:ph type="sldNum" sz="quarter" idx="10"/>
          </p:nvPr>
        </p:nvSpPr>
        <p:spPr/>
        <p:txBody>
          <a:bodyPr/>
          <a:lstStyle/>
          <a:p>
            <a:fld id="{16B385F3-482D-4C2C-AE24-1957F8BD049B}"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fontScale="77500" lnSpcReduction="20000"/>
          </a:bodyPr>
          <a:lstStyle/>
          <a:p>
            <a:pPr algn="l"/>
            <a:r>
              <a:rPr lang="en-US" baseline="0" dirty="0" smtClean="0"/>
              <a:t>Here are the most immediately useful array functions built into Perl.</a:t>
            </a:r>
          </a:p>
          <a:p>
            <a:pPr algn="l"/>
            <a:endParaRPr lang="en-US" baseline="0" dirty="0" smtClean="0"/>
          </a:p>
          <a:p>
            <a:pPr algn="l"/>
            <a:r>
              <a:rPr lang="en-US" baseline="0" dirty="0" smtClean="0"/>
              <a:t>4 of them add/remove elements to/from the array. The diagram best describes what’s going on.</a:t>
            </a:r>
          </a:p>
          <a:p>
            <a:pPr algn="l"/>
            <a:r>
              <a:rPr lang="en-US" baseline="0" dirty="0" smtClean="0"/>
              <a:t>	Push adds elements onto the end of an array. You can give push a whole list to add more than one thing.</a:t>
            </a:r>
          </a:p>
          <a:p>
            <a:pPr algn="l"/>
            <a:r>
              <a:rPr lang="en-US" baseline="0" dirty="0" smtClean="0"/>
              <a:t>	Pop removes one element at a time from the end of the array, and returns it to you.</a:t>
            </a:r>
          </a:p>
          <a:p>
            <a:pPr algn="l"/>
            <a:r>
              <a:rPr lang="en-US" baseline="0" dirty="0" smtClean="0"/>
              <a:t>	Unshift adds elements onto the front of the array. It increases the size of the array, moving all other elements down </a:t>
            </a:r>
          </a:p>
          <a:p>
            <a:pPr algn="l"/>
            <a:r>
              <a:rPr lang="en-US" baseline="0" dirty="0" smtClean="0"/>
              <a:t>	to make room. Like push(), you can give it a whole list.</a:t>
            </a:r>
          </a:p>
          <a:p>
            <a:pPr algn="l"/>
            <a:r>
              <a:rPr lang="en-US" baseline="0" dirty="0" smtClean="0"/>
              <a:t>	Shift removes one element at a time from the beginning of the array, and returns it to you.</a:t>
            </a:r>
          </a:p>
          <a:p>
            <a:pPr algn="l"/>
            <a:r>
              <a:rPr lang="en-US" baseline="0" dirty="0" smtClean="0"/>
              <a:t>	Splice() is very powerful. You can remove a bunch of elements from the array, insert a bunch of elements, </a:t>
            </a:r>
          </a:p>
          <a:p>
            <a:pPr algn="l"/>
            <a:r>
              <a:rPr lang="en-US" baseline="0" dirty="0" smtClean="0"/>
              <a:t>	or both at the same time.</a:t>
            </a:r>
          </a:p>
          <a:p>
            <a:pPr algn="l"/>
            <a:endParaRPr lang="en-US" baseline="0" dirty="0" smtClean="0"/>
          </a:p>
          <a:p>
            <a:pPr algn="l"/>
            <a:r>
              <a:rPr lang="en-US" baseline="0" dirty="0" smtClean="0"/>
              <a:t>For all of those functions, especially splice(), consult PerlDoc for best results.</a:t>
            </a:r>
          </a:p>
          <a:p>
            <a:pPr algn="l"/>
            <a:endParaRPr lang="en-US" baseline="0" dirty="0" smtClean="0"/>
          </a:p>
          <a:p>
            <a:pPr algn="l"/>
            <a:r>
              <a:rPr lang="en-US" baseline="0" dirty="0" smtClean="0"/>
              <a:t>There’s also sort() and reverse().</a:t>
            </a:r>
          </a:p>
          <a:p>
            <a:pPr algn="l"/>
            <a:endParaRPr lang="en-US" baseline="0" dirty="0" smtClean="0"/>
          </a:p>
          <a:p>
            <a:pPr algn="l"/>
            <a:r>
              <a:rPr lang="en-US" baseline="0" dirty="0" smtClean="0"/>
              <a:t>Guess what sort() does? Yep. Sorts the array. Bravo. There are two important things here though:</a:t>
            </a:r>
          </a:p>
          <a:p>
            <a:pPr algn="l"/>
            <a:r>
              <a:rPr lang="en-US" baseline="0" dirty="0" smtClean="0"/>
              <a:t>	sort(@array) does NOT sort in-place. So you really need to say @array = sort(@array) if that’s what you want to do.</a:t>
            </a:r>
          </a:p>
          <a:p>
            <a:pPr algn="l"/>
            <a:r>
              <a:rPr lang="en-US" baseline="0" dirty="0" smtClean="0"/>
              <a:t>	sort() defaults to an *alphabetical* sort. That means that if you had the numbers 1 – 10 in your array, Perl would sort it…</a:t>
            </a:r>
          </a:p>
          <a:p>
            <a:pPr algn="l"/>
            <a:r>
              <a:rPr lang="en-US" baseline="0" dirty="0" smtClean="0"/>
              <a:t>		1, 10, 2, 3, 4, …</a:t>
            </a:r>
          </a:p>
          <a:p>
            <a:pPr algn="l"/>
            <a:r>
              <a:rPr lang="en-US" baseline="0" dirty="0" smtClean="0"/>
              <a:t>	</a:t>
            </a:r>
          </a:p>
          <a:p>
            <a:pPr algn="l"/>
            <a:r>
              <a:rPr lang="en-US" baseline="0" dirty="0" smtClean="0"/>
              <a:t>Don’t want that? Here’s how to get numerical sorting:</a:t>
            </a:r>
          </a:p>
          <a:p>
            <a:pPr algn="l"/>
            <a:r>
              <a:rPr lang="en-US" baseline="0" dirty="0" smtClean="0"/>
              <a:t>	sort {$a &lt;=&gt; $b} (@array);</a:t>
            </a:r>
          </a:p>
          <a:p>
            <a:pPr algn="l"/>
            <a:endParaRPr lang="en-US" baseline="0" dirty="0" smtClean="0"/>
          </a:p>
          <a:p>
            <a:pPr algn="l"/>
            <a:r>
              <a:rPr lang="en-US" baseline="0" dirty="0" smtClean="0"/>
              <a:t>What the heck is that thing? Short answer: don’t worry about it. That’s a topic for a more advanced class.</a:t>
            </a:r>
          </a:p>
          <a:p>
            <a:pPr algn="l"/>
            <a:endParaRPr lang="en-US" baseline="0" dirty="0" smtClean="0"/>
          </a:p>
          <a:p>
            <a:pPr algn="l"/>
            <a:r>
              <a:rPr lang="en-US" baseline="0" dirty="0" smtClean="0"/>
              <a:t>Long answer: You can give sort() a block of code to execute when comparing two elements. These elements are magically named $a and $b for you. The &lt;=&gt; operator (called the spaceship operator by Perl dorks) compares two numbers and returns -1 if $a &lt; b, 0 if $a == $b, and 1 if $a &gt; $b.</a:t>
            </a:r>
          </a:p>
        </p:txBody>
      </p:sp>
      <p:sp>
        <p:nvSpPr>
          <p:cNvPr id="4" name="Slide Number Placeholder 3"/>
          <p:cNvSpPr>
            <a:spLocks noGrp="1"/>
          </p:cNvSpPr>
          <p:nvPr>
            <p:ph type="sldNum" sz="quarter" idx="10"/>
          </p:nvPr>
        </p:nvSpPr>
        <p:spPr/>
        <p:txBody>
          <a:bodyPr/>
          <a:lstStyle/>
          <a:p>
            <a:fld id="{16B385F3-482D-4C2C-AE24-1957F8BD049B}"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split() and join() are awesome for processing strings and printing things out. They’re especially great at Micron for CSV files.</a:t>
            </a:r>
          </a:p>
          <a:p>
            <a:pPr algn="l"/>
            <a:endParaRPr lang="en-US" baseline="0" dirty="0" smtClean="0"/>
          </a:p>
          <a:p>
            <a:pPr algn="l"/>
            <a:r>
              <a:rPr lang="en-US" baseline="0" dirty="0" smtClean="0"/>
              <a:t>What are those / /’s doing there, you ask? Just put them in there for now; they’re not optional. In Perl, front-slashes mark regular expressions – powerful pattern-matching tools. Here, the pattern is just a comma. It could be a lot more complicated. PerlDoc has more than you would ever want to know about regular expressions.</a:t>
            </a:r>
          </a:p>
          <a:p>
            <a:pPr algn="l"/>
            <a:endParaRPr lang="en-US" baseline="0" dirty="0" smtClean="0"/>
          </a:p>
          <a:p>
            <a:pPr algn="l"/>
            <a:r>
              <a:rPr lang="en-US" baseline="0" dirty="0" smtClean="0"/>
              <a:t>What does this script print?</a:t>
            </a:r>
          </a:p>
          <a:p>
            <a:pPr algn="l"/>
            <a:endParaRPr lang="en-US" baseline="0" dirty="0" smtClean="0"/>
          </a:p>
          <a:p>
            <a:pPr algn="l"/>
            <a:r>
              <a:rPr lang="en-US" baseline="0" dirty="0" smtClean="0"/>
              <a:t>“A bunch of values joined back together!”</a:t>
            </a:r>
          </a:p>
          <a:p>
            <a:pPr algn="l"/>
            <a:endParaRPr lang="en-US" baseline="0" dirty="0" smtClean="0"/>
          </a:p>
        </p:txBody>
      </p:sp>
      <p:sp>
        <p:nvSpPr>
          <p:cNvPr id="4" name="Slide Number Placeholder 3"/>
          <p:cNvSpPr>
            <a:spLocks noGrp="1"/>
          </p:cNvSpPr>
          <p:nvPr>
            <p:ph type="sldNum" sz="quarter" idx="10"/>
          </p:nvPr>
        </p:nvSpPr>
        <p:spPr/>
        <p:txBody>
          <a:bodyPr/>
          <a:lstStyle/>
          <a:p>
            <a:fld id="{16B385F3-482D-4C2C-AE24-1957F8BD049B}"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This one’s a bit trickier than the last one…</a:t>
            </a:r>
          </a:p>
          <a:p>
            <a:pPr algn="l"/>
            <a:endParaRPr lang="en-US" baseline="0" dirty="0" smtClean="0"/>
          </a:p>
          <a:p>
            <a:pPr algn="l"/>
            <a:r>
              <a:rPr lang="en-US" baseline="0" dirty="0" smtClean="0"/>
              <a:t>Can you figure it out in your head?</a:t>
            </a:r>
          </a:p>
          <a:p>
            <a:pPr algn="l"/>
            <a:endParaRPr lang="en-US" baseline="0" dirty="0" smtClean="0"/>
          </a:p>
          <a:p>
            <a:pPr algn="l"/>
            <a:r>
              <a:rPr lang="en-US" baseline="0" dirty="0" smtClean="0"/>
              <a:t>…</a:t>
            </a:r>
          </a:p>
          <a:p>
            <a:pPr algn="l"/>
            <a:endParaRPr lang="en-US" baseline="0" dirty="0" smtClean="0"/>
          </a:p>
          <a:p>
            <a:pPr algn="l"/>
            <a:r>
              <a:rPr lang="en-US" baseline="0" dirty="0" smtClean="0"/>
              <a:t>Well, here’s what’s happening:</a:t>
            </a:r>
          </a:p>
          <a:p>
            <a:pPr algn="l"/>
            <a:endParaRPr lang="en-US" baseline="0" dirty="0" smtClean="0"/>
          </a:p>
          <a:p>
            <a:pPr marL="228600" indent="-228600" algn="l">
              <a:buAutoNum type="arabicParenR"/>
            </a:pPr>
            <a:r>
              <a:rPr lang="en-US" baseline="0" dirty="0" smtClean="0"/>
              <a:t>We create @array and use it to store the list:	(12, 6, 8, 1, 2, 5, 9)	</a:t>
            </a:r>
          </a:p>
          <a:p>
            <a:pPr marL="228600" indent="-228600" algn="l">
              <a:buAutoNum type="arabicParenR"/>
            </a:pPr>
            <a:r>
              <a:rPr lang="en-US" baseline="0" dirty="0" smtClean="0"/>
              <a:t>We push the value 6 onto the end of the array:	(12, 6, 8, 1, 2, 5, 9, 6)</a:t>
            </a:r>
          </a:p>
          <a:p>
            <a:pPr marL="228600" indent="-228600" algn="l">
              <a:buAutoNum type="arabicParenR"/>
            </a:pPr>
            <a:r>
              <a:rPr lang="en-US" baseline="0" dirty="0" smtClean="0"/>
              <a:t>We set the 3</a:t>
            </a:r>
            <a:r>
              <a:rPr lang="en-US" baseline="30000" dirty="0" smtClean="0"/>
              <a:t>rd</a:t>
            </a:r>
            <a:r>
              <a:rPr lang="en-US" baseline="0" dirty="0" smtClean="0"/>
              <a:t> value of @array (index 2) to 10:	(12, 6, 10, 1, 2, 5, 9, 6)</a:t>
            </a:r>
          </a:p>
          <a:p>
            <a:pPr marL="228600" indent="-228600" algn="l">
              <a:buAutoNum type="arabicParenR"/>
            </a:pPr>
            <a:r>
              <a:rPr lang="en-US" baseline="0" dirty="0" smtClean="0"/>
              <a:t>We shift the 1</a:t>
            </a:r>
            <a:r>
              <a:rPr lang="en-US" baseline="30000" dirty="0" smtClean="0"/>
              <a:t>st</a:t>
            </a:r>
            <a:r>
              <a:rPr lang="en-US" baseline="0" dirty="0" smtClean="0"/>
              <a:t> value off of the array:	(6, 10, 1, 2, 5, 9, 6)</a:t>
            </a:r>
          </a:p>
          <a:p>
            <a:pPr marL="228600" indent="-228600" algn="l">
              <a:buAutoNum type="arabicParenR"/>
            </a:pPr>
            <a:r>
              <a:rPr lang="en-US" baseline="0" dirty="0" smtClean="0"/>
              <a:t>We use our old friend sort on the array:	(1, 2, 5, 6, 6, 9, 10)</a:t>
            </a:r>
          </a:p>
          <a:p>
            <a:pPr marL="228600" indent="-228600" algn="l">
              <a:buAutoNum type="arabicParenR"/>
            </a:pPr>
            <a:r>
              <a:rPr lang="en-US" baseline="0" dirty="0" smtClean="0"/>
              <a:t>We print the array out. Yep, you can put arrays right into double-quoted strings!</a:t>
            </a:r>
          </a:p>
          <a:p>
            <a:pPr marL="228600" indent="-228600" algn="l">
              <a:buNone/>
            </a:pPr>
            <a:endParaRPr lang="en-US" baseline="0" dirty="0" smtClean="0"/>
          </a:p>
          <a:p>
            <a:pPr marL="228600" indent="-228600" algn="l">
              <a:buNone/>
            </a:pPr>
            <a:r>
              <a:rPr lang="en-US" baseline="0" dirty="0" smtClean="0"/>
              <a:t>Finally, we print out a certain array value. It’s the index of the array at the array size divided by 2. (In this example, it’s 3.5, but since arrays take integer indexes Perl automatically turns this into 3 for us). Isn’t that the middle element of the list?</a:t>
            </a:r>
          </a:p>
          <a:p>
            <a:pPr marL="228600" indent="-228600" algn="l">
              <a:buNone/>
            </a:pPr>
            <a:endParaRPr lang="en-US" baseline="0" dirty="0" smtClean="0"/>
          </a:p>
          <a:p>
            <a:pPr marL="228600" indent="-228600" algn="l">
              <a:buNone/>
            </a:pPr>
            <a:r>
              <a:rPr lang="en-US" baseline="0" dirty="0" smtClean="0"/>
              <a:t>Got it yet? We’ve just printed out the median of this data set!</a:t>
            </a:r>
          </a:p>
          <a:p>
            <a:pPr marL="228600" indent="-228600" algn="l">
              <a:buNone/>
            </a:pPr>
            <a:endParaRPr lang="en-US" baseline="0" dirty="0" smtClean="0"/>
          </a:p>
          <a:p>
            <a:pPr marL="228600" indent="-228600" algn="l">
              <a:buNone/>
            </a:pPr>
            <a:r>
              <a:rPr lang="en-US" baseline="0" dirty="0" smtClean="0"/>
              <a:t>Note that we can get a median in Perl in just 2 lines! Neat, huh? Though it won’t work right if there are an even number of things in the list…</a:t>
            </a:r>
          </a:p>
          <a:p>
            <a:pPr marL="228600" indent="-228600" algn="l">
              <a:buNone/>
            </a:pPr>
            <a:endParaRPr lang="en-US" baseline="0" dirty="0" smtClean="0"/>
          </a:p>
          <a:p>
            <a:pPr marL="228600" indent="-228600" algn="l">
              <a:buNone/>
            </a:pPr>
            <a:r>
              <a:rPr lang="en-US" baseline="0" dirty="0" smtClean="0"/>
              <a:t>Hmm…well as a thank-you for reading all of these notes, here’s the solution:</a:t>
            </a:r>
          </a:p>
          <a:p>
            <a:pPr marL="228600" indent="-228600" algn="l">
              <a:buNone/>
            </a:pPr>
            <a:endParaRPr lang="en-US" baseline="0" dirty="0" smtClean="0"/>
          </a:p>
          <a:p>
            <a:pPr marL="228600" indent="-228600" algn="l">
              <a:buNone/>
            </a:pPr>
            <a:r>
              <a:rPr lang="en-US" baseline="0" dirty="0" smtClean="0"/>
              <a:t>my $median;</a:t>
            </a:r>
          </a:p>
          <a:p>
            <a:pPr marL="228600" indent="-228600" algn="l">
              <a:buNone/>
            </a:pPr>
            <a:r>
              <a:rPr lang="en-US" baseline="0" dirty="0" smtClean="0"/>
              <a:t>@array = sort {$a &lt;=&gt; $b} @array;</a:t>
            </a:r>
          </a:p>
          <a:p>
            <a:pPr marL="228600" indent="-228600" algn="l">
              <a:buNone/>
            </a:pPr>
            <a:endParaRPr lang="en-US" baseline="0" dirty="0" smtClean="0"/>
          </a:p>
          <a:p>
            <a:pPr marL="228600" indent="-228600" algn="l">
              <a:buNone/>
            </a:pPr>
            <a:r>
              <a:rPr lang="en-US" baseline="0" dirty="0" smtClean="0"/>
              <a:t>if ($#array % 2 == 0)</a:t>
            </a:r>
          </a:p>
          <a:p>
            <a:pPr marL="228600" indent="-228600" algn="l">
              <a:buNone/>
            </a:pPr>
            <a:r>
              <a:rPr lang="en-US" baseline="0" dirty="0" smtClean="0"/>
              <a:t>{</a:t>
            </a:r>
          </a:p>
          <a:p>
            <a:pPr marL="228600" indent="-228600" algn="l">
              <a:buNone/>
            </a:pPr>
            <a:r>
              <a:rPr lang="en-US" baseline="0" dirty="0" smtClean="0"/>
              <a:t>	# Odd number of things. Easy. Take the middle element.</a:t>
            </a:r>
          </a:p>
          <a:p>
            <a:pPr marL="228600" indent="-228600" algn="l">
              <a:buNone/>
            </a:pPr>
            <a:r>
              <a:rPr lang="en-US" baseline="0" dirty="0" smtClean="0"/>
              <a:t>	$median = $array[($#array + 1) / 2];</a:t>
            </a:r>
          </a:p>
          <a:p>
            <a:pPr marL="228600" indent="-228600" algn="l">
              <a:buNone/>
            </a:pPr>
            <a:r>
              <a:rPr lang="en-US" baseline="0" dirty="0" smtClean="0"/>
              <a:t>}</a:t>
            </a:r>
          </a:p>
          <a:p>
            <a:pPr marL="228600" indent="-228600" algn="l">
              <a:buNone/>
            </a:pPr>
            <a:r>
              <a:rPr lang="en-US" baseline="0" dirty="0" smtClean="0"/>
              <a:t>else</a:t>
            </a:r>
          </a:p>
          <a:p>
            <a:pPr marL="228600" indent="-228600" algn="l">
              <a:buNone/>
            </a:pPr>
            <a:r>
              <a:rPr lang="en-US" baseline="0" dirty="0" smtClean="0"/>
              <a:t>{</a:t>
            </a:r>
          </a:p>
          <a:p>
            <a:pPr marL="228600" indent="-228600" algn="l">
              <a:buNone/>
            </a:pPr>
            <a:r>
              <a:rPr lang="en-US" baseline="0" dirty="0" smtClean="0"/>
              <a:t>	# Even number of things. Not so easy. Average the two middle elements.</a:t>
            </a:r>
          </a:p>
          <a:p>
            <a:pPr marL="228600" indent="-228600" algn="l">
              <a:buNone/>
            </a:pPr>
            <a:r>
              <a:rPr lang="en-US" baseline="0" dirty="0" smtClean="0"/>
              <a:t>	# Note: the int() function just hacks off the decimal part of a number. 3.5 -&gt; 3</a:t>
            </a:r>
          </a:p>
          <a:p>
            <a:pPr marL="228600" indent="-228600" algn="l">
              <a:buNone/>
            </a:pPr>
            <a:r>
              <a:rPr lang="en-US" baseline="0" dirty="0" smtClean="0"/>
              <a:t>	my $i = int(($#array + 1) / 2);</a:t>
            </a:r>
          </a:p>
          <a:p>
            <a:pPr marL="228600" indent="-228600" algn="l">
              <a:buNone/>
            </a:pPr>
            <a:r>
              <a:rPr lang="en-US" baseline="0" dirty="0" smtClean="0"/>
              <a:t>	$median = ($array[$i] + $array[$i + 1]) / 2;</a:t>
            </a:r>
          </a:p>
          <a:p>
            <a:pPr marL="228600" indent="-228600" algn="l">
              <a:buNone/>
            </a:pPr>
            <a:r>
              <a:rPr lang="en-US" baseline="0" dirty="0" smtClean="0"/>
              <a:t>}</a:t>
            </a:r>
          </a:p>
          <a:p>
            <a:pPr marL="228600" indent="-228600" algn="l">
              <a:buNone/>
            </a:pPr>
            <a:endParaRPr lang="en-US" baseline="0" dirty="0" smtClean="0"/>
          </a:p>
          <a:p>
            <a:pPr marL="228600" indent="-228600" algn="l">
              <a:buNone/>
            </a:pPr>
            <a:r>
              <a:rPr lang="en-US" baseline="0" dirty="0" smtClean="0"/>
              <a:t>print $median, “\n”;</a:t>
            </a:r>
          </a:p>
        </p:txBody>
      </p:sp>
      <p:sp>
        <p:nvSpPr>
          <p:cNvPr id="4" name="Slide Number Placeholder 3"/>
          <p:cNvSpPr>
            <a:spLocks noGrp="1"/>
          </p:cNvSpPr>
          <p:nvPr>
            <p:ph type="sldNum" sz="quarter" idx="10"/>
          </p:nvPr>
        </p:nvSpPr>
        <p:spPr/>
        <p:txBody>
          <a:bodyPr/>
          <a:lstStyle/>
          <a:p>
            <a:fld id="{16B385F3-482D-4C2C-AE24-1957F8BD049B}"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r>
              <a:rPr lang="en-US" dirty="0" smtClean="0"/>
              <a:t>Cover here:</a:t>
            </a:r>
          </a:p>
          <a:p>
            <a:endParaRPr lang="en-US" dirty="0" smtClean="0"/>
          </a:p>
          <a:p>
            <a:r>
              <a:rPr lang="en-US" dirty="0" smtClean="0"/>
              <a:t>	Actual</a:t>
            </a:r>
            <a:r>
              <a:rPr lang="en-US" baseline="0" dirty="0" smtClean="0"/>
              <a:t> contents of lecture, which will be…</a:t>
            </a:r>
          </a:p>
          <a:p>
            <a:endParaRPr lang="en-US" baseline="0" dirty="0" smtClean="0"/>
          </a:p>
          <a:p>
            <a:r>
              <a:rPr lang="en-US" baseline="0" dirty="0" smtClean="0"/>
              <a:t>	Basic Perl syntax</a:t>
            </a:r>
          </a:p>
          <a:p>
            <a:r>
              <a:rPr lang="en-US" baseline="0" dirty="0" smtClean="0"/>
              <a:t>	Perl variables: scalars, arrays, hashes</a:t>
            </a:r>
          </a:p>
          <a:p>
            <a:r>
              <a:rPr lang="en-US" baseline="0" dirty="0" smtClean="0"/>
              <a:t>	Basic operations: print, etc.</a:t>
            </a:r>
          </a:p>
          <a:p>
            <a:r>
              <a:rPr lang="en-US" baseline="0" dirty="0" smtClean="0"/>
              <a:t>	Basic file I/O: open, read, write</a:t>
            </a:r>
          </a:p>
          <a:p>
            <a:r>
              <a:rPr lang="en-US" baseline="0" dirty="0" smtClean="0"/>
              <a:t>	Program control: branches &amp; loops</a:t>
            </a:r>
          </a:p>
        </p:txBody>
      </p:sp>
      <p:sp>
        <p:nvSpPr>
          <p:cNvPr id="4" name="Slide Number Placeholder 3"/>
          <p:cNvSpPr>
            <a:spLocks noGrp="1"/>
          </p:cNvSpPr>
          <p:nvPr>
            <p:ph type="sldNum" sz="quarter" idx="10"/>
          </p:nvPr>
        </p:nvSpPr>
        <p:spPr/>
        <p:txBody>
          <a:bodyPr/>
          <a:lstStyle/>
          <a:p>
            <a:fld id="{16B385F3-482D-4C2C-AE24-1957F8BD049B}"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Okay, now that we’ve got arrays down, let’s go over loops.</a:t>
            </a:r>
          </a:p>
          <a:p>
            <a:pPr algn="l"/>
            <a:endParaRPr lang="en-US" baseline="0" dirty="0" smtClean="0"/>
          </a:p>
          <a:p>
            <a:pPr algn="l"/>
            <a:r>
              <a:rPr lang="en-US" baseline="0" dirty="0" smtClean="0"/>
              <a:t>Where most programming/scripting languages have one sort of while loop, Perl has two: while and until</a:t>
            </a:r>
          </a:p>
          <a:p>
            <a:pPr algn="l"/>
            <a:endParaRPr lang="en-US" baseline="0" dirty="0" smtClean="0"/>
          </a:p>
          <a:p>
            <a:pPr algn="l"/>
            <a:r>
              <a:rPr lang="en-US" baseline="0" dirty="0" smtClean="0"/>
              <a:t>Just like in other languages, these sorts of loops are typically used when you don’t know how many iterations you need to do. By “you,” I really mean “your script.” If your script has a way of figuring out how many iterations easily (as in, it’s the size of an array or stored in a variable somewhere) a while loop usually isn’t the best option. The examples here are toy examples; they aren’t how you’ll usually use while loops. We’ll see good examples when we go over reading files.</a:t>
            </a:r>
          </a:p>
          <a:p>
            <a:pPr algn="l"/>
            <a:endParaRPr lang="en-US" baseline="0" dirty="0" smtClean="0"/>
          </a:p>
          <a:p>
            <a:pPr algn="l"/>
            <a:r>
              <a:rPr lang="en-US" baseline="0" dirty="0" smtClean="0"/>
              <a:t>They’re functionally identical. until(CONDITION) is essentially the same as while(! CONDITION).</a:t>
            </a:r>
          </a:p>
          <a:p>
            <a:pPr algn="l"/>
            <a:endParaRPr lang="en-US" baseline="0" dirty="0" smtClean="0"/>
          </a:p>
          <a:p>
            <a:pPr algn="l"/>
            <a:r>
              <a:rPr lang="en-US" baseline="0" dirty="0" smtClean="0"/>
              <a:t>The syntax looks just like an if statement, without the elsif/else parts.</a:t>
            </a:r>
          </a:p>
          <a:p>
            <a:pPr algn="l"/>
            <a:endParaRPr lang="en-US" baseline="0" dirty="0" smtClean="0"/>
          </a:p>
          <a:p>
            <a:pPr algn="l"/>
            <a:r>
              <a:rPr lang="en-US" baseline="0" dirty="0" smtClean="0"/>
              <a:t>Like if statements, the curly braces are REQUIRED in Perl, EXCEPT for the last code example, where there is a single line of code and the while part is at the end of the line.</a:t>
            </a:r>
          </a:p>
          <a:p>
            <a:pPr algn="l"/>
            <a:endParaRPr lang="en-US" baseline="0" dirty="0" smtClean="0"/>
          </a:p>
          <a:p>
            <a:pPr algn="l"/>
            <a:r>
              <a:rPr lang="en-US" baseline="0" dirty="0" smtClean="0"/>
              <a:t>I am not sure why, but I have heard that using the until statement in this manner (at the end of the line) will break, so it is probably best to avoid doing so.</a:t>
            </a:r>
          </a:p>
          <a:p>
            <a:pPr algn="l"/>
            <a:endParaRPr lang="en-US" baseline="0" dirty="0" smtClean="0"/>
          </a:p>
          <a:p>
            <a:pPr algn="l"/>
            <a:r>
              <a:rPr lang="en-US" baseline="0" dirty="0" smtClean="0"/>
              <a:t>Note: If you found that you’ve accidentally created an infinite loop, you can usually press CTRL+C to force your Perl script to quit.</a:t>
            </a:r>
          </a:p>
          <a:p>
            <a:pPr algn="l"/>
            <a:endParaRPr lang="en-US" baseline="0" dirty="0" smtClean="0"/>
          </a:p>
          <a:p>
            <a:pPr algn="l"/>
            <a:r>
              <a:rPr lang="en-US" baseline="0" dirty="0" smtClean="0"/>
              <a:t>“But how do I know if my loop is infinite?” Do a sanity check. If your script seems to be running for a minute, and it’s not supposed to be doing an insane amount of work (crunching die-level data, for example), you might have an infinite loop. Try inserting print() commands inside the loop to diagnose the situation.</a:t>
            </a:r>
          </a:p>
        </p:txBody>
      </p:sp>
      <p:sp>
        <p:nvSpPr>
          <p:cNvPr id="4" name="Slide Number Placeholder 3"/>
          <p:cNvSpPr>
            <a:spLocks noGrp="1"/>
          </p:cNvSpPr>
          <p:nvPr>
            <p:ph type="sldNum" sz="quarter" idx="10"/>
          </p:nvPr>
        </p:nvSpPr>
        <p:spPr/>
        <p:txBody>
          <a:bodyPr/>
          <a:lstStyle/>
          <a:p>
            <a:fld id="{16B385F3-482D-4C2C-AE24-1957F8BD049B}"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The for loop is, by far, the most versatile loop in Perl.</a:t>
            </a:r>
          </a:p>
          <a:p>
            <a:pPr algn="l"/>
            <a:endParaRPr lang="en-US" baseline="0" dirty="0" smtClean="0"/>
          </a:p>
          <a:p>
            <a:pPr algn="l"/>
            <a:r>
              <a:rPr lang="en-US" baseline="0" dirty="0" smtClean="0"/>
              <a:t>It is used when while/until loops don’t apply: when you *do* know how many iterations you’ll be doing. Meaning when you can count iterations or loop over a known list.</a:t>
            </a:r>
          </a:p>
          <a:p>
            <a:pPr algn="l"/>
            <a:endParaRPr lang="en-US" baseline="0" dirty="0" smtClean="0"/>
          </a:p>
          <a:p>
            <a:pPr algn="l"/>
            <a:r>
              <a:rPr lang="en-US" baseline="0" dirty="0" smtClean="0"/>
              <a:t>In Perl, the for loop is really both “for” and “foreach.” In fact, if you want, you can use “foreach” anywhere you could use “for” – the two are aliases.</a:t>
            </a:r>
          </a:p>
          <a:p>
            <a:pPr algn="l"/>
            <a:endParaRPr lang="en-US" baseline="0" dirty="0" smtClean="0"/>
          </a:p>
          <a:p>
            <a:pPr algn="l"/>
            <a:r>
              <a:rPr lang="en-US" baseline="0" dirty="0" smtClean="0"/>
              <a:t>The examples here all demonstrate summing the numbers from 1 to 100.</a:t>
            </a:r>
          </a:p>
          <a:p>
            <a:pPr algn="l"/>
            <a:endParaRPr lang="en-US" baseline="0" dirty="0" smtClean="0"/>
          </a:p>
          <a:p>
            <a:pPr algn="l"/>
            <a:r>
              <a:rPr lang="en-US" baseline="0" dirty="0" smtClean="0"/>
              <a:t>If you’ve written a for loop before, chances are you’ve done it like the 1</a:t>
            </a:r>
            <a:r>
              <a:rPr lang="en-US" baseline="30000" dirty="0" smtClean="0"/>
              <a:t>st</a:t>
            </a:r>
            <a:r>
              <a:rPr lang="en-US" baseline="0" dirty="0" smtClean="0"/>
              <a:t> example, with a declaration, a condition, and an iteration. The general look of these is:</a:t>
            </a:r>
          </a:p>
          <a:p>
            <a:pPr algn="l"/>
            <a:endParaRPr lang="en-US" baseline="0" dirty="0" smtClean="0"/>
          </a:p>
          <a:p>
            <a:pPr algn="l"/>
            <a:r>
              <a:rPr lang="en-US" baseline="0" dirty="0" smtClean="0"/>
              <a:t>	for (DECLARATION; CONDITION; ITERATION) { # Perl code }</a:t>
            </a:r>
          </a:p>
          <a:p>
            <a:pPr algn="l"/>
            <a:endParaRPr lang="en-US" baseline="0" dirty="0" smtClean="0"/>
          </a:p>
          <a:p>
            <a:pPr algn="l"/>
            <a:r>
              <a:rPr lang="en-US" baseline="0" dirty="0" smtClean="0"/>
              <a:t>DECLARATION is really any valid Perl statement. It will execute before the loop starts. Sane programmers use this place to initialize loop variables. Insane programmers use it for other things. Please be sane.</a:t>
            </a:r>
          </a:p>
          <a:p>
            <a:pPr algn="l"/>
            <a:endParaRPr lang="en-US" baseline="0" dirty="0" smtClean="0"/>
          </a:p>
          <a:p>
            <a:pPr algn="l"/>
            <a:r>
              <a:rPr lang="en-US" baseline="0" dirty="0" smtClean="0"/>
              <a:t>CONDITION is any condition. The loop will exit when the condition becomes FALSE. Unlike while/until, there’s no way to reverse this with for loops.</a:t>
            </a:r>
          </a:p>
          <a:p>
            <a:pPr algn="l"/>
            <a:endParaRPr lang="en-US" baseline="0" dirty="0" smtClean="0"/>
          </a:p>
          <a:p>
            <a:pPr algn="l"/>
            <a:r>
              <a:rPr lang="en-US" baseline="0" dirty="0" smtClean="0"/>
              <a:t>ITERATION is, again, any valid Perl statement. It executes after each loop. Sane programmers use it to change loop variables. You’re sane, right?</a:t>
            </a:r>
          </a:p>
          <a:p>
            <a:pPr algn="l"/>
            <a:endParaRPr lang="en-US" baseline="0" dirty="0" smtClean="0"/>
          </a:p>
          <a:p>
            <a:pPr algn="l"/>
            <a:r>
              <a:rPr lang="en-US" baseline="0" dirty="0" smtClean="0"/>
              <a:t>for loops are also used for iterating over lists. The (1 .. 100) actually creates a list of the numbers from 1 to 100 to iterate over. (Oh, and don’t worry about memory efficiency here – Perl is smart enough not to make the whole list in memory nowadays. So 1 .. 1000000000 won’t crash your computer now). </a:t>
            </a:r>
          </a:p>
          <a:p>
            <a:pPr algn="l"/>
            <a:endParaRPr lang="en-US" baseline="0" dirty="0" smtClean="0"/>
          </a:p>
          <a:p>
            <a:pPr algn="l"/>
            <a:r>
              <a:rPr lang="en-US" baseline="0" dirty="0" smtClean="0"/>
              <a:t>So you can also say</a:t>
            </a:r>
          </a:p>
          <a:p>
            <a:pPr algn="l"/>
            <a:endParaRPr lang="en-US" baseline="0" dirty="0" smtClean="0"/>
          </a:p>
          <a:p>
            <a:pPr algn="l"/>
            <a:r>
              <a:rPr lang="en-US" baseline="0" dirty="0" smtClean="0"/>
              <a:t>foreach my $scalar (@array) { # CODE }</a:t>
            </a:r>
          </a:p>
          <a:p>
            <a:pPr algn="l"/>
            <a:endParaRPr lang="en-US" baseline="0" dirty="0" smtClean="0"/>
          </a:p>
          <a:p>
            <a:pPr algn="l"/>
            <a:r>
              <a:rPr lang="en-US" baseline="0" dirty="0" smtClean="0"/>
              <a:t>and it’s like saying “for each element inside @array, set $scalar to that element and execute my loop once.” Note how I used foreach here for clarity?</a:t>
            </a:r>
          </a:p>
          <a:p>
            <a:pPr algn="l"/>
            <a:endParaRPr lang="en-US" baseline="0" dirty="0" smtClean="0"/>
          </a:p>
          <a:p>
            <a:pPr algn="l"/>
            <a:r>
              <a:rPr lang="en-US" baseline="0" dirty="0" smtClean="0"/>
              <a:t>Oh…and what about that last line there? What is up with that $_ variable? Short answer: it’s a “magic” variable known as the default variable. It’s really handy for shortening your loop code. We’ll talk about it more later. Probably in Perl 201.</a:t>
            </a:r>
          </a:p>
        </p:txBody>
      </p:sp>
      <p:sp>
        <p:nvSpPr>
          <p:cNvPr id="4" name="Slide Number Placeholder 3"/>
          <p:cNvSpPr>
            <a:spLocks noGrp="1"/>
          </p:cNvSpPr>
          <p:nvPr>
            <p:ph type="sldNum" sz="quarter" idx="10"/>
          </p:nvPr>
        </p:nvSpPr>
        <p:spPr/>
        <p:txBody>
          <a:bodyPr/>
          <a:lstStyle/>
          <a:p>
            <a:fld id="{16B385F3-482D-4C2C-AE24-1957F8BD049B}"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And onto the third Perl data structure – hashes.</a:t>
            </a:r>
          </a:p>
          <a:p>
            <a:pPr algn="l"/>
            <a:endParaRPr lang="en-US" baseline="0" dirty="0" smtClean="0"/>
          </a:p>
          <a:p>
            <a:pPr algn="l"/>
            <a:r>
              <a:rPr lang="en-US" baseline="0" dirty="0" smtClean="0"/>
              <a:t>Hashes are like arrays in that they store more than one scalar. In fact, under the hood hashes are really just arrays plus a hash function that helps to store and locate things (hence the name). “Hash” is actually short for “hash table.”</a:t>
            </a:r>
          </a:p>
          <a:p>
            <a:pPr algn="l"/>
            <a:endParaRPr lang="en-US" baseline="0" dirty="0" smtClean="0"/>
          </a:p>
          <a:p>
            <a:pPr algn="l"/>
            <a:r>
              <a:rPr lang="en-US" baseline="0" dirty="0" smtClean="0"/>
              <a:t>Hashes are indexed by strings, and ONLY strings. Even if you try to index by a number, Perl will automatically turn it into a string for you.</a:t>
            </a:r>
          </a:p>
          <a:p>
            <a:pPr algn="l"/>
            <a:endParaRPr lang="en-US" baseline="0" dirty="0" smtClean="0"/>
          </a:p>
          <a:p>
            <a:pPr algn="l"/>
            <a:r>
              <a:rPr lang="en-US" baseline="0" dirty="0" smtClean="0"/>
              <a:t>The indices – the strings we use to store information – are called keys. The scalars that we store in the hash are called values.</a:t>
            </a:r>
          </a:p>
          <a:p>
            <a:pPr algn="l"/>
            <a:endParaRPr lang="en-US" baseline="0" dirty="0" smtClean="0"/>
          </a:p>
          <a:p>
            <a:pPr algn="l"/>
            <a:r>
              <a:rPr lang="en-US" baseline="0" dirty="0" smtClean="0"/>
              <a:t>So a hash is really just a mapping between keys and values…</a:t>
            </a:r>
          </a:p>
        </p:txBody>
      </p:sp>
      <p:sp>
        <p:nvSpPr>
          <p:cNvPr id="4" name="Slide Number Placeholder 3"/>
          <p:cNvSpPr>
            <a:spLocks noGrp="1"/>
          </p:cNvSpPr>
          <p:nvPr>
            <p:ph type="sldNum" sz="quarter" idx="10"/>
          </p:nvPr>
        </p:nvSpPr>
        <p:spPr/>
        <p:txBody>
          <a:bodyPr/>
          <a:lstStyle/>
          <a:p>
            <a:fld id="{16B385F3-482D-4C2C-AE24-1957F8BD049B}"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…So a hash is really just a mapping between keys and values.</a:t>
            </a:r>
          </a:p>
          <a:p>
            <a:pPr algn="l"/>
            <a:endParaRPr lang="en-US" baseline="0" dirty="0" smtClean="0"/>
          </a:p>
          <a:p>
            <a:pPr algn="l"/>
            <a:r>
              <a:rPr lang="en-US" baseline="0" dirty="0" smtClean="0"/>
              <a:t>Really just needed another slide to say that.</a:t>
            </a:r>
          </a:p>
          <a:p>
            <a:pPr algn="l"/>
            <a:endParaRPr lang="en-US" baseline="0" dirty="0" smtClean="0"/>
          </a:p>
          <a:p>
            <a:pPr algn="l"/>
            <a:r>
              <a:rPr lang="en-US" baseline="0" dirty="0" smtClean="0"/>
              <a:t>Hashes are slower than arrays. They also use up a bunch more memory.</a:t>
            </a:r>
          </a:p>
          <a:p>
            <a:pPr algn="l"/>
            <a:endParaRPr lang="en-US" baseline="0" dirty="0" smtClean="0"/>
          </a:p>
          <a:p>
            <a:pPr algn="l"/>
            <a:r>
              <a:rPr lang="en-US" baseline="0" dirty="0" smtClean="0"/>
              <a:t>Why?</a:t>
            </a:r>
          </a:p>
          <a:p>
            <a:pPr algn="l"/>
            <a:endParaRPr lang="en-US" baseline="0" dirty="0" smtClean="0"/>
          </a:p>
          <a:p>
            <a:pPr algn="l"/>
            <a:r>
              <a:rPr lang="en-US" baseline="0" dirty="0" smtClean="0"/>
              <a:t>BEGIN TECHNICAL MUMBO-JUMBO</a:t>
            </a:r>
          </a:p>
          <a:p>
            <a:pPr algn="l"/>
            <a:endParaRPr lang="en-US" baseline="0" dirty="0" smtClean="0"/>
          </a:p>
          <a:p>
            <a:pPr algn="l"/>
            <a:r>
              <a:rPr lang="en-US" baseline="0" dirty="0" smtClean="0"/>
              <a:t>Hashes are slower because they have to lookup a whole string. Where an array index is just a pointer in memory, meaning “add X to my memory and go there,” hashes are more complicated. To get a memory address out of a string, Perl has to “hash” the string (there’s that name again) by running it through a special hash function. This takes a string and converts it into an array index (remember, hashes are arrays under the hood). This takes longer than just addition.</a:t>
            </a:r>
          </a:p>
          <a:p>
            <a:pPr algn="l"/>
            <a:endParaRPr lang="en-US" baseline="0" dirty="0" smtClean="0"/>
          </a:p>
          <a:p>
            <a:pPr algn="l"/>
            <a:r>
              <a:rPr lang="en-US" baseline="0" dirty="0" smtClean="0"/>
              <a:t>And hashes take up more memory for the same reasons. Even if you store only one thing in a hash, Perl creates more memory assuming you’re going to add more to it, just like an array. Unlike an array, Perl jumps all over the place in that array, storing values wherever the hash function says to. The goal of the hash function is to be really, really random-looking, while still generating the same number every time you give it the same string. So “bananas” might point to array index 13. “key” might point to 7. “3.1415” might also point to 7. Yes, that’s possible! It’s called a collision, it sucks, and it forces Perl to either make more memory or have some way of dealing with it.</a:t>
            </a:r>
          </a:p>
          <a:p>
            <a:pPr algn="l"/>
            <a:endParaRPr lang="en-US" baseline="0" dirty="0" smtClean="0"/>
          </a:p>
          <a:p>
            <a:pPr algn="l"/>
            <a:r>
              <a:rPr lang="en-US" baseline="0" dirty="0" smtClean="0"/>
              <a:t>Even with those limitations, hashes are used *all the time* because they’re really, really useful.</a:t>
            </a:r>
          </a:p>
          <a:p>
            <a:pPr algn="l"/>
            <a:endParaRPr lang="en-US" baseline="0" dirty="0" smtClean="0"/>
          </a:p>
          <a:p>
            <a:pPr algn="l"/>
            <a:r>
              <a:rPr lang="en-US" baseline="0" dirty="0" smtClean="0"/>
              <a:t>END TECHNICAL MUMBO-JUMBO</a:t>
            </a:r>
          </a:p>
        </p:txBody>
      </p:sp>
      <p:sp>
        <p:nvSpPr>
          <p:cNvPr id="4" name="Slide Number Placeholder 3"/>
          <p:cNvSpPr>
            <a:spLocks noGrp="1"/>
          </p:cNvSpPr>
          <p:nvPr>
            <p:ph type="sldNum" sz="quarter" idx="10"/>
          </p:nvPr>
        </p:nvSpPr>
        <p:spPr/>
        <p:txBody>
          <a:bodyPr/>
          <a:lstStyle/>
          <a:p>
            <a:fld id="{16B385F3-482D-4C2C-AE24-1957F8BD049B}"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Now for more syntax lessons! Hooray…</a:t>
            </a:r>
          </a:p>
          <a:p>
            <a:pPr algn="l"/>
            <a:endParaRPr lang="en-US" baseline="0" dirty="0" smtClean="0"/>
          </a:p>
          <a:p>
            <a:pPr algn="l"/>
            <a:r>
              <a:rPr lang="en-US" baseline="0" dirty="0" smtClean="0"/>
              <a:t>Hashes start with the percent sign ‘%’ sigil.</a:t>
            </a:r>
          </a:p>
          <a:p>
            <a:pPr algn="l"/>
            <a:endParaRPr lang="en-US" baseline="0" dirty="0" smtClean="0"/>
          </a:p>
          <a:p>
            <a:pPr algn="l"/>
            <a:r>
              <a:rPr lang="en-US" baseline="0" dirty="0" smtClean="0"/>
              <a:t>You specify them just like lists, using parentheses. So an empty hash is just ( ).</a:t>
            </a:r>
          </a:p>
          <a:p>
            <a:pPr algn="l"/>
            <a:endParaRPr lang="en-US" baseline="0" dirty="0" smtClean="0"/>
          </a:p>
          <a:p>
            <a:pPr algn="l"/>
            <a:r>
              <a:rPr lang="en-US" baseline="0" dirty="0" smtClean="0"/>
              <a:t>You can create an initialized hash by filling it up like a list. </a:t>
            </a:r>
          </a:p>
          <a:p>
            <a:pPr algn="l"/>
            <a:endParaRPr lang="en-US" baseline="0" dirty="0" smtClean="0"/>
          </a:p>
          <a:p>
            <a:pPr algn="l"/>
            <a:r>
              <a:rPr lang="en-US" baseline="0" dirty="0" smtClean="0"/>
              <a:t>See the =&gt; everywhere used to set up %second_hash? That is an operator saying “map this key to this value.” The thing on the left is the key, the thing on the right is a value.</a:t>
            </a:r>
          </a:p>
          <a:p>
            <a:pPr algn="l"/>
            <a:endParaRPr lang="en-US" baseline="0" dirty="0" smtClean="0"/>
          </a:p>
          <a:p>
            <a:pPr algn="l"/>
            <a:r>
              <a:rPr lang="en-US" baseline="0" dirty="0" smtClean="0"/>
              <a:t>Quick note: though it’s not shown here, the quotes in the keys are optional if they don’t have spaces</a:t>
            </a:r>
          </a:p>
          <a:p>
            <a:pPr algn="l"/>
            <a:endParaRPr lang="en-US" baseline="0" dirty="0" smtClean="0"/>
          </a:p>
          <a:p>
            <a:pPr algn="l"/>
            <a:r>
              <a:rPr lang="en-US" baseline="0" dirty="0" smtClean="0"/>
              <a:t>The thing on the left, no matter what it starts as, will end up as a string.</a:t>
            </a:r>
          </a:p>
          <a:p>
            <a:pPr algn="l"/>
            <a:endParaRPr lang="en-US" baseline="0" dirty="0" smtClean="0"/>
          </a:p>
          <a:p>
            <a:pPr algn="l"/>
            <a:r>
              <a:rPr lang="en-US" baseline="0" dirty="0" smtClean="0"/>
              <a:t>The thing on the right can be ANY scalar value. It won’t be converted from anything to anything.</a:t>
            </a:r>
          </a:p>
          <a:p>
            <a:pPr algn="l"/>
            <a:endParaRPr lang="en-US" baseline="0" dirty="0" smtClean="0"/>
          </a:p>
          <a:p>
            <a:pPr algn="l"/>
            <a:r>
              <a:rPr lang="en-US" baseline="0" dirty="0" smtClean="0"/>
              <a:t>And what is up with that %third_hash definition? Well, if you give a hash a list, the list becomes a hash! Every even element becomes a key; every odd element becomes a value.</a:t>
            </a:r>
          </a:p>
          <a:p>
            <a:pPr algn="l"/>
            <a:endParaRPr lang="en-US" baseline="0" dirty="0" smtClean="0"/>
          </a:p>
          <a:p>
            <a:pPr algn="l"/>
            <a:r>
              <a:rPr lang="en-US" baseline="0" dirty="0" smtClean="0"/>
              <a:t>So in the code above, %third_hash has…</a:t>
            </a:r>
          </a:p>
          <a:p>
            <a:pPr algn="l"/>
            <a:endParaRPr lang="en-US" baseline="0" dirty="0" smtClean="0"/>
          </a:p>
          <a:p>
            <a:pPr algn="l"/>
            <a:r>
              <a:rPr lang="en-US" baseline="0" dirty="0" smtClean="0"/>
              <a:t>	‘key’        =&gt; 1</a:t>
            </a:r>
          </a:p>
          <a:p>
            <a:pPr algn="l"/>
            <a:r>
              <a:rPr lang="en-US" baseline="0" dirty="0" smtClean="0"/>
              <a:t>	‘bananas’ =&gt; 2</a:t>
            </a:r>
          </a:p>
          <a:p>
            <a:pPr algn="l"/>
            <a:r>
              <a:rPr lang="en-US" baseline="0" dirty="0" smtClean="0"/>
              <a:t>	‘3.1415’   =&gt; 3</a:t>
            </a:r>
          </a:p>
          <a:p>
            <a:pPr algn="l"/>
            <a:endParaRPr lang="en-US" baseline="0" dirty="0" smtClean="0"/>
          </a:p>
          <a:p>
            <a:pPr algn="l"/>
            <a:r>
              <a:rPr lang="en-US" baseline="0" dirty="0" smtClean="0"/>
              <a:t>(Guess what? That crazy-looking =&gt; operator is *almost* exactly the same as a comma! No joke! The ONLY difference is that quotes will be placed around anything left of a =&gt;, something that doesn’t happen with a comma.)</a:t>
            </a:r>
          </a:p>
        </p:txBody>
      </p:sp>
      <p:sp>
        <p:nvSpPr>
          <p:cNvPr id="4" name="Slide Number Placeholder 3"/>
          <p:cNvSpPr>
            <a:spLocks noGrp="1"/>
          </p:cNvSpPr>
          <p:nvPr>
            <p:ph type="sldNum" sz="quarter" idx="10"/>
          </p:nvPr>
        </p:nvSpPr>
        <p:spPr/>
        <p:txBody>
          <a:bodyPr/>
          <a:lstStyle/>
          <a:p>
            <a:fld id="{16B385F3-482D-4C2C-AE24-1957F8BD049B}"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fontScale="77500" lnSpcReduction="20000"/>
          </a:bodyPr>
          <a:lstStyle/>
          <a:p>
            <a:pPr algn="l"/>
            <a:r>
              <a:rPr lang="en-US" baseline="0" dirty="0" smtClean="0"/>
              <a:t>Hash indexing… use { }, NOT [ ].</a:t>
            </a:r>
          </a:p>
        </p:txBody>
      </p:sp>
      <p:sp>
        <p:nvSpPr>
          <p:cNvPr id="4" name="Slide Number Placeholder 3"/>
          <p:cNvSpPr>
            <a:spLocks noGrp="1"/>
          </p:cNvSpPr>
          <p:nvPr>
            <p:ph type="sldNum" sz="quarter" idx="10"/>
          </p:nvPr>
        </p:nvSpPr>
        <p:spPr/>
        <p:txBody>
          <a:bodyPr/>
          <a:lstStyle/>
          <a:p>
            <a:fld id="{16B385F3-482D-4C2C-AE24-1957F8BD049B}"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And here are the four most useful hash functions. There aren’t a whole ton like with arrays, because there’s no ordering for hash elements.</a:t>
            </a:r>
          </a:p>
          <a:p>
            <a:pPr algn="l"/>
            <a:endParaRPr lang="en-US" baseline="0" dirty="0" smtClean="0"/>
          </a:p>
          <a:p>
            <a:pPr algn="l"/>
            <a:r>
              <a:rPr lang="en-US" baseline="0" dirty="0" smtClean="0"/>
              <a:t>keys gives a list of keys. They come out in some random-looking order. So if you want them sorted, use sort keys %hash instead.</a:t>
            </a:r>
          </a:p>
          <a:p>
            <a:pPr algn="l"/>
            <a:endParaRPr lang="en-US" baseline="0" dirty="0" smtClean="0"/>
          </a:p>
          <a:p>
            <a:pPr algn="l"/>
            <a:r>
              <a:rPr lang="en-US" baseline="0" dirty="0" smtClean="0"/>
              <a:t>values gives a list of values. Again, in random order. No keys attached. Just a dump of all values.</a:t>
            </a:r>
          </a:p>
          <a:p>
            <a:pPr algn="l"/>
            <a:endParaRPr lang="en-US" baseline="0" dirty="0" smtClean="0"/>
          </a:p>
          <a:p>
            <a:pPr algn="l"/>
            <a:r>
              <a:rPr lang="en-US" baseline="0" dirty="0" smtClean="0"/>
              <a:t>exists checks whether a *key* is defined for the hash. Now, think about that for a second…</a:t>
            </a:r>
          </a:p>
          <a:p>
            <a:pPr algn="l"/>
            <a:endParaRPr lang="en-US" baseline="0" dirty="0" smtClean="0"/>
          </a:p>
          <a:p>
            <a:pPr algn="l"/>
            <a:r>
              <a:rPr lang="en-US" baseline="0" dirty="0" smtClean="0"/>
              <a:t>$value = undef;</a:t>
            </a:r>
          </a:p>
          <a:p>
            <a:pPr algn="l"/>
            <a:endParaRPr lang="en-US" baseline="0" dirty="0" smtClean="0"/>
          </a:p>
          <a:p>
            <a:pPr algn="l"/>
            <a:r>
              <a:rPr lang="en-US" baseline="0" dirty="0" smtClean="0"/>
              <a:t>$hash{‘key’} = $value;</a:t>
            </a:r>
          </a:p>
          <a:p>
            <a:pPr algn="l"/>
            <a:endParaRPr lang="en-US" baseline="0" dirty="0" smtClean="0"/>
          </a:p>
          <a:p>
            <a:pPr algn="l"/>
            <a:r>
              <a:rPr lang="en-US" baseline="0" dirty="0" smtClean="0"/>
              <a:t>print “EXISTS” if (exists $hash{‘key’});</a:t>
            </a:r>
          </a:p>
          <a:p>
            <a:pPr algn="l"/>
            <a:endParaRPr lang="en-US" baseline="0" dirty="0" smtClean="0"/>
          </a:p>
          <a:p>
            <a:pPr algn="l"/>
            <a:r>
              <a:rPr lang="en-US" baseline="0" dirty="0" smtClean="0"/>
              <a:t>print “DEFINED” if (defined $hash{‘key’});</a:t>
            </a:r>
          </a:p>
          <a:p>
            <a:pPr algn="l"/>
            <a:endParaRPr lang="en-US" baseline="0" dirty="0" smtClean="0"/>
          </a:p>
          <a:p>
            <a:pPr algn="l"/>
            <a:r>
              <a:rPr lang="en-US" baseline="0" dirty="0" smtClean="0"/>
              <a:t>This little sample code prints EXISTS. Why? Because you set a value for the key “key”! Sure, you set it to undef, but that’s legal! So with keys there are 3 possibilities…</a:t>
            </a:r>
          </a:p>
          <a:p>
            <a:pPr algn="l"/>
            <a:endParaRPr lang="en-US" baseline="0" dirty="0" smtClean="0"/>
          </a:p>
          <a:p>
            <a:pPr algn="l"/>
            <a:r>
              <a:rPr lang="en-US" baseline="0" dirty="0" smtClean="0"/>
              <a:t>	1) The key doesn’t exist in the hash</a:t>
            </a:r>
          </a:p>
          <a:p>
            <a:pPr algn="l"/>
            <a:r>
              <a:rPr lang="en-US" baseline="0" dirty="0" smtClean="0"/>
              <a:t>	2) The key exists but its value is undef</a:t>
            </a:r>
          </a:p>
          <a:p>
            <a:pPr algn="l"/>
            <a:r>
              <a:rPr lang="en-US" baseline="0" dirty="0" smtClean="0"/>
              <a:t>	3) The key exists and the value is defined</a:t>
            </a:r>
          </a:p>
          <a:p>
            <a:pPr algn="l"/>
            <a:endParaRPr lang="en-US" baseline="0" dirty="0" smtClean="0"/>
          </a:p>
          <a:p>
            <a:pPr algn="l"/>
            <a:r>
              <a:rPr lang="en-US" baseline="0" dirty="0" smtClean="0"/>
              <a:t>So setting a key to undef will not remove that key…</a:t>
            </a:r>
          </a:p>
          <a:p>
            <a:pPr algn="l"/>
            <a:r>
              <a:rPr lang="en-US" baseline="0" dirty="0" smtClean="0"/>
              <a:t>But delete()ing it will!</a:t>
            </a:r>
          </a:p>
          <a:p>
            <a:pPr algn="l"/>
            <a:endParaRPr lang="en-US" baseline="0" dirty="0" smtClean="0"/>
          </a:p>
          <a:p>
            <a:pPr algn="l"/>
            <a:r>
              <a:rPr lang="en-US" baseline="0" dirty="0" smtClean="0"/>
              <a:t>And that’s our fourth function: delete(). It causes a key to not exist. The value goes away too.</a:t>
            </a:r>
          </a:p>
        </p:txBody>
      </p:sp>
      <p:sp>
        <p:nvSpPr>
          <p:cNvPr id="4" name="Slide Number Placeholder 3"/>
          <p:cNvSpPr>
            <a:spLocks noGrp="1"/>
          </p:cNvSpPr>
          <p:nvPr>
            <p:ph type="sldNum" sz="quarter" idx="10"/>
          </p:nvPr>
        </p:nvSpPr>
        <p:spPr/>
        <p:txBody>
          <a:bodyPr/>
          <a:lstStyle/>
          <a:p>
            <a:fld id="{16B385F3-482D-4C2C-AE24-1957F8BD049B}"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Round Three!</a:t>
            </a:r>
          </a:p>
          <a:p>
            <a:pPr algn="l"/>
            <a:endParaRPr lang="en-US" baseline="0" dirty="0" smtClean="0"/>
          </a:p>
          <a:p>
            <a:pPr algn="l"/>
            <a:r>
              <a:rPr lang="en-US" baseline="0" dirty="0" smtClean="0"/>
              <a:t>Well, first off, the answer is…</a:t>
            </a:r>
          </a:p>
          <a:p>
            <a:pPr algn="l"/>
            <a:endParaRPr lang="en-US" baseline="0" dirty="0" smtClean="0"/>
          </a:p>
          <a:p>
            <a:pPr algn="l"/>
            <a:r>
              <a:rPr lang="en-US" baseline="0" dirty="0" smtClean="0"/>
              <a:t>Lot 7123456.006</a:t>
            </a:r>
          </a:p>
          <a:p>
            <a:pPr algn="l"/>
            <a:r>
              <a:rPr lang="en-US" baseline="0" dirty="0" smtClean="0"/>
              <a:t>Lot 7431256.006</a:t>
            </a:r>
          </a:p>
          <a:p>
            <a:pPr algn="l"/>
            <a:r>
              <a:rPr lang="en-US" baseline="0" dirty="0" smtClean="0"/>
              <a:t>Lot 7654326.006</a:t>
            </a:r>
          </a:p>
          <a:p>
            <a:pPr algn="l"/>
            <a:endParaRPr lang="en-US" baseline="0" dirty="0" smtClean="0"/>
          </a:p>
          <a:p>
            <a:pPr algn="l"/>
            <a:r>
              <a:rPr lang="en-US" baseline="0" dirty="0" smtClean="0"/>
              <a:t>What’s it do?! Now we’ve got some lists, some hashes, and some loops!</a:t>
            </a:r>
          </a:p>
          <a:p>
            <a:pPr algn="l"/>
            <a:endParaRPr lang="en-US" baseline="0" dirty="0" smtClean="0"/>
          </a:p>
          <a:p>
            <a:pPr algn="l"/>
            <a:r>
              <a:rPr lang="en-US" baseline="0" dirty="0" smtClean="0"/>
              <a:t>A list of five lots…right?</a:t>
            </a:r>
          </a:p>
          <a:p>
            <a:pPr algn="l"/>
            <a:endParaRPr lang="en-US" baseline="0" dirty="0" smtClean="0"/>
          </a:p>
          <a:p>
            <a:pPr algn="l"/>
            <a:r>
              <a:rPr lang="en-US" baseline="0" dirty="0" smtClean="0"/>
              <a:t>Well actually two of those are duplicates.</a:t>
            </a:r>
          </a:p>
          <a:p>
            <a:pPr algn="l"/>
            <a:endParaRPr lang="en-US" baseline="0" dirty="0" smtClean="0"/>
          </a:p>
          <a:p>
            <a:pPr algn="l"/>
            <a:r>
              <a:rPr lang="en-US" baseline="0" dirty="0" smtClean="0"/>
              <a:t>And what’s the first thing we do?</a:t>
            </a:r>
          </a:p>
          <a:p>
            <a:pPr algn="l"/>
            <a:endParaRPr lang="en-US" baseline="0" dirty="0" smtClean="0"/>
          </a:p>
          <a:p>
            <a:pPr algn="l"/>
            <a:r>
              <a:rPr lang="en-US" baseline="0" dirty="0" smtClean="0"/>
              <a:t>Load the lotlist into a hash, with the lots as keys. The values don’t matter here, so we just choose 1.</a:t>
            </a:r>
          </a:p>
          <a:p>
            <a:pPr algn="l"/>
            <a:endParaRPr lang="en-US" baseline="0" dirty="0" smtClean="0"/>
          </a:p>
          <a:p>
            <a:pPr algn="l"/>
            <a:r>
              <a:rPr lang="en-US" baseline="0" dirty="0" smtClean="0"/>
              <a:t>Then we pull the keys out of the hash, sort them, and print them out.</a:t>
            </a:r>
          </a:p>
          <a:p>
            <a:pPr algn="l"/>
            <a:endParaRPr lang="en-US" baseline="0" dirty="0" smtClean="0"/>
          </a:p>
          <a:p>
            <a:pPr algn="l"/>
            <a:r>
              <a:rPr lang="en-US" baseline="0" dirty="0" smtClean="0"/>
              <a:t>What happened to those duplicates? Well keys have to be unique…so they disappeared!</a:t>
            </a:r>
          </a:p>
          <a:p>
            <a:pPr algn="l"/>
            <a:endParaRPr lang="en-US" baseline="0" dirty="0" smtClean="0"/>
          </a:p>
          <a:p>
            <a:pPr algn="l"/>
            <a:r>
              <a:rPr lang="en-US" baseline="0" dirty="0" smtClean="0"/>
              <a:t>So this code does two things. It sorts a lotlist and removes all duplicate lots. Handy, no?</a:t>
            </a:r>
          </a:p>
          <a:p>
            <a:pPr algn="l"/>
            <a:endParaRPr lang="en-US" baseline="0" dirty="0" smtClean="0"/>
          </a:p>
          <a:p>
            <a:pPr algn="l"/>
            <a:endParaRPr lang="en-US" baseline="0" dirty="0" smtClean="0"/>
          </a:p>
        </p:txBody>
      </p:sp>
      <p:sp>
        <p:nvSpPr>
          <p:cNvPr id="4" name="Slide Number Placeholder 3"/>
          <p:cNvSpPr>
            <a:spLocks noGrp="1"/>
          </p:cNvSpPr>
          <p:nvPr>
            <p:ph type="sldNum" sz="quarter" idx="10"/>
          </p:nvPr>
        </p:nvSpPr>
        <p:spPr/>
        <p:txBody>
          <a:bodyPr/>
          <a:lstStyle/>
          <a:p>
            <a:fld id="{16B385F3-482D-4C2C-AE24-1957F8BD049B}"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Brief intro to I/O operations</a:t>
            </a:r>
          </a:p>
          <a:p>
            <a:pPr algn="l"/>
            <a:endParaRPr lang="en-US" baseline="0" dirty="0" smtClean="0"/>
          </a:p>
          <a:p>
            <a:pPr algn="l"/>
            <a:r>
              <a:rPr lang="en-US" baseline="0" dirty="0" smtClean="0"/>
              <a:t>Any command-line program swears by these 3 definitions:</a:t>
            </a:r>
          </a:p>
          <a:p>
            <a:pPr algn="l"/>
            <a:endParaRPr lang="en-US" baseline="0" dirty="0" smtClean="0"/>
          </a:p>
          <a:p>
            <a:pPr algn="l"/>
            <a:r>
              <a:rPr lang="en-US" baseline="0" dirty="0" smtClean="0"/>
              <a:t>	STDIN = Input from the console. Either entered by a user or “piped” in from another command’s output</a:t>
            </a:r>
          </a:p>
          <a:p>
            <a:pPr algn="l"/>
            <a:r>
              <a:rPr lang="en-US" baseline="0" dirty="0" smtClean="0"/>
              <a:t>	STDOUT = Output to the console.</a:t>
            </a:r>
          </a:p>
          <a:p>
            <a:pPr algn="l"/>
            <a:r>
              <a:rPr lang="en-US" baseline="0" dirty="0" smtClean="0"/>
              <a:t>	STDERR = Error messages. Usually also go to the console. You probably don’t need to worry about this.</a:t>
            </a:r>
          </a:p>
          <a:p>
            <a:pPr algn="l"/>
            <a:endParaRPr lang="en-US" baseline="0" dirty="0" smtClean="0"/>
          </a:p>
          <a:p>
            <a:pPr algn="l"/>
            <a:r>
              <a:rPr lang="en-US" baseline="0" dirty="0" smtClean="0"/>
              <a:t>The easiest way to get input into your script is to use the &lt;&gt; operator. We’ll see how in the next few slides.</a:t>
            </a:r>
          </a:p>
          <a:p>
            <a:pPr algn="l"/>
            <a:endParaRPr lang="en-US" baseline="0" dirty="0" smtClean="0"/>
          </a:p>
          <a:p>
            <a:pPr algn="l"/>
            <a:r>
              <a:rPr lang="en-US" baseline="0" dirty="0" smtClean="0"/>
              <a:t>The easiest way to generate output is to use print(). By default, print goes to STDOUT.</a:t>
            </a:r>
          </a:p>
          <a:p>
            <a:pPr algn="l"/>
            <a:endParaRPr lang="en-US" baseline="0" dirty="0" smtClean="0"/>
          </a:p>
          <a:p>
            <a:pPr algn="l"/>
            <a:r>
              <a:rPr lang="en-US" baseline="0" dirty="0" smtClean="0"/>
              <a:t>Note how I said “the easiest way.” Remember: TIMTOWTDI… There Is More Than One Way To Do It</a:t>
            </a:r>
          </a:p>
          <a:p>
            <a:pPr algn="l"/>
            <a:endParaRPr lang="en-US" baseline="0" dirty="0" smtClean="0"/>
          </a:p>
          <a:p>
            <a:pPr algn="l"/>
            <a:r>
              <a:rPr lang="en-US" baseline="0" dirty="0" smtClean="0"/>
              <a:t>If you find a way that works for you, by all means use it!</a:t>
            </a:r>
          </a:p>
        </p:txBody>
      </p:sp>
      <p:sp>
        <p:nvSpPr>
          <p:cNvPr id="4" name="Slide Number Placeholder 3"/>
          <p:cNvSpPr>
            <a:spLocks noGrp="1"/>
          </p:cNvSpPr>
          <p:nvPr>
            <p:ph type="sldNum" sz="quarter" idx="10"/>
          </p:nvPr>
        </p:nvSpPr>
        <p:spPr/>
        <p:txBody>
          <a:bodyPr/>
          <a:lstStyle/>
          <a:p>
            <a:fld id="{16B385F3-482D-4C2C-AE24-1957F8BD049B}"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Try calling this script…</a:t>
            </a:r>
          </a:p>
          <a:p>
            <a:pPr algn="l"/>
            <a:endParaRPr lang="en-US" baseline="0" dirty="0" smtClean="0"/>
          </a:p>
          <a:p>
            <a:pPr algn="l"/>
            <a:r>
              <a:rPr lang="en-US" baseline="0" dirty="0" smtClean="0"/>
              <a:t>&gt; args.pl Arg1 Arg2 “Hello There!”</a:t>
            </a:r>
          </a:p>
        </p:txBody>
      </p:sp>
      <p:sp>
        <p:nvSpPr>
          <p:cNvPr id="4" name="Slide Number Placeholder 3"/>
          <p:cNvSpPr>
            <a:spLocks noGrp="1"/>
          </p:cNvSpPr>
          <p:nvPr>
            <p:ph type="sldNum" sz="quarter" idx="10"/>
          </p:nvPr>
        </p:nvSpPr>
        <p:spPr/>
        <p:txBody>
          <a:bodyPr/>
          <a:lstStyle/>
          <a:p>
            <a:fld id="{16B385F3-482D-4C2C-AE24-1957F8BD049B}"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Setup</a:t>
            </a:r>
            <a:r>
              <a:rPr lang="en-US" baseline="0" dirty="0" smtClean="0"/>
              <a:t> instructions. (Note: Admin privileges are required to complete the </a:t>
            </a:r>
            <a:r>
              <a:rPr lang="en-US" baseline="0" dirty="0" err="1" smtClean="0"/>
              <a:t>PerlSwitcher</a:t>
            </a:r>
            <a:r>
              <a:rPr lang="en-US" baseline="0" dirty="0" smtClean="0"/>
              <a:t> instructions).</a:t>
            </a:r>
          </a:p>
          <a:p>
            <a:endParaRPr lang="en-US" baseline="0" dirty="0" smtClean="0"/>
          </a:p>
          <a:p>
            <a:r>
              <a:rPr lang="en-US" baseline="0" dirty="0" smtClean="0"/>
              <a:t>These were written when Perl 5.10.0 was the newest version available at MTV. This may have changed since…</a:t>
            </a:r>
          </a:p>
          <a:p>
            <a:endParaRPr lang="en-US" baseline="0" dirty="0" smtClean="0"/>
          </a:p>
          <a:p>
            <a:r>
              <a:rPr lang="en-US" baseline="0" dirty="0" smtClean="0"/>
              <a:t>By all means try out a newer version if one is available!</a:t>
            </a:r>
          </a:p>
          <a:p>
            <a:endParaRPr lang="en-US" baseline="0" dirty="0" smtClean="0"/>
          </a:p>
          <a:p>
            <a:r>
              <a:rPr lang="en-US" baseline="0" dirty="0" smtClean="0"/>
              <a:t>The message you should see is:</a:t>
            </a:r>
          </a:p>
          <a:p>
            <a:endParaRPr lang="en-US" baseline="0" dirty="0" smtClean="0"/>
          </a:p>
          <a:p>
            <a:r>
              <a:rPr lang="en-US" dirty="0" smtClean="0"/>
              <a:t>This is perl, v5.10.0 built for MSWin32-x86-multi-thread</a:t>
            </a:r>
          </a:p>
          <a:p>
            <a:endParaRPr lang="en-US" dirty="0" smtClean="0"/>
          </a:p>
          <a:p>
            <a:r>
              <a:rPr lang="en-US" dirty="0" smtClean="0"/>
              <a:t>Copyright 1987-2007, Larry Wall</a:t>
            </a:r>
          </a:p>
          <a:p>
            <a:endParaRPr lang="en-US" dirty="0" smtClean="0"/>
          </a:p>
          <a:p>
            <a:r>
              <a:rPr lang="en-US" dirty="0" smtClean="0"/>
              <a:t>Perl may be copied only under the terms of either the Artistic License or the</a:t>
            </a:r>
          </a:p>
          <a:p>
            <a:r>
              <a:rPr lang="en-US" dirty="0" smtClean="0"/>
              <a:t>GNU General Public License, which may be found in the Perl 5 source kit.</a:t>
            </a:r>
          </a:p>
          <a:p>
            <a:endParaRPr lang="en-US" dirty="0" smtClean="0"/>
          </a:p>
          <a:p>
            <a:r>
              <a:rPr lang="en-US" dirty="0" smtClean="0"/>
              <a:t>Complete documentation for Perl, including FAQ lists, should be found on</a:t>
            </a:r>
          </a:p>
          <a:p>
            <a:r>
              <a:rPr lang="en-US" dirty="0" smtClean="0"/>
              <a:t>this system using "man perl" or "perldoc perl".  If you have access to the</a:t>
            </a:r>
          </a:p>
          <a:p>
            <a:r>
              <a:rPr lang="en-US" dirty="0" smtClean="0"/>
              <a:t>Internet, point your browser at http://www.perl.org/, the Perl Home Page.</a:t>
            </a:r>
            <a:endParaRPr lang="en-US" dirty="0"/>
          </a:p>
        </p:txBody>
      </p:sp>
      <p:sp>
        <p:nvSpPr>
          <p:cNvPr id="4" name="Slide Number Placeholder 3"/>
          <p:cNvSpPr>
            <a:spLocks noGrp="1"/>
          </p:cNvSpPr>
          <p:nvPr>
            <p:ph type="sldNum" sz="quarter" idx="10"/>
          </p:nvPr>
        </p:nvSpPr>
        <p:spPr/>
        <p:txBody>
          <a:bodyPr/>
          <a:lstStyle/>
          <a:p>
            <a:fld id="{16B385F3-482D-4C2C-AE24-1957F8BD049B}"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Ta-da! How to ask for user input!</a:t>
            </a:r>
          </a:p>
          <a:p>
            <a:pPr algn="l"/>
            <a:endParaRPr lang="en-US" baseline="0" dirty="0" smtClean="0"/>
          </a:p>
          <a:p>
            <a:pPr algn="l"/>
            <a:r>
              <a:rPr lang="en-US" baseline="0" dirty="0" smtClean="0"/>
              <a:t>The &lt;&gt; operator basically says “get one line out of whatever I put inside the angle brackets.” We’ll see how to use it for files next.</a:t>
            </a:r>
          </a:p>
          <a:p>
            <a:pPr algn="l"/>
            <a:endParaRPr lang="en-US" baseline="0" dirty="0" smtClean="0"/>
          </a:p>
          <a:p>
            <a:pPr algn="l"/>
            <a:r>
              <a:rPr lang="en-US" baseline="0" dirty="0" smtClean="0"/>
              <a:t>I’ll tell you a secret: Using &lt;&gt; just like that, with nothing in the brackets, turns on its “magic mode.” It will open any files specified on the command-line and get one line from them each time, until it runs out of lines, when it gives you undef.</a:t>
            </a:r>
          </a:p>
          <a:p>
            <a:pPr algn="l"/>
            <a:endParaRPr lang="en-US" baseline="0" dirty="0" smtClean="0"/>
          </a:p>
          <a:p>
            <a:pPr algn="l"/>
            <a:r>
              <a:rPr lang="en-US" baseline="0" dirty="0" smtClean="0"/>
              <a:t>So…</a:t>
            </a:r>
          </a:p>
          <a:p>
            <a:pPr algn="l"/>
            <a:endParaRPr lang="en-US" baseline="0" dirty="0" smtClean="0"/>
          </a:p>
          <a:p>
            <a:pPr algn="l"/>
            <a:r>
              <a:rPr lang="en-US" baseline="0" dirty="0" smtClean="0"/>
              <a:t>while (&lt;&gt;)</a:t>
            </a:r>
          </a:p>
          <a:p>
            <a:pPr algn="l"/>
            <a:r>
              <a:rPr lang="en-US" baseline="0" dirty="0" smtClean="0"/>
              <a:t>{</a:t>
            </a:r>
          </a:p>
          <a:p>
            <a:pPr algn="l"/>
            <a:r>
              <a:rPr lang="en-US" baseline="0" dirty="0" smtClean="0"/>
              <a:t>    # Do stuff with $_</a:t>
            </a:r>
          </a:p>
          <a:p>
            <a:pPr algn="l"/>
            <a:r>
              <a:rPr lang="en-US" baseline="0" dirty="0" smtClean="0"/>
              <a:t>}</a:t>
            </a:r>
          </a:p>
          <a:p>
            <a:pPr algn="l"/>
            <a:endParaRPr lang="en-US" baseline="0" dirty="0" smtClean="0"/>
          </a:p>
          <a:p>
            <a:pPr algn="l"/>
            <a:r>
              <a:rPr lang="en-US" baseline="0" dirty="0" smtClean="0"/>
              <a:t>Is perfectly legal! Notice how the default variable $_ popped up again…</a:t>
            </a:r>
          </a:p>
        </p:txBody>
      </p:sp>
      <p:sp>
        <p:nvSpPr>
          <p:cNvPr id="4" name="Slide Number Placeholder 3"/>
          <p:cNvSpPr>
            <a:spLocks noGrp="1"/>
          </p:cNvSpPr>
          <p:nvPr>
            <p:ph type="sldNum" sz="quarter" idx="10"/>
          </p:nvPr>
        </p:nvSpPr>
        <p:spPr/>
        <p:txBody>
          <a:bodyPr/>
          <a:lstStyle/>
          <a:p>
            <a:fld id="{16B385F3-482D-4C2C-AE24-1957F8BD049B}"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Here we’re gonna go over opening files</a:t>
            </a:r>
          </a:p>
          <a:p>
            <a:pPr algn="l"/>
            <a:endParaRPr lang="en-US" baseline="0" dirty="0" smtClean="0"/>
          </a:p>
          <a:p>
            <a:pPr algn="l"/>
            <a:r>
              <a:rPr lang="en-US" baseline="0" dirty="0" smtClean="0"/>
              <a:t>open() is a 2- or 3- argument function in Perl. We’re going to use only the 3-arg version here.</a:t>
            </a:r>
          </a:p>
          <a:p>
            <a:pPr algn="l"/>
            <a:endParaRPr lang="en-US" baseline="0" dirty="0" smtClean="0"/>
          </a:p>
          <a:p>
            <a:pPr algn="l"/>
            <a:r>
              <a:rPr lang="en-US" baseline="0" dirty="0" smtClean="0"/>
              <a:t>Furthermore, we’re always going to store our file handles in variables.</a:t>
            </a:r>
          </a:p>
          <a:p>
            <a:pPr algn="l"/>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We’re also only going to go over 3 file modes… read, write, and append. For the full list, Google “perlopentut”</a:t>
            </a:r>
          </a:p>
          <a:p>
            <a:pPr algn="l"/>
            <a:endParaRPr lang="en-US" baseline="0" dirty="0" smtClean="0"/>
          </a:p>
          <a:p>
            <a:pPr algn="l"/>
            <a:r>
              <a:rPr lang="en-US" baseline="0" dirty="0" smtClean="0"/>
              <a:t>A “file handle” is just what it sounds like – it’s your script’s “handle” on the file; a way to grab it and do things like read and write.</a:t>
            </a:r>
          </a:p>
          <a:p>
            <a:pPr algn="l"/>
            <a:endParaRPr lang="en-US" baseline="0" dirty="0" smtClean="0"/>
          </a:p>
          <a:p>
            <a:pPr algn="l"/>
            <a:r>
              <a:rPr lang="en-US" baseline="0" dirty="0" smtClean="0"/>
              <a:t>BEGIN TECHNICAL MUMBO-JUMBO:</a:t>
            </a:r>
          </a:p>
          <a:p>
            <a:pPr algn="l"/>
            <a:endParaRPr lang="en-US" baseline="0" dirty="0" smtClean="0"/>
          </a:p>
          <a:p>
            <a:pPr algn="l"/>
            <a:r>
              <a:rPr lang="en-US" baseline="0" dirty="0" smtClean="0"/>
              <a:t>In Perl, file handles aren’t really scalars. Though they are stored in the script symbol table… This is something we really aren’t going to go into because it means we’d also have to talk about typeglobs and symbol tables. Which you really don’t need for basic stuff. Plus you’d need to turn off strict for them. Ick.</a:t>
            </a:r>
          </a:p>
          <a:p>
            <a:pPr algn="l"/>
            <a:endParaRPr lang="en-US" baseline="0" dirty="0" smtClean="0"/>
          </a:p>
          <a:p>
            <a:pPr algn="l"/>
            <a:r>
              <a:rPr lang="en-US" baseline="0" dirty="0" smtClean="0"/>
              <a:t>In short, while file handles aren’t scalars; *references* to file handles are. Here what we are doing is snagging references to file handles and stashing them in scalar variables. Capiche?</a:t>
            </a:r>
          </a:p>
          <a:p>
            <a:pPr algn="l"/>
            <a:endParaRPr lang="en-US" baseline="0" dirty="0" smtClean="0"/>
          </a:p>
          <a:p>
            <a:pPr algn="l"/>
            <a:r>
              <a:rPr lang="en-US" baseline="0" dirty="0" smtClean="0"/>
              <a:t>END TECHNICAL MUMBO-JUMBO.</a:t>
            </a:r>
          </a:p>
        </p:txBody>
      </p:sp>
      <p:sp>
        <p:nvSpPr>
          <p:cNvPr id="4" name="Slide Number Placeholder 3"/>
          <p:cNvSpPr>
            <a:spLocks noGrp="1"/>
          </p:cNvSpPr>
          <p:nvPr>
            <p:ph type="sldNum" sz="quarter" idx="10"/>
          </p:nvPr>
        </p:nvSpPr>
        <p:spPr/>
        <p:txBody>
          <a:bodyPr/>
          <a:lstStyle/>
          <a:p>
            <a:fld id="{16B385F3-482D-4C2C-AE24-1957F8BD049B}"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Reading from files is as simple as using &lt;$file&gt; to get one line at a time.</a:t>
            </a:r>
          </a:p>
          <a:p>
            <a:pPr algn="l"/>
            <a:endParaRPr lang="en-US" baseline="0" dirty="0" smtClean="0"/>
          </a:p>
          <a:p>
            <a:pPr algn="l"/>
            <a:r>
              <a:rPr lang="en-US" baseline="0" dirty="0" smtClean="0"/>
              <a:t>If you wanted one character at a time, first try getting one line at a time and splitting it into characters.</a:t>
            </a:r>
          </a:p>
          <a:p>
            <a:pPr algn="l"/>
            <a:endParaRPr lang="en-US" baseline="0" dirty="0" smtClean="0"/>
          </a:p>
          <a:p>
            <a:pPr algn="l"/>
            <a:r>
              <a:rPr lang="en-US" baseline="0" dirty="0" smtClean="0"/>
              <a:t>If that solution isn’t what you want, you’ll need more advanced techniques not covered here. Consult PerlDoc or Google.</a:t>
            </a:r>
          </a:p>
          <a:p>
            <a:pPr algn="l"/>
            <a:endParaRPr lang="en-US" baseline="0" dirty="0" smtClean="0"/>
          </a:p>
          <a:p>
            <a:pPr algn="l"/>
            <a:r>
              <a:rPr lang="en-US" baseline="0" dirty="0" smtClean="0"/>
              <a:t>Note that we use while (my $line = &lt;$read_file&gt;). &lt;&gt; returns undef when it runs out of data, which becomes false.</a:t>
            </a:r>
          </a:p>
          <a:p>
            <a:pPr algn="l"/>
            <a:endParaRPr lang="en-US" baseline="0" dirty="0" smtClean="0"/>
          </a:p>
          <a:p>
            <a:pPr algn="l"/>
            <a:r>
              <a:rPr lang="en-US" baseline="0" dirty="0" smtClean="0"/>
              <a:t>Empty file lines will NOT cause this loop to exit, though. (Because an empty line still has a newline on the end!)</a:t>
            </a:r>
          </a:p>
          <a:p>
            <a:pPr algn="l"/>
            <a:endParaRPr lang="en-US" baseline="0" dirty="0" smtClean="0"/>
          </a:p>
          <a:p>
            <a:pPr algn="l"/>
            <a:r>
              <a:rPr lang="en-US" baseline="0" dirty="0" smtClean="0"/>
              <a:t>Remember to chomp $line if you don’t want that newline there! You can always append it again later…</a:t>
            </a:r>
          </a:p>
        </p:txBody>
      </p:sp>
      <p:sp>
        <p:nvSpPr>
          <p:cNvPr id="4" name="Slide Number Placeholder 3"/>
          <p:cNvSpPr>
            <a:spLocks noGrp="1"/>
          </p:cNvSpPr>
          <p:nvPr>
            <p:ph type="sldNum" sz="quarter" idx="10"/>
          </p:nvPr>
        </p:nvSpPr>
        <p:spPr/>
        <p:txBody>
          <a:bodyPr/>
          <a:lstStyle/>
          <a:p>
            <a:fld id="{16B385F3-482D-4C2C-AE24-1957F8BD049B}"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Example script time!</a:t>
            </a:r>
          </a:p>
          <a:p>
            <a:pPr algn="l"/>
            <a:endParaRPr lang="en-US" baseline="0" dirty="0" smtClean="0"/>
          </a:p>
          <a:p>
            <a:pPr algn="l"/>
            <a:r>
              <a:rPr lang="en-US" baseline="0" dirty="0" smtClean="0"/>
              <a:t>This one is too big to paste into a slide. So here’s the file directly.</a:t>
            </a:r>
          </a:p>
          <a:p>
            <a:pPr algn="l"/>
            <a:endParaRPr lang="en-US" baseline="0" dirty="0" smtClean="0"/>
          </a:p>
          <a:p>
            <a:pPr algn="l"/>
            <a:r>
              <a:rPr lang="en-US" baseline="0" dirty="0" smtClean="0"/>
              <a:t>Attaching files to slides is a bit weird, so bear with my attempt.</a:t>
            </a:r>
          </a:p>
          <a:p>
            <a:pPr algn="l"/>
            <a:endParaRPr lang="en-US" baseline="0" dirty="0" smtClean="0"/>
          </a:p>
          <a:p>
            <a:pPr algn="l"/>
            <a:r>
              <a:rPr lang="en-US" baseline="0" dirty="0" smtClean="0"/>
              <a:t>Just double-click the box and the script will launch in Notepad (yes, regular ol’ Notepad).</a:t>
            </a:r>
          </a:p>
          <a:p>
            <a:pPr algn="l"/>
            <a:endParaRPr lang="en-US" baseline="0" dirty="0" smtClean="0"/>
          </a:p>
          <a:p>
            <a:pPr algn="l"/>
            <a:r>
              <a:rPr lang="en-US" baseline="0" dirty="0" smtClean="0"/>
              <a:t>Copy-paste it somewhere, name it discrepancy_finder.pl, run it and you’re good to go!</a:t>
            </a:r>
          </a:p>
        </p:txBody>
      </p:sp>
      <p:sp>
        <p:nvSpPr>
          <p:cNvPr id="4" name="Slide Number Placeholder 3"/>
          <p:cNvSpPr>
            <a:spLocks noGrp="1"/>
          </p:cNvSpPr>
          <p:nvPr>
            <p:ph type="sldNum" sz="quarter" idx="10"/>
          </p:nvPr>
        </p:nvSpPr>
        <p:spPr/>
        <p:txBody>
          <a:bodyPr/>
          <a:lstStyle/>
          <a:p>
            <a:fld id="{16B385F3-482D-4C2C-AE24-1957F8BD049B}"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Please do this if you haven’t already!</a:t>
            </a:r>
          </a:p>
          <a:p>
            <a:pPr algn="l"/>
            <a:endParaRPr lang="en-US" baseline="0" dirty="0" smtClean="0"/>
          </a:p>
          <a:p>
            <a:pPr algn="l"/>
            <a:r>
              <a:rPr lang="en-US" baseline="0" dirty="0" smtClean="0"/>
              <a:t>It’s the very simple first step toward actually *using* Perl to do *useful* things!</a:t>
            </a:r>
          </a:p>
        </p:txBody>
      </p:sp>
      <p:sp>
        <p:nvSpPr>
          <p:cNvPr id="4" name="Slide Number Placeholder 3"/>
          <p:cNvSpPr>
            <a:spLocks noGrp="1"/>
          </p:cNvSpPr>
          <p:nvPr>
            <p:ph type="sldNum" sz="quarter" idx="10"/>
          </p:nvPr>
        </p:nvSpPr>
        <p:spPr/>
        <p:txBody>
          <a:bodyPr/>
          <a:lstStyle/>
          <a:p>
            <a:fld id="{16B385F3-482D-4C2C-AE24-1957F8BD049B}"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r>
              <a:rPr lang="en-US" baseline="0" dirty="0" smtClean="0"/>
              <a:t>And now some actual Perl wetwork…</a:t>
            </a:r>
          </a:p>
          <a:p>
            <a:pPr algn="l"/>
            <a:endParaRPr lang="en-US" baseline="0" dirty="0" smtClean="0"/>
          </a:p>
          <a:p>
            <a:pPr algn="l"/>
            <a:r>
              <a:rPr lang="en-US" baseline="0" dirty="0" smtClean="0"/>
              <a:t>Give it a shot if you’ve got the time! This one will take about 5-30 min. depending on your programming experience.</a:t>
            </a:r>
          </a:p>
          <a:p>
            <a:pPr algn="l"/>
            <a:endParaRPr lang="en-US" baseline="0" dirty="0" smtClean="0"/>
          </a:p>
          <a:p>
            <a:pPr algn="l"/>
            <a:r>
              <a:rPr lang="en-US" baseline="0" dirty="0" smtClean="0"/>
              <a:t>Oh, and don’t worry about dealing with huge Fibonacci values. You should only expect this to work accurately until about 70.</a:t>
            </a:r>
          </a:p>
          <a:p>
            <a:pPr algn="l"/>
            <a:endParaRPr lang="en-US" baseline="0" dirty="0" smtClean="0"/>
          </a:p>
          <a:p>
            <a:pPr algn="l"/>
            <a:r>
              <a:rPr lang="en-US" baseline="0" dirty="0" smtClean="0"/>
              <a:t>Call it with any more than a count of 70 and you’ll start seeing numbers too big to fit into ints.</a:t>
            </a:r>
          </a:p>
          <a:p>
            <a:pPr algn="l"/>
            <a:endParaRPr lang="en-US" baseline="0" dirty="0" smtClean="0"/>
          </a:p>
          <a:p>
            <a:pPr algn="l"/>
            <a:r>
              <a:rPr lang="en-US" baseline="0" dirty="0" smtClean="0"/>
              <a:t>P.S. As a decent basic test, execute your script with a count of 70:</a:t>
            </a:r>
          </a:p>
          <a:p>
            <a:pPr algn="l"/>
            <a:endParaRPr lang="en-US" baseline="0" dirty="0" smtClean="0"/>
          </a:p>
          <a:p>
            <a:pPr algn="l"/>
            <a:r>
              <a:rPr lang="en-US" baseline="0" dirty="0" smtClean="0"/>
              <a:t>	C:\&gt; fib.pl 70</a:t>
            </a:r>
          </a:p>
          <a:p>
            <a:pPr algn="l"/>
            <a:endParaRPr lang="en-US" baseline="0" dirty="0" smtClean="0"/>
          </a:p>
          <a:p>
            <a:pPr algn="l"/>
            <a:r>
              <a:rPr lang="en-US" baseline="0" dirty="0" smtClean="0"/>
              <a:t>The last line of your output should be the number 117,669,030,460,994</a:t>
            </a:r>
          </a:p>
        </p:txBody>
      </p:sp>
      <p:sp>
        <p:nvSpPr>
          <p:cNvPr id="4" name="Slide Number Placeholder 3"/>
          <p:cNvSpPr>
            <a:spLocks noGrp="1"/>
          </p:cNvSpPr>
          <p:nvPr>
            <p:ph type="sldNum" sz="quarter" idx="10"/>
          </p:nvPr>
        </p:nvSpPr>
        <p:spPr/>
        <p:txBody>
          <a:bodyPr/>
          <a:lstStyle/>
          <a:p>
            <a:fld id="{16B385F3-482D-4C2C-AE24-1957F8BD049B}"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This one is</a:t>
            </a:r>
            <a:r>
              <a:rPr lang="en-US" baseline="0" dirty="0" smtClean="0"/>
              <a:t> actually a bit more difficult… It’ll likely take 30-60 min.</a:t>
            </a:r>
            <a:endParaRPr lang="en-US" dirty="0" smtClean="0"/>
          </a:p>
          <a:p>
            <a:endParaRPr lang="en-US" dirty="0" smtClean="0"/>
          </a:p>
          <a:p>
            <a:r>
              <a:rPr lang="en-US" dirty="0" smtClean="0"/>
              <a:t>Start out by counting</a:t>
            </a:r>
            <a:r>
              <a:rPr lang="en-US" baseline="0" dirty="0" smtClean="0"/>
              <a:t> lots… Then add wafer counting. Then add die counting.</a:t>
            </a:r>
            <a:endParaRPr lang="en-US" dirty="0" smtClean="0"/>
          </a:p>
          <a:p>
            <a:endParaRPr lang="en-US" dirty="0" smtClean="0"/>
          </a:p>
          <a:p>
            <a:r>
              <a:rPr lang="en-US" baseline="0" dirty="0" smtClean="0"/>
              <a:t>Each line of the </a:t>
            </a:r>
            <a:r>
              <a:rPr lang="en-US" baseline="0" dirty="0" err="1" smtClean="0"/>
              <a:t>Prbext</a:t>
            </a:r>
            <a:r>
              <a:rPr lang="en-US" baseline="0" dirty="0" smtClean="0"/>
              <a:t> file will contain the “short” Fuse ID format: </a:t>
            </a:r>
            <a:r>
              <a:rPr lang="en-US" baseline="0" dirty="0" err="1" smtClean="0"/>
              <a:t>Lot:Waf:DieX:DieY:WafSize</a:t>
            </a:r>
            <a:r>
              <a:rPr lang="en-US" baseline="0" dirty="0" smtClean="0"/>
              <a:t>. Then it’ll contain a bunch of comma-delimited stuff</a:t>
            </a:r>
          </a:p>
          <a:p>
            <a:endParaRPr lang="en-US" baseline="0" dirty="0" smtClean="0"/>
          </a:p>
          <a:p>
            <a:r>
              <a:rPr lang="en-US" baseline="0" dirty="0" smtClean="0"/>
              <a:t>The split() function is one way to get things split up! You’ll need to use it twice to get the important FID components</a:t>
            </a:r>
          </a:p>
          <a:p>
            <a:endParaRPr lang="en-US" baseline="0" dirty="0" smtClean="0"/>
          </a:p>
          <a:p>
            <a:r>
              <a:rPr lang="en-US" baseline="0" dirty="0" smtClean="0"/>
              <a:t>	my @</a:t>
            </a:r>
            <a:r>
              <a:rPr lang="en-US" baseline="0" dirty="0" err="1" smtClean="0"/>
              <a:t>csv_values</a:t>
            </a:r>
            <a:r>
              <a:rPr lang="en-US" baseline="0" dirty="0" smtClean="0"/>
              <a:t> = split(/,/, $line); # split over commas</a:t>
            </a:r>
          </a:p>
          <a:p>
            <a:r>
              <a:rPr lang="en-US" baseline="0" dirty="0" smtClean="0"/>
              <a:t>	my @</a:t>
            </a:r>
            <a:r>
              <a:rPr lang="en-US" baseline="0" dirty="0" err="1" smtClean="0"/>
              <a:t>fid_values</a:t>
            </a:r>
            <a:r>
              <a:rPr lang="en-US" baseline="0" dirty="0" smtClean="0"/>
              <a:t> = split(/:/, $</a:t>
            </a:r>
            <a:r>
              <a:rPr lang="en-US" baseline="0" dirty="0" err="1" smtClean="0"/>
              <a:t>csv_values</a:t>
            </a:r>
            <a:r>
              <a:rPr lang="en-US" baseline="0" dirty="0" smtClean="0"/>
              <a:t>[0]); # split over double-colons</a:t>
            </a:r>
          </a:p>
          <a:p>
            <a:endParaRPr lang="en-US" baseline="0" dirty="0" smtClean="0"/>
          </a:p>
          <a:p>
            <a:r>
              <a:rPr lang="en-US" baseline="0" dirty="0" smtClean="0"/>
              <a:t>Assume that the data comes out lot-by-lot, wafer-by-wafer. Only keep track of one lot and one wafer at a time.</a:t>
            </a:r>
          </a:p>
          <a:p>
            <a:endParaRPr lang="en-US" baseline="0" dirty="0" smtClean="0"/>
          </a:p>
          <a:p>
            <a:r>
              <a:rPr lang="en-US" baseline="0" dirty="0" smtClean="0"/>
              <a:t>i.e. You won’t see a die from lot 7654326.006, then a die from lot 7123456.006, then a die from 7654326.006 again. All the die from a given lot will be grouped. Likewise, all the die from a given wafer will be grouped.</a:t>
            </a:r>
          </a:p>
          <a:p>
            <a:endParaRPr lang="en-US" baseline="0" dirty="0" smtClean="0"/>
          </a:p>
          <a:p>
            <a:r>
              <a:rPr lang="en-US" baseline="0" dirty="0" smtClean="0"/>
              <a:t>You can also assume that the file starts with 2 header lines that you can remove:</a:t>
            </a:r>
          </a:p>
          <a:p>
            <a:endParaRPr lang="en-US" baseline="0" dirty="0" smtClean="0"/>
          </a:p>
          <a:p>
            <a:r>
              <a:rPr lang="en-US" baseline="0" dirty="0" smtClean="0"/>
              <a:t>	my $</a:t>
            </a:r>
            <a:r>
              <a:rPr lang="en-US" baseline="0" dirty="0" err="1" smtClean="0"/>
              <a:t>prbext_garbage</a:t>
            </a:r>
            <a:r>
              <a:rPr lang="en-US" baseline="0" dirty="0" smtClean="0"/>
              <a:t> = &lt;$</a:t>
            </a:r>
            <a:r>
              <a:rPr lang="en-US" baseline="0" dirty="0" err="1" smtClean="0"/>
              <a:t>csv_file</a:t>
            </a:r>
            <a:r>
              <a:rPr lang="en-US" baseline="0" dirty="0" smtClean="0"/>
              <a:t>&gt;;</a:t>
            </a:r>
          </a:p>
          <a:p>
            <a:r>
              <a:rPr lang="en-US" baseline="0" dirty="0" smtClean="0"/>
              <a:t>	my $</a:t>
            </a:r>
            <a:r>
              <a:rPr lang="en-US" baseline="0" dirty="0" err="1" smtClean="0"/>
              <a:t>csv_header</a:t>
            </a:r>
            <a:r>
              <a:rPr lang="en-US" baseline="0" dirty="0" smtClean="0"/>
              <a:t> = &lt;$</a:t>
            </a:r>
            <a:r>
              <a:rPr lang="en-US" baseline="0" dirty="0" err="1" smtClean="0"/>
              <a:t>csv_file</a:t>
            </a:r>
            <a:r>
              <a:rPr lang="en-US" baseline="0" dirty="0" smtClean="0"/>
              <a:t>&gt;;</a:t>
            </a:r>
          </a:p>
          <a:p>
            <a:endParaRPr lang="en-US" baseline="0" dirty="0" smtClean="0"/>
          </a:p>
          <a:p>
            <a:r>
              <a:rPr lang="en-US" baseline="0" dirty="0" smtClean="0"/>
              <a:t>An example of calling your script:</a:t>
            </a:r>
          </a:p>
          <a:p>
            <a:endParaRPr lang="en-US" baseline="0" dirty="0" smtClean="0"/>
          </a:p>
          <a:p>
            <a:r>
              <a:rPr lang="en-US" baseline="0" dirty="0" smtClean="0"/>
              <a:t>C:\&gt; die_counter.pl sample.csv</a:t>
            </a:r>
          </a:p>
          <a:p>
            <a:endParaRPr lang="en-US" baseline="0" dirty="0" smtClean="0"/>
          </a:p>
          <a:p>
            <a:r>
              <a:rPr lang="en-US" baseline="0" dirty="0" smtClean="0"/>
              <a:t>Example output. Yours doesn’t have to look exactly like this. Format it to your liking.</a:t>
            </a:r>
          </a:p>
          <a:p>
            <a:endParaRPr lang="en-US" baseline="0" dirty="0" smtClean="0"/>
          </a:p>
          <a:p>
            <a:r>
              <a:rPr lang="en-US" dirty="0" smtClean="0"/>
              <a:t>Lot count for file sample.csv is 1</a:t>
            </a:r>
          </a:p>
          <a:p>
            <a:r>
              <a:rPr lang="en-US" dirty="0" smtClean="0"/>
              <a:t>Wafer count for lot 7471966 is 24</a:t>
            </a:r>
          </a:p>
          <a:p>
            <a:r>
              <a:rPr lang="en-US" dirty="0" smtClean="0"/>
              <a:t>Die count for wafer 1966-01 is 1578</a:t>
            </a:r>
          </a:p>
          <a:p>
            <a:r>
              <a:rPr lang="en-US" dirty="0" smtClean="0"/>
              <a:t>Die count for wafer 1966-02 is 1578</a:t>
            </a:r>
          </a:p>
          <a:p>
            <a:r>
              <a:rPr lang="en-US" dirty="0" smtClean="0"/>
              <a:t>Die count for wafer 1966-03 is 1578</a:t>
            </a:r>
          </a:p>
          <a:p>
            <a:r>
              <a:rPr lang="en-US" dirty="0" smtClean="0"/>
              <a:t>Die count for wafer 1966-04 is 1578</a:t>
            </a:r>
          </a:p>
          <a:p>
            <a:r>
              <a:rPr lang="en-US" dirty="0" smtClean="0"/>
              <a:t>Die count for wafer 1966-05 is 1578</a:t>
            </a:r>
          </a:p>
          <a:p>
            <a:r>
              <a:rPr lang="en-US" dirty="0" smtClean="0"/>
              <a:t>Die count for wafer 1966-06 is 1578</a:t>
            </a:r>
          </a:p>
          <a:p>
            <a:r>
              <a:rPr lang="en-US" dirty="0" smtClean="0"/>
              <a:t>Die count for wafer 1966-07 is 1578</a:t>
            </a:r>
          </a:p>
          <a:p>
            <a:r>
              <a:rPr lang="en-US" dirty="0" smtClean="0"/>
              <a:t>Die count for wafer 1966-08 is 1578</a:t>
            </a:r>
          </a:p>
          <a:p>
            <a:r>
              <a:rPr lang="en-US" dirty="0" smtClean="0"/>
              <a:t>Die count for wafer 1966-09 is 1578</a:t>
            </a:r>
          </a:p>
          <a:p>
            <a:r>
              <a:rPr lang="en-US" dirty="0" smtClean="0"/>
              <a:t>Die count for wafer 1966-10 is 1578</a:t>
            </a:r>
          </a:p>
          <a:p>
            <a:r>
              <a:rPr lang="en-US" dirty="0" smtClean="0"/>
              <a:t>Die count for wafer 1966-11 is 1578</a:t>
            </a:r>
          </a:p>
          <a:p>
            <a:r>
              <a:rPr lang="en-US" dirty="0" smtClean="0"/>
              <a:t>Die count for wafer 1966-12 is 1578</a:t>
            </a:r>
          </a:p>
          <a:p>
            <a:r>
              <a:rPr lang="en-US" dirty="0" smtClean="0"/>
              <a:t>Die count for wafer 1966-14 is 1578</a:t>
            </a:r>
          </a:p>
          <a:p>
            <a:r>
              <a:rPr lang="en-US" dirty="0" smtClean="0"/>
              <a:t>Die count for wafer 1966-15 is 1578</a:t>
            </a:r>
          </a:p>
          <a:p>
            <a:r>
              <a:rPr lang="en-US" dirty="0" smtClean="0"/>
              <a:t>Die count for wafer 1966-16 is 1578</a:t>
            </a:r>
          </a:p>
          <a:p>
            <a:r>
              <a:rPr lang="en-US" dirty="0" smtClean="0"/>
              <a:t>Die count for wafer 1966-17 is 1578</a:t>
            </a:r>
          </a:p>
          <a:p>
            <a:r>
              <a:rPr lang="en-US" dirty="0" smtClean="0"/>
              <a:t>Die count for wafer 1966-18 is 1578</a:t>
            </a:r>
          </a:p>
          <a:p>
            <a:r>
              <a:rPr lang="en-US" dirty="0" smtClean="0"/>
              <a:t>Die count for wafer 1966-19 is 1578</a:t>
            </a:r>
          </a:p>
          <a:p>
            <a:r>
              <a:rPr lang="en-US" dirty="0" smtClean="0"/>
              <a:t>Die count for wafer 1966-20 is 1578</a:t>
            </a:r>
          </a:p>
          <a:p>
            <a:r>
              <a:rPr lang="en-US" dirty="0" smtClean="0"/>
              <a:t>Die count for wafer 1966-21 is 1578</a:t>
            </a:r>
          </a:p>
          <a:p>
            <a:r>
              <a:rPr lang="en-US" dirty="0" smtClean="0"/>
              <a:t>Die count for wafer 1966-22 is 1578</a:t>
            </a:r>
          </a:p>
          <a:p>
            <a:r>
              <a:rPr lang="en-US" dirty="0" smtClean="0"/>
              <a:t>Die count for wafer 1966-23 is 1578</a:t>
            </a:r>
          </a:p>
          <a:p>
            <a:r>
              <a:rPr lang="en-US" dirty="0" smtClean="0"/>
              <a:t>Die count for wafer 1966-24 is 1578</a:t>
            </a:r>
          </a:p>
          <a:p>
            <a:endParaRPr lang="en-US" dirty="0" smtClean="0"/>
          </a:p>
          <a:p>
            <a:endParaRPr lang="en-US" dirty="0" smtClean="0"/>
          </a:p>
          <a:p>
            <a:r>
              <a:rPr lang="en-US" dirty="0" smtClean="0"/>
              <a:t>… Still stuck?</a:t>
            </a:r>
          </a:p>
          <a:p>
            <a:endParaRPr lang="en-US" dirty="0" smtClean="0"/>
          </a:p>
          <a:p>
            <a:r>
              <a:rPr lang="en-US" dirty="0" smtClean="0"/>
              <a:t>Here’s a</a:t>
            </a:r>
            <a:r>
              <a:rPr lang="en-US" baseline="0" dirty="0" smtClean="0"/>
              <a:t> rough set of instructions. Fill in the code for these comments!</a:t>
            </a:r>
          </a:p>
          <a:p>
            <a:endParaRPr lang="en-US" baseline="0" dirty="0" smtClean="0"/>
          </a:p>
          <a:p>
            <a:r>
              <a:rPr lang="en-US" baseline="0" dirty="0" smtClean="0"/>
              <a:t>#!/</a:t>
            </a:r>
            <a:r>
              <a:rPr lang="en-US" baseline="0" dirty="0" err="1" smtClean="0"/>
              <a:t>usr</a:t>
            </a:r>
            <a:r>
              <a:rPr lang="en-US" baseline="0" dirty="0" smtClean="0"/>
              <a:t>/bin/perl</a:t>
            </a:r>
          </a:p>
          <a:p>
            <a:endParaRPr lang="en-US" baseline="0" dirty="0" smtClean="0"/>
          </a:p>
          <a:p>
            <a:r>
              <a:rPr lang="en-US" baseline="0" dirty="0" smtClean="0"/>
              <a:t># Get the file name from @ARGV</a:t>
            </a:r>
          </a:p>
          <a:p>
            <a:endParaRPr lang="en-US" baseline="0" dirty="0" smtClean="0"/>
          </a:p>
          <a:p>
            <a:r>
              <a:rPr lang="en-US" baseline="0" dirty="0" smtClean="0"/>
              <a:t># Open the file</a:t>
            </a:r>
          </a:p>
          <a:p>
            <a:endParaRPr lang="en-US" baseline="0" dirty="0" smtClean="0"/>
          </a:p>
          <a:p>
            <a:r>
              <a:rPr lang="en-US" baseline="0" dirty="0" smtClean="0"/>
              <a:t># Initialize some variables. You’ll need, at minimum…</a:t>
            </a:r>
          </a:p>
          <a:p>
            <a:r>
              <a:rPr lang="en-US" baseline="0" dirty="0" smtClean="0"/>
              <a:t># The lot count for the file (start at 0)</a:t>
            </a:r>
          </a:p>
          <a:p>
            <a:r>
              <a:rPr lang="en-US" baseline="0" dirty="0" smtClean="0"/>
              <a:t># The wafer count for the current lot</a:t>
            </a:r>
          </a:p>
          <a:p>
            <a:r>
              <a:rPr lang="en-US" baseline="0" dirty="0" smtClean="0"/>
              <a:t># The die count for the current wafer</a:t>
            </a:r>
          </a:p>
          <a:p>
            <a:r>
              <a:rPr lang="en-US" baseline="0" dirty="0" smtClean="0"/>
              <a:t># The current lot you’re working with (start at an empty string)</a:t>
            </a:r>
          </a:p>
          <a:p>
            <a:r>
              <a:rPr lang="en-US" baseline="0" dirty="0" smtClean="0"/>
              <a:t># The current wafer you’re working with (start at an empty string)</a:t>
            </a:r>
          </a:p>
          <a:p>
            <a:endParaRPr lang="en-US" baseline="0" dirty="0" smtClean="0"/>
          </a:p>
          <a:p>
            <a:r>
              <a:rPr lang="en-US" baseline="0" dirty="0" smtClean="0"/>
              <a:t># Loop while there is input available from &lt;$</a:t>
            </a:r>
            <a:r>
              <a:rPr lang="en-US" baseline="0" dirty="0" err="1" smtClean="0"/>
              <a:t>input_file</a:t>
            </a:r>
            <a:r>
              <a:rPr lang="en-US" baseline="0" dirty="0" smtClean="0"/>
              <a:t>&gt;</a:t>
            </a:r>
          </a:p>
          <a:p>
            <a:endParaRPr lang="en-US" baseline="0" dirty="0" smtClean="0"/>
          </a:p>
          <a:p>
            <a:r>
              <a:rPr lang="en-US" baseline="0" dirty="0" smtClean="0"/>
              <a:t>    # You have a line. Split it up over commas.</a:t>
            </a:r>
          </a:p>
          <a:p>
            <a:r>
              <a:rPr lang="en-US" baseline="0" dirty="0" smtClean="0"/>
              <a:t>    # The first element of that split is the FID. Split it up over colons.</a:t>
            </a:r>
          </a:p>
          <a:p>
            <a:r>
              <a:rPr lang="en-US" baseline="0" dirty="0" smtClean="0"/>
              <a:t>    # The lot is the first element of the FID split.</a:t>
            </a:r>
          </a:p>
          <a:p>
            <a:r>
              <a:rPr lang="en-US" baseline="0" dirty="0" smtClean="0"/>
              <a:t>    # The wafer is the 2</a:t>
            </a:r>
            <a:r>
              <a:rPr lang="en-US" baseline="30000" dirty="0" smtClean="0"/>
              <a:t>nd</a:t>
            </a:r>
            <a:r>
              <a:rPr lang="en-US" baseline="0" dirty="0" smtClean="0"/>
              <a:t> element of the FID split.</a:t>
            </a:r>
          </a:p>
          <a:p>
            <a:endParaRPr lang="en-US" baseline="0" dirty="0" smtClean="0"/>
          </a:p>
          <a:p>
            <a:r>
              <a:rPr lang="en-US" baseline="0" dirty="0" smtClean="0"/>
              <a:t>    # What do you do if you find a brand new lot?</a:t>
            </a:r>
          </a:p>
          <a:p>
            <a:r>
              <a:rPr lang="en-US" baseline="0" dirty="0" smtClean="0"/>
              <a:t>    # ELSE what do you do if you don’t have a new lot, but you do have a new wafer?</a:t>
            </a:r>
          </a:p>
          <a:p>
            <a:r>
              <a:rPr lang="en-US" baseline="0" dirty="0" smtClean="0"/>
              <a:t>    # ELSE nothing’s new, so just increment the current die count</a:t>
            </a:r>
          </a:p>
          <a:p>
            <a:endParaRPr lang="en-US" baseline="0" dirty="0" smtClean="0"/>
          </a:p>
          <a:p>
            <a:r>
              <a:rPr lang="en-US" baseline="0" dirty="0" smtClean="0"/>
              <a:t># End loop</a:t>
            </a:r>
          </a:p>
          <a:p>
            <a:endParaRPr lang="en-US" baseline="0" dirty="0" smtClean="0"/>
          </a:p>
          <a:p>
            <a:r>
              <a:rPr lang="en-US" baseline="0" dirty="0" smtClean="0"/>
              <a:t># You’ll still have exactly one lot and one wafer that haven’t been printed. Print them here.</a:t>
            </a:r>
          </a:p>
          <a:p>
            <a:endParaRPr lang="en-US" baseline="0" dirty="0" smtClean="0"/>
          </a:p>
          <a:p>
            <a:r>
              <a:rPr lang="en-US" baseline="0" dirty="0" smtClean="0"/>
              <a:t># Now you have the count of lots for the whole file, so print that too.</a:t>
            </a:r>
          </a:p>
          <a:p>
            <a:endParaRPr lang="en-US" baseline="0" dirty="0" smtClean="0"/>
          </a:p>
          <a:p>
            <a:r>
              <a:rPr lang="en-US" baseline="0" dirty="0" smtClean="0"/>
              <a:t># You’re done!</a:t>
            </a:r>
          </a:p>
          <a:p>
            <a:endParaRPr lang="en-US" baseline="0" dirty="0" smtClean="0"/>
          </a:p>
        </p:txBody>
      </p:sp>
      <p:sp>
        <p:nvSpPr>
          <p:cNvPr id="4" name="Slide Number Placeholder 3"/>
          <p:cNvSpPr>
            <a:spLocks noGrp="1"/>
          </p:cNvSpPr>
          <p:nvPr>
            <p:ph type="sldNum" sz="quarter" idx="10"/>
          </p:nvPr>
        </p:nvSpPr>
        <p:spPr/>
        <p:txBody>
          <a:bodyPr/>
          <a:lstStyle/>
          <a:p>
            <a:fld id="{16B385F3-482D-4C2C-AE24-1957F8BD049B}"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endParaRPr lang="en-US" baseline="0" dirty="0" smtClean="0"/>
          </a:p>
        </p:txBody>
      </p:sp>
      <p:sp>
        <p:nvSpPr>
          <p:cNvPr id="4" name="Slide Number Placeholder 3"/>
          <p:cNvSpPr>
            <a:spLocks noGrp="1"/>
          </p:cNvSpPr>
          <p:nvPr>
            <p:ph type="sldNum" sz="quarter" idx="10"/>
          </p:nvPr>
        </p:nvSpPr>
        <p:spPr/>
        <p:txBody>
          <a:bodyPr/>
          <a:lstStyle/>
          <a:p>
            <a:fld id="{16B385F3-482D-4C2C-AE24-1957F8BD049B}"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pPr algn="l"/>
            <a:endParaRPr lang="en-US" baseline="0" dirty="0" smtClean="0"/>
          </a:p>
        </p:txBody>
      </p:sp>
      <p:sp>
        <p:nvSpPr>
          <p:cNvPr id="4" name="Slide Number Placeholder 3"/>
          <p:cNvSpPr>
            <a:spLocks noGrp="1"/>
          </p:cNvSpPr>
          <p:nvPr>
            <p:ph type="sldNum" sz="quarter" idx="10"/>
          </p:nvPr>
        </p:nvSpPr>
        <p:spPr/>
        <p:txBody>
          <a:bodyPr/>
          <a:lstStyle/>
          <a:p>
            <a:fld id="{16B385F3-482D-4C2C-AE24-1957F8BD049B}" type="slidenum">
              <a:rPr lang="en-US" smtClean="0"/>
              <a:pPr/>
              <a:t>48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r>
              <a:rPr lang="en-US" dirty="0" smtClean="0"/>
              <a:t>Code samples:</a:t>
            </a:r>
          </a:p>
          <a:p>
            <a:r>
              <a:rPr lang="en-US" dirty="0" smtClean="0"/>
              <a:t>	- In</a:t>
            </a:r>
            <a:r>
              <a:rPr lang="en-US" baseline="0" dirty="0" smtClean="0"/>
              <a:t> text boxes, syntax highlighted</a:t>
            </a:r>
            <a:endParaRPr lang="en-US" dirty="0" smtClean="0"/>
          </a:p>
          <a:p>
            <a:endParaRPr lang="en-US" dirty="0" smtClean="0"/>
          </a:p>
          <a:p>
            <a:r>
              <a:rPr lang="en-US" dirty="0" smtClean="0"/>
              <a:t>Remember:</a:t>
            </a:r>
            <a:r>
              <a:rPr lang="en-US" baseline="0" dirty="0" smtClean="0"/>
              <a:t> There is More than One Way to Do It!</a:t>
            </a:r>
          </a:p>
          <a:p>
            <a:r>
              <a:rPr lang="en-US" baseline="0" dirty="0" smtClean="0"/>
              <a:t>	- The methods and syntax covered here are only one way of doing things</a:t>
            </a:r>
          </a:p>
          <a:p>
            <a:r>
              <a:rPr lang="en-US" baseline="0" dirty="0" smtClean="0"/>
              <a:t>	- Perl has a ton of shortcuts and alternatives</a:t>
            </a:r>
          </a:p>
          <a:p>
            <a:r>
              <a:rPr lang="en-US" baseline="0" dirty="0" smtClean="0"/>
              <a:t>	- If you can think of one way to solve a problem, chances are there are five other people with five different 			solutions to the same thing.</a:t>
            </a:r>
          </a:p>
          <a:p>
            <a:endParaRPr lang="en-US" baseline="0" dirty="0" smtClean="0"/>
          </a:p>
          <a:p>
            <a:r>
              <a:rPr lang="en-US" baseline="0" dirty="0" smtClean="0"/>
              <a:t>And please…</a:t>
            </a:r>
          </a:p>
          <a:p>
            <a:r>
              <a:rPr lang="en-US" baseline="0" dirty="0" smtClean="0"/>
              <a:t>	- Stop me if you have ANY questions at ANY time</a:t>
            </a:r>
            <a:endParaRPr lang="en-US" dirty="0"/>
          </a:p>
        </p:txBody>
      </p:sp>
      <p:sp>
        <p:nvSpPr>
          <p:cNvPr id="4" name="Slide Number Placeholder 3"/>
          <p:cNvSpPr>
            <a:spLocks noGrp="1"/>
          </p:cNvSpPr>
          <p:nvPr>
            <p:ph type="sldNum" sz="quarter" idx="10"/>
          </p:nvPr>
        </p:nvSpPr>
        <p:spPr/>
        <p:txBody>
          <a:bodyPr/>
          <a:lstStyle/>
          <a:p>
            <a:fld id="{16B385F3-482D-4C2C-AE24-1957F8BD049B}"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fontScale="92500" lnSpcReduction="10000"/>
          </a:bodyPr>
          <a:lstStyle/>
          <a:p>
            <a:r>
              <a:rPr lang="en-US" dirty="0" smtClean="0"/>
              <a:t>Perl…</a:t>
            </a:r>
          </a:p>
          <a:p>
            <a:r>
              <a:rPr lang="en-US" dirty="0" smtClean="0"/>
              <a:t>	- Was designed to be a sort of “glue,” a set of tools that Unix admins could</a:t>
            </a:r>
            <a:r>
              <a:rPr lang="en-US" baseline="0" dirty="0" smtClean="0"/>
              <a:t> use when nothing else worked</a:t>
            </a:r>
          </a:p>
          <a:p>
            <a:r>
              <a:rPr lang="en-US" baseline="0" dirty="0" smtClean="0"/>
              <a:t>	- It’s not the fastest language, or the prettiest, but you’d be hard-pressed to find something that Perl CAN’T do</a:t>
            </a:r>
            <a:r>
              <a:rPr lang="en-US" dirty="0" smtClean="0"/>
              <a:t>	</a:t>
            </a:r>
          </a:p>
          <a:p>
            <a:endParaRPr lang="en-US" dirty="0" smtClean="0"/>
          </a:p>
          <a:p>
            <a:r>
              <a:rPr lang="en-US" dirty="0" smtClean="0"/>
              <a:t>	- Isn’t quite</a:t>
            </a:r>
            <a:r>
              <a:rPr lang="en-US" baseline="0" dirty="0" smtClean="0"/>
              <a:t> a scripting language</a:t>
            </a:r>
          </a:p>
          <a:p>
            <a:r>
              <a:rPr lang="en-US" baseline="0" dirty="0" smtClean="0"/>
              <a:t>	- Isn’t quite a programming language</a:t>
            </a:r>
          </a:p>
          <a:p>
            <a:endParaRPr lang="en-US" baseline="0" dirty="0" smtClean="0"/>
          </a:p>
          <a:p>
            <a:r>
              <a:rPr lang="en-US" baseline="0" dirty="0" smtClean="0"/>
              <a:t>It is a little bit of both.</a:t>
            </a:r>
          </a:p>
          <a:p>
            <a:endParaRPr lang="en-US" baseline="0" dirty="0" smtClean="0"/>
          </a:p>
          <a:p>
            <a:r>
              <a:rPr lang="en-US" baseline="0" dirty="0" smtClean="0"/>
              <a:t>A scripting language is usually defined as a language that is read line-by-line by some other program and then executed. But Perl gets compiled first.</a:t>
            </a:r>
          </a:p>
          <a:p>
            <a:endParaRPr lang="en-US" baseline="0" dirty="0" smtClean="0"/>
          </a:p>
          <a:p>
            <a:r>
              <a:rPr lang="en-US" baseline="0" dirty="0" smtClean="0"/>
              <a:t>A programming language is usually defined as a language that is read by a compiler, compiled down to some lower-level language, and then executed later. But Perl gets compiled *every* time it is run…</a:t>
            </a:r>
          </a:p>
          <a:p>
            <a:endParaRPr lang="en-US" baseline="0" dirty="0" smtClean="0"/>
          </a:p>
          <a:p>
            <a:r>
              <a:rPr lang="en-US" baseline="0" dirty="0" smtClean="0"/>
              <a:t>If you ever want to start a fight between two programmers, just casually mention Perl…</a:t>
            </a:r>
          </a:p>
          <a:p>
            <a:endParaRPr lang="en-US" baseline="0" dirty="0" smtClean="0"/>
          </a:p>
          <a:p>
            <a:r>
              <a:rPr lang="en-US" baseline="0" dirty="0" smtClean="0"/>
              <a:t>Fun fact: Perl is sometimes known as “The Swiss-Army Chainsaw of programming languages”</a:t>
            </a:r>
            <a:endParaRPr lang="en-US" dirty="0"/>
          </a:p>
        </p:txBody>
      </p:sp>
      <p:sp>
        <p:nvSpPr>
          <p:cNvPr id="4" name="Slide Number Placeholder 3"/>
          <p:cNvSpPr>
            <a:spLocks noGrp="1"/>
          </p:cNvSpPr>
          <p:nvPr>
            <p:ph type="sldNum" sz="quarter" idx="10"/>
          </p:nvPr>
        </p:nvSpPr>
        <p:spPr/>
        <p:txBody>
          <a:bodyPr/>
          <a:lstStyle/>
          <a:p>
            <a:fld id="{16B385F3-482D-4C2C-AE24-1957F8BD049B}"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r>
              <a:rPr lang="en-US" dirty="0" smtClean="0"/>
              <a:t>Is a text file…</a:t>
            </a:r>
          </a:p>
          <a:p>
            <a:r>
              <a:rPr lang="en-US" dirty="0" smtClean="0"/>
              <a:t>	… So you can use Notepad to edit it…</a:t>
            </a:r>
          </a:p>
          <a:p>
            <a:r>
              <a:rPr lang="en-US" dirty="0" smtClean="0"/>
              <a:t>	… But don’t!</a:t>
            </a:r>
          </a:p>
          <a:p>
            <a:endParaRPr lang="en-US" dirty="0" smtClean="0"/>
          </a:p>
          <a:p>
            <a:r>
              <a:rPr lang="en-US" dirty="0" smtClean="0"/>
              <a:t>Typically ends in “.pl” (But doesn’t have to)</a:t>
            </a:r>
          </a:p>
          <a:p>
            <a:endParaRPr lang="en-US" dirty="0" smtClean="0"/>
          </a:p>
          <a:p>
            <a:r>
              <a:rPr lang="en-US" dirty="0" smtClean="0"/>
              <a:t>Is</a:t>
            </a:r>
            <a:r>
              <a:rPr lang="en-US" baseline="0" dirty="0" smtClean="0"/>
              <a:t> NOT pre-compiled! Instead…</a:t>
            </a:r>
          </a:p>
          <a:p>
            <a:r>
              <a:rPr lang="en-US" baseline="0" dirty="0" smtClean="0"/>
              <a:t>	The perl interpreter reads every line of code first (compilation phase)</a:t>
            </a:r>
          </a:p>
          <a:p>
            <a:r>
              <a:rPr lang="en-US" baseline="0" dirty="0" smtClean="0"/>
              <a:t>	Then it runs the compiled code (runtime phase)</a:t>
            </a:r>
          </a:p>
          <a:p>
            <a:endParaRPr lang="en-US" baseline="0" dirty="0" smtClean="0"/>
          </a:p>
          <a:p>
            <a:r>
              <a:rPr lang="en-US" baseline="0" dirty="0" smtClean="0"/>
              <a:t>Run your scripts by…</a:t>
            </a:r>
          </a:p>
          <a:p>
            <a:r>
              <a:rPr lang="en-US" baseline="0" dirty="0" smtClean="0"/>
              <a:t>	- Double-clicking them (works on our Micron machines, but needs setup)</a:t>
            </a:r>
          </a:p>
          <a:p>
            <a:r>
              <a:rPr lang="en-US" baseline="0" dirty="0" smtClean="0"/>
              <a:t>	- Running them on the command-line: &gt; some\folders\my_script.pl</a:t>
            </a:r>
          </a:p>
          <a:p>
            <a:r>
              <a:rPr lang="en-US" baseline="0" dirty="0" smtClean="0"/>
              <a:t>	- Running them by calling Perl: &gt; perl some\folders\my_script.pl</a:t>
            </a:r>
          </a:p>
          <a:p>
            <a:endParaRPr lang="en-US" baseline="0" dirty="0" smtClean="0"/>
          </a:p>
          <a:p>
            <a:r>
              <a:rPr lang="en-US" baseline="0" dirty="0" smtClean="0"/>
              <a:t>On Unix, run your scripts by…</a:t>
            </a:r>
          </a:p>
          <a:p>
            <a:r>
              <a:rPr lang="en-US" baseline="0" dirty="0" smtClean="0"/>
              <a:t>	- Giving them executable permissions (</a:t>
            </a:r>
            <a:r>
              <a:rPr lang="en-US" baseline="0" dirty="0" err="1" smtClean="0"/>
              <a:t>chmod</a:t>
            </a:r>
            <a:r>
              <a:rPr lang="en-US" baseline="0" dirty="0" smtClean="0"/>
              <a:t> +x my_script.pl) and then…</a:t>
            </a:r>
          </a:p>
          <a:p>
            <a:r>
              <a:rPr lang="en-US" baseline="0" dirty="0" smtClean="0"/>
              <a:t>	- Running from the command-line (./my_script.pl). The “./” is not optional!</a:t>
            </a:r>
          </a:p>
        </p:txBody>
      </p:sp>
      <p:sp>
        <p:nvSpPr>
          <p:cNvPr id="4" name="Slide Number Placeholder 3"/>
          <p:cNvSpPr>
            <a:spLocks noGrp="1"/>
          </p:cNvSpPr>
          <p:nvPr>
            <p:ph type="sldNum" sz="quarter" idx="10"/>
          </p:nvPr>
        </p:nvSpPr>
        <p:spPr/>
        <p:txBody>
          <a:bodyPr/>
          <a:lstStyle/>
          <a:p>
            <a:fld id="{16B385F3-482D-4C2C-AE24-1957F8BD049B}"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r>
              <a:rPr lang="en-US" dirty="0" smtClean="0"/>
              <a:t>But first…</a:t>
            </a:r>
          </a:p>
          <a:p>
            <a:endParaRPr lang="en-US" dirty="0" smtClean="0"/>
          </a:p>
          <a:p>
            <a:r>
              <a:rPr lang="en-US" dirty="0" smtClean="0"/>
              <a:t>Go get Notepad++</a:t>
            </a:r>
            <a:endParaRPr lang="en-US" dirty="0"/>
          </a:p>
        </p:txBody>
      </p:sp>
      <p:sp>
        <p:nvSpPr>
          <p:cNvPr id="4" name="Slide Number Placeholder 3"/>
          <p:cNvSpPr>
            <a:spLocks noGrp="1"/>
          </p:cNvSpPr>
          <p:nvPr>
            <p:ph type="sldNum" sz="quarter" idx="10"/>
          </p:nvPr>
        </p:nvSpPr>
        <p:spPr/>
        <p:txBody>
          <a:bodyPr/>
          <a:lstStyle/>
          <a:p>
            <a:fld id="{16B385F3-482D-4C2C-AE24-1957F8BD049B}"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lnSpcReduction="10000"/>
          </a:bodyPr>
          <a:lstStyle/>
          <a:p>
            <a:r>
              <a:rPr lang="en-US" dirty="0" smtClean="0"/>
              <a:t>And here’s where you would go after this lecture if you were a programmer, and seriously interested in learning Perl.</a:t>
            </a:r>
          </a:p>
          <a:p>
            <a:endParaRPr lang="en-US" dirty="0" smtClean="0"/>
          </a:p>
          <a:p>
            <a:r>
              <a:rPr lang="en-US" dirty="0" smtClean="0"/>
              <a:t>It’s got…</a:t>
            </a:r>
          </a:p>
          <a:p>
            <a:endParaRPr lang="en-US" dirty="0" smtClean="0"/>
          </a:p>
          <a:p>
            <a:r>
              <a:rPr lang="en-US" dirty="0" smtClean="0"/>
              <a:t>In-depth descriptions of Perl</a:t>
            </a:r>
            <a:r>
              <a:rPr lang="en-US" baseline="0" dirty="0" smtClean="0"/>
              <a:t> syntax.</a:t>
            </a:r>
          </a:p>
          <a:p>
            <a:r>
              <a:rPr lang="en-US" baseline="0" dirty="0" smtClean="0"/>
              <a:t>The rules for how to use EVERYTHING.</a:t>
            </a:r>
          </a:p>
          <a:p>
            <a:endParaRPr lang="en-US" baseline="0" dirty="0" smtClean="0"/>
          </a:p>
          <a:p>
            <a:r>
              <a:rPr lang="en-US" baseline="0" dirty="0" smtClean="0"/>
              <a:t>Lists of all Perl operators.</a:t>
            </a:r>
          </a:p>
          <a:p>
            <a:endParaRPr lang="en-US" baseline="0" dirty="0" smtClean="0"/>
          </a:p>
          <a:p>
            <a:r>
              <a:rPr lang="en-US" baseline="0" dirty="0" smtClean="0"/>
              <a:t>Lists of all built-in Perl functions.</a:t>
            </a:r>
          </a:p>
          <a:p>
            <a:endParaRPr lang="en-US" baseline="0" dirty="0" smtClean="0"/>
          </a:p>
          <a:p>
            <a:r>
              <a:rPr lang="en-US" baseline="0" dirty="0" smtClean="0"/>
              <a:t>References about…</a:t>
            </a:r>
          </a:p>
          <a:p>
            <a:r>
              <a:rPr lang="en-US" baseline="0" dirty="0" smtClean="0"/>
              <a:t>	objects</a:t>
            </a:r>
          </a:p>
          <a:p>
            <a:r>
              <a:rPr lang="en-US" baseline="0" dirty="0" smtClean="0"/>
              <a:t>	references</a:t>
            </a:r>
          </a:p>
          <a:p>
            <a:r>
              <a:rPr lang="en-US" baseline="0" dirty="0" smtClean="0"/>
              <a:t>	regular expressions</a:t>
            </a:r>
          </a:p>
          <a:p>
            <a:r>
              <a:rPr lang="en-US" baseline="0" dirty="0" smtClean="0"/>
              <a:t>	and much, much more</a:t>
            </a:r>
          </a:p>
        </p:txBody>
      </p:sp>
      <p:sp>
        <p:nvSpPr>
          <p:cNvPr id="4" name="Slide Number Placeholder 3"/>
          <p:cNvSpPr>
            <a:spLocks noGrp="1"/>
          </p:cNvSpPr>
          <p:nvPr>
            <p:ph type="sldNum" sz="quarter" idx="10"/>
          </p:nvPr>
        </p:nvSpPr>
        <p:spPr/>
        <p:txBody>
          <a:bodyPr/>
          <a:lstStyle/>
          <a:p>
            <a:fld id="{16B385F3-482D-4C2C-AE24-1957F8BD049B}"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3DF75E5-7DDB-453F-91F6-AFB82A033EB5}" type="datetimeFigureOut">
              <a:rPr lang="en-US" smtClean="0"/>
              <a:pPr/>
              <a:t>9/13/2012</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5FFB41A-26E0-4086-9B24-0178634C8E7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DF75E5-7DDB-453F-91F6-AFB82A033EB5}" type="datetimeFigureOut">
              <a:rPr lang="en-US" smtClean="0"/>
              <a:pPr/>
              <a:t>9/13/2012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FFB41A-26E0-4086-9B24-0178634C8E7E}" type="slidenum">
              <a:rPr lang="en-US" smtClean="0"/>
              <a:pPr/>
              <a:t>‹#›</a:t>
            </a:fld>
            <a:endParaRPr lang="en-US" dirty="0"/>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DF75E5-7DDB-453F-91F6-AFB82A033EB5}" type="datetimeFigureOut">
              <a:rPr lang="en-US" smtClean="0"/>
              <a:pPr/>
              <a:t>9/13/2012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FFB41A-26E0-4086-9B24-0178634C8E7E}" type="slidenum">
              <a:rPr lang="en-US" smtClean="0"/>
              <a:pPr/>
              <a:t>‹#›</a:t>
            </a:fld>
            <a:endParaRPr lang="en-US" dirty="0"/>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3DF75E5-7DDB-453F-91F6-AFB82A033EB5}" type="datetimeFigureOut">
              <a:rPr lang="en-US" smtClean="0"/>
              <a:pPr/>
              <a:t>9/13/2012</a:t>
            </a:fld>
            <a:endParaRPr lang="en-US" dirty="0"/>
          </a:p>
        </p:txBody>
      </p:sp>
      <p:sp>
        <p:nvSpPr>
          <p:cNvPr id="9" name="Slide Number Placeholder 8"/>
          <p:cNvSpPr>
            <a:spLocks noGrp="1"/>
          </p:cNvSpPr>
          <p:nvPr>
            <p:ph type="sldNum" sz="quarter" idx="15"/>
          </p:nvPr>
        </p:nvSpPr>
        <p:spPr/>
        <p:txBody>
          <a:bodyPr rtlCol="0"/>
          <a:lstStyle/>
          <a:p>
            <a:fld id="{25FFB41A-26E0-4086-9B24-0178634C8E7E}"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3DF75E5-7DDB-453F-91F6-AFB82A033EB5}" type="datetimeFigureOut">
              <a:rPr lang="en-US" smtClean="0"/>
              <a:pPr/>
              <a:t>9/13/2012</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25FFB41A-26E0-4086-9B24-0178634C8E7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3DF75E5-7DDB-453F-91F6-AFB82A033EB5}" type="datetimeFigureOut">
              <a:rPr lang="en-US" smtClean="0"/>
              <a:pPr/>
              <a:t>9/13/2012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FFB41A-26E0-4086-9B24-0178634C8E7E}"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3DF75E5-7DDB-453F-91F6-AFB82A033EB5}" type="datetimeFigureOut">
              <a:rPr lang="en-US" smtClean="0"/>
              <a:pPr/>
              <a:t>9/13/2012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FFB41A-26E0-4086-9B24-0178634C8E7E}"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3DF75E5-7DDB-453F-91F6-AFB82A033EB5}" type="datetimeFigureOut">
              <a:rPr lang="en-US" smtClean="0"/>
              <a:pPr/>
              <a:t>9/13/2012</a:t>
            </a:fld>
            <a:endParaRPr lang="en-US" dirty="0"/>
          </a:p>
        </p:txBody>
      </p:sp>
      <p:sp>
        <p:nvSpPr>
          <p:cNvPr id="7" name="Slide Number Placeholder 6"/>
          <p:cNvSpPr>
            <a:spLocks noGrp="1"/>
          </p:cNvSpPr>
          <p:nvPr>
            <p:ph type="sldNum" sz="quarter" idx="11"/>
          </p:nvPr>
        </p:nvSpPr>
        <p:spPr/>
        <p:txBody>
          <a:bodyPr rtlCol="0"/>
          <a:lstStyle/>
          <a:p>
            <a:fld id="{25FFB41A-26E0-4086-9B24-0178634C8E7E}"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F75E5-7DDB-453F-91F6-AFB82A033EB5}" type="datetimeFigureOut">
              <a:rPr lang="en-US" smtClean="0"/>
              <a:pPr/>
              <a:t>9/13/2012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FFB41A-26E0-4086-9B24-0178634C8E7E}" type="slidenum">
              <a:rPr lang="en-US" smtClean="0"/>
              <a:pPr/>
              <a:t>‹#›</a:t>
            </a:fld>
            <a:endParaRPr lang="en-US" dirty="0"/>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1"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3DF75E5-7DDB-453F-91F6-AFB82A033EB5}" type="datetimeFigureOut">
              <a:rPr lang="en-US" smtClean="0"/>
              <a:pPr/>
              <a:t>9/13/2012</a:t>
            </a:fld>
            <a:endParaRPr lang="en-US" dirty="0"/>
          </a:p>
        </p:txBody>
      </p:sp>
      <p:sp>
        <p:nvSpPr>
          <p:cNvPr id="22" name="Slide Number Placeholder 21"/>
          <p:cNvSpPr>
            <a:spLocks noGrp="1"/>
          </p:cNvSpPr>
          <p:nvPr>
            <p:ph type="sldNum" sz="quarter" idx="15"/>
          </p:nvPr>
        </p:nvSpPr>
        <p:spPr/>
        <p:txBody>
          <a:bodyPr rtlCol="0"/>
          <a:lstStyle/>
          <a:p>
            <a:fld id="{25FFB41A-26E0-4086-9B24-0178634C8E7E}"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9"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3DF75E5-7DDB-453F-91F6-AFB82A033EB5}" type="datetimeFigureOut">
              <a:rPr lang="en-US" smtClean="0"/>
              <a:pPr/>
              <a:t>9/13/2012</a:t>
            </a:fld>
            <a:endParaRPr lang="en-US" dirty="0"/>
          </a:p>
        </p:txBody>
      </p:sp>
      <p:sp>
        <p:nvSpPr>
          <p:cNvPr id="18" name="Slide Number Placeholder 17"/>
          <p:cNvSpPr>
            <a:spLocks noGrp="1"/>
          </p:cNvSpPr>
          <p:nvPr>
            <p:ph type="sldNum" sz="quarter" idx="11"/>
          </p:nvPr>
        </p:nvSpPr>
        <p:spPr/>
        <p:txBody>
          <a:bodyPr rtlCol="0"/>
          <a:lstStyle/>
          <a:p>
            <a:fld id="{25FFB41A-26E0-4086-9B24-0178634C8E7E}"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3DF75E5-7DDB-453F-91F6-AFB82A033EB5}" type="datetimeFigureOut">
              <a:rPr lang="en-US" smtClean="0"/>
              <a:pPr/>
              <a:t>9/13/2012</a:t>
            </a:fld>
            <a:endParaRPr lang="en-US" dirty="0"/>
          </a:p>
        </p:txBody>
      </p:sp>
      <p:sp>
        <p:nvSpPr>
          <p:cNvPr id="3" name="Footer Placeholder 2"/>
          <p:cNvSpPr>
            <a:spLocks noGrp="1"/>
          </p:cNvSpPr>
          <p:nvPr>
            <p:ph type="ftr" sz="quarter" idx="3"/>
          </p:nvPr>
        </p:nvSpPr>
        <p:spPr>
          <a:xfrm rot="5400000">
            <a:off x="6990187"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5FFB41A-26E0-4086-9B24-0178634C8E7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ransition>
    <p:strips dir="rd"/>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perldoc.perl.org/index-function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am/"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3" Type="http://schemas.openxmlformats.org/officeDocument/2006/relationships/hyperlink" Target="http://notepad-plus-plus.org/" TargetMode="External"/><Relationship Id="rId7" Type="http://schemas.openxmlformats.org/officeDocument/2006/relationships/hyperlink" Target="http://docstore.mik.ua/orelly/perl/learn32/index.htm"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docstore.mik.ua/orelly/perl4/lperl/index.htm" TargetMode="External"/><Relationship Id="rId5" Type="http://schemas.openxmlformats.org/officeDocument/2006/relationships/hyperlink" Target="http://perldoc.perl.org/5.10.0/index.html" TargetMode="External"/><Relationship Id="rId4" Type="http://schemas.openxmlformats.org/officeDocument/2006/relationships/hyperlink" Target="http://perldoc.perl.org/"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en.wikipedia.org/wiki/File:Programming-republic-of-perl.png"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File:Perl-camel-small.p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notepad-plus-plus.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perldoc.perl.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2819400"/>
            <a:ext cx="6172200" cy="1894362"/>
          </a:xfrm>
        </p:spPr>
        <p:txBody>
          <a:bodyPr>
            <a:normAutofit/>
          </a:bodyPr>
          <a:lstStyle/>
          <a:p>
            <a:r>
              <a:rPr lang="en-US" sz="5400" cap="none" dirty="0" smtClean="0">
                <a:solidFill>
                  <a:schemeClr val="accent5">
                    <a:lumMod val="75000"/>
                  </a:schemeClr>
                </a:solidFill>
              </a:rPr>
              <a:t>PQA Perl 101</a:t>
            </a:r>
            <a:endParaRPr lang="en-US" sz="5400" cap="none" dirty="0">
              <a:solidFill>
                <a:schemeClr val="accent5">
                  <a:lumMod val="75000"/>
                </a:schemeClr>
              </a:solidFill>
            </a:endParaRPr>
          </a:p>
        </p:txBody>
      </p:sp>
      <p:sp>
        <p:nvSpPr>
          <p:cNvPr id="5" name="Subtitle 4"/>
          <p:cNvSpPr>
            <a:spLocks noGrp="1"/>
          </p:cNvSpPr>
          <p:nvPr>
            <p:ph type="subTitle" idx="1"/>
          </p:nvPr>
        </p:nvSpPr>
        <p:spPr/>
        <p:txBody>
          <a:bodyPr/>
          <a:lstStyle/>
          <a:p>
            <a:r>
              <a:rPr lang="en-US" dirty="0" smtClean="0"/>
              <a:t>May 1, 2012 – WW18</a:t>
            </a:r>
          </a:p>
          <a:p>
            <a:r>
              <a:rPr lang="en-US" dirty="0" smtClean="0"/>
              <a:t>DRAM PQA Technical Lecture Series</a:t>
            </a:r>
          </a:p>
          <a:p>
            <a:r>
              <a:rPr lang="en-US" dirty="0" smtClean="0"/>
              <a:t>By tsperr</a:t>
            </a: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My First Perl</a:t>
            </a:r>
            <a:endParaRPr lang="en-US" sz="3600" cap="none" dirty="0"/>
          </a:p>
        </p:txBody>
      </p:sp>
      <p:sp>
        <p:nvSpPr>
          <p:cNvPr id="5" name="TextBox 4"/>
          <p:cNvSpPr txBox="1"/>
          <p:nvPr/>
        </p:nvSpPr>
        <p:spPr>
          <a:xfrm>
            <a:off x="533401" y="1752601"/>
            <a:ext cx="3815788" cy="1938992"/>
          </a:xfrm>
          <a:prstGeom prst="rect">
            <a:avLst/>
          </a:prstGeom>
          <a:noFill/>
          <a:ln w="25400" cmpd="sng">
            <a:solidFill>
              <a:schemeClr val="tx1"/>
            </a:solidFill>
            <a:prstDash val="lgDash"/>
          </a:ln>
        </p:spPr>
        <p:txBody>
          <a:bodyPr wrap="none" lIns="182880" tIns="182880" rIns="182880" bIns="365760" rtlCol="0">
            <a:noAutofit/>
          </a:bodyPr>
          <a:lstStyle/>
          <a:p>
            <a:r>
              <a:rPr lang="en-US" dirty="0" smtClean="0">
                <a:solidFill>
                  <a:srgbClr val="008000"/>
                </a:solidFill>
                <a:latin typeface="Courier New"/>
              </a:rPr>
              <a:t>#!/</a:t>
            </a:r>
            <a:r>
              <a:rPr lang="en-US" dirty="0" err="1" smtClean="0">
                <a:solidFill>
                  <a:srgbClr val="008000"/>
                </a:solidFill>
                <a:latin typeface="Courier New"/>
              </a:rPr>
              <a:t>usr</a:t>
            </a:r>
            <a:r>
              <a:rPr lang="en-US" dirty="0" smtClean="0">
                <a:solidFill>
                  <a:srgbClr val="008000"/>
                </a:solidFill>
                <a:latin typeface="Courier New"/>
              </a:rPr>
              <a:t>/bin/</a:t>
            </a:r>
            <a:r>
              <a:rPr lang="en-US" dirty="0" err="1" smtClean="0">
                <a:solidFill>
                  <a:srgbClr val="008000"/>
                </a:solidFill>
                <a:latin typeface="Courier New"/>
              </a:rPr>
              <a:t>perl</a:t>
            </a:r>
            <a:endParaRPr lang="en-US" dirty="0">
              <a:solidFill>
                <a:srgbClr val="FF0000"/>
              </a:solidFill>
              <a:latin typeface="Courier New"/>
            </a:endParaRPr>
          </a:p>
          <a:p>
            <a:r>
              <a:rPr lang="en-US" b="1" dirty="0" smtClean="0">
                <a:solidFill>
                  <a:srgbClr val="0000FF"/>
                </a:solidFill>
                <a:latin typeface="Courier New"/>
              </a:rPr>
              <a:t>use</a:t>
            </a:r>
            <a:r>
              <a:rPr lang="en-US" dirty="0" smtClean="0">
                <a:solidFill>
                  <a:srgbClr val="FF0000"/>
                </a:solidFill>
                <a:latin typeface="Courier New"/>
              </a:rPr>
              <a:t> </a:t>
            </a:r>
            <a:r>
              <a:rPr lang="en-US" dirty="0" smtClean="0">
                <a:solidFill>
                  <a:srgbClr val="000000"/>
                </a:solidFill>
                <a:latin typeface="Courier New"/>
              </a:rPr>
              <a:t>strict</a:t>
            </a:r>
            <a:r>
              <a:rPr lang="en-US" b="1" dirty="0" smtClean="0">
                <a:solidFill>
                  <a:srgbClr val="000080"/>
                </a:solidFill>
                <a:latin typeface="Courier New"/>
              </a:rPr>
              <a:t>;</a:t>
            </a:r>
            <a:endParaRPr lang="en-US" dirty="0">
              <a:solidFill>
                <a:srgbClr val="FF0000"/>
              </a:solidFill>
              <a:latin typeface="Courier New"/>
            </a:endParaRPr>
          </a:p>
          <a:p>
            <a:r>
              <a:rPr lang="en-US" b="1" dirty="0" smtClean="0">
                <a:solidFill>
                  <a:srgbClr val="0000FF"/>
                </a:solidFill>
                <a:latin typeface="Courier New"/>
              </a:rPr>
              <a:t>use</a:t>
            </a:r>
            <a:r>
              <a:rPr lang="en-US" dirty="0" smtClean="0">
                <a:solidFill>
                  <a:srgbClr val="FF0000"/>
                </a:solidFill>
                <a:latin typeface="Courier New"/>
              </a:rPr>
              <a:t> </a:t>
            </a:r>
            <a:r>
              <a:rPr lang="en-US" dirty="0" smtClean="0">
                <a:solidFill>
                  <a:srgbClr val="000000"/>
                </a:solidFill>
                <a:latin typeface="Courier New"/>
              </a:rPr>
              <a:t>warnings</a:t>
            </a:r>
            <a:r>
              <a:rPr lang="en-US" b="1" dirty="0" smtClean="0">
                <a:solidFill>
                  <a:srgbClr val="000080"/>
                </a:solidFill>
                <a:latin typeface="Courier New"/>
              </a:rPr>
              <a:t>;</a:t>
            </a:r>
          </a:p>
          <a:p>
            <a:endParaRPr lang="en-US" dirty="0">
              <a:solidFill>
                <a:srgbClr val="FF0000"/>
              </a:solidFill>
              <a:latin typeface="Courier New"/>
            </a:endParaRPr>
          </a:p>
          <a:p>
            <a:r>
              <a:rPr lang="en-US" b="1" dirty="0" smtClean="0">
                <a:solidFill>
                  <a:srgbClr val="0000FF"/>
                </a:solidFill>
                <a:latin typeface="Courier New"/>
              </a:rPr>
              <a:t>print</a:t>
            </a:r>
            <a:r>
              <a:rPr lang="en-US" dirty="0" smtClean="0">
                <a:solidFill>
                  <a:srgbClr val="FF0000"/>
                </a:solidFill>
                <a:latin typeface="Courier New"/>
              </a:rPr>
              <a:t> </a:t>
            </a:r>
            <a:r>
              <a:rPr lang="en-US" dirty="0" smtClean="0">
                <a:solidFill>
                  <a:srgbClr val="808080"/>
                </a:solidFill>
                <a:latin typeface="Courier New"/>
              </a:rPr>
              <a:t>"Hello, World!\n"</a:t>
            </a:r>
            <a:r>
              <a:rPr lang="en-US" b="1" dirty="0" smtClean="0">
                <a:solidFill>
                  <a:srgbClr val="000080"/>
                </a:solidFill>
                <a:latin typeface="Courier New"/>
              </a:rPr>
              <a:t>;</a:t>
            </a:r>
            <a:endParaRPr lang="en-US" dirty="0" smtClean="0"/>
          </a:p>
        </p:txBody>
      </p:sp>
      <p:cxnSp>
        <p:nvCxnSpPr>
          <p:cNvPr id="10" name="Elbow Connector 9"/>
          <p:cNvCxnSpPr/>
          <p:nvPr/>
        </p:nvCxnSpPr>
        <p:spPr>
          <a:xfrm rot="10800000" flipV="1">
            <a:off x="2971800" y="1524000"/>
            <a:ext cx="2362200" cy="533400"/>
          </a:xfrm>
          <a:prstGeom prst="bentConnector3">
            <a:avLst>
              <a:gd name="adj1" fmla="val 37634"/>
            </a:avLst>
          </a:prstGeom>
          <a:ln w="25400">
            <a:solidFill>
              <a:schemeClr val="accent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10201" y="1066801"/>
            <a:ext cx="3042821" cy="1200329"/>
          </a:xfrm>
          <a:prstGeom prst="rect">
            <a:avLst/>
          </a:prstGeom>
          <a:noFill/>
        </p:spPr>
        <p:txBody>
          <a:bodyPr wrap="none" rtlCol="0">
            <a:spAutoFit/>
          </a:bodyPr>
          <a:lstStyle/>
          <a:p>
            <a:r>
              <a:rPr lang="en-US" dirty="0" smtClean="0"/>
              <a:t>Always nice to have. Your</a:t>
            </a:r>
          </a:p>
          <a:p>
            <a:r>
              <a:rPr lang="en-US" dirty="0" smtClean="0"/>
              <a:t>scripts will work when you</a:t>
            </a:r>
          </a:p>
          <a:p>
            <a:r>
              <a:rPr lang="en-US" dirty="0" smtClean="0"/>
              <a:t>copy them over to a Unix </a:t>
            </a:r>
          </a:p>
          <a:p>
            <a:r>
              <a:rPr lang="en-US" dirty="0" smtClean="0"/>
              <a:t>machine.***</a:t>
            </a:r>
          </a:p>
        </p:txBody>
      </p:sp>
      <p:cxnSp>
        <p:nvCxnSpPr>
          <p:cNvPr id="22" name="Elbow Connector 21"/>
          <p:cNvCxnSpPr/>
          <p:nvPr/>
        </p:nvCxnSpPr>
        <p:spPr>
          <a:xfrm rot="10800000">
            <a:off x="2971800" y="2362201"/>
            <a:ext cx="2362200" cy="1589"/>
          </a:xfrm>
          <a:prstGeom prst="bentConnector3">
            <a:avLst>
              <a:gd name="adj1" fmla="val 50000"/>
            </a:avLst>
          </a:prstGeom>
          <a:ln w="25400">
            <a:solidFill>
              <a:schemeClr val="accent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0800000" flipV="1">
            <a:off x="2971800" y="2363790"/>
            <a:ext cx="2362200" cy="303210"/>
          </a:xfrm>
          <a:prstGeom prst="bentConnector3">
            <a:avLst>
              <a:gd name="adj1" fmla="val 83733"/>
            </a:avLst>
          </a:prstGeom>
          <a:ln w="25400">
            <a:solidFill>
              <a:schemeClr val="accent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410201" y="2286001"/>
            <a:ext cx="3139001" cy="1200329"/>
          </a:xfrm>
          <a:prstGeom prst="rect">
            <a:avLst/>
          </a:prstGeom>
          <a:noFill/>
        </p:spPr>
        <p:txBody>
          <a:bodyPr wrap="none" rtlCol="0">
            <a:spAutoFit/>
          </a:bodyPr>
          <a:lstStyle/>
          <a:p>
            <a:r>
              <a:rPr lang="en-US" dirty="0" smtClean="0"/>
              <a:t>Always add these lines! It</a:t>
            </a:r>
          </a:p>
          <a:p>
            <a:r>
              <a:rPr lang="en-US" dirty="0" smtClean="0"/>
              <a:t>prevents a lot of mistakes</a:t>
            </a:r>
          </a:p>
          <a:p>
            <a:r>
              <a:rPr lang="en-US" dirty="0" smtClean="0"/>
              <a:t>and forces you to write code</a:t>
            </a:r>
          </a:p>
          <a:p>
            <a:r>
              <a:rPr lang="en-US" dirty="0" smtClean="0"/>
              <a:t>that runs faster.</a:t>
            </a:r>
            <a:endParaRPr lang="en-US" dirty="0"/>
          </a:p>
        </p:txBody>
      </p:sp>
      <p:cxnSp>
        <p:nvCxnSpPr>
          <p:cNvPr id="30" name="Elbow Connector 29"/>
          <p:cNvCxnSpPr/>
          <p:nvPr/>
        </p:nvCxnSpPr>
        <p:spPr>
          <a:xfrm rot="10800000">
            <a:off x="4038600" y="3200400"/>
            <a:ext cx="1371600" cy="1066800"/>
          </a:xfrm>
          <a:prstGeom prst="bentConnector3">
            <a:avLst>
              <a:gd name="adj1" fmla="val 70952"/>
            </a:avLst>
          </a:prstGeom>
          <a:ln w="25400">
            <a:solidFill>
              <a:schemeClr val="accent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410200" y="3886201"/>
            <a:ext cx="2898550" cy="1200329"/>
          </a:xfrm>
          <a:prstGeom prst="rect">
            <a:avLst/>
          </a:prstGeom>
          <a:noFill/>
        </p:spPr>
        <p:txBody>
          <a:bodyPr wrap="none" rtlCol="0">
            <a:spAutoFit/>
          </a:bodyPr>
          <a:lstStyle/>
          <a:p>
            <a:r>
              <a:rPr lang="en-US" dirty="0" smtClean="0"/>
              <a:t>print() is the basic way to</a:t>
            </a:r>
          </a:p>
          <a:p>
            <a:r>
              <a:rPr lang="en-US" dirty="0" smtClean="0"/>
              <a:t>output text. </a:t>
            </a:r>
            <a:endParaRPr lang="en-US" dirty="0"/>
          </a:p>
          <a:p>
            <a:r>
              <a:rPr lang="en-US" dirty="0" smtClean="0"/>
              <a:t>“\n” is a newline</a:t>
            </a:r>
          </a:p>
          <a:p>
            <a:r>
              <a:rPr lang="en-US" dirty="0" smtClean="0"/>
              <a:t>character.</a:t>
            </a:r>
            <a:endParaRPr lang="en-US" dirty="0"/>
          </a:p>
        </p:txBody>
      </p:sp>
      <p:sp>
        <p:nvSpPr>
          <p:cNvPr id="11" name="TextBox 10"/>
          <p:cNvSpPr txBox="1"/>
          <p:nvPr/>
        </p:nvSpPr>
        <p:spPr>
          <a:xfrm>
            <a:off x="304800" y="6096000"/>
            <a:ext cx="6583854" cy="369332"/>
          </a:xfrm>
          <a:prstGeom prst="rect">
            <a:avLst/>
          </a:prstGeom>
          <a:noFill/>
        </p:spPr>
        <p:txBody>
          <a:bodyPr wrap="none" rtlCol="0">
            <a:spAutoFit/>
          </a:bodyPr>
          <a:lstStyle/>
          <a:p>
            <a:r>
              <a:rPr lang="en-US" smtClean="0"/>
              <a:t>*** </a:t>
            </a:r>
            <a:r>
              <a:rPr lang="en-US" dirty="0" smtClean="0"/>
              <a:t>See the notes for important Micron-specific information!</a:t>
            </a:r>
            <a:endParaRPr lang="en-US"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0" end="0"/>
                                            </p:txEl>
                                          </p:spTgt>
                                        </p:tgtEl>
                                        <p:attrNameLst>
                                          <p:attrName>style.visibility</p:attrName>
                                        </p:attrNameLst>
                                      </p:cBhvr>
                                      <p:to>
                                        <p:strVal val="visible"/>
                                      </p:to>
                                    </p:set>
                                    <p:animEffect transition="in" filter="fade">
                                      <p:cBhvr>
                                        <p:cTn id="10" dur="500"/>
                                        <p:tgtEl>
                                          <p:spTgt spid="2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animEffect transition="in" filter="fade">
                                      <p:cBhvr>
                                        <p:cTn id="13" dur="500"/>
                                        <p:tgtEl>
                                          <p:spTgt spid="21">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2" end="2"/>
                                            </p:txEl>
                                          </p:spTgt>
                                        </p:tgtEl>
                                        <p:attrNameLst>
                                          <p:attrName>style.visibility</p:attrName>
                                        </p:attrNameLst>
                                      </p:cBhvr>
                                      <p:to>
                                        <p:strVal val="visible"/>
                                      </p:to>
                                    </p:set>
                                    <p:animEffect transition="in" filter="fade">
                                      <p:cBhvr>
                                        <p:cTn id="16" dur="500"/>
                                        <p:tgtEl>
                                          <p:spTgt spid="2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animEffect transition="in" filter="fade">
                                      <p:cBhvr>
                                        <p:cTn id="19" dur="500"/>
                                        <p:tgtEl>
                                          <p:spTgt spid="2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right)">
                                      <p:cBhvr>
                                        <p:cTn id="24" dur="500"/>
                                        <p:tgtEl>
                                          <p:spTgt spid="22"/>
                                        </p:tgtEl>
                                      </p:cBhvr>
                                    </p:animEffect>
                                  </p:childTnLst>
                                </p:cTn>
                              </p:par>
                              <p:par>
                                <p:cTn id="25" presetID="22" presetClass="entr" presetSubtype="2"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right)">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xEl>
                                              <p:pRg st="0" end="0"/>
                                            </p:txEl>
                                          </p:spTgt>
                                        </p:tgtEl>
                                        <p:attrNameLst>
                                          <p:attrName>style.visibility</p:attrName>
                                        </p:attrNameLst>
                                      </p:cBhvr>
                                      <p:to>
                                        <p:strVal val="visible"/>
                                      </p:to>
                                    </p:set>
                                    <p:animEffect transition="in" filter="fade">
                                      <p:cBhvr>
                                        <p:cTn id="30" dur="500"/>
                                        <p:tgtEl>
                                          <p:spTgt spid="2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xEl>
                                              <p:pRg st="1" end="1"/>
                                            </p:txEl>
                                          </p:spTgt>
                                        </p:tgtEl>
                                        <p:attrNameLst>
                                          <p:attrName>style.visibility</p:attrName>
                                        </p:attrNameLst>
                                      </p:cBhvr>
                                      <p:to>
                                        <p:strVal val="visible"/>
                                      </p:to>
                                    </p:set>
                                    <p:animEffect transition="in" filter="fade">
                                      <p:cBhvr>
                                        <p:cTn id="33" dur="500"/>
                                        <p:tgtEl>
                                          <p:spTgt spid="29">
                                            <p:txEl>
                                              <p:pRg st="1" end="1"/>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xEl>
                                              <p:pRg st="2" end="2"/>
                                            </p:txEl>
                                          </p:spTgt>
                                        </p:tgtEl>
                                        <p:attrNameLst>
                                          <p:attrName>style.visibility</p:attrName>
                                        </p:attrNameLst>
                                      </p:cBhvr>
                                      <p:to>
                                        <p:strVal val="visible"/>
                                      </p:to>
                                    </p:set>
                                    <p:animEffect transition="in" filter="fade">
                                      <p:cBhvr>
                                        <p:cTn id="36" dur="500"/>
                                        <p:tgtEl>
                                          <p:spTgt spid="29">
                                            <p:txEl>
                                              <p:pRg st="2" end="2"/>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xEl>
                                              <p:pRg st="3" end="3"/>
                                            </p:txEl>
                                          </p:spTgt>
                                        </p:tgtEl>
                                        <p:attrNameLst>
                                          <p:attrName>style.visibility</p:attrName>
                                        </p:attrNameLst>
                                      </p:cBhvr>
                                      <p:to>
                                        <p:strVal val="visible"/>
                                      </p:to>
                                    </p:set>
                                    <p:animEffect transition="in" filter="fade">
                                      <p:cBhvr>
                                        <p:cTn id="39" dur="500"/>
                                        <p:tgtEl>
                                          <p:spTgt spid="29">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right)">
                                      <p:cBhvr>
                                        <p:cTn id="44" dur="500"/>
                                        <p:tgtEl>
                                          <p:spTgt spid="3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8">
                                            <p:txEl>
                                              <p:pRg st="1" end="1"/>
                                            </p:txEl>
                                          </p:spTgt>
                                        </p:tgtEl>
                                        <p:attrNameLst>
                                          <p:attrName>style.visibility</p:attrName>
                                        </p:attrNameLst>
                                      </p:cBhvr>
                                      <p:to>
                                        <p:strVal val="visible"/>
                                      </p:to>
                                    </p:set>
                                    <p:animEffect transition="in" filter="fade">
                                      <p:cBhvr>
                                        <p:cTn id="50" dur="500"/>
                                        <p:tgtEl>
                                          <p:spTgt spid="38">
                                            <p:txEl>
                                              <p:pRg st="1" end="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8">
                                            <p:txEl>
                                              <p:pRg st="2" end="2"/>
                                            </p:txEl>
                                          </p:spTgt>
                                        </p:tgtEl>
                                        <p:attrNameLst>
                                          <p:attrName>style.visibility</p:attrName>
                                        </p:attrNameLst>
                                      </p:cBhvr>
                                      <p:to>
                                        <p:strVal val="visible"/>
                                      </p:to>
                                    </p:set>
                                    <p:animEffect transition="in" filter="fade">
                                      <p:cBhvr>
                                        <p:cTn id="53" dur="500"/>
                                        <p:tgtEl>
                                          <p:spTgt spid="38">
                                            <p:txEl>
                                              <p:pRg st="2" end="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8">
                                            <p:txEl>
                                              <p:pRg st="3" end="3"/>
                                            </p:txEl>
                                          </p:spTgt>
                                        </p:tgtEl>
                                        <p:attrNameLst>
                                          <p:attrName>style.visibility</p:attrName>
                                        </p:attrNameLst>
                                      </p:cBhvr>
                                      <p:to>
                                        <p:strVal val="visible"/>
                                      </p:to>
                                    </p:set>
                                    <p:animEffect transition="in" filter="fade">
                                      <p:cBhvr>
                                        <p:cTn id="56" dur="500"/>
                                        <p:tgtEl>
                                          <p:spTgt spid="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allAtOnce"/>
      <p:bldP spid="29" grpId="0" build="allAtOnce"/>
      <p:bldP spid="38"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Basic Perl Syntax</a:t>
            </a:r>
            <a:endParaRPr lang="en-US" sz="3600" cap="none" dirty="0"/>
          </a:p>
        </p:txBody>
      </p:sp>
      <p:sp>
        <p:nvSpPr>
          <p:cNvPr id="3" name="Content Placeholder 2"/>
          <p:cNvSpPr>
            <a:spLocks noGrp="1"/>
          </p:cNvSpPr>
          <p:nvPr>
            <p:ph sz="quarter" idx="1"/>
          </p:nvPr>
        </p:nvSpPr>
        <p:spPr/>
        <p:txBody>
          <a:bodyPr>
            <a:normAutofit fontScale="92500" lnSpcReduction="20000"/>
          </a:bodyPr>
          <a:lstStyle/>
          <a:p>
            <a:r>
              <a:rPr lang="en-US" dirty="0" smtClean="0"/>
              <a:t>Comment lines begin with a # and go until the end of the line.</a:t>
            </a:r>
          </a:p>
          <a:p>
            <a:pPr lvl="1"/>
            <a:r>
              <a:rPr lang="en-US" dirty="0" smtClean="0"/>
              <a:t>(There are no “block comments”)</a:t>
            </a:r>
          </a:p>
          <a:p>
            <a:pPr>
              <a:buNone/>
            </a:pPr>
            <a:endParaRPr lang="en-US" dirty="0" smtClean="0"/>
          </a:p>
          <a:p>
            <a:r>
              <a:rPr lang="en-US" dirty="0" smtClean="0"/>
              <a:t>All lines end with a semicolon;</a:t>
            </a:r>
          </a:p>
          <a:p>
            <a:pPr>
              <a:buNone/>
            </a:pPr>
            <a:endParaRPr lang="en-US" dirty="0" smtClean="0"/>
          </a:p>
          <a:p>
            <a:r>
              <a:rPr lang="en-US" dirty="0" smtClean="0"/>
              <a:t>Just about everything is </a:t>
            </a:r>
            <a:r>
              <a:rPr lang="en-US" b="1" dirty="0" smtClean="0"/>
              <a:t>Case Sensitive</a:t>
            </a:r>
          </a:p>
          <a:p>
            <a:pPr>
              <a:buNone/>
            </a:pPr>
            <a:endParaRPr lang="en-US" dirty="0" smtClean="0"/>
          </a:p>
          <a:p>
            <a:r>
              <a:rPr lang="en-US" dirty="0" smtClean="0"/>
              <a:t>For the most part, extra whitespace is ignored. </a:t>
            </a:r>
          </a:p>
          <a:p>
            <a:pPr lvl="1"/>
            <a:r>
              <a:rPr lang="en-US" dirty="0" smtClean="0"/>
              <a:t>The general rule: If you can put in one whitespace, you can put in as much as you like.</a:t>
            </a:r>
          </a:p>
          <a:p>
            <a:pPr lvl="1"/>
            <a:endParaRPr lang="en-US" dirty="0" smtClean="0"/>
          </a:p>
          <a:p>
            <a:r>
              <a:rPr lang="en-US" dirty="0" smtClean="0"/>
              <a:t>In many places, parentheses are optional.</a:t>
            </a:r>
          </a:p>
          <a:p>
            <a:pPr lvl="1"/>
            <a:r>
              <a:rPr lang="en-US" dirty="0" smtClean="0"/>
              <a:t>The general rule: If removing parentheses doesn’t change the meaning of the code, then they’re optional.</a:t>
            </a:r>
          </a:p>
        </p:txBody>
      </p:sp>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Basic Perl Variables: Scalars</a:t>
            </a:r>
            <a:endParaRPr lang="en-US" sz="3600" cap="none" dirty="0"/>
          </a:p>
        </p:txBody>
      </p:sp>
      <p:sp>
        <p:nvSpPr>
          <p:cNvPr id="3" name="Content Placeholder 2"/>
          <p:cNvSpPr>
            <a:spLocks noGrp="1"/>
          </p:cNvSpPr>
          <p:nvPr>
            <p:ph sz="quarter" idx="1"/>
          </p:nvPr>
        </p:nvSpPr>
        <p:spPr/>
        <p:txBody>
          <a:bodyPr>
            <a:normAutofit/>
          </a:bodyPr>
          <a:lstStyle/>
          <a:p>
            <a:r>
              <a:rPr lang="en-US" sz="2000" dirty="0" smtClean="0"/>
              <a:t>Scalars: Perl’s simplest variable</a:t>
            </a:r>
            <a:endParaRPr lang="en-US" sz="2000" dirty="0"/>
          </a:p>
          <a:p>
            <a:pPr lvl="1"/>
            <a:r>
              <a:rPr lang="en-US" sz="1800" dirty="0" smtClean="0"/>
              <a:t>Stores just one of something</a:t>
            </a:r>
          </a:p>
          <a:p>
            <a:pPr>
              <a:buNone/>
            </a:pPr>
            <a:endParaRPr lang="en-US" sz="1000" dirty="0" smtClean="0"/>
          </a:p>
          <a:p>
            <a:r>
              <a:rPr lang="en-US" sz="2000" dirty="0" smtClean="0"/>
              <a:t>Declare them with </a:t>
            </a:r>
            <a:r>
              <a:rPr lang="en-US" sz="2000" b="1" dirty="0" smtClean="0">
                <a:solidFill>
                  <a:schemeClr val="accent2"/>
                </a:solidFill>
              </a:rPr>
              <a:t>my</a:t>
            </a:r>
            <a:endParaRPr lang="en-US" sz="2000" dirty="0" smtClean="0">
              <a:solidFill>
                <a:schemeClr val="accent2"/>
              </a:solidFill>
            </a:endParaRPr>
          </a:p>
          <a:p>
            <a:pPr>
              <a:buNone/>
            </a:pPr>
            <a:endParaRPr lang="en-US" sz="1000" dirty="0" smtClean="0"/>
          </a:p>
          <a:p>
            <a:r>
              <a:rPr lang="en-US" sz="2000" dirty="0" smtClean="0"/>
              <a:t>All scalar names start with a dollar-sign $ “sigil.”</a:t>
            </a:r>
          </a:p>
          <a:p>
            <a:pPr>
              <a:buNone/>
            </a:pPr>
            <a:endParaRPr lang="en-US" sz="1000" dirty="0" smtClean="0"/>
          </a:p>
          <a:p>
            <a:r>
              <a:rPr lang="en-US" sz="2000" dirty="0" smtClean="0"/>
              <a:t>Scalars can be</a:t>
            </a:r>
          </a:p>
          <a:p>
            <a:pPr lvl="1"/>
            <a:r>
              <a:rPr lang="en-US" sz="1700" dirty="0" smtClean="0"/>
              <a:t>Integers, floating-point numbers, or strings</a:t>
            </a:r>
          </a:p>
          <a:p>
            <a:pPr lvl="1"/>
            <a:r>
              <a:rPr lang="en-US" sz="1700" dirty="0" smtClean="0"/>
              <a:t>And Perl converts between them for you automatically!</a:t>
            </a:r>
          </a:p>
        </p:txBody>
      </p:sp>
      <p:grpSp>
        <p:nvGrpSpPr>
          <p:cNvPr id="7" name="Group 6"/>
          <p:cNvGrpSpPr/>
          <p:nvPr/>
        </p:nvGrpSpPr>
        <p:grpSpPr>
          <a:xfrm>
            <a:off x="2667000" y="1066800"/>
            <a:ext cx="3733800" cy="381000"/>
            <a:chOff x="2590800" y="6007100"/>
            <a:chExt cx="3733800" cy="381000"/>
          </a:xfrm>
        </p:grpSpPr>
        <p:sp>
          <p:nvSpPr>
            <p:cNvPr id="5" name="TextBox 4"/>
            <p:cNvSpPr txBox="1"/>
            <p:nvPr/>
          </p:nvSpPr>
          <p:spPr>
            <a:xfrm>
              <a:off x="2590800" y="6011863"/>
              <a:ext cx="1301959" cy="369332"/>
            </a:xfrm>
            <a:prstGeom prst="rect">
              <a:avLst/>
            </a:prstGeom>
            <a:noFill/>
          </p:spPr>
          <p:txBody>
            <a:bodyPr wrap="none" rtlCol="0">
              <a:spAutoFit/>
            </a:bodyPr>
            <a:lstStyle/>
            <a:p>
              <a:r>
                <a:rPr lang="en-US" b="1" dirty="0" smtClean="0"/>
                <a:t>$a_scalar</a:t>
              </a:r>
              <a:endParaRPr lang="en-US" b="1" dirty="0"/>
            </a:p>
          </p:txBody>
        </p:sp>
        <p:sp>
          <p:nvSpPr>
            <p:cNvPr id="6" name="Rectangle 5"/>
            <p:cNvSpPr/>
            <p:nvPr/>
          </p:nvSpPr>
          <p:spPr>
            <a:xfrm>
              <a:off x="4953000" y="6007100"/>
              <a:ext cx="13716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cxnSp>
          <p:nvCxnSpPr>
            <p:cNvPr id="8" name="Straight Arrow Connector 7"/>
            <p:cNvCxnSpPr>
              <a:stCxn id="5" idx="3"/>
              <a:endCxn id="6" idx="1"/>
            </p:cNvCxnSpPr>
            <p:nvPr/>
          </p:nvCxnSpPr>
          <p:spPr>
            <a:xfrm>
              <a:off x="3892759" y="6196529"/>
              <a:ext cx="1060241" cy="1071"/>
            </a:xfrm>
            <a:prstGeom prst="straightConnector1">
              <a:avLst/>
            </a:prstGeom>
            <a:ln w="254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533400" y="5029200"/>
            <a:ext cx="7543800" cy="1107996"/>
          </a:xfrm>
          <a:prstGeom prst="rect">
            <a:avLst/>
          </a:prstGeom>
          <a:noFill/>
          <a:ln w="25400" cmpd="sng">
            <a:solidFill>
              <a:schemeClr val="tx1"/>
            </a:solidFill>
            <a:prstDash val="lgDash"/>
          </a:ln>
        </p:spPr>
        <p:txBody>
          <a:bodyPr wrap="square" lIns="182880" tIns="182880" rIns="182880" bIns="365760" rtlCol="0">
            <a:noAutofit/>
          </a:bodyPr>
          <a:lstStyle/>
          <a:p>
            <a:r>
              <a:rPr lang="en-US" b="1" dirty="0" smtClean="0">
                <a:solidFill>
                  <a:srgbClr val="0000FF"/>
                </a:solidFill>
                <a:latin typeface="Courier New"/>
              </a:rPr>
              <a:t>my</a:t>
            </a:r>
            <a:r>
              <a:rPr lang="en-US" dirty="0" smtClean="0">
                <a:solidFill>
                  <a:srgbClr val="FF0000"/>
                </a:solidFill>
                <a:latin typeface="Courier New"/>
              </a:rPr>
              <a:t> </a:t>
            </a:r>
            <a:r>
              <a:rPr lang="en-US" dirty="0" smtClean="0">
                <a:solidFill>
                  <a:srgbClr val="FF8000"/>
                </a:solidFill>
                <a:latin typeface="Courier New"/>
              </a:rPr>
              <a:t>$scalar</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808080"/>
                </a:solidFill>
                <a:latin typeface="Courier New"/>
              </a:rPr>
              <a:t>'A string!'</a:t>
            </a:r>
            <a:r>
              <a:rPr lang="en-US" b="1" dirty="0" smtClean="0">
                <a:solidFill>
                  <a:srgbClr val="000080"/>
                </a:solidFill>
                <a:latin typeface="Courier New"/>
              </a:rPr>
              <a:t>;</a:t>
            </a:r>
            <a:endParaRPr lang="en-US" dirty="0" smtClean="0">
              <a:solidFill>
                <a:srgbClr val="FF0000"/>
              </a:solidFill>
              <a:latin typeface="Courier New"/>
            </a:endParaRPr>
          </a:p>
          <a:p>
            <a:r>
              <a:rPr lang="en-US" b="1" dirty="0" smtClean="0">
                <a:solidFill>
                  <a:srgbClr val="0000FF"/>
                </a:solidFill>
                <a:latin typeface="Courier New"/>
              </a:rPr>
              <a:t>print</a:t>
            </a:r>
            <a:r>
              <a:rPr lang="en-US" dirty="0" smtClean="0">
                <a:solidFill>
                  <a:srgbClr val="FF0000"/>
                </a:solidFill>
                <a:latin typeface="Courier New"/>
              </a:rPr>
              <a:t> </a:t>
            </a:r>
            <a:r>
              <a:rPr lang="en-US" dirty="0" smtClean="0">
                <a:solidFill>
                  <a:srgbClr val="808080"/>
                </a:solidFill>
                <a:latin typeface="Courier New"/>
              </a:rPr>
              <a:t>'The value of $scalar is '</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FF8000"/>
                </a:solidFill>
                <a:latin typeface="Courier New"/>
              </a:rPr>
              <a:t>$scalar</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808080"/>
                </a:solidFill>
                <a:latin typeface="Courier New"/>
              </a:rPr>
              <a:t>"\n"</a:t>
            </a:r>
            <a:r>
              <a:rPr lang="en-US" b="1" dirty="0" smtClean="0">
                <a:solidFill>
                  <a:srgbClr val="000080"/>
                </a:solidFill>
                <a:latin typeface="Courier New"/>
              </a:rPr>
              <a:t>;</a:t>
            </a:r>
            <a:endParaRPr lang="en-US" dirty="0" smtClean="0"/>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Basic Perl Variables: Scalars</a:t>
            </a:r>
            <a:endParaRPr lang="en-US" sz="3600" cap="none" dirty="0"/>
          </a:p>
        </p:txBody>
      </p:sp>
      <p:sp>
        <p:nvSpPr>
          <p:cNvPr id="3" name="Content Placeholder 2"/>
          <p:cNvSpPr>
            <a:spLocks noGrp="1"/>
          </p:cNvSpPr>
          <p:nvPr>
            <p:ph sz="quarter" idx="1"/>
          </p:nvPr>
        </p:nvSpPr>
        <p:spPr>
          <a:xfrm>
            <a:off x="457200" y="1600200"/>
            <a:ext cx="7696200" cy="2971800"/>
          </a:xfrm>
        </p:spPr>
        <p:txBody>
          <a:bodyPr>
            <a:normAutofit fontScale="70000" lnSpcReduction="20000"/>
          </a:bodyPr>
          <a:lstStyle/>
          <a:p>
            <a:r>
              <a:rPr lang="en-US" dirty="0" smtClean="0"/>
              <a:t>Numbers:</a:t>
            </a:r>
          </a:p>
          <a:p>
            <a:pPr lvl="1"/>
            <a:r>
              <a:rPr lang="en-US" dirty="0" smtClean="0"/>
              <a:t>Floating-point by default</a:t>
            </a:r>
          </a:p>
          <a:p>
            <a:pPr lvl="1"/>
            <a:r>
              <a:rPr lang="en-US" dirty="0" smtClean="0"/>
              <a:t>All the basic operators available</a:t>
            </a:r>
          </a:p>
          <a:p>
            <a:pPr lvl="1"/>
            <a:r>
              <a:rPr lang="en-US" dirty="0" smtClean="0"/>
              <a:t>Operators follow PEMDAS</a:t>
            </a:r>
          </a:p>
          <a:p>
            <a:pPr lvl="1"/>
            <a:r>
              <a:rPr lang="en-US" dirty="0" smtClean="0"/>
              <a:t>Strings convert to these automatically when necessary</a:t>
            </a:r>
          </a:p>
          <a:p>
            <a:pPr>
              <a:buNone/>
            </a:pPr>
            <a:endParaRPr lang="en-US" dirty="0" smtClean="0"/>
          </a:p>
          <a:p>
            <a:r>
              <a:rPr lang="en-US" dirty="0" smtClean="0"/>
              <a:t>Strings:</a:t>
            </a:r>
          </a:p>
          <a:p>
            <a:pPr lvl="1"/>
            <a:r>
              <a:rPr lang="en-US" dirty="0" smtClean="0"/>
              <a:t>Surround with either single- or double-quotes.</a:t>
            </a:r>
          </a:p>
          <a:p>
            <a:pPr lvl="1"/>
            <a:r>
              <a:rPr lang="en-US" dirty="0" smtClean="0"/>
              <a:t>Single quotes: Literal string</a:t>
            </a:r>
          </a:p>
          <a:p>
            <a:pPr lvl="1"/>
            <a:r>
              <a:rPr lang="en-US" dirty="0" smtClean="0"/>
              <a:t>Double quotes: “Interpolated” string – variables &amp; special characters allowed</a:t>
            </a:r>
          </a:p>
          <a:p>
            <a:pPr lvl="1"/>
            <a:r>
              <a:rPr lang="en-US" dirty="0" smtClean="0"/>
              <a:t>Operators: Concatenation and duplication</a:t>
            </a:r>
          </a:p>
          <a:p>
            <a:pPr lvl="1"/>
            <a:r>
              <a:rPr lang="en-US" dirty="0" smtClean="0"/>
              <a:t>Numbers convert to these automatically when necessary.</a:t>
            </a:r>
          </a:p>
        </p:txBody>
      </p:sp>
      <p:sp>
        <p:nvSpPr>
          <p:cNvPr id="4" name="TextBox 3"/>
          <p:cNvSpPr txBox="1"/>
          <p:nvPr/>
        </p:nvSpPr>
        <p:spPr>
          <a:xfrm>
            <a:off x="457201" y="4648200"/>
            <a:ext cx="7448481" cy="1981200"/>
          </a:xfrm>
          <a:prstGeom prst="rect">
            <a:avLst/>
          </a:prstGeom>
          <a:noFill/>
          <a:ln w="25400" cmpd="sng">
            <a:solidFill>
              <a:schemeClr val="tx1"/>
            </a:solidFill>
            <a:prstDash val="lgDash"/>
          </a:ln>
        </p:spPr>
        <p:txBody>
          <a:bodyPr wrap="square" lIns="182880" tIns="182880" rIns="182880" bIns="365760" rtlCol="0">
            <a:noAutofit/>
          </a:bodyPr>
          <a:lstStyle/>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$int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55</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008000"/>
                </a:solidFill>
                <a:latin typeface="Courier New"/>
              </a:rPr>
              <a:t># Integer</a:t>
            </a:r>
            <a:r>
              <a:rPr lang="en-US" sz="1600" dirty="0" smtClean="0">
                <a:solidFill>
                  <a:srgbClr val="FF0000"/>
                </a:solidFill>
                <a:latin typeface="Courier New"/>
              </a:rPr>
              <a:t/>
            </a:r>
            <a:br>
              <a:rPr lang="en-US" sz="1600" dirty="0" smtClean="0">
                <a:solidFill>
                  <a:srgbClr val="FF0000"/>
                </a:solidFill>
                <a:latin typeface="Courier New"/>
              </a:rPr>
            </a:br>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$float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3.14159</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008000"/>
                </a:solidFill>
                <a:latin typeface="Courier New"/>
              </a:rPr>
              <a:t># Floating-point</a:t>
            </a:r>
            <a:r>
              <a:rPr lang="en-US" sz="1600" dirty="0" smtClean="0">
                <a:solidFill>
                  <a:srgbClr val="FF0000"/>
                </a:solidFill>
                <a:latin typeface="Courier New"/>
              </a:rPr>
              <a:t/>
            </a:r>
            <a:br>
              <a:rPr lang="en-US" sz="1600" dirty="0" smtClean="0">
                <a:solidFill>
                  <a:srgbClr val="FF0000"/>
                </a:solidFill>
                <a:latin typeface="Courier New"/>
              </a:rPr>
            </a:br>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$exp</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2.1234e3</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008000"/>
                </a:solidFill>
                <a:latin typeface="Courier New"/>
              </a:rPr>
              <a:t># Exponential float: 2,123.4</a:t>
            </a:r>
            <a:r>
              <a:rPr lang="en-US" sz="1600" dirty="0" smtClean="0">
                <a:solidFill>
                  <a:srgbClr val="FF0000"/>
                </a:solidFill>
                <a:latin typeface="Courier New"/>
              </a:rPr>
              <a:t> </a:t>
            </a:r>
          </a:p>
          <a:p>
            <a:endParaRPr lang="en-US" sz="1600" b="1" dirty="0" smtClean="0">
              <a:solidFill>
                <a:srgbClr val="FF0000"/>
              </a:solidFill>
              <a:latin typeface="Courier New"/>
            </a:endParaRPr>
          </a:p>
          <a:p>
            <a:r>
              <a:rPr lang="en-US" sz="1500" dirty="0" smtClean="0">
                <a:solidFill>
                  <a:srgbClr val="008000"/>
                </a:solidFill>
                <a:latin typeface="Courier New"/>
              </a:rPr>
              <a:t># \' for apostrophe, \\ for backslash, \n for newline, etc.</a:t>
            </a:r>
            <a:endParaRPr lang="en-US" sz="1500" b="1" dirty="0" smtClean="0">
              <a:solidFill>
                <a:srgbClr val="FF0000"/>
              </a:solidFill>
              <a:latin typeface="Courier New"/>
            </a:endParaRP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$regular_string</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'I\'m a regular string!'</a:t>
            </a:r>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$interp_string</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"Please expand the variable $int"</a:t>
            </a:r>
            <a:r>
              <a:rPr lang="en-US" sz="1600" b="1" dirty="0" smtClean="0">
                <a:solidFill>
                  <a:srgbClr val="000080"/>
                </a:solidFill>
                <a:latin typeface="Courier New"/>
              </a:rPr>
              <a:t>;</a:t>
            </a:r>
            <a:endParaRPr lang="en-US" sz="1600" dirty="0" smtClean="0"/>
          </a:p>
          <a:p>
            <a:endParaRPr lang="en-US" dirty="0" smtClean="0"/>
          </a:p>
        </p:txBody>
      </p:sp>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What Does This Script Print?</a:t>
            </a:r>
            <a:endParaRPr lang="en-US" sz="3600" cap="none" dirty="0"/>
          </a:p>
        </p:txBody>
      </p:sp>
      <p:sp>
        <p:nvSpPr>
          <p:cNvPr id="4" name="TextBox 3"/>
          <p:cNvSpPr txBox="1"/>
          <p:nvPr/>
        </p:nvSpPr>
        <p:spPr>
          <a:xfrm>
            <a:off x="762000" y="1600200"/>
            <a:ext cx="7165848" cy="4953000"/>
          </a:xfrm>
          <a:prstGeom prst="rect">
            <a:avLst/>
          </a:prstGeom>
          <a:noFill/>
          <a:ln w="25400" cmpd="sng">
            <a:solidFill>
              <a:schemeClr val="tx1"/>
            </a:solidFill>
            <a:prstDash val="lgDash"/>
          </a:ln>
        </p:spPr>
        <p:txBody>
          <a:bodyPr wrap="square" lIns="182880" tIns="182880" rIns="182880" bIns="365760" rtlCol="0">
            <a:noAutofit/>
          </a:bodyPr>
          <a:lstStyle/>
          <a:p>
            <a:r>
              <a:rPr lang="en-US" dirty="0" smtClean="0">
                <a:solidFill>
                  <a:srgbClr val="008000"/>
                </a:solidFill>
                <a:latin typeface="Courier New"/>
              </a:rPr>
              <a:t>#!/usr/bin/perl</a:t>
            </a:r>
            <a:endParaRPr lang="en-US" dirty="0" smtClean="0">
              <a:solidFill>
                <a:srgbClr val="FF0000"/>
              </a:solidFill>
              <a:latin typeface="Courier New"/>
            </a:endParaRPr>
          </a:p>
          <a:p>
            <a:r>
              <a:rPr lang="en-US" b="1" dirty="0" smtClean="0">
                <a:solidFill>
                  <a:srgbClr val="0000FF"/>
                </a:solidFill>
                <a:latin typeface="Courier New"/>
              </a:rPr>
              <a:t>use</a:t>
            </a:r>
            <a:r>
              <a:rPr lang="en-US" dirty="0" smtClean="0">
                <a:solidFill>
                  <a:srgbClr val="FF0000"/>
                </a:solidFill>
                <a:latin typeface="Courier New"/>
              </a:rPr>
              <a:t> </a:t>
            </a:r>
            <a:r>
              <a:rPr lang="en-US" dirty="0" smtClean="0">
                <a:solidFill>
                  <a:srgbClr val="000000"/>
                </a:solidFill>
                <a:latin typeface="Courier New"/>
              </a:rPr>
              <a:t>strict</a:t>
            </a:r>
            <a:r>
              <a:rPr lang="en-US" b="1" dirty="0" smtClean="0">
                <a:solidFill>
                  <a:srgbClr val="000080"/>
                </a:solidFill>
                <a:latin typeface="Courier New"/>
              </a:rPr>
              <a:t>;</a:t>
            </a:r>
            <a:endParaRPr lang="en-US" dirty="0" smtClean="0">
              <a:solidFill>
                <a:srgbClr val="FF0000"/>
              </a:solidFill>
              <a:latin typeface="Courier New"/>
            </a:endParaRPr>
          </a:p>
          <a:p>
            <a:r>
              <a:rPr lang="en-US" b="1" dirty="0" smtClean="0">
                <a:solidFill>
                  <a:srgbClr val="0000FF"/>
                </a:solidFill>
                <a:latin typeface="Courier New"/>
              </a:rPr>
              <a:t>use</a:t>
            </a:r>
            <a:r>
              <a:rPr lang="en-US" dirty="0" smtClean="0">
                <a:solidFill>
                  <a:srgbClr val="FF0000"/>
                </a:solidFill>
                <a:latin typeface="Courier New"/>
              </a:rPr>
              <a:t> </a:t>
            </a:r>
            <a:r>
              <a:rPr lang="en-US" dirty="0" smtClean="0">
                <a:solidFill>
                  <a:srgbClr val="000000"/>
                </a:solidFill>
                <a:latin typeface="Courier New"/>
              </a:rPr>
              <a:t>warnings</a:t>
            </a:r>
            <a:r>
              <a:rPr lang="en-US" b="1" dirty="0" smtClean="0">
                <a:solidFill>
                  <a:srgbClr val="000080"/>
                </a:solidFill>
                <a:latin typeface="Courier New"/>
              </a:rPr>
              <a:t>;</a:t>
            </a:r>
            <a:endParaRPr lang="en-US" dirty="0" smtClean="0">
              <a:solidFill>
                <a:srgbClr val="008000"/>
              </a:solidFill>
              <a:latin typeface="Courier New"/>
            </a:endParaRPr>
          </a:p>
          <a:p>
            <a:endParaRPr lang="en-US" dirty="0" smtClean="0">
              <a:solidFill>
                <a:srgbClr val="008000"/>
              </a:solidFill>
              <a:latin typeface="Courier New"/>
            </a:endParaRPr>
          </a:p>
          <a:p>
            <a:r>
              <a:rPr lang="en-US" dirty="0" smtClean="0">
                <a:solidFill>
                  <a:srgbClr val="008000"/>
                </a:solidFill>
                <a:latin typeface="Courier New"/>
              </a:rPr>
              <a:t># Declare some scalars</a:t>
            </a:r>
          </a:p>
          <a:p>
            <a:r>
              <a:rPr lang="en-US" b="1" dirty="0" smtClean="0">
                <a:solidFill>
                  <a:srgbClr val="0000FF"/>
                </a:solidFill>
                <a:latin typeface="Courier New"/>
              </a:rPr>
              <a:t>my</a:t>
            </a:r>
            <a:r>
              <a:rPr lang="en-US" dirty="0" smtClean="0">
                <a:solidFill>
                  <a:srgbClr val="FF0000"/>
                </a:solidFill>
                <a:latin typeface="Courier New"/>
              </a:rPr>
              <a:t> </a:t>
            </a:r>
            <a:r>
              <a:rPr lang="en-US" dirty="0" smtClean="0">
                <a:solidFill>
                  <a:srgbClr val="FF8000"/>
                </a:solidFill>
                <a:latin typeface="Courier New"/>
              </a:rPr>
              <a:t>$value</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808080"/>
                </a:solidFill>
                <a:latin typeface="Courier New"/>
              </a:rPr>
              <a:t>'55'</a:t>
            </a:r>
            <a:r>
              <a:rPr lang="en-US" b="1" dirty="0" smtClean="0">
                <a:solidFill>
                  <a:srgbClr val="000080"/>
                </a:solidFill>
                <a:latin typeface="Courier New"/>
              </a:rPr>
              <a:t>;</a:t>
            </a:r>
            <a:endParaRPr lang="en-US" dirty="0" smtClean="0">
              <a:solidFill>
                <a:srgbClr val="FF0000"/>
              </a:solidFill>
              <a:latin typeface="Courier New"/>
            </a:endParaRPr>
          </a:p>
          <a:p>
            <a:r>
              <a:rPr lang="en-US" b="1" dirty="0" smtClean="0">
                <a:solidFill>
                  <a:srgbClr val="0000FF"/>
                </a:solidFill>
                <a:latin typeface="Courier New"/>
              </a:rPr>
              <a:t>my</a:t>
            </a:r>
            <a:r>
              <a:rPr lang="en-US" dirty="0" smtClean="0">
                <a:solidFill>
                  <a:srgbClr val="FF0000"/>
                </a:solidFill>
                <a:latin typeface="Courier New"/>
              </a:rPr>
              <a:t> </a:t>
            </a:r>
            <a:r>
              <a:rPr lang="en-US" dirty="0" smtClean="0">
                <a:solidFill>
                  <a:srgbClr val="FF8000"/>
                </a:solidFill>
                <a:latin typeface="Courier New"/>
              </a:rPr>
              <a:t>$new_value</a:t>
            </a:r>
            <a:r>
              <a:rPr lang="en-US" b="1" dirty="0" smtClean="0">
                <a:solidFill>
                  <a:srgbClr val="000080"/>
                </a:solidFill>
                <a:latin typeface="Courier New"/>
              </a:rPr>
              <a:t>;</a:t>
            </a:r>
            <a:endParaRPr lang="en-US" dirty="0" smtClean="0">
              <a:solidFill>
                <a:srgbClr val="FF0000"/>
              </a:solidFill>
              <a:latin typeface="Courier New"/>
            </a:endParaRPr>
          </a:p>
          <a:p>
            <a:endParaRPr lang="en-US" dirty="0" smtClean="0">
              <a:solidFill>
                <a:srgbClr val="FF8000"/>
              </a:solidFill>
              <a:latin typeface="Courier New"/>
            </a:endParaRPr>
          </a:p>
          <a:p>
            <a:r>
              <a:rPr lang="en-US" dirty="0" smtClean="0">
                <a:solidFill>
                  <a:srgbClr val="008000"/>
                </a:solidFill>
                <a:latin typeface="Courier New"/>
              </a:rPr>
              <a:t># Try some things</a:t>
            </a:r>
            <a:endParaRPr lang="en-US" dirty="0" smtClean="0">
              <a:solidFill>
                <a:srgbClr val="FF8000"/>
              </a:solidFill>
              <a:latin typeface="Courier New"/>
            </a:endParaRPr>
          </a:p>
          <a:p>
            <a:r>
              <a:rPr lang="en-US" dirty="0" smtClean="0">
                <a:solidFill>
                  <a:srgbClr val="FF8000"/>
                </a:solidFill>
                <a:latin typeface="Courier New"/>
              </a:rPr>
              <a:t>$value</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FF8000"/>
                </a:solidFill>
                <a:latin typeface="Courier New"/>
              </a:rPr>
              <a:t>$value</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1</a:t>
            </a:r>
            <a:r>
              <a:rPr lang="en-US" b="1" dirty="0" smtClean="0">
                <a:solidFill>
                  <a:srgbClr val="000080"/>
                </a:solidFill>
                <a:latin typeface="Courier New"/>
              </a:rPr>
              <a:t>;</a:t>
            </a:r>
            <a:endParaRPr lang="en-US" dirty="0" smtClean="0">
              <a:solidFill>
                <a:srgbClr val="FF0000"/>
              </a:solidFill>
              <a:latin typeface="Courier New"/>
            </a:endParaRPr>
          </a:p>
          <a:p>
            <a:r>
              <a:rPr lang="en-US" dirty="0" smtClean="0">
                <a:solidFill>
                  <a:srgbClr val="FF8000"/>
                </a:solidFill>
                <a:latin typeface="Courier New"/>
              </a:rPr>
              <a:t>$value</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1</a:t>
            </a:r>
            <a:r>
              <a:rPr lang="en-US" b="1" dirty="0" smtClean="0">
                <a:solidFill>
                  <a:srgbClr val="000080"/>
                </a:solidFill>
                <a:latin typeface="Courier New"/>
              </a:rPr>
              <a:t>;</a:t>
            </a:r>
            <a:endParaRPr lang="en-US" dirty="0" smtClean="0">
              <a:solidFill>
                <a:srgbClr val="FF0000"/>
              </a:solidFill>
              <a:latin typeface="Courier New"/>
            </a:endParaRPr>
          </a:p>
          <a:p>
            <a:r>
              <a:rPr lang="en-US" dirty="0" smtClean="0">
                <a:solidFill>
                  <a:srgbClr val="FF8000"/>
                </a:solidFill>
                <a:latin typeface="Courier New"/>
              </a:rPr>
              <a:t>$value</a:t>
            </a:r>
            <a:r>
              <a:rPr lang="en-US" b="1" dirty="0" smtClean="0">
                <a:solidFill>
                  <a:srgbClr val="000080"/>
                </a:solidFill>
                <a:latin typeface="Courier New"/>
              </a:rPr>
              <a:t>++;</a:t>
            </a:r>
            <a:endParaRPr lang="en-US" dirty="0" smtClean="0">
              <a:solidFill>
                <a:srgbClr val="FF0000"/>
              </a:solidFill>
              <a:latin typeface="Courier New"/>
            </a:endParaRPr>
          </a:p>
          <a:p>
            <a:r>
              <a:rPr lang="en-US" dirty="0" smtClean="0">
                <a:solidFill>
                  <a:srgbClr val="FF8000"/>
                </a:solidFill>
                <a:latin typeface="Courier New"/>
              </a:rPr>
              <a:t>$new_value</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FF8000"/>
                </a:solidFill>
                <a:latin typeface="Courier New"/>
              </a:rPr>
              <a:t>$value</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10 </a:t>
            </a:r>
            <a:r>
              <a:rPr lang="en-US" b="1" dirty="0" smtClean="0">
                <a:solidFill>
                  <a:srgbClr val="000080"/>
                </a:solidFill>
                <a:latin typeface="Courier New"/>
              </a:rPr>
              <a:t>-</a:t>
            </a:r>
            <a:r>
              <a:rPr lang="en-US" dirty="0" smtClean="0">
                <a:solidFill>
                  <a:srgbClr val="FF0000"/>
                </a:solidFill>
                <a:latin typeface="Courier New"/>
              </a:rPr>
              <a:t> 4</a:t>
            </a:r>
            <a:r>
              <a:rPr lang="en-US" b="1" dirty="0" smtClean="0">
                <a:solidFill>
                  <a:srgbClr val="000080"/>
                </a:solidFill>
                <a:latin typeface="Courier New"/>
              </a:rPr>
              <a:t>;</a:t>
            </a:r>
            <a:endParaRPr lang="en-US" b="1" dirty="0" smtClean="0">
              <a:solidFill>
                <a:srgbClr val="FF0000"/>
              </a:solidFill>
              <a:latin typeface="Courier New"/>
            </a:endParaRPr>
          </a:p>
          <a:p>
            <a:r>
              <a:rPr lang="en-US" b="1" dirty="0" smtClean="0">
                <a:solidFill>
                  <a:srgbClr val="0000FF"/>
                </a:solidFill>
                <a:latin typeface="Courier New"/>
              </a:rPr>
              <a:t>my</a:t>
            </a:r>
            <a:r>
              <a:rPr lang="en-US" dirty="0" smtClean="0">
                <a:solidFill>
                  <a:srgbClr val="FF0000"/>
                </a:solidFill>
                <a:latin typeface="Courier New"/>
              </a:rPr>
              <a:t> </a:t>
            </a:r>
            <a:r>
              <a:rPr lang="en-US" dirty="0" smtClean="0">
                <a:solidFill>
                  <a:srgbClr val="FF8000"/>
                </a:solidFill>
                <a:latin typeface="Courier New"/>
              </a:rPr>
              <a:t>$string</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FF8000"/>
                </a:solidFill>
                <a:latin typeface="Courier New"/>
              </a:rPr>
              <a:t>$new_value</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808080"/>
                </a:solidFill>
                <a:latin typeface="Courier New"/>
              </a:rPr>
              <a:t>' is my output.'</a:t>
            </a:r>
            <a:r>
              <a:rPr lang="en-US" b="1" dirty="0" smtClean="0">
                <a:solidFill>
                  <a:srgbClr val="000080"/>
                </a:solidFill>
                <a:latin typeface="Courier New"/>
              </a:rPr>
              <a:t>;</a:t>
            </a:r>
            <a:endParaRPr lang="en-US" dirty="0" smtClean="0">
              <a:solidFill>
                <a:srgbClr val="FF0000"/>
              </a:solidFill>
              <a:latin typeface="Courier New"/>
            </a:endParaRPr>
          </a:p>
          <a:p>
            <a:endParaRPr lang="en-US" b="1" dirty="0" smtClean="0">
              <a:solidFill>
                <a:srgbClr val="FF0000"/>
              </a:solidFill>
              <a:latin typeface="Courier New"/>
            </a:endParaRPr>
          </a:p>
          <a:p>
            <a:r>
              <a:rPr lang="en-US" dirty="0" smtClean="0">
                <a:solidFill>
                  <a:srgbClr val="008000"/>
                </a:solidFill>
                <a:latin typeface="Courier New"/>
              </a:rPr>
              <a:t># Print the output</a:t>
            </a:r>
            <a:endParaRPr lang="en-US" b="1" dirty="0" smtClean="0">
              <a:solidFill>
                <a:srgbClr val="FF0000"/>
              </a:solidFill>
              <a:latin typeface="Courier New"/>
            </a:endParaRPr>
          </a:p>
          <a:p>
            <a:r>
              <a:rPr lang="en-US" b="1" dirty="0" smtClean="0">
                <a:solidFill>
                  <a:srgbClr val="0000FF"/>
                </a:solidFill>
                <a:latin typeface="Courier New"/>
              </a:rPr>
              <a:t>print</a:t>
            </a:r>
            <a:r>
              <a:rPr lang="en-US" dirty="0" smtClean="0">
                <a:solidFill>
                  <a:srgbClr val="FF0000"/>
                </a:solidFill>
                <a:latin typeface="Courier New"/>
              </a:rPr>
              <a:t> </a:t>
            </a:r>
            <a:r>
              <a:rPr lang="en-US" dirty="0" smtClean="0">
                <a:solidFill>
                  <a:srgbClr val="FF8000"/>
                </a:solidFill>
                <a:latin typeface="Courier New"/>
              </a:rPr>
              <a:t>$string</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808080"/>
                </a:solidFill>
                <a:latin typeface="Courier New"/>
              </a:rPr>
              <a:t>"\n"</a:t>
            </a:r>
            <a:r>
              <a:rPr lang="en-US" b="1" dirty="0" smtClean="0">
                <a:solidFill>
                  <a:srgbClr val="000080"/>
                </a:solidFill>
                <a:latin typeface="Courier New"/>
              </a:rPr>
              <a:t>;</a:t>
            </a:r>
            <a:endParaRPr lang="en-US" dirty="0" smtClean="0"/>
          </a:p>
        </p:txBody>
      </p:sp>
      <p:sp>
        <p:nvSpPr>
          <p:cNvPr id="5" name="TextBox 4"/>
          <p:cNvSpPr txBox="1"/>
          <p:nvPr/>
        </p:nvSpPr>
        <p:spPr>
          <a:xfrm>
            <a:off x="317500" y="1600200"/>
            <a:ext cx="445597" cy="4953000"/>
          </a:xfrm>
          <a:prstGeom prst="rect">
            <a:avLst/>
          </a:prstGeom>
          <a:noFill/>
          <a:ln w="25400" cmpd="sng">
            <a:solidFill>
              <a:schemeClr val="tx1"/>
            </a:solidFill>
            <a:prstDash val="lgDash"/>
          </a:ln>
        </p:spPr>
        <p:txBody>
          <a:bodyPr wrap="square" lIns="91440" tIns="182880" rIns="45720" bIns="182880" rtlCol="0">
            <a:noAutofit/>
          </a:bodyPr>
          <a:lstStyle/>
          <a:p>
            <a:r>
              <a:rPr lang="en-US" dirty="0" smtClean="0">
                <a:latin typeface="Courier New" pitchFamily="49" charset="0"/>
                <a:cs typeface="Courier New" pitchFamily="49" charset="0"/>
              </a:rPr>
              <a:t>1</a:t>
            </a:r>
          </a:p>
          <a:p>
            <a:r>
              <a:rPr lang="en-US" dirty="0" smtClean="0">
                <a:latin typeface="Courier New" pitchFamily="49" charset="0"/>
                <a:cs typeface="Courier New" pitchFamily="49" charset="0"/>
              </a:rPr>
              <a:t>2</a:t>
            </a:r>
          </a:p>
          <a:p>
            <a:r>
              <a:rPr lang="en-US" dirty="0" smtClean="0">
                <a:latin typeface="Courier New" pitchFamily="49" charset="0"/>
                <a:cs typeface="Courier New" pitchFamily="49" charset="0"/>
              </a:rPr>
              <a:t>3</a:t>
            </a:r>
          </a:p>
          <a:p>
            <a:r>
              <a:rPr lang="en-US" dirty="0" smtClean="0">
                <a:latin typeface="Courier New" pitchFamily="49" charset="0"/>
                <a:cs typeface="Courier New" pitchFamily="49" charset="0"/>
              </a:rPr>
              <a:t>4</a:t>
            </a:r>
          </a:p>
          <a:p>
            <a:r>
              <a:rPr lang="en-US" dirty="0" smtClean="0">
                <a:latin typeface="Courier New" pitchFamily="49" charset="0"/>
                <a:cs typeface="Courier New" pitchFamily="49" charset="0"/>
              </a:rPr>
              <a:t>5</a:t>
            </a:r>
          </a:p>
          <a:p>
            <a:r>
              <a:rPr lang="en-US" dirty="0" smtClean="0">
                <a:latin typeface="Courier New" pitchFamily="49" charset="0"/>
                <a:cs typeface="Courier New" pitchFamily="49" charset="0"/>
              </a:rPr>
              <a:t>6</a:t>
            </a:r>
          </a:p>
          <a:p>
            <a:r>
              <a:rPr lang="en-US" dirty="0" smtClean="0">
                <a:latin typeface="Courier New" pitchFamily="49" charset="0"/>
                <a:cs typeface="Courier New" pitchFamily="49" charset="0"/>
              </a:rPr>
              <a:t>7</a:t>
            </a:r>
          </a:p>
          <a:p>
            <a:r>
              <a:rPr lang="en-US" dirty="0" smtClean="0">
                <a:latin typeface="Courier New" pitchFamily="49" charset="0"/>
                <a:cs typeface="Courier New" pitchFamily="49" charset="0"/>
              </a:rPr>
              <a:t>8</a:t>
            </a:r>
          </a:p>
          <a:p>
            <a:r>
              <a:rPr lang="en-US" dirty="0" smtClean="0">
                <a:latin typeface="Courier New" pitchFamily="49" charset="0"/>
                <a:cs typeface="Courier New" pitchFamily="49" charset="0"/>
              </a:rPr>
              <a:t>9</a:t>
            </a:r>
          </a:p>
          <a:p>
            <a:r>
              <a:rPr lang="en-US" dirty="0" smtClean="0">
                <a:latin typeface="Courier New" pitchFamily="49" charset="0"/>
                <a:cs typeface="Courier New" pitchFamily="49" charset="0"/>
              </a:rPr>
              <a:t>10</a:t>
            </a:r>
          </a:p>
          <a:p>
            <a:r>
              <a:rPr lang="en-US" dirty="0" smtClean="0">
                <a:latin typeface="Courier New" pitchFamily="49" charset="0"/>
                <a:cs typeface="Courier New" pitchFamily="49" charset="0"/>
              </a:rPr>
              <a:t>11</a:t>
            </a:r>
          </a:p>
          <a:p>
            <a:r>
              <a:rPr lang="en-US" dirty="0" smtClean="0">
                <a:latin typeface="Courier New" pitchFamily="49" charset="0"/>
                <a:cs typeface="Courier New" pitchFamily="49" charset="0"/>
              </a:rPr>
              <a:t>12</a:t>
            </a:r>
          </a:p>
          <a:p>
            <a:r>
              <a:rPr lang="en-US" dirty="0" smtClean="0">
                <a:latin typeface="Courier New" pitchFamily="49" charset="0"/>
                <a:cs typeface="Courier New" pitchFamily="49" charset="0"/>
              </a:rPr>
              <a:t>13</a:t>
            </a:r>
          </a:p>
          <a:p>
            <a:r>
              <a:rPr lang="en-US" dirty="0" smtClean="0">
                <a:latin typeface="Courier New" pitchFamily="49" charset="0"/>
                <a:cs typeface="Courier New" pitchFamily="49" charset="0"/>
              </a:rPr>
              <a:t>14</a:t>
            </a:r>
          </a:p>
          <a:p>
            <a:r>
              <a:rPr lang="en-US" dirty="0" smtClean="0">
                <a:latin typeface="Courier New" pitchFamily="49" charset="0"/>
                <a:cs typeface="Courier New" pitchFamily="49" charset="0"/>
              </a:rPr>
              <a:t>15</a:t>
            </a:r>
          </a:p>
          <a:p>
            <a:r>
              <a:rPr lang="en-US" dirty="0" smtClean="0">
                <a:latin typeface="Courier New" pitchFamily="49" charset="0"/>
                <a:cs typeface="Courier New" pitchFamily="49" charset="0"/>
              </a:rPr>
              <a:t>16</a:t>
            </a:r>
          </a:p>
          <a:p>
            <a:r>
              <a:rPr lang="en-US" dirty="0" smtClean="0">
                <a:latin typeface="Courier New" pitchFamily="49" charset="0"/>
                <a:cs typeface="Courier New" pitchFamily="49" charset="0"/>
              </a:rPr>
              <a:t>17</a:t>
            </a:r>
          </a:p>
          <a:p>
            <a:endParaRPr lang="en-US" dirty="0" smtClean="0">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sz="3600" cap="none" dirty="0" smtClean="0"/>
              <a:t>Perl String &amp; Number Operators</a:t>
            </a:r>
            <a:br>
              <a:rPr lang="en-US" sz="3600" cap="none" dirty="0" smtClean="0"/>
            </a:br>
            <a:r>
              <a:rPr lang="en-US" sz="3600" cap="none" dirty="0" smtClean="0"/>
              <a:t>(Reference*)</a:t>
            </a:r>
            <a:endParaRPr lang="en-US" sz="3600" cap="none" dirty="0"/>
          </a:p>
        </p:txBody>
      </p:sp>
      <p:graphicFrame>
        <p:nvGraphicFramePr>
          <p:cNvPr id="4" name="Table 3"/>
          <p:cNvGraphicFramePr>
            <a:graphicFrameLocks noGrp="1"/>
          </p:cNvGraphicFramePr>
          <p:nvPr/>
        </p:nvGraphicFramePr>
        <p:xfrm>
          <a:off x="3200400" y="1371600"/>
          <a:ext cx="4724400" cy="5212080"/>
        </p:xfrm>
        <a:graphic>
          <a:graphicData uri="http://schemas.openxmlformats.org/drawingml/2006/table">
            <a:tbl>
              <a:tblPr/>
              <a:tblGrid>
                <a:gridCol w="554452"/>
                <a:gridCol w="473596"/>
                <a:gridCol w="3696352"/>
              </a:tblGrid>
              <a:tr h="173736">
                <a:tc>
                  <a:txBody>
                    <a:bodyPr/>
                    <a:lstStyle/>
                    <a:p>
                      <a:pPr algn="l" fontAlgn="b"/>
                      <a:r>
                        <a:rPr lang="en-US" sz="1000" b="1" i="0" u="none" strike="noStrike" dirty="0">
                          <a:solidFill>
                            <a:srgbClr val="FFFFFF"/>
                          </a:solidFill>
                          <a:latin typeface="Calibri"/>
                        </a:rPr>
                        <a:t>Type</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9BBB59"/>
                    </a:solidFill>
                  </a:tcPr>
                </a:tc>
                <a:tc>
                  <a:txBody>
                    <a:bodyPr/>
                    <a:lstStyle/>
                    <a:p>
                      <a:pPr algn="l" fontAlgn="b"/>
                      <a:r>
                        <a:rPr lang="en-US" sz="1000" b="1" i="0" u="none" strike="noStrike" dirty="0">
                          <a:solidFill>
                            <a:srgbClr val="FFFFFF"/>
                          </a:solidFill>
                          <a:latin typeface="Calibri"/>
                        </a:rPr>
                        <a:t>Op</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9BBB59"/>
                    </a:solidFill>
                  </a:tcPr>
                </a:tc>
                <a:tc>
                  <a:txBody>
                    <a:bodyPr/>
                    <a:lstStyle/>
                    <a:p>
                      <a:pPr algn="l" fontAlgn="b"/>
                      <a:r>
                        <a:rPr lang="en-US" sz="1000" b="1" i="0" u="none" strike="noStrike" dirty="0">
                          <a:solidFill>
                            <a:srgbClr val="FFFFFF"/>
                          </a:solidFill>
                          <a:latin typeface="Calibri"/>
                        </a:rPr>
                        <a:t>Description</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9BBB59"/>
                    </a:solidFill>
                  </a:tcPr>
                </a:tc>
              </a:tr>
              <a:tr h="173736">
                <a:tc>
                  <a:txBody>
                    <a:bodyPr/>
                    <a:lstStyle/>
                    <a:p>
                      <a:pPr algn="l" fontAlgn="b"/>
                      <a:r>
                        <a:rPr lang="en-US" sz="1000" b="0" i="0" u="none" strike="noStrike" dirty="0">
                          <a:solidFill>
                            <a:srgbClr val="000000"/>
                          </a:solidFill>
                          <a:latin typeface="Calibri"/>
                        </a:rPr>
                        <a:t>Number</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Addition: $a + $b</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Number</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Subtraction: $a - $</a:t>
                      </a:r>
                      <a:r>
                        <a:rPr lang="en-US" sz="1000" b="0" i="0" u="none" strike="noStrike" dirty="0" smtClean="0">
                          <a:solidFill>
                            <a:srgbClr val="000000"/>
                          </a:solidFill>
                          <a:latin typeface="Courier New"/>
                        </a:rPr>
                        <a:t>b, Negation:</a:t>
                      </a:r>
                      <a:r>
                        <a:rPr lang="en-US" sz="1000" b="0" i="0" u="none" strike="noStrike" baseline="0" dirty="0" smtClean="0">
                          <a:solidFill>
                            <a:srgbClr val="000000"/>
                          </a:solidFill>
                          <a:latin typeface="Courier New"/>
                        </a:rPr>
                        <a:t> -5 or -$a</a:t>
                      </a:r>
                      <a:endParaRPr lang="en-US" sz="1000" b="0" i="0" u="none" strike="noStrike" dirty="0">
                        <a:solidFill>
                          <a:srgbClr val="000000"/>
                        </a:solidFill>
                        <a:latin typeface="Courier New"/>
                      </a:endParaRP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Number</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Multiplication: $a * $b</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Number</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Division: $a ÷ $b</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Number</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Modulus (remainder of $a / $b)</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Number</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Exponentiation: a to the bth power</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Number</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endParaRPr lang="en-US" sz="1000" b="0" i="0" u="none" strike="noStrike" dirty="0">
                        <a:solidFill>
                          <a:srgbClr val="000000"/>
                        </a:solidFill>
                        <a:latin typeface="Courier New"/>
                      </a:endParaRP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Shortcuts: +=  -=  *=  /=  %=  **=</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Number</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Autoincrement: $a = $a + 1</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Number</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Autodecrement: $b = $b - 1</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Number</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Comparison: $a equals $b</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Number</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Comparison: $a does not equal $b</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Number</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&gt;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Comparison: $a is greater than $b</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Number</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&lt;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Comparison: $a is less than $b</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Number</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&gt;=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Comparison: $a is greater than or equal to $b</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Number</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&lt;=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Comparison: $a is less than or equal to $b</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Bitwise</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 </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NOT operation: flips all bits of $a</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Bitwise</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&amp;</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AND </a:t>
                      </a:r>
                      <a:r>
                        <a:rPr lang="en-US" sz="1000" b="0" i="0" u="none" strike="noStrike" dirty="0" smtClean="0">
                          <a:solidFill>
                            <a:srgbClr val="000000"/>
                          </a:solidFill>
                          <a:latin typeface="Courier New"/>
                        </a:rPr>
                        <a:t>operation: AND the bits of $a and $b</a:t>
                      </a:r>
                      <a:endParaRPr lang="en-US" sz="1000" b="0" i="0" u="none" strike="noStrike" dirty="0">
                        <a:solidFill>
                          <a:srgbClr val="000000"/>
                        </a:solidFill>
                        <a:latin typeface="Courier New"/>
                      </a:endParaRP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Bitwise</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OR </a:t>
                      </a:r>
                      <a:r>
                        <a:rPr lang="en-US" sz="1000" b="0" i="0" u="none" strike="noStrike" dirty="0" smtClean="0">
                          <a:solidFill>
                            <a:srgbClr val="000000"/>
                          </a:solidFill>
                          <a:latin typeface="Courier New"/>
                        </a:rPr>
                        <a:t>operation: OR</a:t>
                      </a:r>
                      <a:r>
                        <a:rPr lang="en-US" sz="1000" b="0" i="0" u="none" strike="noStrike" baseline="0" dirty="0" smtClean="0">
                          <a:solidFill>
                            <a:srgbClr val="000000"/>
                          </a:solidFill>
                          <a:latin typeface="Courier New"/>
                        </a:rPr>
                        <a:t> the bits of $a and $b</a:t>
                      </a:r>
                      <a:endParaRPr lang="en-US" sz="1000" b="0" i="0" u="none" strike="noStrike" dirty="0">
                        <a:solidFill>
                          <a:srgbClr val="000000"/>
                        </a:solidFill>
                        <a:latin typeface="Courier New"/>
                      </a:endParaRP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Bitwise</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XOR </a:t>
                      </a:r>
                      <a:r>
                        <a:rPr lang="en-US" sz="1000" b="0" i="0" u="none" strike="noStrike" dirty="0" smtClean="0">
                          <a:solidFill>
                            <a:srgbClr val="000000"/>
                          </a:solidFill>
                          <a:latin typeface="Courier New"/>
                        </a:rPr>
                        <a:t>operation: XOR the bits of $a and $b</a:t>
                      </a:r>
                      <a:endParaRPr lang="en-US" sz="1000" b="0" i="0" u="none" strike="noStrike" dirty="0">
                        <a:solidFill>
                          <a:srgbClr val="000000"/>
                        </a:solidFill>
                        <a:latin typeface="Courier New"/>
                      </a:endParaRP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Bitwise</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&lt;&lt; &gt;&gt;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Left shift, right shift.</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Bitwise</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endParaRPr lang="en-US" sz="1000" b="0" i="0" u="none" strike="noStrike" dirty="0">
                        <a:solidFill>
                          <a:srgbClr val="000000"/>
                        </a:solidFill>
                        <a:latin typeface="Courier New"/>
                      </a:endParaRP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Shortcuts: &amp;= |= ^= &gt;&gt;= &lt;&lt;=</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String</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Concatenation: "a" . "b" becomes "ab"</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String</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x</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Duplication: "a" x 5 becomes "aaaaa"</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String</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eq</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String equals: "a" eq "a" is true</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String</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ne</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String not equals: "a" ne "a" is false</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String</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gt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String greater than: "b" gt "a" is true</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String</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lt</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String less than: "a" lt "b" is true</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String</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ge</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String greater than or equal</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173736">
                <a:tc>
                  <a:txBody>
                    <a:bodyPr/>
                    <a:lstStyle/>
                    <a:p>
                      <a:pPr algn="l" fontAlgn="b"/>
                      <a:r>
                        <a:rPr lang="en-US" sz="1000" b="0" i="0" u="none" strike="noStrike" dirty="0">
                          <a:solidFill>
                            <a:srgbClr val="000000"/>
                          </a:solidFill>
                          <a:latin typeface="Calibri"/>
                        </a:rPr>
                        <a:t>String</a:t>
                      </a:r>
                    </a:p>
                  </a:txBody>
                  <a:tcPr marL="8663" marR="8663" marT="8663" marB="0" anchor="b">
                    <a:lnL w="6350" cap="flat" cmpd="sng" algn="ctr">
                      <a:solidFill>
                        <a:srgbClr val="9BBB59"/>
                      </a:solidFill>
                      <a:prstDash val="solid"/>
                      <a:round/>
                      <a:headEnd type="none" w="med" len="med"/>
                      <a:tailEnd type="none" w="med" len="med"/>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ourier New"/>
                        </a:rPr>
                        <a:t>le</a:t>
                      </a:r>
                    </a:p>
                  </a:txBody>
                  <a:tcPr marL="8663" marR="8663" marT="8663"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000" b="0" i="0" u="none" strike="noStrike" dirty="0">
                          <a:solidFill>
                            <a:srgbClr val="000000"/>
                          </a:solidFill>
                          <a:latin typeface="Courier New"/>
                        </a:rPr>
                        <a:t>String less than or equal</a:t>
                      </a:r>
                    </a:p>
                  </a:txBody>
                  <a:tcPr marL="8663" marR="8663" marT="8663"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bl>
          </a:graphicData>
        </a:graphic>
      </p:graphicFrame>
      <p:sp>
        <p:nvSpPr>
          <p:cNvPr id="5" name="TextBox 4"/>
          <p:cNvSpPr txBox="1"/>
          <p:nvPr/>
        </p:nvSpPr>
        <p:spPr>
          <a:xfrm>
            <a:off x="457200" y="5943601"/>
            <a:ext cx="2667000" cy="584775"/>
          </a:xfrm>
          <a:prstGeom prst="rect">
            <a:avLst/>
          </a:prstGeom>
          <a:noFill/>
        </p:spPr>
        <p:txBody>
          <a:bodyPr wrap="square" rtlCol="0">
            <a:spAutoFit/>
          </a:bodyPr>
          <a:lstStyle/>
          <a:p>
            <a:r>
              <a:rPr lang="en-US" sz="1600" i="1" dirty="0" smtClean="0"/>
              <a:t>* Not a complete list. For that, consult PerlDoc.</a:t>
            </a:r>
            <a:endParaRPr lang="en-US" sz="1600" i="1" dirty="0"/>
          </a:p>
        </p:txBody>
      </p:sp>
    </p:spTree>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sz="3600" cap="none" dirty="0" smtClean="0"/>
              <a:t>Basic Perl Special Characters</a:t>
            </a:r>
            <a:br>
              <a:rPr lang="en-US" sz="3600" cap="none" dirty="0" smtClean="0"/>
            </a:br>
            <a:r>
              <a:rPr lang="en-US" sz="3600" cap="none" dirty="0" smtClean="0"/>
              <a:t>(Reference*)</a:t>
            </a:r>
            <a:endParaRPr lang="en-US" sz="3600" cap="none" dirty="0"/>
          </a:p>
        </p:txBody>
      </p:sp>
      <p:graphicFrame>
        <p:nvGraphicFramePr>
          <p:cNvPr id="4" name="Table 3"/>
          <p:cNvGraphicFramePr>
            <a:graphicFrameLocks noGrp="1"/>
          </p:cNvGraphicFramePr>
          <p:nvPr/>
        </p:nvGraphicFramePr>
        <p:xfrm>
          <a:off x="3200401" y="1371600"/>
          <a:ext cx="5360559" cy="3072612"/>
        </p:xfrm>
        <a:graphic>
          <a:graphicData uri="http://schemas.openxmlformats.org/drawingml/2006/table">
            <a:tbl>
              <a:tblPr/>
              <a:tblGrid>
                <a:gridCol w="783655"/>
                <a:gridCol w="4576904"/>
              </a:tblGrid>
              <a:tr h="399756">
                <a:tc>
                  <a:txBody>
                    <a:bodyPr/>
                    <a:lstStyle/>
                    <a:p>
                      <a:pPr algn="l" fontAlgn="b"/>
                      <a:r>
                        <a:rPr lang="en-US" sz="1300" b="1" i="0" u="none" strike="noStrike" dirty="0" smtClean="0">
                          <a:solidFill>
                            <a:srgbClr val="FFFFFF"/>
                          </a:solidFill>
                          <a:latin typeface="Calibri"/>
                        </a:rPr>
                        <a:t>Sequence</a:t>
                      </a:r>
                      <a:endParaRPr lang="en-US" sz="1300" b="1" i="0" u="none" strike="noStrike" dirty="0">
                        <a:solidFill>
                          <a:srgbClr val="FFFFFF"/>
                        </a:solidFill>
                        <a:latin typeface="Calibri"/>
                      </a:endParaRPr>
                    </a:p>
                  </a:txBody>
                  <a:tcPr marL="11136" marR="11136" marT="11136"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9BBB59"/>
                    </a:solidFill>
                  </a:tcPr>
                </a:tc>
                <a:tc>
                  <a:txBody>
                    <a:bodyPr/>
                    <a:lstStyle/>
                    <a:p>
                      <a:pPr algn="l" fontAlgn="b"/>
                      <a:r>
                        <a:rPr lang="en-US" sz="1300" b="1" i="0" u="none" strike="noStrike" dirty="0">
                          <a:solidFill>
                            <a:srgbClr val="FFFFFF"/>
                          </a:solidFill>
                          <a:latin typeface="Calibri"/>
                        </a:rPr>
                        <a:t>Description</a:t>
                      </a:r>
                    </a:p>
                  </a:txBody>
                  <a:tcPr marL="11136" marR="11136" marT="11136"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9BBB59"/>
                    </a:solidFill>
                  </a:tcPr>
                </a:tc>
              </a:tr>
              <a:tr h="222738">
                <a:tc>
                  <a:txBody>
                    <a:bodyPr/>
                    <a:lstStyle/>
                    <a:p>
                      <a:pPr algn="ctr" fontAlgn="b"/>
                      <a:r>
                        <a:rPr lang="en-US" sz="1300" b="0" i="0" u="none" strike="noStrike" dirty="0" smtClean="0">
                          <a:solidFill>
                            <a:srgbClr val="000000"/>
                          </a:solidFill>
                          <a:latin typeface="Courier New"/>
                        </a:rPr>
                        <a:t>\n</a:t>
                      </a:r>
                      <a:endParaRPr lang="en-US" sz="1300" b="0" i="0" u="none" strike="noStrike" dirty="0">
                        <a:solidFill>
                          <a:srgbClr val="000000"/>
                        </a:solidFill>
                        <a:latin typeface="Courier New"/>
                      </a:endParaRPr>
                    </a:p>
                  </a:txBody>
                  <a:tcPr marL="11136" marR="11136" marT="11136"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300" b="0" i="0" u="none" strike="noStrike" dirty="0" smtClean="0">
                          <a:solidFill>
                            <a:srgbClr val="000000"/>
                          </a:solidFill>
                          <a:latin typeface="Courier New"/>
                        </a:rPr>
                        <a:t>Newline</a:t>
                      </a:r>
                      <a:endParaRPr lang="en-US" sz="1300" b="0" i="0" u="none" strike="noStrike" dirty="0">
                        <a:solidFill>
                          <a:srgbClr val="000000"/>
                        </a:solidFill>
                        <a:latin typeface="Courier New"/>
                      </a:endParaRPr>
                    </a:p>
                  </a:txBody>
                  <a:tcPr marL="11136" marR="11136" marT="11136"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222738">
                <a:tc>
                  <a:txBody>
                    <a:bodyPr/>
                    <a:lstStyle/>
                    <a:p>
                      <a:pPr algn="ctr" fontAlgn="b"/>
                      <a:r>
                        <a:rPr lang="en-US" sz="1300" b="0" i="0" u="none" strike="noStrike" dirty="0" smtClean="0">
                          <a:solidFill>
                            <a:srgbClr val="000000"/>
                          </a:solidFill>
                          <a:latin typeface="Courier New"/>
                        </a:rPr>
                        <a:t>\r</a:t>
                      </a:r>
                      <a:endParaRPr lang="en-US" sz="1300" b="0" i="0" u="none" strike="noStrike" dirty="0">
                        <a:solidFill>
                          <a:srgbClr val="000000"/>
                        </a:solidFill>
                        <a:latin typeface="Courier New"/>
                      </a:endParaRPr>
                    </a:p>
                  </a:txBody>
                  <a:tcPr marL="11136" marR="11136" marT="11136"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300" b="0" i="0" u="none" strike="noStrike" dirty="0" smtClean="0">
                          <a:solidFill>
                            <a:srgbClr val="000000"/>
                          </a:solidFill>
                          <a:latin typeface="Courier New"/>
                        </a:rPr>
                        <a:t>Return</a:t>
                      </a:r>
                      <a:endParaRPr lang="en-US" sz="1300" b="0" i="0" u="none" strike="noStrike" dirty="0">
                        <a:solidFill>
                          <a:srgbClr val="000000"/>
                        </a:solidFill>
                        <a:latin typeface="Courier New"/>
                      </a:endParaRPr>
                    </a:p>
                  </a:txBody>
                  <a:tcPr marL="11136" marR="11136" marT="11136"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222738">
                <a:tc>
                  <a:txBody>
                    <a:bodyPr/>
                    <a:lstStyle/>
                    <a:p>
                      <a:pPr algn="ctr" fontAlgn="b"/>
                      <a:r>
                        <a:rPr lang="en-US" sz="1300" b="0" i="0" u="none" strike="noStrike" dirty="0" smtClean="0">
                          <a:solidFill>
                            <a:srgbClr val="000000"/>
                          </a:solidFill>
                          <a:latin typeface="Courier New"/>
                        </a:rPr>
                        <a:t>\t</a:t>
                      </a:r>
                      <a:endParaRPr lang="en-US" sz="1300" b="0" i="0" u="none" strike="noStrike" dirty="0">
                        <a:solidFill>
                          <a:srgbClr val="000000"/>
                        </a:solidFill>
                        <a:latin typeface="Courier New"/>
                      </a:endParaRPr>
                    </a:p>
                  </a:txBody>
                  <a:tcPr marL="11136" marR="11136" marT="11136"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300" b="0" i="0" u="none" strike="noStrike" dirty="0" smtClean="0">
                          <a:solidFill>
                            <a:srgbClr val="000000"/>
                          </a:solidFill>
                          <a:latin typeface="Courier New"/>
                        </a:rPr>
                        <a:t>Tab</a:t>
                      </a:r>
                      <a:endParaRPr lang="en-US" sz="1300" b="0" i="0" u="none" strike="noStrike" dirty="0">
                        <a:solidFill>
                          <a:srgbClr val="000000"/>
                        </a:solidFill>
                        <a:latin typeface="Courier New"/>
                      </a:endParaRPr>
                    </a:p>
                  </a:txBody>
                  <a:tcPr marL="11136" marR="11136" marT="11136"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222738">
                <a:tc>
                  <a:txBody>
                    <a:bodyPr/>
                    <a:lstStyle/>
                    <a:p>
                      <a:pPr algn="ctr" fontAlgn="b"/>
                      <a:r>
                        <a:rPr lang="en-US" sz="1300" b="0" i="0" u="none" strike="noStrike" dirty="0" smtClean="0">
                          <a:solidFill>
                            <a:srgbClr val="000000"/>
                          </a:solidFill>
                          <a:latin typeface="Courier New"/>
                        </a:rPr>
                        <a:t>\f</a:t>
                      </a:r>
                      <a:endParaRPr lang="en-US" sz="1300" b="0" i="0" u="none" strike="noStrike" dirty="0">
                        <a:solidFill>
                          <a:srgbClr val="000000"/>
                        </a:solidFill>
                        <a:latin typeface="Courier New"/>
                      </a:endParaRPr>
                    </a:p>
                  </a:txBody>
                  <a:tcPr marL="11136" marR="11136" marT="11136"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300" b="0" i="0" u="none" strike="noStrike" dirty="0" smtClean="0">
                          <a:solidFill>
                            <a:srgbClr val="000000"/>
                          </a:solidFill>
                          <a:latin typeface="Courier New"/>
                        </a:rPr>
                        <a:t>Form-feed</a:t>
                      </a:r>
                      <a:endParaRPr lang="en-US" sz="1300" b="0" i="0" u="none" strike="noStrike" dirty="0">
                        <a:solidFill>
                          <a:srgbClr val="000000"/>
                        </a:solidFill>
                        <a:latin typeface="Courier New"/>
                      </a:endParaRPr>
                    </a:p>
                  </a:txBody>
                  <a:tcPr marL="11136" marR="11136" marT="11136"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222738">
                <a:tc>
                  <a:txBody>
                    <a:bodyPr/>
                    <a:lstStyle/>
                    <a:p>
                      <a:pPr algn="ctr" fontAlgn="b"/>
                      <a:r>
                        <a:rPr lang="en-US" sz="1300" b="0" i="0" u="none" strike="noStrike" dirty="0" smtClean="0">
                          <a:solidFill>
                            <a:srgbClr val="000000"/>
                          </a:solidFill>
                          <a:latin typeface="Courier New"/>
                        </a:rPr>
                        <a:t>\b</a:t>
                      </a:r>
                      <a:endParaRPr lang="en-US" sz="1300" b="0" i="0" u="none" strike="noStrike" dirty="0">
                        <a:solidFill>
                          <a:srgbClr val="000000"/>
                        </a:solidFill>
                        <a:latin typeface="Courier New"/>
                      </a:endParaRPr>
                    </a:p>
                  </a:txBody>
                  <a:tcPr marL="11136" marR="11136" marT="11136"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300" b="0" i="0" u="none" strike="noStrike" dirty="0" smtClean="0">
                          <a:solidFill>
                            <a:srgbClr val="000000"/>
                          </a:solidFill>
                          <a:latin typeface="Courier New"/>
                        </a:rPr>
                        <a:t>Backspace</a:t>
                      </a:r>
                      <a:endParaRPr lang="en-US" sz="1300" b="0" i="0" u="none" strike="noStrike" dirty="0">
                        <a:solidFill>
                          <a:srgbClr val="000000"/>
                        </a:solidFill>
                        <a:latin typeface="Courier New"/>
                      </a:endParaRPr>
                    </a:p>
                  </a:txBody>
                  <a:tcPr marL="11136" marR="11136" marT="11136"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222738">
                <a:tc>
                  <a:txBody>
                    <a:bodyPr/>
                    <a:lstStyle/>
                    <a:p>
                      <a:pPr algn="ctr" fontAlgn="b"/>
                      <a:r>
                        <a:rPr lang="en-US" sz="1300" b="0" i="0" u="none" strike="noStrike" dirty="0" smtClean="0">
                          <a:solidFill>
                            <a:srgbClr val="000000"/>
                          </a:solidFill>
                          <a:latin typeface="Courier New"/>
                        </a:rPr>
                        <a:t>\a</a:t>
                      </a:r>
                      <a:endParaRPr lang="en-US" sz="1300" b="0" i="0" u="none" strike="noStrike" dirty="0">
                        <a:solidFill>
                          <a:srgbClr val="000000"/>
                        </a:solidFill>
                        <a:latin typeface="Courier New"/>
                      </a:endParaRPr>
                    </a:p>
                  </a:txBody>
                  <a:tcPr marL="11136" marR="11136" marT="11136"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300" b="0" i="0" u="none" strike="noStrike" dirty="0" smtClean="0">
                          <a:solidFill>
                            <a:srgbClr val="000000"/>
                          </a:solidFill>
                          <a:latin typeface="Courier New"/>
                        </a:rPr>
                        <a:t>Bell (system speaker beep)</a:t>
                      </a:r>
                      <a:endParaRPr lang="en-US" sz="1300" b="0" i="0" u="none" strike="noStrike" dirty="0">
                        <a:solidFill>
                          <a:srgbClr val="000000"/>
                        </a:solidFill>
                        <a:latin typeface="Courier New"/>
                      </a:endParaRPr>
                    </a:p>
                  </a:txBody>
                  <a:tcPr marL="11136" marR="11136" marT="11136"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222738">
                <a:tc>
                  <a:txBody>
                    <a:bodyPr/>
                    <a:lstStyle/>
                    <a:p>
                      <a:pPr algn="ctr" fontAlgn="b"/>
                      <a:r>
                        <a:rPr lang="en-US" sz="1300" b="0" i="0" u="none" strike="noStrike" dirty="0" smtClean="0">
                          <a:solidFill>
                            <a:srgbClr val="000000"/>
                          </a:solidFill>
                          <a:latin typeface="Courier New"/>
                        </a:rPr>
                        <a:t>\\</a:t>
                      </a:r>
                      <a:endParaRPr lang="en-US" sz="1300" b="0" i="0" u="none" strike="noStrike" dirty="0">
                        <a:solidFill>
                          <a:srgbClr val="000000"/>
                        </a:solidFill>
                        <a:latin typeface="Courier New"/>
                      </a:endParaRPr>
                    </a:p>
                  </a:txBody>
                  <a:tcPr marL="11136" marR="11136" marT="11136"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300" b="0" i="0" u="none" strike="noStrike" dirty="0" smtClean="0">
                          <a:solidFill>
                            <a:srgbClr val="000000"/>
                          </a:solidFill>
                          <a:latin typeface="Courier New"/>
                        </a:rPr>
                        <a:t>Backslash</a:t>
                      </a:r>
                      <a:endParaRPr lang="en-US" sz="1300" b="0" i="0" u="none" strike="noStrike" dirty="0">
                        <a:solidFill>
                          <a:srgbClr val="000000"/>
                        </a:solidFill>
                        <a:latin typeface="Courier New"/>
                      </a:endParaRPr>
                    </a:p>
                  </a:txBody>
                  <a:tcPr marL="11136" marR="11136" marT="11136"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222738">
                <a:tc>
                  <a:txBody>
                    <a:bodyPr/>
                    <a:lstStyle/>
                    <a:p>
                      <a:pPr algn="ctr" fontAlgn="b"/>
                      <a:r>
                        <a:rPr lang="en-US" sz="1300" b="0" i="0" u="none" strike="noStrike" dirty="0" smtClean="0">
                          <a:solidFill>
                            <a:srgbClr val="000000"/>
                          </a:solidFill>
                          <a:latin typeface="Courier New"/>
                        </a:rPr>
                        <a:t>\’</a:t>
                      </a:r>
                      <a:endParaRPr lang="en-US" sz="1300" b="0" i="0" u="none" strike="noStrike" dirty="0">
                        <a:solidFill>
                          <a:srgbClr val="000000"/>
                        </a:solidFill>
                        <a:latin typeface="Courier New"/>
                      </a:endParaRPr>
                    </a:p>
                  </a:txBody>
                  <a:tcPr marL="11136" marR="11136" marT="11136"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300" b="0" i="0" u="none" strike="noStrike" dirty="0" smtClean="0">
                          <a:solidFill>
                            <a:srgbClr val="000000"/>
                          </a:solidFill>
                          <a:latin typeface="Courier New"/>
                        </a:rPr>
                        <a:t>Single quote</a:t>
                      </a:r>
                      <a:endParaRPr lang="en-US" sz="1300" b="0" i="0" u="none" strike="noStrike" dirty="0">
                        <a:solidFill>
                          <a:srgbClr val="000000"/>
                        </a:solidFill>
                        <a:latin typeface="Courier New"/>
                      </a:endParaRPr>
                    </a:p>
                  </a:txBody>
                  <a:tcPr marL="11136" marR="11136" marT="11136"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222738">
                <a:tc>
                  <a:txBody>
                    <a:bodyPr/>
                    <a:lstStyle/>
                    <a:p>
                      <a:pPr algn="ctr" fontAlgn="b"/>
                      <a:r>
                        <a:rPr lang="en-US" sz="1300" b="0" i="0" u="none" strike="noStrike" dirty="0" smtClean="0">
                          <a:solidFill>
                            <a:srgbClr val="000000"/>
                          </a:solidFill>
                          <a:latin typeface="Courier New"/>
                        </a:rPr>
                        <a:t>\”</a:t>
                      </a:r>
                      <a:endParaRPr lang="en-US" sz="1300" b="0" i="0" u="none" strike="noStrike" dirty="0">
                        <a:solidFill>
                          <a:srgbClr val="000000"/>
                        </a:solidFill>
                        <a:latin typeface="Courier New"/>
                      </a:endParaRPr>
                    </a:p>
                  </a:txBody>
                  <a:tcPr marL="11136" marR="11136" marT="11136"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300" b="0" i="0" u="none" strike="noStrike" dirty="0" smtClean="0">
                          <a:solidFill>
                            <a:srgbClr val="000000"/>
                          </a:solidFill>
                          <a:latin typeface="Courier New"/>
                        </a:rPr>
                        <a:t>Double quote</a:t>
                      </a:r>
                      <a:endParaRPr lang="en-US" sz="1300" b="0" i="0" u="none" strike="noStrike" dirty="0">
                        <a:solidFill>
                          <a:srgbClr val="000000"/>
                        </a:solidFill>
                        <a:latin typeface="Courier New"/>
                      </a:endParaRPr>
                    </a:p>
                  </a:txBody>
                  <a:tcPr marL="11136" marR="11136" marT="11136"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222738">
                <a:tc>
                  <a:txBody>
                    <a:bodyPr/>
                    <a:lstStyle/>
                    <a:p>
                      <a:pPr algn="ctr" fontAlgn="b"/>
                      <a:r>
                        <a:rPr lang="en-US" sz="1300" b="0" i="0" u="none" strike="noStrike" dirty="0" smtClean="0">
                          <a:solidFill>
                            <a:srgbClr val="000000"/>
                          </a:solidFill>
                          <a:latin typeface="Courier New"/>
                        </a:rPr>
                        <a:t>\$</a:t>
                      </a:r>
                      <a:endParaRPr lang="en-US" sz="1300" b="0" i="0" u="none" strike="noStrike" dirty="0">
                        <a:solidFill>
                          <a:srgbClr val="000000"/>
                        </a:solidFill>
                        <a:latin typeface="Courier New"/>
                      </a:endParaRPr>
                    </a:p>
                  </a:txBody>
                  <a:tcPr marL="11136" marR="11136" marT="11136"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300" b="0" i="0" u="none" strike="noStrike" dirty="0" smtClean="0">
                          <a:solidFill>
                            <a:srgbClr val="000000"/>
                          </a:solidFill>
                          <a:latin typeface="Courier New"/>
                        </a:rPr>
                        <a:t>Dollar sign</a:t>
                      </a:r>
                      <a:endParaRPr lang="en-US" sz="1300" b="0" i="0" u="none" strike="noStrike" dirty="0">
                        <a:solidFill>
                          <a:srgbClr val="000000"/>
                        </a:solidFill>
                        <a:latin typeface="Courier New"/>
                      </a:endParaRPr>
                    </a:p>
                  </a:txBody>
                  <a:tcPr marL="11136" marR="11136" marT="11136"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222738">
                <a:tc>
                  <a:txBody>
                    <a:bodyPr/>
                    <a:lstStyle/>
                    <a:p>
                      <a:pPr algn="ctr" fontAlgn="b"/>
                      <a:r>
                        <a:rPr lang="en-US" sz="1300" b="0" i="0" u="none" strike="noStrike" dirty="0" smtClean="0">
                          <a:solidFill>
                            <a:srgbClr val="000000"/>
                          </a:solidFill>
                          <a:latin typeface="Courier New"/>
                        </a:rPr>
                        <a:t>\@</a:t>
                      </a:r>
                      <a:endParaRPr lang="en-US" sz="1300" b="0" i="0" u="none" strike="noStrike" dirty="0">
                        <a:solidFill>
                          <a:srgbClr val="000000"/>
                        </a:solidFill>
                        <a:latin typeface="Courier New"/>
                      </a:endParaRPr>
                    </a:p>
                  </a:txBody>
                  <a:tcPr marL="11136" marR="11136" marT="11136"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300" b="0" i="0" u="none" strike="noStrike" dirty="0" smtClean="0">
                          <a:solidFill>
                            <a:srgbClr val="000000"/>
                          </a:solidFill>
                          <a:latin typeface="Courier New"/>
                        </a:rPr>
                        <a:t>At symbol</a:t>
                      </a:r>
                      <a:endParaRPr lang="en-US" sz="1300" b="0" i="0" u="none" strike="noStrike" dirty="0">
                        <a:solidFill>
                          <a:srgbClr val="000000"/>
                        </a:solidFill>
                        <a:latin typeface="Courier New"/>
                      </a:endParaRPr>
                    </a:p>
                  </a:txBody>
                  <a:tcPr marL="11136" marR="11136" marT="11136"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222738">
                <a:tc>
                  <a:txBody>
                    <a:bodyPr/>
                    <a:lstStyle/>
                    <a:p>
                      <a:pPr algn="ctr" fontAlgn="b"/>
                      <a:r>
                        <a:rPr lang="en-US" sz="1300" b="0" i="0" u="none" strike="noStrike" dirty="0" smtClean="0">
                          <a:solidFill>
                            <a:srgbClr val="000000"/>
                          </a:solidFill>
                          <a:latin typeface="Courier New"/>
                        </a:rPr>
                        <a:t>\%</a:t>
                      </a:r>
                      <a:endParaRPr lang="en-US" sz="1300" b="0" i="0" u="none" strike="noStrike" dirty="0">
                        <a:solidFill>
                          <a:srgbClr val="000000"/>
                        </a:solidFill>
                        <a:latin typeface="Courier New"/>
                      </a:endParaRPr>
                    </a:p>
                  </a:txBody>
                  <a:tcPr marL="11136" marR="11136" marT="11136"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300" b="0" i="0" u="none" strike="noStrike" dirty="0" smtClean="0">
                          <a:solidFill>
                            <a:srgbClr val="000000"/>
                          </a:solidFill>
                          <a:latin typeface="Courier New"/>
                        </a:rPr>
                        <a:t>Percent sign</a:t>
                      </a:r>
                      <a:endParaRPr lang="en-US" sz="1300" b="0" i="0" u="none" strike="noStrike" dirty="0">
                        <a:solidFill>
                          <a:srgbClr val="000000"/>
                        </a:solidFill>
                        <a:latin typeface="Courier New"/>
                      </a:endParaRPr>
                    </a:p>
                  </a:txBody>
                  <a:tcPr marL="11136" marR="11136" marT="11136"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bl>
          </a:graphicData>
        </a:graphic>
      </p:graphicFrame>
      <p:sp>
        <p:nvSpPr>
          <p:cNvPr id="5" name="TextBox 4"/>
          <p:cNvSpPr txBox="1"/>
          <p:nvPr/>
        </p:nvSpPr>
        <p:spPr>
          <a:xfrm>
            <a:off x="457200" y="5943601"/>
            <a:ext cx="2667000" cy="584775"/>
          </a:xfrm>
          <a:prstGeom prst="rect">
            <a:avLst/>
          </a:prstGeom>
          <a:noFill/>
        </p:spPr>
        <p:txBody>
          <a:bodyPr wrap="square" rtlCol="0">
            <a:spAutoFit/>
          </a:bodyPr>
          <a:lstStyle/>
          <a:p>
            <a:r>
              <a:rPr lang="en-US" sz="1600" i="1" dirty="0" smtClean="0"/>
              <a:t>* Not a complete list. For that, consult PerlDoc.</a:t>
            </a:r>
            <a:endParaRPr lang="en-US" sz="1600" i="1" dirty="0"/>
          </a:p>
        </p:txBody>
      </p:sp>
    </p:spTree>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About </a:t>
            </a:r>
            <a:r>
              <a:rPr lang="en-US" sz="3600" b="1" cap="none" dirty="0" smtClean="0">
                <a:solidFill>
                  <a:schemeClr val="accent2"/>
                </a:solidFill>
              </a:rPr>
              <a:t>undef</a:t>
            </a:r>
            <a:endParaRPr lang="en-US" sz="3600" b="1" cap="none" dirty="0">
              <a:solidFill>
                <a:schemeClr val="accent2"/>
              </a:solidFill>
            </a:endParaRPr>
          </a:p>
        </p:txBody>
      </p:sp>
      <p:sp>
        <p:nvSpPr>
          <p:cNvPr id="3" name="Content Placeholder 2"/>
          <p:cNvSpPr>
            <a:spLocks noGrp="1"/>
          </p:cNvSpPr>
          <p:nvPr>
            <p:ph sz="quarter" idx="1"/>
          </p:nvPr>
        </p:nvSpPr>
        <p:spPr>
          <a:xfrm>
            <a:off x="457200" y="1600200"/>
            <a:ext cx="7467600" cy="1600200"/>
          </a:xfrm>
        </p:spPr>
        <p:txBody>
          <a:bodyPr>
            <a:normAutofit/>
          </a:bodyPr>
          <a:lstStyle/>
          <a:p>
            <a:r>
              <a:rPr lang="en-US" dirty="0" smtClean="0"/>
              <a:t>Any Perl variable can also have the value </a:t>
            </a:r>
            <a:r>
              <a:rPr lang="en-US" b="1" dirty="0" smtClean="0">
                <a:solidFill>
                  <a:schemeClr val="accent2"/>
                </a:solidFill>
              </a:rPr>
              <a:t>undef</a:t>
            </a:r>
            <a:r>
              <a:rPr lang="en-US" dirty="0" smtClean="0"/>
              <a:t>, meaning “undefined.” All variables default to </a:t>
            </a:r>
            <a:r>
              <a:rPr lang="en-US" b="1" dirty="0" smtClean="0">
                <a:solidFill>
                  <a:schemeClr val="accent2"/>
                </a:solidFill>
              </a:rPr>
              <a:t>undef</a:t>
            </a:r>
            <a:r>
              <a:rPr lang="en-US" dirty="0" smtClean="0"/>
              <a:t>. Most of the time, Perl will complain if you try to use an undefined variable in an operation.</a:t>
            </a:r>
          </a:p>
          <a:p>
            <a:pPr>
              <a:buNone/>
            </a:pPr>
            <a:endParaRPr lang="en-US" dirty="0" smtClean="0"/>
          </a:p>
          <a:p>
            <a:pPr>
              <a:buNone/>
            </a:pPr>
            <a:endParaRPr lang="en-US" dirty="0"/>
          </a:p>
        </p:txBody>
      </p:sp>
      <p:sp>
        <p:nvSpPr>
          <p:cNvPr id="4" name="TextBox 3"/>
          <p:cNvSpPr txBox="1"/>
          <p:nvPr/>
        </p:nvSpPr>
        <p:spPr>
          <a:xfrm>
            <a:off x="457201" y="3276600"/>
            <a:ext cx="7448481" cy="3352800"/>
          </a:xfrm>
          <a:prstGeom prst="rect">
            <a:avLst/>
          </a:prstGeom>
          <a:noFill/>
          <a:ln w="25400" cmpd="sng">
            <a:solidFill>
              <a:schemeClr val="tx1"/>
            </a:solidFill>
            <a:prstDash val="lgDash"/>
          </a:ln>
        </p:spPr>
        <p:txBody>
          <a:bodyPr wrap="square" lIns="182880" tIns="182880" rIns="182880" bIns="365760" rtlCol="0">
            <a:noAutofit/>
          </a:bodyPr>
          <a:lstStyle/>
          <a:p>
            <a:pPr>
              <a:spcAft>
                <a:spcPts val="100"/>
              </a:spcAft>
            </a:pPr>
            <a:r>
              <a:rPr lang="en-US" sz="1600" dirty="0" smtClean="0">
                <a:solidFill>
                  <a:srgbClr val="008000"/>
                </a:solidFill>
                <a:latin typeface="Courier New"/>
              </a:rPr>
              <a:t># Declare $variable. It starts out as undef.</a:t>
            </a:r>
            <a:r>
              <a:rPr lang="en-US" sz="1600" dirty="0" smtClean="0">
                <a:solidFill>
                  <a:srgbClr val="FF0000"/>
                </a:solidFill>
                <a:latin typeface="Courier New"/>
              </a:rPr>
              <a:t> </a:t>
            </a:r>
          </a:p>
          <a:p>
            <a:pPr>
              <a:spcAft>
                <a:spcPts val="100"/>
              </a:spcAft>
            </a:pPr>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$variable</a:t>
            </a:r>
            <a:r>
              <a:rPr lang="en-US" sz="1600" b="1" dirty="0" smtClean="0">
                <a:solidFill>
                  <a:srgbClr val="000080"/>
                </a:solidFill>
                <a:latin typeface="Courier New"/>
              </a:rPr>
              <a:t>;</a:t>
            </a:r>
            <a:r>
              <a:rPr lang="en-US" sz="1600" dirty="0" smtClean="0">
                <a:solidFill>
                  <a:srgbClr val="FF0000"/>
                </a:solidFill>
                <a:latin typeface="Courier New"/>
              </a:rPr>
              <a:t> </a:t>
            </a:r>
          </a:p>
          <a:p>
            <a:pPr>
              <a:spcAft>
                <a:spcPts val="100"/>
              </a:spcAft>
            </a:pPr>
            <a:r>
              <a:rPr lang="en-US" sz="1600" dirty="0" smtClean="0">
                <a:solidFill>
                  <a:srgbClr val="008000"/>
                </a:solidFill>
                <a:latin typeface="Courier New"/>
              </a:rPr>
              <a:t># Check for undef with the defined() function</a:t>
            </a:r>
            <a:endParaRPr lang="en-US" sz="1600" dirty="0" smtClean="0">
              <a:solidFill>
                <a:srgbClr val="FF0000"/>
              </a:solidFill>
              <a:latin typeface="Courier New"/>
            </a:endParaRPr>
          </a:p>
          <a:p>
            <a:pPr>
              <a:spcAft>
                <a:spcPts val="100"/>
              </a:spcAft>
            </a:pPr>
            <a:r>
              <a:rPr lang="en-US" sz="1600" b="1" dirty="0" smtClean="0">
                <a:solidFill>
                  <a:srgbClr val="0000FF"/>
                </a:solidFill>
                <a:latin typeface="Courier New"/>
              </a:rPr>
              <a:t>if</a:t>
            </a:r>
            <a:r>
              <a:rPr lang="en-US" sz="1600" dirty="0" smtClean="0">
                <a:solidFill>
                  <a:srgbClr val="FF0000"/>
                </a:solidFill>
                <a:latin typeface="Courier New"/>
              </a:rPr>
              <a:t> </a:t>
            </a:r>
            <a:r>
              <a:rPr lang="en-US" sz="1600" b="1" dirty="0" smtClean="0">
                <a:solidFill>
                  <a:srgbClr val="000080"/>
                </a:solidFill>
                <a:latin typeface="Courier New"/>
              </a:rPr>
              <a:t>(</a:t>
            </a:r>
            <a:r>
              <a:rPr lang="en-US" sz="1600" b="1" dirty="0" smtClean="0">
                <a:solidFill>
                  <a:srgbClr val="0000FF"/>
                </a:solidFill>
                <a:latin typeface="Courier New"/>
              </a:rPr>
              <a:t>defined</a:t>
            </a:r>
            <a:r>
              <a:rPr lang="en-US" sz="1600" dirty="0" smtClean="0">
                <a:solidFill>
                  <a:srgbClr val="FF0000"/>
                </a:solidFill>
                <a:latin typeface="Courier New"/>
              </a:rPr>
              <a:t> </a:t>
            </a:r>
            <a:r>
              <a:rPr lang="en-US" sz="1600" dirty="0" smtClean="0">
                <a:solidFill>
                  <a:srgbClr val="FF8000"/>
                </a:solidFill>
                <a:latin typeface="Courier New"/>
              </a:rPr>
              <a:t>$variable</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p>
          <a:p>
            <a:pPr>
              <a:spcAft>
                <a:spcPts val="100"/>
              </a:spcAft>
            </a:pPr>
            <a:r>
              <a:rPr lang="en-US" sz="1600" b="1" dirty="0" smtClean="0">
                <a:solidFill>
                  <a:srgbClr val="FF0000"/>
                </a:solidFill>
                <a:latin typeface="Courier New"/>
              </a:rPr>
              <a:t>    </a:t>
            </a:r>
            <a:r>
              <a:rPr lang="en-US" sz="1600" b="1" dirty="0" smtClean="0">
                <a:solidFill>
                  <a:srgbClr val="0000FF"/>
                </a:solidFill>
                <a:latin typeface="Courier New"/>
              </a:rPr>
              <a:t>print</a:t>
            </a:r>
            <a:r>
              <a:rPr lang="en-US" sz="1600" dirty="0" smtClean="0">
                <a:solidFill>
                  <a:srgbClr val="FF0000"/>
                </a:solidFill>
                <a:latin typeface="Courier New"/>
              </a:rPr>
              <a:t> </a:t>
            </a:r>
            <a:r>
              <a:rPr lang="en-US" sz="1600" dirty="0" smtClean="0">
                <a:solidFill>
                  <a:srgbClr val="808080"/>
                </a:solidFill>
                <a:latin typeface="Courier New"/>
              </a:rPr>
              <a:t>'$variable is defined!'</a:t>
            </a:r>
            <a:r>
              <a:rPr lang="en-US" sz="1600" b="1" dirty="0" smtClean="0">
                <a:solidFill>
                  <a:srgbClr val="000080"/>
                </a:solidFill>
                <a:latin typeface="Courier New"/>
              </a:rPr>
              <a:t>;</a:t>
            </a:r>
          </a:p>
          <a:p>
            <a:pPr>
              <a:spcAft>
                <a:spcPts val="100"/>
              </a:spcAft>
            </a:pPr>
            <a:r>
              <a:rPr lang="en-US" sz="1600" b="1" dirty="0" smtClean="0">
                <a:solidFill>
                  <a:srgbClr val="000080"/>
                </a:solidFill>
                <a:latin typeface="Courier New"/>
              </a:rPr>
              <a:t>}</a:t>
            </a:r>
            <a:r>
              <a:rPr lang="en-US" sz="1600" dirty="0" smtClean="0">
                <a:solidFill>
                  <a:srgbClr val="FF0000"/>
                </a:solidFill>
                <a:latin typeface="Courier New"/>
              </a:rPr>
              <a:t> </a:t>
            </a:r>
          </a:p>
          <a:p>
            <a:pPr>
              <a:spcAft>
                <a:spcPts val="100"/>
              </a:spcAft>
            </a:pPr>
            <a:r>
              <a:rPr lang="en-US" sz="1600" dirty="0" smtClean="0">
                <a:solidFill>
                  <a:srgbClr val="008000"/>
                </a:solidFill>
                <a:latin typeface="Courier New"/>
              </a:rPr>
              <a:t># Perl will complain about the line below during runtime</a:t>
            </a:r>
            <a:r>
              <a:rPr lang="en-US" sz="1600" dirty="0" smtClean="0">
                <a:solidFill>
                  <a:srgbClr val="FF0000"/>
                </a:solidFill>
                <a:latin typeface="Courier New"/>
              </a:rPr>
              <a:t> </a:t>
            </a:r>
          </a:p>
          <a:p>
            <a:pPr>
              <a:spcAft>
                <a:spcPts val="100"/>
              </a:spcAft>
            </a:pPr>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$other_variable</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FF8000"/>
                </a:solidFill>
                <a:latin typeface="Courier New"/>
              </a:rPr>
              <a:t>$variable</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2</a:t>
            </a:r>
            <a:r>
              <a:rPr lang="en-US" sz="1600" b="1" dirty="0" smtClean="0">
                <a:solidFill>
                  <a:srgbClr val="000080"/>
                </a:solidFill>
                <a:latin typeface="Courier New"/>
              </a:rPr>
              <a:t>;</a:t>
            </a:r>
            <a:r>
              <a:rPr lang="en-US" sz="1600" dirty="0" smtClean="0">
                <a:solidFill>
                  <a:srgbClr val="FF0000"/>
                </a:solidFill>
                <a:latin typeface="Courier New"/>
              </a:rPr>
              <a:t> </a:t>
            </a:r>
          </a:p>
          <a:p>
            <a:pPr>
              <a:spcAft>
                <a:spcPts val="100"/>
              </a:spcAft>
            </a:pPr>
            <a:r>
              <a:rPr lang="en-US" sz="1600" dirty="0" smtClean="0">
                <a:solidFill>
                  <a:srgbClr val="008000"/>
                </a:solidFill>
                <a:latin typeface="Courier New"/>
              </a:rPr>
              <a:t># How to manually set a variable to undef</a:t>
            </a:r>
            <a:r>
              <a:rPr lang="en-US" sz="1600" dirty="0" smtClean="0">
                <a:solidFill>
                  <a:srgbClr val="FF0000"/>
                </a:solidFill>
                <a:latin typeface="Courier New"/>
              </a:rPr>
              <a:t> </a:t>
            </a:r>
          </a:p>
          <a:p>
            <a:pPr>
              <a:spcAft>
                <a:spcPts val="100"/>
              </a:spcAft>
            </a:pPr>
            <a:r>
              <a:rPr lang="en-US" sz="1600" dirty="0" smtClean="0">
                <a:solidFill>
                  <a:srgbClr val="FF8000"/>
                </a:solidFill>
                <a:latin typeface="Courier New"/>
              </a:rPr>
              <a:t>$variable</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FF"/>
                </a:solidFill>
                <a:latin typeface="Courier New"/>
              </a:rPr>
              <a:t>undef</a:t>
            </a:r>
            <a:r>
              <a:rPr lang="en-US" sz="1600" b="1" dirty="0" smtClean="0">
                <a:solidFill>
                  <a:srgbClr val="000080"/>
                </a:solidFill>
                <a:latin typeface="Courier New"/>
              </a:rPr>
              <a:t>;</a:t>
            </a:r>
            <a:r>
              <a:rPr lang="en-US" sz="1600" dirty="0" smtClean="0">
                <a:solidFill>
                  <a:srgbClr val="FF0000"/>
                </a:solidFill>
                <a:latin typeface="Courier New"/>
              </a:rPr>
              <a:t> </a:t>
            </a:r>
          </a:p>
          <a:p>
            <a:pPr>
              <a:spcAft>
                <a:spcPts val="100"/>
              </a:spcAft>
            </a:pPr>
            <a:r>
              <a:rPr lang="en-US" sz="1600" dirty="0" smtClean="0">
                <a:solidFill>
                  <a:srgbClr val="008000"/>
                </a:solidFill>
                <a:latin typeface="Courier New"/>
              </a:rPr>
              <a:t># Or...</a:t>
            </a:r>
            <a:r>
              <a:rPr lang="en-US" sz="1600" dirty="0" smtClean="0">
                <a:solidFill>
                  <a:srgbClr val="FF0000"/>
                </a:solidFill>
                <a:latin typeface="Courier New"/>
              </a:rPr>
              <a:t> </a:t>
            </a:r>
          </a:p>
          <a:p>
            <a:pPr>
              <a:spcAft>
                <a:spcPts val="100"/>
              </a:spcAft>
            </a:pPr>
            <a:r>
              <a:rPr lang="en-US" sz="1600" b="1" dirty="0" smtClean="0">
                <a:solidFill>
                  <a:srgbClr val="0000FF"/>
                </a:solidFill>
                <a:latin typeface="Courier New"/>
              </a:rPr>
              <a:t>undef</a:t>
            </a:r>
            <a:r>
              <a:rPr lang="en-US" sz="1600" dirty="0" smtClean="0">
                <a:solidFill>
                  <a:srgbClr val="FF0000"/>
                </a:solidFill>
                <a:latin typeface="Courier New"/>
              </a:rPr>
              <a:t> </a:t>
            </a:r>
            <a:r>
              <a:rPr lang="en-US" sz="1600" dirty="0" smtClean="0">
                <a:solidFill>
                  <a:srgbClr val="FF8000"/>
                </a:solidFill>
                <a:latin typeface="Courier New"/>
              </a:rPr>
              <a:t>$variable</a:t>
            </a:r>
            <a:r>
              <a:rPr lang="en-US" sz="1600" b="1" dirty="0" smtClean="0">
                <a:solidFill>
                  <a:srgbClr val="000080"/>
                </a:solidFill>
                <a:latin typeface="Courier New"/>
              </a:rPr>
              <a:t>;</a:t>
            </a:r>
            <a:endParaRPr lang="en-US" sz="1600" dirty="0" smtClean="0"/>
          </a:p>
          <a:p>
            <a:endParaRPr lang="en-US" sz="1600" dirty="0" smtClean="0"/>
          </a:p>
        </p:txBody>
      </p:sp>
    </p:spTree>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Perl Booleans</a:t>
            </a:r>
            <a:endParaRPr lang="en-US" sz="3600" cap="none" dirty="0"/>
          </a:p>
        </p:txBody>
      </p:sp>
      <p:sp>
        <p:nvSpPr>
          <p:cNvPr id="3" name="Content Placeholder 2"/>
          <p:cNvSpPr>
            <a:spLocks noGrp="1"/>
          </p:cNvSpPr>
          <p:nvPr>
            <p:ph sz="quarter" idx="1"/>
          </p:nvPr>
        </p:nvSpPr>
        <p:spPr/>
        <p:txBody>
          <a:bodyPr>
            <a:normAutofit fontScale="85000" lnSpcReduction="20000"/>
          </a:bodyPr>
          <a:lstStyle/>
          <a:p>
            <a:r>
              <a:rPr lang="en-US" dirty="0" smtClean="0"/>
              <a:t>Booleans are either ‘true’ or ‘false’ values, but Perl doesn’t give us a data type for them. Instead…</a:t>
            </a:r>
          </a:p>
          <a:p>
            <a:endParaRPr lang="en-US" dirty="0" smtClean="0"/>
          </a:p>
          <a:p>
            <a:r>
              <a:rPr lang="en-US" b="1" dirty="0" smtClean="0">
                <a:solidFill>
                  <a:schemeClr val="accent2"/>
                </a:solidFill>
              </a:rPr>
              <a:t>undef</a:t>
            </a:r>
            <a:r>
              <a:rPr lang="en-US" dirty="0" smtClean="0"/>
              <a:t> is always false.</a:t>
            </a:r>
          </a:p>
          <a:p>
            <a:endParaRPr lang="en-US" dirty="0" smtClean="0"/>
          </a:p>
          <a:p>
            <a:r>
              <a:rPr lang="en-US" dirty="0" smtClean="0"/>
              <a:t>For numbers:</a:t>
            </a:r>
          </a:p>
          <a:p>
            <a:pPr lvl="1"/>
            <a:r>
              <a:rPr lang="en-US" dirty="0" smtClean="0"/>
              <a:t>0 is false, anything other than 0 is true.</a:t>
            </a:r>
          </a:p>
          <a:p>
            <a:pPr lvl="1"/>
            <a:endParaRPr lang="en-US" dirty="0" smtClean="0"/>
          </a:p>
          <a:p>
            <a:r>
              <a:rPr lang="en-US" dirty="0" smtClean="0"/>
              <a:t>For strings:</a:t>
            </a:r>
          </a:p>
          <a:p>
            <a:pPr lvl="1"/>
            <a:r>
              <a:rPr lang="en-US" dirty="0" smtClean="0"/>
              <a:t>The empty string is false.</a:t>
            </a:r>
          </a:p>
          <a:p>
            <a:pPr lvl="1"/>
            <a:r>
              <a:rPr lang="en-US" dirty="0" smtClean="0"/>
              <a:t>The string “0” is false (that’s a zero, not an O).</a:t>
            </a:r>
          </a:p>
          <a:p>
            <a:pPr lvl="1"/>
            <a:r>
              <a:rPr lang="en-US" b="1" dirty="0" smtClean="0"/>
              <a:t>ALL</a:t>
            </a:r>
            <a:r>
              <a:rPr lang="en-US" dirty="0" smtClean="0"/>
              <a:t> other strings are true</a:t>
            </a:r>
          </a:p>
          <a:p>
            <a:pPr lvl="1">
              <a:buNone/>
            </a:pPr>
            <a:endParaRPr lang="en-US" dirty="0" smtClean="0"/>
          </a:p>
          <a:p>
            <a:r>
              <a:rPr lang="en-US" dirty="0" smtClean="0"/>
              <a:t>For hashes and arrays (which we haven’t covered yet)</a:t>
            </a:r>
          </a:p>
          <a:p>
            <a:pPr lvl="1"/>
            <a:r>
              <a:rPr lang="en-US" dirty="0" smtClean="0"/>
              <a:t>Empty arrays are false.</a:t>
            </a:r>
          </a:p>
          <a:p>
            <a:pPr lvl="1"/>
            <a:r>
              <a:rPr lang="en-US" dirty="0" smtClean="0"/>
              <a:t>Empty hashes are false.</a:t>
            </a:r>
          </a:p>
        </p:txBody>
      </p:sp>
    </p:spTree>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Program Control: </a:t>
            </a:r>
            <a:r>
              <a:rPr lang="en-US" sz="3600" b="1" cap="none" dirty="0" smtClean="0">
                <a:solidFill>
                  <a:schemeClr val="accent2"/>
                </a:solidFill>
              </a:rPr>
              <a:t>if</a:t>
            </a:r>
            <a:r>
              <a:rPr lang="en-US" sz="3600" cap="none" dirty="0" smtClean="0">
                <a:solidFill>
                  <a:schemeClr val="tx1"/>
                </a:solidFill>
              </a:rPr>
              <a:t>,</a:t>
            </a:r>
            <a:r>
              <a:rPr lang="en-US" sz="3600" cap="none" dirty="0" smtClean="0">
                <a:solidFill>
                  <a:schemeClr val="accent2"/>
                </a:solidFill>
              </a:rPr>
              <a:t> </a:t>
            </a:r>
            <a:r>
              <a:rPr lang="en-US" sz="3600" b="1" cap="none" dirty="0" smtClean="0">
                <a:solidFill>
                  <a:schemeClr val="accent2"/>
                </a:solidFill>
              </a:rPr>
              <a:t>elsif</a:t>
            </a:r>
            <a:r>
              <a:rPr lang="en-US" sz="3600" cap="none" dirty="0" smtClean="0">
                <a:solidFill>
                  <a:schemeClr val="tx1"/>
                </a:solidFill>
              </a:rPr>
              <a:t>,</a:t>
            </a:r>
            <a:r>
              <a:rPr lang="en-US" sz="3600" cap="none" dirty="0" smtClean="0">
                <a:solidFill>
                  <a:schemeClr val="accent2"/>
                </a:solidFill>
              </a:rPr>
              <a:t> </a:t>
            </a:r>
            <a:r>
              <a:rPr lang="en-US" sz="3600" b="1" cap="none" dirty="0" smtClean="0">
                <a:solidFill>
                  <a:schemeClr val="accent2"/>
                </a:solidFill>
              </a:rPr>
              <a:t>else</a:t>
            </a:r>
            <a:endParaRPr lang="en-US" sz="3600" b="1" cap="none" dirty="0">
              <a:solidFill>
                <a:schemeClr val="accent2"/>
              </a:solidFill>
            </a:endParaRPr>
          </a:p>
        </p:txBody>
      </p:sp>
      <p:sp>
        <p:nvSpPr>
          <p:cNvPr id="3" name="Content Placeholder 2"/>
          <p:cNvSpPr>
            <a:spLocks noGrp="1"/>
          </p:cNvSpPr>
          <p:nvPr>
            <p:ph sz="quarter" idx="1"/>
          </p:nvPr>
        </p:nvSpPr>
        <p:spPr>
          <a:xfrm>
            <a:off x="457200" y="1600200"/>
            <a:ext cx="7467600" cy="609600"/>
          </a:xfrm>
        </p:spPr>
        <p:txBody>
          <a:bodyPr/>
          <a:lstStyle/>
          <a:p>
            <a:pPr>
              <a:buNone/>
            </a:pPr>
            <a:r>
              <a:rPr lang="en-US" dirty="0" smtClean="0"/>
              <a:t>Two ways to use them…</a:t>
            </a:r>
            <a:endParaRPr lang="en-US" b="1" dirty="0" smtClean="0">
              <a:solidFill>
                <a:schemeClr val="accent1"/>
              </a:solidFill>
            </a:endParaRPr>
          </a:p>
        </p:txBody>
      </p:sp>
      <p:sp>
        <p:nvSpPr>
          <p:cNvPr id="4" name="TextBox 3"/>
          <p:cNvSpPr txBox="1"/>
          <p:nvPr/>
        </p:nvSpPr>
        <p:spPr>
          <a:xfrm>
            <a:off x="457201" y="2209800"/>
            <a:ext cx="7448481" cy="4419600"/>
          </a:xfrm>
          <a:prstGeom prst="rect">
            <a:avLst/>
          </a:prstGeom>
          <a:noFill/>
          <a:ln w="25400" cmpd="sng">
            <a:solidFill>
              <a:schemeClr val="tx1"/>
            </a:solidFill>
            <a:prstDash val="lgDash"/>
          </a:ln>
        </p:spPr>
        <p:txBody>
          <a:bodyPr wrap="square" lIns="182880" tIns="182880" rIns="182880" bIns="365760" rtlCol="0">
            <a:noAutofit/>
          </a:bodyPr>
          <a:lstStyle/>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$var</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12</a:t>
            </a:r>
            <a:r>
              <a:rPr lang="en-US" sz="1600" b="1" dirty="0" smtClean="0">
                <a:solidFill>
                  <a:srgbClr val="000080"/>
                </a:solidFill>
                <a:latin typeface="Courier New"/>
              </a:rPr>
              <a:t>;</a:t>
            </a:r>
            <a:endParaRPr lang="en-US" sz="1600" dirty="0" smtClean="0">
              <a:solidFill>
                <a:srgbClr val="FF0000"/>
              </a:solidFill>
              <a:latin typeface="Courier New"/>
            </a:endParaRPr>
          </a:p>
          <a:p>
            <a:endParaRPr lang="en-US" sz="1600" b="1" dirty="0" smtClean="0">
              <a:solidFill>
                <a:srgbClr val="FF0000"/>
              </a:solidFill>
              <a:latin typeface="Courier New"/>
            </a:endParaRPr>
          </a:p>
          <a:p>
            <a:r>
              <a:rPr lang="en-US" sz="1600" b="1" dirty="0" smtClean="0">
                <a:solidFill>
                  <a:srgbClr val="0000FF"/>
                </a:solidFill>
                <a:latin typeface="Courier New"/>
              </a:rPr>
              <a:t>if</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8000"/>
                </a:solidFill>
                <a:latin typeface="Courier New"/>
              </a:rPr>
              <a:t>$var</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5</a:t>
            </a:r>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FF0000"/>
                </a:solidFill>
                <a:latin typeface="Courier New"/>
              </a:rPr>
              <a:t>    </a:t>
            </a:r>
            <a:r>
              <a:rPr lang="en-US" sz="1600" b="1" dirty="0" smtClean="0">
                <a:solidFill>
                  <a:srgbClr val="0000FF"/>
                </a:solidFill>
                <a:latin typeface="Courier New"/>
              </a:rPr>
              <a:t>print</a:t>
            </a:r>
            <a:r>
              <a:rPr lang="en-US" sz="1600" dirty="0" smtClean="0">
                <a:solidFill>
                  <a:srgbClr val="FF0000"/>
                </a:solidFill>
                <a:latin typeface="Courier New"/>
              </a:rPr>
              <a:t> </a:t>
            </a:r>
            <a:r>
              <a:rPr lang="en-US" sz="1600" dirty="0" smtClean="0">
                <a:solidFill>
                  <a:srgbClr val="808080"/>
                </a:solidFill>
                <a:latin typeface="Courier New"/>
              </a:rPr>
              <a:t>'$var is 5'</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0000FF"/>
                </a:solidFill>
                <a:latin typeface="Courier New"/>
              </a:rPr>
              <a:t>elsif</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8000"/>
                </a:solidFill>
                <a:latin typeface="Courier New"/>
              </a:rPr>
              <a:t>$var</a:t>
            </a:r>
            <a:r>
              <a:rPr lang="en-US" sz="1600" dirty="0" smtClean="0">
                <a:solidFill>
                  <a:srgbClr val="FF0000"/>
                </a:solidFill>
                <a:latin typeface="Courier New"/>
              </a:rPr>
              <a:t> </a:t>
            </a:r>
            <a:r>
              <a:rPr lang="en-US" sz="1600" b="1" dirty="0" smtClean="0">
                <a:solidFill>
                  <a:srgbClr val="000080"/>
                </a:solidFill>
                <a:latin typeface="Courier New"/>
              </a:rPr>
              <a:t>&gt;</a:t>
            </a:r>
            <a:r>
              <a:rPr lang="en-US" sz="1600" dirty="0" smtClean="0">
                <a:solidFill>
                  <a:srgbClr val="FF0000"/>
                </a:solidFill>
                <a:latin typeface="Courier New"/>
              </a:rPr>
              <a:t> 10</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008000"/>
                </a:solidFill>
                <a:latin typeface="Courier New"/>
              </a:rPr>
              <a:t># elsif, not else if!</a:t>
            </a:r>
            <a:r>
              <a:rPr lang="en-US" sz="1600" dirty="0" smtClean="0">
                <a:solidFill>
                  <a:srgbClr val="FF0000"/>
                </a:solidFill>
                <a:latin typeface="Courier New"/>
              </a:rPr>
              <a:t> </a:t>
            </a:r>
          </a:p>
          <a:p>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FF"/>
                </a:solidFill>
                <a:latin typeface="Courier New"/>
              </a:rPr>
              <a:t>    print</a:t>
            </a:r>
            <a:r>
              <a:rPr lang="en-US" sz="1600" dirty="0" smtClean="0">
                <a:solidFill>
                  <a:srgbClr val="FF0000"/>
                </a:solidFill>
                <a:latin typeface="Courier New"/>
              </a:rPr>
              <a:t> </a:t>
            </a:r>
            <a:r>
              <a:rPr lang="en-US" sz="1600" dirty="0" smtClean="0">
                <a:solidFill>
                  <a:srgbClr val="808080"/>
                </a:solidFill>
                <a:latin typeface="Courier New"/>
              </a:rPr>
              <a:t>'$var is greater than 10'</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0000FF"/>
                </a:solidFill>
                <a:latin typeface="Courier New"/>
              </a:rPr>
              <a:t>else</a:t>
            </a:r>
            <a:r>
              <a:rPr lang="en-US" sz="1600" dirty="0" smtClean="0">
                <a:solidFill>
                  <a:srgbClr val="FF0000"/>
                </a:solidFill>
                <a:latin typeface="Courier New"/>
              </a:rPr>
              <a:t> </a:t>
            </a:r>
          </a:p>
          <a:p>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0000FF"/>
                </a:solidFill>
                <a:latin typeface="Courier New"/>
              </a:rPr>
              <a:t>    print</a:t>
            </a:r>
            <a:r>
              <a:rPr lang="en-US" sz="1600" dirty="0" smtClean="0">
                <a:solidFill>
                  <a:srgbClr val="FF0000"/>
                </a:solidFill>
                <a:latin typeface="Courier New"/>
              </a:rPr>
              <a:t> </a:t>
            </a:r>
            <a:r>
              <a:rPr lang="en-US" sz="1600" dirty="0" smtClean="0">
                <a:solidFill>
                  <a:srgbClr val="808080"/>
                </a:solidFill>
                <a:latin typeface="Courier New"/>
              </a:rPr>
              <a:t>'$var is something else'</a:t>
            </a:r>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000080"/>
                </a:solidFill>
                <a:latin typeface="Courier New"/>
              </a:rPr>
              <a:t>}</a:t>
            </a:r>
            <a:endParaRPr lang="en-US" sz="1600" dirty="0" smtClean="0">
              <a:solidFill>
                <a:srgbClr val="FF0000"/>
              </a:solidFill>
              <a:latin typeface="Courier New"/>
            </a:endParaRPr>
          </a:p>
          <a:p>
            <a:endParaRPr lang="en-US" sz="1600" dirty="0" smtClean="0">
              <a:solidFill>
                <a:srgbClr val="FF0000"/>
              </a:solidFill>
              <a:latin typeface="Courier New"/>
            </a:endParaRPr>
          </a:p>
          <a:p>
            <a:r>
              <a:rPr lang="en-US" sz="1600" dirty="0" smtClean="0">
                <a:solidFill>
                  <a:srgbClr val="008000"/>
                </a:solidFill>
                <a:latin typeface="Courier New"/>
              </a:rPr>
              <a:t># This only works for single lines</a:t>
            </a:r>
            <a:r>
              <a:rPr lang="en-US" sz="1600" dirty="0" smtClean="0">
                <a:solidFill>
                  <a:srgbClr val="FF0000"/>
                </a:solidFill>
                <a:latin typeface="Courier New"/>
              </a:rPr>
              <a:t> </a:t>
            </a:r>
          </a:p>
          <a:p>
            <a:r>
              <a:rPr lang="en-US" sz="1600" b="1" dirty="0" smtClean="0">
                <a:solidFill>
                  <a:srgbClr val="0000FF"/>
                </a:solidFill>
                <a:latin typeface="Courier New"/>
              </a:rPr>
              <a:t>print</a:t>
            </a:r>
            <a:r>
              <a:rPr lang="en-US" sz="1600" dirty="0" smtClean="0">
                <a:solidFill>
                  <a:srgbClr val="FF0000"/>
                </a:solidFill>
                <a:latin typeface="Courier New"/>
              </a:rPr>
              <a:t> </a:t>
            </a:r>
            <a:r>
              <a:rPr lang="en-US" sz="1600" dirty="0" smtClean="0">
                <a:solidFill>
                  <a:srgbClr val="808080"/>
                </a:solidFill>
                <a:latin typeface="Courier New"/>
              </a:rPr>
              <a:t>'$var is 5!'</a:t>
            </a:r>
            <a:r>
              <a:rPr lang="en-US" sz="1600" dirty="0" smtClean="0">
                <a:solidFill>
                  <a:srgbClr val="FF0000"/>
                </a:solidFill>
                <a:latin typeface="Courier New"/>
              </a:rPr>
              <a:t> </a:t>
            </a:r>
            <a:r>
              <a:rPr lang="en-US" sz="1600" b="1" dirty="0" smtClean="0">
                <a:solidFill>
                  <a:srgbClr val="0000FF"/>
                </a:solidFill>
                <a:latin typeface="Courier New"/>
              </a:rPr>
              <a:t>if</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8000"/>
                </a:solidFill>
                <a:latin typeface="Courier New"/>
              </a:rPr>
              <a:t>$var</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5</a:t>
            </a:r>
            <a:r>
              <a:rPr lang="en-US" sz="1600" b="1" dirty="0" smtClean="0">
                <a:solidFill>
                  <a:srgbClr val="000080"/>
                </a:solidFill>
                <a:latin typeface="Courier New"/>
              </a:rPr>
              <a:t>);</a:t>
            </a:r>
            <a:endParaRPr lang="en-US" sz="1600" dirty="0" smtClean="0"/>
          </a:p>
          <a:p>
            <a:endParaRPr lang="en-US" sz="1600" dirty="0" smtClean="0"/>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What’s This All About?</a:t>
            </a:r>
            <a:endParaRPr lang="en-US" sz="3600" cap="none" dirty="0"/>
          </a:p>
        </p:txBody>
      </p:sp>
      <p:sp>
        <p:nvSpPr>
          <p:cNvPr id="3" name="Content Placeholder 2"/>
          <p:cNvSpPr>
            <a:spLocks noGrp="1"/>
          </p:cNvSpPr>
          <p:nvPr>
            <p:ph sz="quarter" idx="1"/>
          </p:nvPr>
        </p:nvSpPr>
        <p:spPr/>
        <p:txBody>
          <a:bodyPr/>
          <a:lstStyle/>
          <a:p>
            <a:pPr>
              <a:buNone/>
            </a:pPr>
            <a:r>
              <a:rPr lang="en-US" i="1" dirty="0" smtClean="0"/>
              <a:t>This lecture is designed to…</a:t>
            </a:r>
          </a:p>
          <a:p>
            <a:pPr lvl="1"/>
            <a:r>
              <a:rPr lang="en-US" dirty="0" smtClean="0"/>
              <a:t>Give a “two-hour crash course” in Perl</a:t>
            </a:r>
          </a:p>
          <a:p>
            <a:pPr lvl="1"/>
            <a:r>
              <a:rPr lang="en-US" dirty="0" smtClean="0"/>
              <a:t>Demonstrate a few basic example scripts you might find useful at Micron</a:t>
            </a:r>
          </a:p>
          <a:p>
            <a:pPr lvl="1"/>
            <a:r>
              <a:rPr lang="en-US" dirty="0" smtClean="0"/>
              <a:t>Assume little to no programming experience</a:t>
            </a:r>
          </a:p>
          <a:p>
            <a:pPr lvl="1"/>
            <a:endParaRPr lang="en-US" dirty="0" smtClean="0"/>
          </a:p>
          <a:p>
            <a:pPr>
              <a:buNone/>
            </a:pPr>
            <a:r>
              <a:rPr lang="en-US" i="1" dirty="0" smtClean="0"/>
              <a:t>This lecture is </a:t>
            </a:r>
            <a:r>
              <a:rPr lang="en-US" b="1" i="1" dirty="0" smtClean="0">
                <a:solidFill>
                  <a:srgbClr val="C00000"/>
                </a:solidFill>
              </a:rPr>
              <a:t>NOT</a:t>
            </a:r>
            <a:r>
              <a:rPr lang="en-US" i="1" dirty="0" smtClean="0"/>
              <a:t> designed to…</a:t>
            </a:r>
          </a:p>
          <a:p>
            <a:pPr lvl="1"/>
            <a:r>
              <a:rPr lang="en-US" dirty="0" smtClean="0"/>
              <a:t>Make you into a Perl wizard in one hour</a:t>
            </a:r>
          </a:p>
          <a:p>
            <a:pPr lvl="1"/>
            <a:r>
              <a:rPr lang="en-US" dirty="0" smtClean="0"/>
              <a:t>Tell you all the nitty-gritty rules about Perl</a:t>
            </a:r>
          </a:p>
          <a:p>
            <a:pPr lvl="1"/>
            <a:r>
              <a:rPr lang="en-US" dirty="0" smtClean="0"/>
              <a:t>Be a thorough “Perl for programmers” course</a:t>
            </a:r>
          </a:p>
        </p:txBody>
      </p:sp>
    </p:spTree>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Perl Logical Operators</a:t>
            </a:r>
            <a:endParaRPr lang="en-US" sz="3600" cap="none" dirty="0"/>
          </a:p>
        </p:txBody>
      </p:sp>
      <p:graphicFrame>
        <p:nvGraphicFramePr>
          <p:cNvPr id="4" name="Content Placeholder 3"/>
          <p:cNvGraphicFramePr>
            <a:graphicFrameLocks noGrp="1"/>
          </p:cNvGraphicFramePr>
          <p:nvPr>
            <p:ph sz="quarter" idx="1"/>
          </p:nvPr>
        </p:nvGraphicFramePr>
        <p:xfrm>
          <a:off x="457200" y="1143001"/>
          <a:ext cx="7467600" cy="2438400"/>
        </p:xfrm>
        <a:graphic>
          <a:graphicData uri="http://schemas.openxmlformats.org/drawingml/2006/table">
            <a:tbl>
              <a:tblPr/>
              <a:tblGrid>
                <a:gridCol w="1091679"/>
                <a:gridCol w="6375921"/>
              </a:tblGrid>
              <a:tr h="304800">
                <a:tc>
                  <a:txBody>
                    <a:bodyPr/>
                    <a:lstStyle/>
                    <a:p>
                      <a:pPr algn="l" fontAlgn="b"/>
                      <a:r>
                        <a:rPr lang="en-US" sz="1700" b="1" i="0" u="none" strike="noStrike" dirty="0" smtClean="0">
                          <a:solidFill>
                            <a:srgbClr val="FFFFFF"/>
                          </a:solidFill>
                          <a:latin typeface="Calibri"/>
                        </a:rPr>
                        <a:t>Operator</a:t>
                      </a:r>
                      <a:endParaRPr lang="en-US" sz="1700" b="1" i="0" u="none" strike="noStrike" dirty="0">
                        <a:solidFill>
                          <a:srgbClr val="FFFFFF"/>
                        </a:solidFill>
                        <a:latin typeface="Calibri"/>
                      </a:endParaRPr>
                    </a:p>
                  </a:txBody>
                  <a:tcPr marL="14360" marR="14360" marT="14360"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9BBB59"/>
                    </a:solidFill>
                  </a:tcPr>
                </a:tc>
                <a:tc>
                  <a:txBody>
                    <a:bodyPr/>
                    <a:lstStyle/>
                    <a:p>
                      <a:pPr algn="l" fontAlgn="b"/>
                      <a:r>
                        <a:rPr lang="en-US" sz="1700" b="1" i="0" u="none" strike="noStrike" dirty="0">
                          <a:solidFill>
                            <a:srgbClr val="FFFFFF"/>
                          </a:solidFill>
                          <a:latin typeface="Calibri"/>
                        </a:rPr>
                        <a:t>Description</a:t>
                      </a:r>
                    </a:p>
                  </a:txBody>
                  <a:tcPr marL="14360" marR="14360" marT="14360"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9BBB59"/>
                    </a:solidFill>
                  </a:tcPr>
                </a:tc>
              </a:tr>
              <a:tr h="304800">
                <a:tc>
                  <a:txBody>
                    <a:bodyPr/>
                    <a:lstStyle/>
                    <a:p>
                      <a:pPr algn="ctr" fontAlgn="b"/>
                      <a:r>
                        <a:rPr lang="en-US" sz="1600" b="0" i="0" u="none" strike="noStrike" dirty="0" smtClean="0">
                          <a:solidFill>
                            <a:srgbClr val="000000"/>
                          </a:solidFill>
                          <a:latin typeface="Courier New"/>
                        </a:rPr>
                        <a:t>!</a:t>
                      </a:r>
                      <a:endParaRPr lang="en-US" sz="1600" b="0" i="0" u="none" strike="noStrike" dirty="0">
                        <a:solidFill>
                          <a:srgbClr val="000000"/>
                        </a:solidFill>
                        <a:latin typeface="Courier New"/>
                      </a:endParaRPr>
                    </a:p>
                  </a:txBody>
                  <a:tcPr marL="14360" marR="14360" marT="14360"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600" b="0" i="0" u="none" strike="noStrike" dirty="0" smtClean="0">
                          <a:solidFill>
                            <a:srgbClr val="000000"/>
                          </a:solidFill>
                          <a:latin typeface="Courier New"/>
                        </a:rPr>
                        <a:t>Logical NOT. TRUE</a:t>
                      </a:r>
                      <a:r>
                        <a:rPr lang="en-US" sz="1600" b="0" i="0" u="none" strike="noStrike" baseline="0" dirty="0" smtClean="0">
                          <a:solidFill>
                            <a:srgbClr val="000000"/>
                          </a:solidFill>
                          <a:latin typeface="Courier New"/>
                        </a:rPr>
                        <a:t> if you give it FALSE.</a:t>
                      </a:r>
                      <a:endParaRPr lang="en-US" sz="1600" b="0" i="0" u="none" strike="noStrike" dirty="0">
                        <a:solidFill>
                          <a:srgbClr val="000000"/>
                        </a:solidFill>
                        <a:latin typeface="Courier New"/>
                      </a:endParaRPr>
                    </a:p>
                  </a:txBody>
                  <a:tcPr marL="14360" marR="14360" marT="14360"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304800">
                <a:tc>
                  <a:txBody>
                    <a:bodyPr/>
                    <a:lstStyle/>
                    <a:p>
                      <a:pPr algn="ctr" fontAlgn="b"/>
                      <a:r>
                        <a:rPr lang="en-US" sz="1600" b="0" i="0" u="none" strike="noStrike" dirty="0" smtClean="0">
                          <a:solidFill>
                            <a:srgbClr val="000000"/>
                          </a:solidFill>
                          <a:latin typeface="Courier New"/>
                        </a:rPr>
                        <a:t>&amp;&amp;</a:t>
                      </a:r>
                      <a:endParaRPr lang="en-US" sz="1600" b="0" i="0" u="none" strike="noStrike" dirty="0">
                        <a:solidFill>
                          <a:srgbClr val="000000"/>
                        </a:solidFill>
                        <a:latin typeface="Courier New"/>
                      </a:endParaRPr>
                    </a:p>
                  </a:txBody>
                  <a:tcPr marL="14360" marR="14360" marT="14360"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600" b="0" i="0" u="none" strike="noStrike" dirty="0" smtClean="0">
                          <a:solidFill>
                            <a:srgbClr val="000000"/>
                          </a:solidFill>
                          <a:latin typeface="Courier New"/>
                        </a:rPr>
                        <a:t>Logical</a:t>
                      </a:r>
                      <a:r>
                        <a:rPr lang="en-US" sz="1600" b="0" i="0" u="none" strike="noStrike" baseline="0" dirty="0" smtClean="0">
                          <a:solidFill>
                            <a:srgbClr val="000000"/>
                          </a:solidFill>
                          <a:latin typeface="Courier New"/>
                        </a:rPr>
                        <a:t> AND. TRUE if both arguments are TRUE.</a:t>
                      </a:r>
                      <a:endParaRPr lang="en-US" sz="1600" b="0" i="0" u="none" strike="noStrike" dirty="0">
                        <a:solidFill>
                          <a:srgbClr val="000000"/>
                        </a:solidFill>
                        <a:latin typeface="Courier New"/>
                      </a:endParaRPr>
                    </a:p>
                  </a:txBody>
                  <a:tcPr marL="14360" marR="14360" marT="14360"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304800">
                <a:tc>
                  <a:txBody>
                    <a:bodyPr/>
                    <a:lstStyle/>
                    <a:p>
                      <a:pPr algn="ctr" fontAlgn="b"/>
                      <a:r>
                        <a:rPr lang="en-US" sz="1600" b="0" i="0" u="none" strike="noStrike" dirty="0" smtClean="0">
                          <a:solidFill>
                            <a:srgbClr val="000000"/>
                          </a:solidFill>
                          <a:latin typeface="Courier New"/>
                        </a:rPr>
                        <a:t>||</a:t>
                      </a:r>
                      <a:endParaRPr lang="en-US" sz="1600" b="0" i="0" u="none" strike="noStrike" dirty="0">
                        <a:solidFill>
                          <a:srgbClr val="000000"/>
                        </a:solidFill>
                        <a:latin typeface="Courier New"/>
                      </a:endParaRPr>
                    </a:p>
                  </a:txBody>
                  <a:tcPr marL="14360" marR="14360" marT="14360"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600" b="0" i="0" u="none" strike="noStrike" dirty="0" smtClean="0">
                          <a:solidFill>
                            <a:srgbClr val="000000"/>
                          </a:solidFill>
                          <a:latin typeface="Courier New"/>
                        </a:rPr>
                        <a:t>Logical</a:t>
                      </a:r>
                      <a:r>
                        <a:rPr lang="en-US" sz="1600" b="0" i="0" u="none" strike="noStrike" baseline="0" dirty="0" smtClean="0">
                          <a:solidFill>
                            <a:srgbClr val="000000"/>
                          </a:solidFill>
                          <a:latin typeface="Courier New"/>
                        </a:rPr>
                        <a:t> OR. TRUE if either argument is TRUE.</a:t>
                      </a:r>
                    </a:p>
                  </a:txBody>
                  <a:tcPr marL="14360" marR="14360" marT="14360"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304800">
                <a:tc>
                  <a:txBody>
                    <a:bodyPr/>
                    <a:lstStyle/>
                    <a:p>
                      <a:pPr algn="ctr" fontAlgn="b"/>
                      <a:r>
                        <a:rPr lang="en-US" sz="1600" b="0" i="0" u="none" strike="noStrike" dirty="0" smtClean="0">
                          <a:solidFill>
                            <a:srgbClr val="000000"/>
                          </a:solidFill>
                          <a:latin typeface="Courier New"/>
                        </a:rPr>
                        <a:t>not</a:t>
                      </a:r>
                      <a:endParaRPr lang="en-US" sz="1600" b="0" i="0" u="none" strike="noStrike" dirty="0">
                        <a:solidFill>
                          <a:srgbClr val="000000"/>
                        </a:solidFill>
                        <a:latin typeface="Courier New"/>
                      </a:endParaRPr>
                    </a:p>
                  </a:txBody>
                  <a:tcPr marL="14360" marR="14360" marT="14360"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600" b="0" i="0" u="none" strike="noStrike" baseline="0" dirty="0" smtClean="0">
                          <a:solidFill>
                            <a:srgbClr val="000000"/>
                          </a:solidFill>
                          <a:latin typeface="Courier New"/>
                        </a:rPr>
                        <a:t>Same as !, but with lower precedence</a:t>
                      </a:r>
                    </a:p>
                  </a:txBody>
                  <a:tcPr marL="14360" marR="14360" marT="14360"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304800">
                <a:tc>
                  <a:txBody>
                    <a:bodyPr/>
                    <a:lstStyle/>
                    <a:p>
                      <a:pPr algn="ctr" fontAlgn="b"/>
                      <a:r>
                        <a:rPr lang="en-US" sz="1600" b="0" i="0" u="none" strike="noStrike" dirty="0" smtClean="0">
                          <a:solidFill>
                            <a:srgbClr val="000000"/>
                          </a:solidFill>
                          <a:latin typeface="Courier New"/>
                        </a:rPr>
                        <a:t>and</a:t>
                      </a:r>
                      <a:endParaRPr lang="en-US" sz="1600" b="0" i="0" u="none" strike="noStrike" dirty="0">
                        <a:solidFill>
                          <a:srgbClr val="000000"/>
                        </a:solidFill>
                        <a:latin typeface="Courier New"/>
                      </a:endParaRPr>
                    </a:p>
                  </a:txBody>
                  <a:tcPr marL="14360" marR="14360" marT="14360"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600" b="0" i="0" u="none" strike="noStrike" baseline="0" dirty="0" smtClean="0">
                          <a:solidFill>
                            <a:srgbClr val="000000"/>
                          </a:solidFill>
                          <a:latin typeface="Courier New"/>
                        </a:rPr>
                        <a:t>Same as &amp;&amp;, but with lower precedence</a:t>
                      </a:r>
                    </a:p>
                  </a:txBody>
                  <a:tcPr marL="14360" marR="14360" marT="14360"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304800">
                <a:tc>
                  <a:txBody>
                    <a:bodyPr/>
                    <a:lstStyle/>
                    <a:p>
                      <a:pPr algn="ctr" fontAlgn="b"/>
                      <a:r>
                        <a:rPr lang="en-US" sz="1600" b="0" i="0" u="none" strike="noStrike" dirty="0" smtClean="0">
                          <a:solidFill>
                            <a:srgbClr val="000000"/>
                          </a:solidFill>
                          <a:latin typeface="Courier New"/>
                        </a:rPr>
                        <a:t>or</a:t>
                      </a:r>
                      <a:endParaRPr lang="en-US" sz="1600" b="0" i="0" u="none" strike="noStrike" dirty="0">
                        <a:solidFill>
                          <a:srgbClr val="000000"/>
                        </a:solidFill>
                        <a:latin typeface="Courier New"/>
                      </a:endParaRPr>
                    </a:p>
                  </a:txBody>
                  <a:tcPr marL="14360" marR="14360" marT="14360"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600" b="0" i="0" u="none" strike="noStrike" baseline="0" dirty="0" smtClean="0">
                          <a:solidFill>
                            <a:srgbClr val="000000"/>
                          </a:solidFill>
                          <a:latin typeface="Courier New"/>
                        </a:rPr>
                        <a:t>Same as ||, but with lower precedence</a:t>
                      </a:r>
                    </a:p>
                  </a:txBody>
                  <a:tcPr marL="14360" marR="14360" marT="14360"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r h="304800">
                <a:tc>
                  <a:txBody>
                    <a:bodyPr/>
                    <a:lstStyle/>
                    <a:p>
                      <a:pPr algn="ctr" fontAlgn="b"/>
                      <a:r>
                        <a:rPr lang="en-US" sz="1600" b="0" i="0" u="none" strike="noStrike" dirty="0" smtClean="0">
                          <a:solidFill>
                            <a:srgbClr val="000000"/>
                          </a:solidFill>
                          <a:latin typeface="Courier New"/>
                        </a:rPr>
                        <a:t>xor</a:t>
                      </a:r>
                      <a:endParaRPr lang="en-US" sz="1600" b="0" i="0" u="none" strike="noStrike" dirty="0">
                        <a:solidFill>
                          <a:srgbClr val="000000"/>
                        </a:solidFill>
                        <a:latin typeface="Courier New"/>
                      </a:endParaRPr>
                    </a:p>
                  </a:txBody>
                  <a:tcPr marL="14360" marR="14360" marT="14360" marB="0" anchor="b">
                    <a:lnL>
                      <a:noFill/>
                    </a:lnL>
                    <a:lnR>
                      <a:noFill/>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l" fontAlgn="b"/>
                      <a:r>
                        <a:rPr lang="en-US" sz="1600" b="0" i="0" u="none" strike="noStrike" baseline="0" dirty="0" smtClean="0">
                          <a:solidFill>
                            <a:srgbClr val="000000"/>
                          </a:solidFill>
                          <a:latin typeface="Courier New"/>
                        </a:rPr>
                        <a:t>Logical XOR. Very low precedence.</a:t>
                      </a:r>
                    </a:p>
                  </a:txBody>
                  <a:tcPr marL="14360" marR="14360" marT="14360" marB="0" anchor="b">
                    <a:lnL>
                      <a:noFill/>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r>
            </a:tbl>
          </a:graphicData>
        </a:graphic>
      </p:graphicFrame>
      <p:sp>
        <p:nvSpPr>
          <p:cNvPr id="5" name="TextBox 4"/>
          <p:cNvSpPr txBox="1"/>
          <p:nvPr/>
        </p:nvSpPr>
        <p:spPr>
          <a:xfrm>
            <a:off x="457201" y="3733800"/>
            <a:ext cx="7448481" cy="2895600"/>
          </a:xfrm>
          <a:prstGeom prst="rect">
            <a:avLst/>
          </a:prstGeom>
          <a:noFill/>
          <a:ln w="25400" cmpd="sng">
            <a:solidFill>
              <a:schemeClr val="tx1"/>
            </a:solidFill>
            <a:prstDash val="lgDash"/>
          </a:ln>
        </p:spPr>
        <p:txBody>
          <a:bodyPr wrap="square" lIns="182880" tIns="182880" rIns="182880" bIns="365760" rtlCol="0">
            <a:noAutofit/>
          </a:bodyPr>
          <a:lstStyle/>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$a</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5</a:t>
            </a:r>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$b</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6</a:t>
            </a:r>
            <a:r>
              <a:rPr lang="en-US" sz="1600" b="1" dirty="0" smtClean="0">
                <a:solidFill>
                  <a:srgbClr val="000080"/>
                </a:solidFill>
                <a:latin typeface="Courier New"/>
              </a:rPr>
              <a:t>;</a:t>
            </a:r>
            <a:r>
              <a:rPr lang="en-US" sz="1600" dirty="0" smtClean="0">
                <a:solidFill>
                  <a:srgbClr val="FF0000"/>
                </a:solidFill>
                <a:latin typeface="Courier New"/>
              </a:rPr>
              <a:t> </a:t>
            </a:r>
          </a:p>
          <a:p>
            <a:endParaRPr lang="en-US" sz="1600" b="1" dirty="0" smtClean="0">
              <a:solidFill>
                <a:srgbClr val="FF0000"/>
              </a:solidFill>
              <a:latin typeface="Courier New"/>
            </a:endParaRPr>
          </a:p>
          <a:p>
            <a:r>
              <a:rPr lang="en-US" sz="1600" b="1" dirty="0" smtClean="0">
                <a:solidFill>
                  <a:srgbClr val="0000FF"/>
                </a:solidFill>
                <a:latin typeface="Courier New"/>
              </a:rPr>
              <a:t>if</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8000"/>
                </a:solidFill>
                <a:latin typeface="Courier New"/>
              </a:rPr>
              <a:t>$a</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5 </a:t>
            </a:r>
            <a:r>
              <a:rPr lang="en-US" sz="1600" b="1" dirty="0" smtClean="0">
                <a:solidFill>
                  <a:srgbClr val="000080"/>
                </a:solidFill>
                <a:latin typeface="Courier New"/>
              </a:rPr>
              <a:t>&amp;&amp;</a:t>
            </a:r>
            <a:r>
              <a:rPr lang="en-US" sz="1600" dirty="0" smtClean="0">
                <a:solidFill>
                  <a:srgbClr val="FF0000"/>
                </a:solidFill>
                <a:latin typeface="Courier New"/>
              </a:rPr>
              <a:t> </a:t>
            </a:r>
            <a:r>
              <a:rPr lang="en-US" sz="1600" dirty="0" smtClean="0">
                <a:solidFill>
                  <a:srgbClr val="FF8000"/>
                </a:solidFill>
                <a:latin typeface="Courier New"/>
              </a:rPr>
              <a:t>$b</a:t>
            </a:r>
            <a:r>
              <a:rPr lang="en-US" sz="1600" dirty="0" smtClean="0">
                <a:solidFill>
                  <a:srgbClr val="FF0000"/>
                </a:solidFill>
                <a:latin typeface="Courier New"/>
              </a:rPr>
              <a:t> </a:t>
            </a:r>
            <a:r>
              <a:rPr lang="en-US" sz="1600" b="1" dirty="0" smtClean="0">
                <a:solidFill>
                  <a:srgbClr val="000080"/>
                </a:solidFill>
                <a:latin typeface="Courier New"/>
              </a:rPr>
              <a:t>&lt;</a:t>
            </a:r>
            <a:r>
              <a:rPr lang="en-US" sz="1600" dirty="0" smtClean="0">
                <a:solidFill>
                  <a:srgbClr val="FF0000"/>
                </a:solidFill>
                <a:latin typeface="Courier New"/>
              </a:rPr>
              <a:t> 3</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FF0000"/>
                </a:solidFill>
                <a:latin typeface="Courier New"/>
              </a:rPr>
              <a:t>    </a:t>
            </a:r>
            <a:r>
              <a:rPr lang="en-US" sz="1600" b="1" dirty="0" smtClean="0">
                <a:solidFill>
                  <a:srgbClr val="0000FF"/>
                </a:solidFill>
                <a:latin typeface="Courier New"/>
              </a:rPr>
              <a:t>print</a:t>
            </a:r>
            <a:r>
              <a:rPr lang="en-US" sz="1600" dirty="0" smtClean="0">
                <a:solidFill>
                  <a:srgbClr val="FF0000"/>
                </a:solidFill>
                <a:latin typeface="Courier New"/>
              </a:rPr>
              <a:t> </a:t>
            </a:r>
            <a:r>
              <a:rPr lang="en-US" sz="1600" dirty="0" smtClean="0">
                <a:solidFill>
                  <a:srgbClr val="808080"/>
                </a:solidFill>
                <a:latin typeface="Courier New"/>
              </a:rPr>
              <a:t>"True!\n"</a:t>
            </a:r>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000080"/>
                </a:solidFill>
                <a:latin typeface="Courier New"/>
              </a:rPr>
              <a:t>}</a:t>
            </a:r>
            <a:r>
              <a:rPr lang="en-US" sz="1600" dirty="0" smtClean="0">
                <a:solidFill>
                  <a:srgbClr val="FF0000"/>
                </a:solidFill>
                <a:latin typeface="Courier New"/>
              </a:rPr>
              <a:t> </a:t>
            </a:r>
          </a:p>
          <a:p>
            <a:endParaRPr lang="en-US" sz="1600" b="1" dirty="0" smtClean="0">
              <a:solidFill>
                <a:srgbClr val="FF0000"/>
              </a:solidFill>
              <a:latin typeface="Courier New"/>
            </a:endParaRPr>
          </a:p>
          <a:p>
            <a:r>
              <a:rPr lang="en-US" sz="1600" b="1" dirty="0" smtClean="0">
                <a:solidFill>
                  <a:srgbClr val="0000FF"/>
                </a:solidFill>
                <a:latin typeface="Courier New"/>
              </a:rPr>
              <a:t>if</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8000"/>
                </a:solidFill>
                <a:latin typeface="Courier New"/>
              </a:rPr>
              <a:t>$a</a:t>
            </a:r>
            <a:r>
              <a:rPr lang="en-US" sz="1600" dirty="0" smtClean="0">
                <a:solidFill>
                  <a:srgbClr val="FF0000"/>
                </a:solidFill>
                <a:latin typeface="Courier New"/>
              </a:rPr>
              <a:t> </a:t>
            </a:r>
            <a:r>
              <a:rPr lang="en-US" sz="1600" b="1" dirty="0" smtClean="0">
                <a:solidFill>
                  <a:srgbClr val="000080"/>
                </a:solidFill>
                <a:latin typeface="Courier New"/>
              </a:rPr>
              <a:t>&gt;</a:t>
            </a:r>
            <a:r>
              <a:rPr lang="en-US" sz="1600" dirty="0" smtClean="0">
                <a:solidFill>
                  <a:srgbClr val="FF0000"/>
                </a:solidFill>
                <a:latin typeface="Courier New"/>
              </a:rPr>
              <a:t> 5 </a:t>
            </a:r>
            <a:r>
              <a:rPr lang="en-US" sz="1600" b="1" dirty="0" smtClean="0">
                <a:solidFill>
                  <a:srgbClr val="000080"/>
                </a:solidFill>
                <a:latin typeface="Courier New"/>
              </a:rPr>
              <a:t>||</a:t>
            </a:r>
            <a:r>
              <a:rPr lang="en-US" sz="1600" dirty="0" smtClean="0">
                <a:solidFill>
                  <a:srgbClr val="FF0000"/>
                </a:solidFill>
                <a:latin typeface="Courier New"/>
              </a:rPr>
              <a:t> ! </a:t>
            </a:r>
            <a:r>
              <a:rPr lang="en-US" sz="1600" b="1" dirty="0" smtClean="0">
                <a:solidFill>
                  <a:srgbClr val="0000FF"/>
                </a:solidFill>
                <a:latin typeface="Courier New"/>
              </a:rPr>
              <a:t>defined</a:t>
            </a:r>
            <a:r>
              <a:rPr lang="en-US" sz="1600" dirty="0" smtClean="0">
                <a:solidFill>
                  <a:srgbClr val="FF0000"/>
                </a:solidFill>
                <a:latin typeface="Courier New"/>
              </a:rPr>
              <a:t> </a:t>
            </a:r>
            <a:r>
              <a:rPr lang="en-US" sz="1600" dirty="0" smtClean="0">
                <a:solidFill>
                  <a:srgbClr val="FF8000"/>
                </a:solidFill>
                <a:latin typeface="Courier New"/>
              </a:rPr>
              <a:t>$b</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0000FF"/>
                </a:solidFill>
                <a:latin typeface="Courier New"/>
              </a:rPr>
              <a:t>    print</a:t>
            </a:r>
            <a:r>
              <a:rPr lang="en-US" sz="1600" dirty="0" smtClean="0">
                <a:solidFill>
                  <a:srgbClr val="FF0000"/>
                </a:solidFill>
                <a:latin typeface="Courier New"/>
              </a:rPr>
              <a:t> </a:t>
            </a:r>
            <a:r>
              <a:rPr lang="en-US" sz="1600" dirty="0" smtClean="0">
                <a:solidFill>
                  <a:srgbClr val="808080"/>
                </a:solidFill>
                <a:latin typeface="Courier New"/>
              </a:rPr>
              <a:t>"True!\n"</a:t>
            </a:r>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000080"/>
                </a:solidFill>
                <a:latin typeface="Courier New"/>
              </a:rPr>
              <a:t>}</a:t>
            </a:r>
            <a:endParaRPr lang="en-US" sz="1600" dirty="0" smtClean="0"/>
          </a:p>
          <a:p>
            <a:endParaRPr lang="en-US" sz="1600" dirty="0" smtClean="0"/>
          </a:p>
        </p:txBody>
      </p:sp>
    </p:spTree>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Program Control: </a:t>
            </a:r>
            <a:r>
              <a:rPr lang="en-US" sz="3600" b="1" cap="none" dirty="0" smtClean="0">
                <a:solidFill>
                  <a:schemeClr val="accent2"/>
                </a:solidFill>
              </a:rPr>
              <a:t>unless</a:t>
            </a:r>
            <a:endParaRPr lang="en-US" sz="3600" b="1" cap="none" dirty="0">
              <a:solidFill>
                <a:schemeClr val="accent2"/>
              </a:solidFill>
            </a:endParaRPr>
          </a:p>
        </p:txBody>
      </p:sp>
      <p:sp>
        <p:nvSpPr>
          <p:cNvPr id="3" name="Content Placeholder 2"/>
          <p:cNvSpPr>
            <a:spLocks noGrp="1"/>
          </p:cNvSpPr>
          <p:nvPr>
            <p:ph sz="quarter" idx="1"/>
          </p:nvPr>
        </p:nvSpPr>
        <p:spPr>
          <a:xfrm>
            <a:off x="457200" y="1600200"/>
            <a:ext cx="7467600" cy="1295400"/>
          </a:xfrm>
        </p:spPr>
        <p:txBody>
          <a:bodyPr/>
          <a:lstStyle/>
          <a:p>
            <a:r>
              <a:rPr lang="en-US" b="1" dirty="0" smtClean="0">
                <a:solidFill>
                  <a:schemeClr val="accent2"/>
                </a:solidFill>
              </a:rPr>
              <a:t>unless</a:t>
            </a:r>
            <a:r>
              <a:rPr lang="en-US" dirty="0" smtClean="0"/>
              <a:t> works in place of </a:t>
            </a:r>
            <a:r>
              <a:rPr lang="en-US" b="1" dirty="0" smtClean="0">
                <a:solidFill>
                  <a:schemeClr val="accent2"/>
                </a:solidFill>
              </a:rPr>
              <a:t>if</a:t>
            </a:r>
            <a:r>
              <a:rPr lang="en-US" dirty="0" smtClean="0"/>
              <a:t>. The only difference is that it executes if the statement is NOT true.</a:t>
            </a:r>
            <a:endParaRPr lang="en-US" dirty="0"/>
          </a:p>
        </p:txBody>
      </p:sp>
      <p:sp>
        <p:nvSpPr>
          <p:cNvPr id="4" name="TextBox 3"/>
          <p:cNvSpPr txBox="1"/>
          <p:nvPr/>
        </p:nvSpPr>
        <p:spPr>
          <a:xfrm>
            <a:off x="457201" y="3733800"/>
            <a:ext cx="7448481" cy="2895600"/>
          </a:xfrm>
          <a:prstGeom prst="rect">
            <a:avLst/>
          </a:prstGeom>
          <a:noFill/>
          <a:ln w="25400" cmpd="sng">
            <a:solidFill>
              <a:schemeClr val="tx1"/>
            </a:solidFill>
            <a:prstDash val="lgDash"/>
          </a:ln>
        </p:spPr>
        <p:txBody>
          <a:bodyPr wrap="square" lIns="182880" tIns="182880" rIns="182880" bIns="365760" rtlCol="0">
            <a:noAutofit/>
          </a:bodyPr>
          <a:lstStyle/>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$a</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'A string'</a:t>
            </a:r>
            <a:r>
              <a:rPr lang="en-US" sz="1600" b="1" dirty="0" smtClean="0">
                <a:solidFill>
                  <a:srgbClr val="000080"/>
                </a:solidFill>
                <a:latin typeface="Courier New"/>
              </a:rPr>
              <a:t>;</a:t>
            </a:r>
            <a:r>
              <a:rPr lang="en-US" sz="1600" dirty="0" smtClean="0">
                <a:solidFill>
                  <a:srgbClr val="FF0000"/>
                </a:solidFill>
                <a:latin typeface="Courier New"/>
              </a:rPr>
              <a:t> </a:t>
            </a:r>
          </a:p>
          <a:p>
            <a:endParaRPr lang="en-US" sz="1600" b="1" dirty="0" smtClean="0">
              <a:solidFill>
                <a:srgbClr val="FF0000"/>
              </a:solidFill>
              <a:latin typeface="Courier New"/>
            </a:endParaRPr>
          </a:p>
          <a:p>
            <a:r>
              <a:rPr lang="en-US" sz="1600" b="1" dirty="0" smtClean="0">
                <a:solidFill>
                  <a:srgbClr val="0000FF"/>
                </a:solidFill>
                <a:latin typeface="Courier New"/>
              </a:rPr>
              <a:t>unless</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8000"/>
                </a:solidFill>
                <a:latin typeface="Courier New"/>
              </a:rPr>
              <a:t>$a</a:t>
            </a:r>
            <a:r>
              <a:rPr lang="en-US" sz="1600" dirty="0" smtClean="0">
                <a:solidFill>
                  <a:srgbClr val="FF0000"/>
                </a:solidFill>
                <a:latin typeface="Courier New"/>
              </a:rPr>
              <a:t> </a:t>
            </a:r>
            <a:r>
              <a:rPr lang="en-US" sz="1600" b="1" dirty="0" smtClean="0">
                <a:solidFill>
                  <a:srgbClr val="0000FF"/>
                </a:solidFill>
                <a:latin typeface="Courier New"/>
              </a:rPr>
              <a:t>ne</a:t>
            </a:r>
            <a:r>
              <a:rPr lang="en-US" sz="1600" dirty="0" smtClean="0">
                <a:solidFill>
                  <a:srgbClr val="FF0000"/>
                </a:solidFill>
                <a:latin typeface="Courier New"/>
              </a:rPr>
              <a:t> </a:t>
            </a:r>
            <a:r>
              <a:rPr lang="en-US" sz="1600" dirty="0" smtClean="0">
                <a:solidFill>
                  <a:srgbClr val="808080"/>
                </a:solidFill>
                <a:latin typeface="Courier New"/>
              </a:rPr>
              <a:t>'A string'</a:t>
            </a:r>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000080"/>
                </a:solidFill>
                <a:latin typeface="Courier New"/>
              </a:rPr>
              <a:t>{</a:t>
            </a:r>
            <a:r>
              <a:rPr lang="en-US" sz="1600" dirty="0" smtClean="0">
                <a:solidFill>
                  <a:srgbClr val="FF0000"/>
                </a:solidFill>
                <a:latin typeface="Courier New"/>
              </a:rPr>
              <a:t> </a:t>
            </a:r>
          </a:p>
          <a:p>
            <a:r>
              <a:rPr lang="en-US" sz="1600" dirty="0" smtClean="0">
                <a:solidFill>
                  <a:srgbClr val="FF0000"/>
                </a:solidFill>
                <a:latin typeface="Courier New"/>
              </a:rPr>
              <a:t>    </a:t>
            </a:r>
            <a:r>
              <a:rPr lang="en-US" sz="1600" dirty="0" smtClean="0">
                <a:solidFill>
                  <a:srgbClr val="FF8000"/>
                </a:solidFill>
                <a:latin typeface="Courier New"/>
              </a:rPr>
              <a:t>$a</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 that got longer'</a:t>
            </a:r>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000080"/>
                </a:solidFill>
                <a:latin typeface="Courier New"/>
              </a:rPr>
              <a:t>}</a:t>
            </a:r>
            <a:r>
              <a:rPr lang="en-US" sz="1600" dirty="0" smtClean="0">
                <a:solidFill>
                  <a:srgbClr val="FF0000"/>
                </a:solidFill>
                <a:latin typeface="Courier New"/>
              </a:rPr>
              <a:t> </a:t>
            </a:r>
          </a:p>
          <a:p>
            <a:endParaRPr lang="en-US" sz="1600" dirty="0" smtClean="0">
              <a:solidFill>
                <a:srgbClr val="FF0000"/>
              </a:solidFill>
              <a:latin typeface="Courier New"/>
            </a:endParaRPr>
          </a:p>
          <a:p>
            <a:r>
              <a:rPr lang="en-US" sz="1600" dirty="0" smtClean="0">
                <a:solidFill>
                  <a:srgbClr val="FF8000"/>
                </a:solidFill>
                <a:latin typeface="Courier New"/>
              </a:rPr>
              <a:t>$a</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'A different string'</a:t>
            </a:r>
            <a:r>
              <a:rPr lang="en-US" sz="1600" dirty="0" smtClean="0">
                <a:solidFill>
                  <a:srgbClr val="FF0000"/>
                </a:solidFill>
                <a:latin typeface="Courier New"/>
              </a:rPr>
              <a:t> </a:t>
            </a:r>
            <a:r>
              <a:rPr lang="en-US" sz="1600" b="1" dirty="0" smtClean="0">
                <a:solidFill>
                  <a:srgbClr val="0000FF"/>
                </a:solidFill>
                <a:latin typeface="Courier New"/>
              </a:rPr>
              <a:t>unless</a:t>
            </a:r>
            <a:r>
              <a:rPr lang="en-US" sz="1600" dirty="0" smtClean="0">
                <a:solidFill>
                  <a:srgbClr val="FF0000"/>
                </a:solidFill>
                <a:latin typeface="Courier New"/>
              </a:rPr>
              <a:t> </a:t>
            </a:r>
            <a:r>
              <a:rPr lang="en-US" sz="1600" b="1" dirty="0" smtClean="0">
                <a:solidFill>
                  <a:srgbClr val="000080"/>
                </a:solidFill>
                <a:latin typeface="Courier New"/>
              </a:rPr>
              <a:t>(</a:t>
            </a:r>
            <a:r>
              <a:rPr lang="en-US" sz="1600" b="1" dirty="0" smtClean="0">
                <a:solidFill>
                  <a:srgbClr val="0000FF"/>
                </a:solidFill>
                <a:latin typeface="Courier New"/>
              </a:rPr>
              <a:t>defined</a:t>
            </a:r>
            <a:r>
              <a:rPr lang="en-US" sz="1600" dirty="0" smtClean="0">
                <a:solidFill>
                  <a:srgbClr val="FF0000"/>
                </a:solidFill>
                <a:latin typeface="Courier New"/>
              </a:rPr>
              <a:t> </a:t>
            </a:r>
            <a:r>
              <a:rPr lang="en-US" sz="1600" dirty="0" smtClean="0">
                <a:solidFill>
                  <a:srgbClr val="FF8000"/>
                </a:solidFill>
                <a:latin typeface="Courier New"/>
              </a:rPr>
              <a:t>$a</a:t>
            </a:r>
            <a:r>
              <a:rPr lang="en-US" sz="1600" b="1" dirty="0" smtClean="0">
                <a:solidFill>
                  <a:srgbClr val="000080"/>
                </a:solidFill>
                <a:latin typeface="Courier New"/>
              </a:rPr>
              <a:t>);</a:t>
            </a:r>
            <a:endParaRPr lang="en-US" sz="1600" dirty="0" smtClean="0"/>
          </a:p>
          <a:p>
            <a:endParaRPr lang="en-US" sz="1600" dirty="0" smtClean="0"/>
          </a:p>
        </p:txBody>
      </p:sp>
    </p:spTree>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Functions</a:t>
            </a:r>
            <a:endParaRPr lang="en-US" sz="3600" b="1" cap="none" dirty="0">
              <a:solidFill>
                <a:schemeClr val="accent2"/>
              </a:solidFill>
            </a:endParaRPr>
          </a:p>
        </p:txBody>
      </p:sp>
      <p:sp>
        <p:nvSpPr>
          <p:cNvPr id="3" name="Content Placeholder 2"/>
          <p:cNvSpPr>
            <a:spLocks noGrp="1"/>
          </p:cNvSpPr>
          <p:nvPr>
            <p:ph sz="quarter" idx="1"/>
          </p:nvPr>
        </p:nvSpPr>
        <p:spPr>
          <a:xfrm>
            <a:off x="457200" y="1600200"/>
            <a:ext cx="7467600" cy="4800600"/>
          </a:xfrm>
        </p:spPr>
        <p:txBody>
          <a:bodyPr>
            <a:normAutofit fontScale="77500" lnSpcReduction="20000"/>
          </a:bodyPr>
          <a:lstStyle/>
          <a:p>
            <a:r>
              <a:rPr lang="en-US" dirty="0" smtClean="0"/>
              <a:t>In programming, a </a:t>
            </a:r>
            <a:r>
              <a:rPr lang="en-US" b="1" i="1" dirty="0" smtClean="0"/>
              <a:t>function</a:t>
            </a:r>
            <a:r>
              <a:rPr lang="en-US" dirty="0" smtClean="0"/>
              <a:t> is a small block of code that does something useful and is meant to be used over and over again.</a:t>
            </a:r>
          </a:p>
          <a:p>
            <a:pPr lvl="1"/>
            <a:r>
              <a:rPr lang="en-US" dirty="0" smtClean="0"/>
              <a:t>Perl uses “function” to mean “useful code that’s built into Perl.”</a:t>
            </a:r>
          </a:p>
          <a:p>
            <a:pPr lvl="1"/>
            <a:r>
              <a:rPr lang="en-US" dirty="0" smtClean="0"/>
              <a:t>What other programming languages call functions, Perl instead calls subroutines. We’ll be covering those in a future class.</a:t>
            </a:r>
          </a:p>
          <a:p>
            <a:endParaRPr lang="en-US" dirty="0" smtClean="0"/>
          </a:p>
          <a:p>
            <a:r>
              <a:rPr lang="en-US" dirty="0" smtClean="0"/>
              <a:t>So far, we’ve only seen print() for printing output to the screen. There are </a:t>
            </a:r>
            <a:r>
              <a:rPr lang="en-US" b="1" i="1" dirty="0" smtClean="0"/>
              <a:t>many, many </a:t>
            </a:r>
            <a:r>
              <a:rPr lang="en-US" dirty="0" smtClean="0"/>
              <a:t>more!</a:t>
            </a:r>
          </a:p>
          <a:p>
            <a:endParaRPr lang="en-US" dirty="0" smtClean="0"/>
          </a:p>
          <a:p>
            <a:r>
              <a:rPr lang="en-US" dirty="0" smtClean="0"/>
              <a:t>To call a function, you use its name, followed by parentheses. Inside the parentheses, you put any input parameters that the function needs, separated by commas.</a:t>
            </a:r>
          </a:p>
          <a:p>
            <a:pPr lvl="1"/>
            <a:r>
              <a:rPr lang="en-US" dirty="0" smtClean="0"/>
              <a:t>Actually, the parentheses are usually optional. But I recommend you use them for all but the simplest cases.</a:t>
            </a:r>
          </a:p>
          <a:p>
            <a:endParaRPr lang="en-US" dirty="0" smtClean="0"/>
          </a:p>
          <a:p>
            <a:r>
              <a:rPr lang="en-US" dirty="0" smtClean="0"/>
              <a:t>See </a:t>
            </a:r>
            <a:r>
              <a:rPr lang="en-US" dirty="0" err="1" smtClean="0">
                <a:hlinkClick r:id="rId3"/>
              </a:rPr>
              <a:t>perlfunc</a:t>
            </a:r>
            <a:r>
              <a:rPr lang="en-US" dirty="0" smtClean="0"/>
              <a:t> for the whole list.</a:t>
            </a:r>
            <a:endParaRPr lang="en-US" dirty="0"/>
          </a:p>
        </p:txBody>
      </p:sp>
    </p:spTree>
  </p:cSld>
  <p:clrMapOvr>
    <a:masterClrMapping/>
  </p:clrMapOvr>
  <p:transition>
    <p:strips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Lists and Arrays</a:t>
            </a:r>
            <a:endParaRPr lang="en-US" sz="3600" cap="none"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smtClean="0"/>
          </a:p>
          <a:p>
            <a:pPr>
              <a:buNone/>
            </a:pPr>
            <a:endParaRPr lang="en-US" dirty="0" smtClean="0"/>
          </a:p>
          <a:p>
            <a:r>
              <a:rPr lang="en-US" dirty="0" smtClean="0"/>
              <a:t>If scalars store “one thing”, how do we store many things? The answer: Arrays!</a:t>
            </a:r>
          </a:p>
          <a:p>
            <a:endParaRPr lang="en-US" dirty="0" smtClean="0"/>
          </a:p>
          <a:p>
            <a:r>
              <a:rPr lang="en-US" dirty="0" smtClean="0"/>
              <a:t>In Perl, “more than one thing” is either a list or an array. But what’s the difference?</a:t>
            </a:r>
          </a:p>
          <a:p>
            <a:pPr lvl="1"/>
            <a:r>
              <a:rPr lang="en-US" dirty="0" smtClean="0"/>
              <a:t>A list is an ordered collection of scalars</a:t>
            </a:r>
          </a:p>
          <a:p>
            <a:pPr lvl="1"/>
            <a:r>
              <a:rPr lang="en-US" dirty="0" smtClean="0"/>
              <a:t>An array is a variable that stores a list</a:t>
            </a:r>
          </a:p>
        </p:txBody>
      </p:sp>
      <p:grpSp>
        <p:nvGrpSpPr>
          <p:cNvPr id="13" name="Group 12"/>
          <p:cNvGrpSpPr/>
          <p:nvPr/>
        </p:nvGrpSpPr>
        <p:grpSpPr>
          <a:xfrm>
            <a:off x="2438401" y="1219200"/>
            <a:ext cx="4149298" cy="1524000"/>
            <a:chOff x="2438400" y="1219200"/>
            <a:chExt cx="4149297" cy="1524000"/>
          </a:xfrm>
        </p:grpSpPr>
        <p:sp>
          <p:nvSpPr>
            <p:cNvPr id="5" name="TextBox 4"/>
            <p:cNvSpPr txBox="1"/>
            <p:nvPr/>
          </p:nvSpPr>
          <p:spPr>
            <a:xfrm>
              <a:off x="2438400" y="1223963"/>
              <a:ext cx="1436612" cy="369332"/>
            </a:xfrm>
            <a:prstGeom prst="rect">
              <a:avLst/>
            </a:prstGeom>
            <a:noFill/>
          </p:spPr>
          <p:txBody>
            <a:bodyPr wrap="none" rtlCol="0">
              <a:spAutoFit/>
            </a:bodyPr>
            <a:lstStyle/>
            <a:p>
              <a:r>
                <a:rPr lang="en-US" b="1" dirty="0" smtClean="0"/>
                <a:t>@an_array</a:t>
              </a:r>
              <a:endParaRPr lang="en-US" b="1" dirty="0"/>
            </a:p>
          </p:txBody>
        </p:sp>
        <p:sp>
          <p:nvSpPr>
            <p:cNvPr id="6" name="Rectangle 5"/>
            <p:cNvSpPr/>
            <p:nvPr/>
          </p:nvSpPr>
          <p:spPr>
            <a:xfrm>
              <a:off x="4800600" y="1219200"/>
              <a:ext cx="13716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Scalar</a:t>
              </a:r>
              <a:endParaRPr lang="en-US" dirty="0"/>
            </a:p>
          </p:txBody>
        </p:sp>
        <p:cxnSp>
          <p:nvCxnSpPr>
            <p:cNvPr id="7" name="Straight Arrow Connector 6"/>
            <p:cNvCxnSpPr>
              <a:stCxn id="5" idx="3"/>
              <a:endCxn id="6" idx="1"/>
            </p:cNvCxnSpPr>
            <p:nvPr/>
          </p:nvCxnSpPr>
          <p:spPr>
            <a:xfrm>
              <a:off x="3875012" y="1408629"/>
              <a:ext cx="925589" cy="1071"/>
            </a:xfrm>
            <a:prstGeom prst="straightConnector1">
              <a:avLst/>
            </a:prstGeom>
            <a:ln w="254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800598" y="1598431"/>
              <a:ext cx="13716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Scalar</a:t>
              </a:r>
              <a:endParaRPr lang="en-US" dirty="0"/>
            </a:p>
          </p:txBody>
        </p:sp>
        <p:sp>
          <p:nvSpPr>
            <p:cNvPr id="9" name="Rectangle 8"/>
            <p:cNvSpPr/>
            <p:nvPr/>
          </p:nvSpPr>
          <p:spPr>
            <a:xfrm>
              <a:off x="4800600" y="1981200"/>
              <a:ext cx="13716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Scalar</a:t>
              </a:r>
              <a:endParaRPr lang="en-US" dirty="0"/>
            </a:p>
          </p:txBody>
        </p:sp>
        <p:sp>
          <p:nvSpPr>
            <p:cNvPr id="10" name="Rectangle 9"/>
            <p:cNvSpPr/>
            <p:nvPr/>
          </p:nvSpPr>
          <p:spPr>
            <a:xfrm>
              <a:off x="4800600" y="2362200"/>
              <a:ext cx="13716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2" name="TextBox 11"/>
            <p:cNvSpPr txBox="1"/>
            <p:nvPr/>
          </p:nvSpPr>
          <p:spPr>
            <a:xfrm>
              <a:off x="6172199" y="1219200"/>
              <a:ext cx="415498" cy="1508105"/>
            </a:xfrm>
            <a:prstGeom prst="rect">
              <a:avLst/>
            </a:prstGeom>
            <a:noFill/>
          </p:spPr>
          <p:txBody>
            <a:bodyPr wrap="none" rtlCol="0">
              <a:spAutoFit/>
            </a:bodyPr>
            <a:lstStyle/>
            <a:p>
              <a:pPr algn="ctr">
                <a:spcAft>
                  <a:spcPts val="800"/>
                </a:spcAft>
              </a:pPr>
              <a:r>
                <a:rPr lang="en-US" dirty="0" smtClean="0"/>
                <a:t>0</a:t>
              </a:r>
            </a:p>
            <a:p>
              <a:pPr algn="ctr">
                <a:spcAft>
                  <a:spcPts val="800"/>
                </a:spcAft>
              </a:pPr>
              <a:r>
                <a:rPr lang="en-US" dirty="0" smtClean="0"/>
                <a:t>1</a:t>
              </a:r>
            </a:p>
            <a:p>
              <a:pPr algn="ctr">
                <a:spcAft>
                  <a:spcPts val="800"/>
                </a:spcAft>
              </a:pPr>
              <a:r>
                <a:rPr lang="en-US" dirty="0" smtClean="0"/>
                <a:t>2</a:t>
              </a:r>
            </a:p>
            <a:p>
              <a:pPr algn="ctr">
                <a:spcAft>
                  <a:spcPts val="800"/>
                </a:spcAft>
              </a:pPr>
              <a:r>
                <a:rPr lang="en-US" dirty="0" smtClean="0"/>
                <a:t>…</a:t>
              </a:r>
              <a:endParaRPr lang="en-US" dirty="0"/>
            </a:p>
          </p:txBody>
        </p:sp>
      </p:grpSp>
    </p:spTree>
  </p:cSld>
  <p:clrMapOvr>
    <a:masterClrMapping/>
  </p:clrMapOvr>
  <p:transition>
    <p:strips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Multidimensional Arrays</a:t>
            </a:r>
            <a:endParaRPr lang="en-US" sz="3600" cap="none" dirty="0"/>
          </a:p>
        </p:txBody>
      </p:sp>
      <p:sp>
        <p:nvSpPr>
          <p:cNvPr id="5" name="TextBox 4"/>
          <p:cNvSpPr txBox="1"/>
          <p:nvPr/>
        </p:nvSpPr>
        <p:spPr>
          <a:xfrm>
            <a:off x="533400" y="1147763"/>
            <a:ext cx="1529586" cy="369332"/>
          </a:xfrm>
          <a:prstGeom prst="rect">
            <a:avLst/>
          </a:prstGeom>
          <a:noFill/>
        </p:spPr>
        <p:txBody>
          <a:bodyPr wrap="none" rtlCol="0">
            <a:spAutoFit/>
          </a:bodyPr>
          <a:lstStyle/>
          <a:p>
            <a:r>
              <a:rPr lang="en-US" b="1" dirty="0" smtClean="0"/>
              <a:t>@</a:t>
            </a:r>
            <a:r>
              <a:rPr lang="en-US" b="1" dirty="0" err="1" smtClean="0"/>
              <a:t>top_array</a:t>
            </a:r>
            <a:endParaRPr lang="en-US" b="1" dirty="0"/>
          </a:p>
        </p:txBody>
      </p:sp>
      <p:sp>
        <p:nvSpPr>
          <p:cNvPr id="6" name="Rectangle 5"/>
          <p:cNvSpPr/>
          <p:nvPr/>
        </p:nvSpPr>
        <p:spPr>
          <a:xfrm>
            <a:off x="2895601" y="1143000"/>
            <a:ext cx="13716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a:t>
            </a:r>
            <a:endParaRPr lang="en-US" dirty="0"/>
          </a:p>
        </p:txBody>
      </p:sp>
      <p:cxnSp>
        <p:nvCxnSpPr>
          <p:cNvPr id="7" name="Straight Arrow Connector 6"/>
          <p:cNvCxnSpPr>
            <a:stCxn id="5" idx="3"/>
            <a:endCxn id="6" idx="1"/>
          </p:cNvCxnSpPr>
          <p:nvPr/>
        </p:nvCxnSpPr>
        <p:spPr>
          <a:xfrm>
            <a:off x="2062986" y="1332429"/>
            <a:ext cx="832615" cy="1071"/>
          </a:xfrm>
          <a:prstGeom prst="straightConnector1">
            <a:avLst/>
          </a:prstGeom>
          <a:ln w="254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895599" y="1522231"/>
            <a:ext cx="13716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a:t>
            </a:r>
            <a:endParaRPr lang="en-US" dirty="0"/>
          </a:p>
        </p:txBody>
      </p:sp>
      <p:sp>
        <p:nvSpPr>
          <p:cNvPr id="9" name="Rectangle 8"/>
          <p:cNvSpPr/>
          <p:nvPr/>
        </p:nvSpPr>
        <p:spPr>
          <a:xfrm>
            <a:off x="2895601" y="1905000"/>
            <a:ext cx="13716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a:t>
            </a:r>
            <a:endParaRPr lang="en-US" dirty="0"/>
          </a:p>
        </p:txBody>
      </p:sp>
      <p:sp>
        <p:nvSpPr>
          <p:cNvPr id="10" name="Rectangle 9"/>
          <p:cNvSpPr/>
          <p:nvPr/>
        </p:nvSpPr>
        <p:spPr>
          <a:xfrm>
            <a:off x="2895601" y="2286000"/>
            <a:ext cx="13716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Rectangle 12"/>
          <p:cNvSpPr/>
          <p:nvPr/>
        </p:nvSpPr>
        <p:spPr>
          <a:xfrm>
            <a:off x="4876800" y="1219200"/>
            <a:ext cx="762000" cy="2286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Scalar</a:t>
            </a:r>
            <a:endParaRPr lang="en-US" sz="1400" dirty="0"/>
          </a:p>
        </p:txBody>
      </p:sp>
      <p:sp>
        <p:nvSpPr>
          <p:cNvPr id="14" name="TextBox 13"/>
          <p:cNvSpPr txBox="1"/>
          <p:nvPr/>
        </p:nvSpPr>
        <p:spPr>
          <a:xfrm>
            <a:off x="4267200" y="1143000"/>
            <a:ext cx="312906" cy="384048"/>
          </a:xfrm>
          <a:prstGeom prst="rect">
            <a:avLst/>
          </a:prstGeom>
          <a:noFill/>
          <a:ln w="25400">
            <a:solidFill>
              <a:schemeClr val="accent6">
                <a:lumMod val="50000"/>
              </a:schemeClr>
            </a:solidFill>
          </a:ln>
        </p:spPr>
        <p:txBody>
          <a:bodyPr wrap="none" rtlCol="0">
            <a:spAutoFit/>
          </a:bodyPr>
          <a:lstStyle/>
          <a:p>
            <a:r>
              <a:rPr lang="en-US" dirty="0" smtClean="0"/>
              <a:t>0</a:t>
            </a:r>
            <a:endParaRPr lang="en-US" dirty="0"/>
          </a:p>
        </p:txBody>
      </p:sp>
      <p:sp>
        <p:nvSpPr>
          <p:cNvPr id="15" name="TextBox 14"/>
          <p:cNvSpPr txBox="1"/>
          <p:nvPr/>
        </p:nvSpPr>
        <p:spPr>
          <a:xfrm>
            <a:off x="4267200" y="1524000"/>
            <a:ext cx="312906" cy="384048"/>
          </a:xfrm>
          <a:prstGeom prst="rect">
            <a:avLst/>
          </a:prstGeom>
          <a:noFill/>
          <a:ln w="25400">
            <a:solidFill>
              <a:schemeClr val="accent6">
                <a:lumMod val="50000"/>
              </a:schemeClr>
            </a:solidFill>
          </a:ln>
        </p:spPr>
        <p:txBody>
          <a:bodyPr wrap="none" rtlCol="0">
            <a:spAutoFit/>
          </a:bodyPr>
          <a:lstStyle/>
          <a:p>
            <a:r>
              <a:rPr lang="en-US" dirty="0" smtClean="0"/>
              <a:t>1</a:t>
            </a:r>
            <a:endParaRPr lang="en-US" dirty="0"/>
          </a:p>
        </p:txBody>
      </p:sp>
      <p:sp>
        <p:nvSpPr>
          <p:cNvPr id="16" name="TextBox 15"/>
          <p:cNvSpPr txBox="1"/>
          <p:nvPr/>
        </p:nvSpPr>
        <p:spPr>
          <a:xfrm>
            <a:off x="4267200" y="1905000"/>
            <a:ext cx="312906" cy="384048"/>
          </a:xfrm>
          <a:prstGeom prst="rect">
            <a:avLst/>
          </a:prstGeom>
          <a:noFill/>
          <a:ln w="25400">
            <a:solidFill>
              <a:schemeClr val="accent6">
                <a:lumMod val="50000"/>
              </a:schemeClr>
            </a:solidFill>
          </a:ln>
        </p:spPr>
        <p:txBody>
          <a:bodyPr wrap="none" rtlCol="0">
            <a:spAutoFit/>
          </a:bodyPr>
          <a:lstStyle/>
          <a:p>
            <a:r>
              <a:rPr lang="en-US" dirty="0" smtClean="0"/>
              <a:t>2</a:t>
            </a:r>
            <a:endParaRPr lang="en-US" dirty="0"/>
          </a:p>
        </p:txBody>
      </p:sp>
      <p:sp>
        <p:nvSpPr>
          <p:cNvPr id="17" name="TextBox 16"/>
          <p:cNvSpPr txBox="1"/>
          <p:nvPr/>
        </p:nvSpPr>
        <p:spPr>
          <a:xfrm>
            <a:off x="4267200" y="2286000"/>
            <a:ext cx="312906" cy="384048"/>
          </a:xfrm>
          <a:prstGeom prst="rect">
            <a:avLst/>
          </a:prstGeom>
          <a:noFill/>
          <a:ln w="25400">
            <a:solidFill>
              <a:schemeClr val="accent6">
                <a:lumMod val="50000"/>
              </a:schemeClr>
            </a:solidFill>
          </a:ln>
        </p:spPr>
        <p:txBody>
          <a:bodyPr wrap="none" rtlCol="0">
            <a:spAutoFit/>
          </a:bodyPr>
          <a:lstStyle/>
          <a:p>
            <a:r>
              <a:rPr lang="en-US" dirty="0" smtClean="0"/>
              <a:t>  </a:t>
            </a:r>
            <a:endParaRPr lang="en-US" dirty="0"/>
          </a:p>
        </p:txBody>
      </p:sp>
      <p:cxnSp>
        <p:nvCxnSpPr>
          <p:cNvPr id="18" name="Straight Arrow Connector 17"/>
          <p:cNvCxnSpPr>
            <a:stCxn id="14" idx="3"/>
            <a:endCxn id="13" idx="1"/>
          </p:cNvCxnSpPr>
          <p:nvPr/>
        </p:nvCxnSpPr>
        <p:spPr>
          <a:xfrm flipV="1">
            <a:off x="4580106" y="1333500"/>
            <a:ext cx="296694" cy="1524"/>
          </a:xfrm>
          <a:prstGeom prst="straightConnector1">
            <a:avLst/>
          </a:prstGeom>
          <a:ln w="254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638800" y="1219200"/>
            <a:ext cx="762000" cy="2286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Scalar</a:t>
            </a:r>
            <a:endParaRPr lang="en-US" sz="1400" dirty="0"/>
          </a:p>
        </p:txBody>
      </p:sp>
      <p:sp>
        <p:nvSpPr>
          <p:cNvPr id="23" name="Rectangle 22"/>
          <p:cNvSpPr/>
          <p:nvPr/>
        </p:nvSpPr>
        <p:spPr>
          <a:xfrm>
            <a:off x="6400800" y="1219200"/>
            <a:ext cx="762000" cy="2286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US" sz="1400" dirty="0"/>
          </a:p>
        </p:txBody>
      </p:sp>
      <p:sp>
        <p:nvSpPr>
          <p:cNvPr id="24" name="Rectangle 23"/>
          <p:cNvSpPr/>
          <p:nvPr/>
        </p:nvSpPr>
        <p:spPr>
          <a:xfrm>
            <a:off x="4876800" y="1600200"/>
            <a:ext cx="762000" cy="2286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Scalar</a:t>
            </a:r>
            <a:endParaRPr lang="en-US" sz="1400" dirty="0"/>
          </a:p>
        </p:txBody>
      </p:sp>
      <p:cxnSp>
        <p:nvCxnSpPr>
          <p:cNvPr id="25" name="Straight Arrow Connector 24"/>
          <p:cNvCxnSpPr>
            <a:endCxn id="24" idx="1"/>
          </p:cNvCxnSpPr>
          <p:nvPr/>
        </p:nvCxnSpPr>
        <p:spPr>
          <a:xfrm flipV="1">
            <a:off x="4580106" y="1714500"/>
            <a:ext cx="296694" cy="1524"/>
          </a:xfrm>
          <a:prstGeom prst="straightConnector1">
            <a:avLst/>
          </a:prstGeom>
          <a:ln w="254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638800" y="1600200"/>
            <a:ext cx="762000" cy="2286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Scalar</a:t>
            </a:r>
            <a:endParaRPr lang="en-US" sz="1400" dirty="0"/>
          </a:p>
        </p:txBody>
      </p:sp>
      <p:sp>
        <p:nvSpPr>
          <p:cNvPr id="27" name="Rectangle 26"/>
          <p:cNvSpPr/>
          <p:nvPr/>
        </p:nvSpPr>
        <p:spPr>
          <a:xfrm>
            <a:off x="6400800" y="1600200"/>
            <a:ext cx="762000" cy="2286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US" sz="1400" dirty="0"/>
          </a:p>
        </p:txBody>
      </p:sp>
      <p:sp>
        <p:nvSpPr>
          <p:cNvPr id="28" name="Rectangle 27"/>
          <p:cNvSpPr/>
          <p:nvPr/>
        </p:nvSpPr>
        <p:spPr>
          <a:xfrm>
            <a:off x="4876800" y="1981200"/>
            <a:ext cx="762000" cy="2286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Scalar</a:t>
            </a:r>
            <a:endParaRPr lang="en-US" sz="1400" dirty="0"/>
          </a:p>
        </p:txBody>
      </p:sp>
      <p:cxnSp>
        <p:nvCxnSpPr>
          <p:cNvPr id="29" name="Straight Arrow Connector 28"/>
          <p:cNvCxnSpPr>
            <a:endCxn id="28" idx="1"/>
          </p:cNvCxnSpPr>
          <p:nvPr/>
        </p:nvCxnSpPr>
        <p:spPr>
          <a:xfrm flipV="1">
            <a:off x="4580106" y="2095500"/>
            <a:ext cx="296694" cy="1524"/>
          </a:xfrm>
          <a:prstGeom prst="straightConnector1">
            <a:avLst/>
          </a:prstGeom>
          <a:ln w="254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638800" y="1981200"/>
            <a:ext cx="762000" cy="2286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Scalar</a:t>
            </a:r>
            <a:endParaRPr lang="en-US" sz="1400" dirty="0"/>
          </a:p>
        </p:txBody>
      </p:sp>
      <p:sp>
        <p:nvSpPr>
          <p:cNvPr id="31" name="Rectangle 30"/>
          <p:cNvSpPr/>
          <p:nvPr/>
        </p:nvSpPr>
        <p:spPr>
          <a:xfrm>
            <a:off x="6400800" y="1981200"/>
            <a:ext cx="762000" cy="2286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t>
            </a:r>
            <a:endParaRPr lang="en-US" sz="1400" dirty="0"/>
          </a:p>
        </p:txBody>
      </p:sp>
      <p:sp>
        <p:nvSpPr>
          <p:cNvPr id="32" name="TextBox 31"/>
          <p:cNvSpPr txBox="1"/>
          <p:nvPr/>
        </p:nvSpPr>
        <p:spPr>
          <a:xfrm>
            <a:off x="457201" y="3581400"/>
            <a:ext cx="7448481" cy="3048000"/>
          </a:xfrm>
          <a:prstGeom prst="rect">
            <a:avLst/>
          </a:prstGeom>
          <a:noFill/>
          <a:ln w="25400" cmpd="sng">
            <a:solidFill>
              <a:schemeClr val="tx1"/>
            </a:solidFill>
            <a:prstDash val="lgDash"/>
          </a:ln>
        </p:spPr>
        <p:txBody>
          <a:bodyPr wrap="square" lIns="182880" tIns="182880" rIns="182880" bIns="365760" rtlCol="0">
            <a:noAutofit/>
          </a:bodyPr>
          <a:lstStyle/>
          <a:p>
            <a:r>
              <a:rPr lang="en-US" sz="1600" dirty="0" smtClean="0">
                <a:solidFill>
                  <a:srgbClr val="008000"/>
                </a:solidFill>
                <a:latin typeface="Courier New"/>
              </a:rPr>
              <a:t># This is a 2-D array, or an array of arrays</a:t>
            </a:r>
          </a:p>
          <a:p>
            <a:r>
              <a:rPr lang="en-US" sz="1600" dirty="0" smtClean="0">
                <a:solidFill>
                  <a:srgbClr val="008000"/>
                </a:solidFill>
                <a:latin typeface="Courier New"/>
              </a:rPr>
              <a:t># Use parentheses for the outermost array</a:t>
            </a:r>
          </a:p>
          <a:p>
            <a:r>
              <a:rPr lang="en-US" sz="1600" dirty="0" smtClean="0">
                <a:solidFill>
                  <a:srgbClr val="008000"/>
                </a:solidFill>
                <a:latin typeface="Courier New"/>
              </a:rPr>
              <a:t># Use square braces for ALL the inner ones</a:t>
            </a:r>
            <a:endParaRPr lang="en-US" sz="1600" dirty="0" smtClean="0">
              <a:solidFill>
                <a:srgbClr val="0000FF"/>
              </a:solidFill>
              <a:latin typeface="Courier New"/>
            </a:endParaRP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CF34CF"/>
                </a:solidFill>
                <a:latin typeface="Courier New"/>
              </a:rPr>
              <a:t>@array</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808080"/>
                </a:solidFill>
                <a:latin typeface="Courier New"/>
              </a:rPr>
              <a:t>'a'</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'b'</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'c'</a:t>
            </a:r>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11</a:t>
            </a:r>
            <a:r>
              <a:rPr lang="en-US" sz="1600" b="1" dirty="0" smtClean="0">
                <a:solidFill>
                  <a:srgbClr val="000080"/>
                </a:solidFill>
                <a:latin typeface="Courier New"/>
              </a:rPr>
              <a:t>,</a:t>
            </a:r>
            <a:r>
              <a:rPr lang="en-US" sz="1600" dirty="0" smtClean="0">
                <a:solidFill>
                  <a:srgbClr val="FF0000"/>
                </a:solidFill>
                <a:latin typeface="Courier New"/>
              </a:rPr>
              <a:t> 22</a:t>
            </a:r>
            <a:r>
              <a:rPr lang="en-US" sz="1600" b="1" dirty="0" smtClean="0">
                <a:solidFill>
                  <a:srgbClr val="000080"/>
                </a:solidFill>
                <a:latin typeface="Courier New"/>
              </a:rPr>
              <a:t>,</a:t>
            </a:r>
            <a:r>
              <a:rPr lang="en-US" sz="1600" dirty="0" smtClean="0">
                <a:solidFill>
                  <a:srgbClr val="FF0000"/>
                </a:solidFill>
                <a:latin typeface="Courier New"/>
              </a:rPr>
              <a:t> 33</a:t>
            </a:r>
            <a:r>
              <a:rPr lang="en-US" sz="1600" b="1" dirty="0" smtClean="0">
                <a:solidFill>
                  <a:srgbClr val="000080"/>
                </a:solidFill>
                <a:latin typeface="Courier New"/>
              </a:rPr>
              <a:t>],</a:t>
            </a:r>
            <a:r>
              <a:rPr lang="en-US" sz="1600" dirty="0" smtClean="0">
                <a:solidFill>
                  <a:srgbClr val="FF0000"/>
                </a:solidFill>
                <a:latin typeface="Courier New"/>
              </a:rPr>
              <a:t> </a:t>
            </a:r>
          </a:p>
          <a:p>
            <a:r>
              <a:rPr lang="en-US" sz="1600" b="1"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808080"/>
                </a:solidFill>
                <a:latin typeface="Courier New"/>
              </a:rPr>
              <a:t>'apples'</a:t>
            </a:r>
            <a:r>
              <a:rPr lang="en-US" sz="1600" b="1" dirty="0" smtClean="0">
                <a:solidFill>
                  <a:srgbClr val="000080"/>
                </a:solidFill>
                <a:latin typeface="Courier New"/>
              </a:rPr>
              <a:t>,</a:t>
            </a:r>
            <a:r>
              <a:rPr lang="en-US" sz="1600" dirty="0" smtClean="0">
                <a:solidFill>
                  <a:srgbClr val="FF0000"/>
                </a:solidFill>
                <a:latin typeface="Courier New"/>
              </a:rPr>
              <a:t> 3.1415</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80"/>
                </a:solidFill>
                <a:latin typeface="Courier New"/>
              </a:rPr>
              <a:t>);</a:t>
            </a:r>
            <a:endParaRPr lang="en-US" sz="1600" dirty="0" smtClean="0"/>
          </a:p>
          <a:p>
            <a:endParaRPr lang="en-US" sz="1600" dirty="0" smtClean="0"/>
          </a:p>
          <a:p>
            <a:r>
              <a:rPr lang="en-US" sz="1600" b="1" dirty="0" smtClean="0">
                <a:solidFill>
                  <a:srgbClr val="0000FF"/>
                </a:solidFill>
                <a:latin typeface="Courier New"/>
              </a:rPr>
              <a:t>print</a:t>
            </a:r>
            <a:r>
              <a:rPr lang="en-US" sz="1600" dirty="0" smtClean="0">
                <a:solidFill>
                  <a:srgbClr val="FF0000"/>
                </a:solidFill>
                <a:latin typeface="Courier New"/>
              </a:rPr>
              <a:t> </a:t>
            </a:r>
            <a:r>
              <a:rPr lang="en-US" sz="1600" dirty="0" smtClean="0">
                <a:solidFill>
                  <a:srgbClr val="FF8000"/>
                </a:solidFill>
                <a:latin typeface="Courier New"/>
              </a:rPr>
              <a:t>$array</a:t>
            </a:r>
            <a:r>
              <a:rPr lang="en-US" sz="1600" b="1" dirty="0" smtClean="0">
                <a:solidFill>
                  <a:srgbClr val="000080"/>
                </a:solidFill>
                <a:latin typeface="Courier New"/>
              </a:rPr>
              <a:t>[</a:t>
            </a:r>
            <a:r>
              <a:rPr lang="en-US" sz="1600" dirty="0" smtClean="0">
                <a:solidFill>
                  <a:srgbClr val="FF0000"/>
                </a:solidFill>
                <a:latin typeface="Courier New"/>
              </a:rPr>
              <a:t>2</a:t>
            </a:r>
            <a:r>
              <a:rPr lang="en-US" sz="1600" b="1" dirty="0" smtClean="0">
                <a:solidFill>
                  <a:srgbClr val="000080"/>
                </a:solidFill>
                <a:latin typeface="Courier New"/>
              </a:rPr>
              <a:t>][</a:t>
            </a:r>
            <a:r>
              <a:rPr lang="en-US" sz="1600" dirty="0" smtClean="0">
                <a:solidFill>
                  <a:srgbClr val="FF0000"/>
                </a:solidFill>
                <a:latin typeface="Courier New"/>
              </a:rPr>
              <a:t>0</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008000"/>
                </a:solidFill>
                <a:latin typeface="Courier New"/>
              </a:rPr>
              <a:t># Prints 'apples'</a:t>
            </a:r>
            <a:endParaRPr lang="en-US" sz="1600" dirty="0" smtClean="0"/>
          </a:p>
          <a:p>
            <a:endParaRPr lang="en-US" sz="1600" dirty="0" smtClean="0"/>
          </a:p>
        </p:txBody>
      </p:sp>
    </p:spTree>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Lists and Arrays</a:t>
            </a:r>
            <a:endParaRPr lang="en-US" sz="3600" cap="none" dirty="0"/>
          </a:p>
        </p:txBody>
      </p:sp>
      <p:sp>
        <p:nvSpPr>
          <p:cNvPr id="3" name="Content Placeholder 2"/>
          <p:cNvSpPr>
            <a:spLocks noGrp="1"/>
          </p:cNvSpPr>
          <p:nvPr>
            <p:ph sz="quarter" idx="1"/>
          </p:nvPr>
        </p:nvSpPr>
        <p:spPr>
          <a:xfrm>
            <a:off x="457200" y="1600200"/>
            <a:ext cx="7467600" cy="1981200"/>
          </a:xfrm>
        </p:spPr>
        <p:txBody>
          <a:bodyPr>
            <a:normAutofit fontScale="85000" lnSpcReduction="20000"/>
          </a:bodyPr>
          <a:lstStyle/>
          <a:p>
            <a:r>
              <a:rPr lang="en-US" sz="2000" dirty="0" smtClean="0"/>
              <a:t>Lists are specified using parentheses ( ). Elements go inside the parentheses, separated by commas.</a:t>
            </a:r>
          </a:p>
          <a:p>
            <a:pPr>
              <a:buNone/>
            </a:pPr>
            <a:endParaRPr lang="en-US" sz="2000" dirty="0" smtClean="0"/>
          </a:p>
          <a:p>
            <a:r>
              <a:rPr lang="en-US" sz="2000" dirty="0" smtClean="0"/>
              <a:t>Lists can contain ANY sort of scalars. You can mix strings &amp; numbers as much as you like.</a:t>
            </a:r>
          </a:p>
          <a:p>
            <a:pPr>
              <a:buNone/>
            </a:pPr>
            <a:endParaRPr lang="en-US" sz="2000" dirty="0" smtClean="0"/>
          </a:p>
          <a:p>
            <a:r>
              <a:rPr lang="en-US" sz="2000" dirty="0" smtClean="0"/>
              <a:t>Array variables start with the “@” sigil.</a:t>
            </a:r>
            <a:endParaRPr lang="en-US" sz="2000" dirty="0"/>
          </a:p>
        </p:txBody>
      </p:sp>
      <p:sp>
        <p:nvSpPr>
          <p:cNvPr id="4" name="TextBox 3"/>
          <p:cNvSpPr txBox="1"/>
          <p:nvPr/>
        </p:nvSpPr>
        <p:spPr>
          <a:xfrm>
            <a:off x="457201" y="3733800"/>
            <a:ext cx="7448481" cy="2895600"/>
          </a:xfrm>
          <a:prstGeom prst="rect">
            <a:avLst/>
          </a:prstGeom>
          <a:noFill/>
          <a:ln w="25400" cmpd="sng">
            <a:solidFill>
              <a:schemeClr val="tx1"/>
            </a:solidFill>
            <a:prstDash val="lgDash"/>
          </a:ln>
        </p:spPr>
        <p:txBody>
          <a:bodyPr wrap="square" lIns="182880" tIns="182880" rIns="182880" bIns="365760" rtlCol="0">
            <a:noAutofit/>
          </a:bodyPr>
          <a:lstStyle/>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$scalar</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22.2</a:t>
            </a:r>
            <a:r>
              <a:rPr lang="en-US" sz="1600" b="1" dirty="0" smtClean="0">
                <a:solidFill>
                  <a:srgbClr val="000080"/>
                </a:solidFill>
                <a:latin typeface="Courier New"/>
              </a:rPr>
              <a:t>;</a:t>
            </a:r>
            <a:endParaRPr lang="en-US" sz="1600" dirty="0" smtClean="0">
              <a:solidFill>
                <a:srgbClr val="FF0000"/>
              </a:solidFill>
              <a:latin typeface="Courier New"/>
            </a:endParaRPr>
          </a:p>
          <a:p>
            <a:endParaRPr lang="en-US" sz="1600" dirty="0" smtClean="0">
              <a:solidFill>
                <a:srgbClr val="FF0000"/>
              </a:solidFill>
              <a:latin typeface="Courier New"/>
            </a:endParaRPr>
          </a:p>
          <a:p>
            <a:r>
              <a:rPr lang="en-US" sz="1600" dirty="0" smtClean="0">
                <a:solidFill>
                  <a:srgbClr val="008000"/>
                </a:solidFill>
                <a:latin typeface="Courier New"/>
              </a:rPr>
              <a:t># This array defaults to undef</a:t>
            </a:r>
            <a:r>
              <a:rPr lang="en-US" sz="1600" dirty="0" smtClean="0">
                <a:solidFill>
                  <a:srgbClr val="FF0000"/>
                </a:solidFill>
                <a:latin typeface="Courier New"/>
              </a:rPr>
              <a:t> </a:t>
            </a: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CF34CF"/>
                </a:solidFill>
                <a:latin typeface="Courier New"/>
              </a:rPr>
              <a:t>@array</a:t>
            </a:r>
            <a:r>
              <a:rPr lang="en-US" sz="1600" b="1" dirty="0" smtClean="0">
                <a:solidFill>
                  <a:srgbClr val="000080"/>
                </a:solidFill>
                <a:latin typeface="Courier New"/>
              </a:rPr>
              <a:t>;</a:t>
            </a:r>
            <a:r>
              <a:rPr lang="en-US" sz="1600" dirty="0" smtClean="0">
                <a:solidFill>
                  <a:srgbClr val="FF0000"/>
                </a:solidFill>
                <a:latin typeface="Courier New"/>
              </a:rPr>
              <a:t> </a:t>
            </a:r>
          </a:p>
          <a:p>
            <a:endParaRPr lang="en-US" sz="1600" dirty="0" smtClean="0">
              <a:solidFill>
                <a:srgbClr val="FF0000"/>
              </a:solidFill>
              <a:latin typeface="Courier New"/>
            </a:endParaRPr>
          </a:p>
          <a:p>
            <a:r>
              <a:rPr lang="en-US" sz="1600" dirty="0" smtClean="0">
                <a:solidFill>
                  <a:srgbClr val="008000"/>
                </a:solidFill>
                <a:latin typeface="Courier New"/>
              </a:rPr>
              <a:t># Set it to an empty list</a:t>
            </a:r>
            <a:endParaRPr lang="en-US" sz="1600" dirty="0" smtClean="0">
              <a:solidFill>
                <a:srgbClr val="FF0000"/>
              </a:solidFill>
              <a:latin typeface="Courier New"/>
            </a:endParaRPr>
          </a:p>
          <a:p>
            <a:r>
              <a:rPr lang="en-US" sz="1600" dirty="0" smtClean="0">
                <a:solidFill>
                  <a:srgbClr val="CF34CF"/>
                </a:solidFill>
                <a:latin typeface="Courier New"/>
              </a:rPr>
              <a:t>@array</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p>
          <a:p>
            <a:endParaRPr lang="en-US" sz="1600" dirty="0" smtClean="0">
              <a:solidFill>
                <a:srgbClr val="FF0000"/>
              </a:solidFill>
              <a:latin typeface="Courier New"/>
            </a:endParaRPr>
          </a:p>
          <a:p>
            <a:r>
              <a:rPr lang="en-US" sz="1600" dirty="0" smtClean="0">
                <a:solidFill>
                  <a:srgbClr val="008000"/>
                </a:solidFill>
                <a:latin typeface="Courier New"/>
              </a:rPr>
              <a:t># Nah. Fill it with stuff instead.</a:t>
            </a:r>
            <a:endParaRPr lang="en-US" sz="1600" dirty="0" smtClean="0">
              <a:solidFill>
                <a:srgbClr val="FF0000"/>
              </a:solidFill>
              <a:latin typeface="Courier New"/>
            </a:endParaRP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CF34CF"/>
                </a:solidFill>
                <a:latin typeface="Courier New"/>
              </a:rPr>
              <a:t>@nums</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1</a:t>
            </a:r>
            <a:r>
              <a:rPr lang="en-US" sz="1600" b="1" dirty="0" smtClean="0">
                <a:solidFill>
                  <a:srgbClr val="000080"/>
                </a:solidFill>
                <a:latin typeface="Courier New"/>
              </a:rPr>
              <a:t>,</a:t>
            </a:r>
            <a:r>
              <a:rPr lang="en-US" sz="1600" dirty="0" smtClean="0">
                <a:solidFill>
                  <a:srgbClr val="FF0000"/>
                </a:solidFill>
                <a:latin typeface="Courier New"/>
              </a:rPr>
              <a:t> 2</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dirty="0" smtClean="0">
                <a:solidFill>
                  <a:srgbClr val="CF34CF"/>
                </a:solidFill>
                <a:latin typeface="Courier New"/>
              </a:rPr>
              <a:t>@array</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CF34CF"/>
                </a:solidFill>
                <a:latin typeface="Courier New"/>
              </a:rPr>
              <a:t>@nums</a:t>
            </a:r>
            <a:r>
              <a:rPr lang="en-US" sz="1600" b="1" dirty="0" smtClean="0">
                <a:solidFill>
                  <a:srgbClr val="000080"/>
                </a:solidFill>
                <a:latin typeface="Courier New"/>
              </a:rPr>
              <a:t>, </a:t>
            </a:r>
            <a:r>
              <a:rPr lang="en-US" sz="1600" dirty="0" smtClean="0">
                <a:solidFill>
                  <a:srgbClr val="FF0000"/>
                </a:solidFill>
                <a:latin typeface="Courier New"/>
              </a:rPr>
              <a:t>3</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'string'</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FF"/>
                </a:solidFill>
                <a:latin typeface="Courier New"/>
              </a:rPr>
              <a:t>sqrt</a:t>
            </a:r>
            <a:r>
              <a:rPr lang="en-US" sz="1600" b="1" dirty="0" smtClean="0">
                <a:solidFill>
                  <a:srgbClr val="000080"/>
                </a:solidFill>
                <a:latin typeface="Courier New"/>
              </a:rPr>
              <a:t>(</a:t>
            </a:r>
            <a:r>
              <a:rPr lang="en-US" sz="1600" dirty="0" smtClean="0">
                <a:solidFill>
                  <a:srgbClr val="FF0000"/>
                </a:solidFill>
                <a:latin typeface="Courier New"/>
              </a:rPr>
              <a:t>2</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FF8000"/>
                </a:solidFill>
                <a:latin typeface="Courier New"/>
              </a:rPr>
              <a:t>$scalar</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FF"/>
                </a:solidFill>
                <a:latin typeface="Courier New"/>
              </a:rPr>
              <a:t>undef</a:t>
            </a:r>
            <a:r>
              <a:rPr lang="en-US" sz="1600" b="1" dirty="0" smtClean="0">
                <a:solidFill>
                  <a:srgbClr val="000080"/>
                </a:solidFill>
                <a:latin typeface="Courier New"/>
              </a:rPr>
              <a:t>);</a:t>
            </a:r>
            <a:endParaRPr lang="en-US" sz="1600" dirty="0"/>
          </a:p>
        </p:txBody>
      </p:sp>
    </p:spTree>
  </p:cSld>
  <p:clrMapOvr>
    <a:masterClrMapping/>
  </p:clrMapOvr>
  <p:transition>
    <p:strips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Array Indices</a:t>
            </a:r>
            <a:endParaRPr lang="en-US" sz="3600" cap="none" dirty="0"/>
          </a:p>
        </p:txBody>
      </p:sp>
      <p:sp>
        <p:nvSpPr>
          <p:cNvPr id="3" name="Content Placeholder 2"/>
          <p:cNvSpPr>
            <a:spLocks noGrp="1"/>
          </p:cNvSpPr>
          <p:nvPr>
            <p:ph sz="quarter" idx="1"/>
          </p:nvPr>
        </p:nvSpPr>
        <p:spPr>
          <a:xfrm>
            <a:off x="457200" y="1600200"/>
            <a:ext cx="7467600" cy="1219200"/>
          </a:xfrm>
        </p:spPr>
        <p:txBody>
          <a:bodyPr>
            <a:normAutofit/>
          </a:bodyPr>
          <a:lstStyle/>
          <a:p>
            <a:r>
              <a:rPr lang="en-US" dirty="0" smtClean="0"/>
              <a:t>Get values out of an array using square brackets [ ]. When doing so, you have to specify the index. Indexes in Perl arrays start at 0. Note the “$”!</a:t>
            </a:r>
            <a:endParaRPr lang="en-US" dirty="0"/>
          </a:p>
        </p:txBody>
      </p:sp>
      <p:sp>
        <p:nvSpPr>
          <p:cNvPr id="4" name="TextBox 3"/>
          <p:cNvSpPr txBox="1"/>
          <p:nvPr/>
        </p:nvSpPr>
        <p:spPr>
          <a:xfrm>
            <a:off x="457201" y="2895600"/>
            <a:ext cx="7448481" cy="3733800"/>
          </a:xfrm>
          <a:prstGeom prst="rect">
            <a:avLst/>
          </a:prstGeom>
          <a:noFill/>
          <a:ln w="25400" cmpd="sng">
            <a:solidFill>
              <a:schemeClr val="tx1"/>
            </a:solidFill>
            <a:prstDash val="lgDash"/>
          </a:ln>
        </p:spPr>
        <p:txBody>
          <a:bodyPr wrap="square" lIns="182880" tIns="182880" rIns="182880" bIns="365760" rtlCol="0">
            <a:noAutofit/>
          </a:bodyPr>
          <a:lstStyle/>
          <a:p>
            <a:r>
              <a:rPr lang="en-US" sz="1500" b="1" dirty="0" smtClean="0">
                <a:solidFill>
                  <a:srgbClr val="0000FF"/>
                </a:solidFill>
                <a:latin typeface="Courier New"/>
              </a:rPr>
              <a:t>my</a:t>
            </a:r>
            <a:r>
              <a:rPr lang="en-US" sz="1500" dirty="0" smtClean="0">
                <a:solidFill>
                  <a:srgbClr val="FF0000"/>
                </a:solidFill>
                <a:latin typeface="Courier New"/>
              </a:rPr>
              <a:t> </a:t>
            </a:r>
            <a:r>
              <a:rPr lang="en-US" sz="1500" dirty="0" smtClean="0">
                <a:solidFill>
                  <a:srgbClr val="CF34CF"/>
                </a:solidFill>
                <a:latin typeface="Courier New"/>
              </a:rPr>
              <a:t>@array</a:t>
            </a:r>
            <a:r>
              <a:rPr lang="en-US" sz="1500" dirty="0" smtClean="0">
                <a:solidFill>
                  <a:srgbClr val="FF0000"/>
                </a:solidFill>
                <a:latin typeface="Courier New"/>
              </a:rPr>
              <a:t> </a:t>
            </a:r>
            <a:r>
              <a:rPr lang="en-US" sz="1500" b="1" dirty="0" smtClean="0">
                <a:solidFill>
                  <a:srgbClr val="000080"/>
                </a:solidFill>
                <a:latin typeface="Courier New"/>
              </a:rPr>
              <a:t>=</a:t>
            </a:r>
            <a:r>
              <a:rPr lang="en-US" sz="1500" dirty="0" smtClean="0">
                <a:solidFill>
                  <a:srgbClr val="FF0000"/>
                </a:solidFill>
                <a:latin typeface="Courier New"/>
              </a:rPr>
              <a:t> </a:t>
            </a:r>
            <a:r>
              <a:rPr lang="en-US" sz="1500" b="1" dirty="0" smtClean="0">
                <a:solidFill>
                  <a:srgbClr val="000080"/>
                </a:solidFill>
                <a:latin typeface="Courier New"/>
              </a:rPr>
              <a:t>(</a:t>
            </a:r>
            <a:r>
              <a:rPr lang="en-US" sz="1500" dirty="0" smtClean="0">
                <a:solidFill>
                  <a:srgbClr val="FF0000"/>
                </a:solidFill>
                <a:latin typeface="Courier New"/>
              </a:rPr>
              <a:t>1</a:t>
            </a:r>
            <a:r>
              <a:rPr lang="en-US" sz="1500" b="1" dirty="0" smtClean="0">
                <a:solidFill>
                  <a:srgbClr val="000080"/>
                </a:solidFill>
                <a:latin typeface="Courier New"/>
              </a:rPr>
              <a:t>,</a:t>
            </a:r>
            <a:r>
              <a:rPr lang="en-US" sz="1500" dirty="0" smtClean="0">
                <a:solidFill>
                  <a:srgbClr val="FF0000"/>
                </a:solidFill>
                <a:latin typeface="Courier New"/>
              </a:rPr>
              <a:t> 2</a:t>
            </a:r>
            <a:r>
              <a:rPr lang="en-US" sz="1500" b="1" dirty="0" smtClean="0">
                <a:solidFill>
                  <a:srgbClr val="000080"/>
                </a:solidFill>
                <a:latin typeface="Courier New"/>
              </a:rPr>
              <a:t>,</a:t>
            </a:r>
            <a:r>
              <a:rPr lang="en-US" sz="1500" dirty="0" smtClean="0">
                <a:solidFill>
                  <a:srgbClr val="FF0000"/>
                </a:solidFill>
                <a:latin typeface="Courier New"/>
              </a:rPr>
              <a:t> 3</a:t>
            </a:r>
            <a:r>
              <a:rPr lang="en-US" sz="1500" b="1" dirty="0" smtClean="0">
                <a:solidFill>
                  <a:srgbClr val="000080"/>
                </a:solidFill>
                <a:latin typeface="Courier New"/>
              </a:rPr>
              <a:t>,</a:t>
            </a:r>
            <a:r>
              <a:rPr lang="en-US" sz="1500" dirty="0" smtClean="0">
                <a:solidFill>
                  <a:srgbClr val="FF0000"/>
                </a:solidFill>
                <a:latin typeface="Courier New"/>
              </a:rPr>
              <a:t> 4</a:t>
            </a:r>
            <a:r>
              <a:rPr lang="en-US" sz="1500" b="1" dirty="0" smtClean="0">
                <a:solidFill>
                  <a:srgbClr val="000080"/>
                </a:solidFill>
                <a:latin typeface="Courier New"/>
              </a:rPr>
              <a:t>,</a:t>
            </a:r>
            <a:r>
              <a:rPr lang="en-US" sz="1500" dirty="0" smtClean="0">
                <a:solidFill>
                  <a:srgbClr val="FF0000"/>
                </a:solidFill>
                <a:latin typeface="Courier New"/>
              </a:rPr>
              <a:t> 5</a:t>
            </a:r>
            <a:r>
              <a:rPr lang="en-US" sz="1500" b="1" dirty="0" smtClean="0">
                <a:solidFill>
                  <a:srgbClr val="000080"/>
                </a:solidFill>
                <a:latin typeface="Courier New"/>
              </a:rPr>
              <a:t>);</a:t>
            </a:r>
          </a:p>
          <a:p>
            <a:r>
              <a:rPr lang="en-US" sz="1500" dirty="0" smtClean="0">
                <a:solidFill>
                  <a:srgbClr val="FF0000"/>
                </a:solidFill>
                <a:latin typeface="Courier New"/>
              </a:rPr>
              <a:t> </a:t>
            </a:r>
          </a:p>
          <a:p>
            <a:r>
              <a:rPr lang="en-US" sz="1500" b="1" dirty="0" smtClean="0">
                <a:solidFill>
                  <a:srgbClr val="0000FF"/>
                </a:solidFill>
                <a:latin typeface="Courier New"/>
              </a:rPr>
              <a:t>my</a:t>
            </a:r>
            <a:r>
              <a:rPr lang="en-US" sz="1500" dirty="0" smtClean="0">
                <a:solidFill>
                  <a:srgbClr val="FF0000"/>
                </a:solidFill>
                <a:latin typeface="Courier New"/>
              </a:rPr>
              <a:t> </a:t>
            </a:r>
            <a:r>
              <a:rPr lang="en-US" sz="1500" dirty="0" smtClean="0">
                <a:solidFill>
                  <a:srgbClr val="FF8000"/>
                </a:solidFill>
                <a:latin typeface="Courier New"/>
              </a:rPr>
              <a:t>$first_element</a:t>
            </a:r>
            <a:r>
              <a:rPr lang="en-US" sz="1500" dirty="0" smtClean="0">
                <a:solidFill>
                  <a:srgbClr val="FF0000"/>
                </a:solidFill>
                <a:latin typeface="Courier New"/>
              </a:rPr>
              <a:t> </a:t>
            </a:r>
            <a:r>
              <a:rPr lang="en-US" sz="1500" b="1" dirty="0" smtClean="0">
                <a:solidFill>
                  <a:srgbClr val="000080"/>
                </a:solidFill>
                <a:latin typeface="Courier New"/>
              </a:rPr>
              <a:t>=</a:t>
            </a:r>
            <a:r>
              <a:rPr lang="en-US" sz="1500" dirty="0" smtClean="0">
                <a:solidFill>
                  <a:srgbClr val="FF0000"/>
                </a:solidFill>
                <a:latin typeface="Courier New"/>
              </a:rPr>
              <a:t> </a:t>
            </a:r>
            <a:r>
              <a:rPr lang="en-US" sz="1500" dirty="0" smtClean="0">
                <a:solidFill>
                  <a:srgbClr val="FF8000"/>
                </a:solidFill>
                <a:latin typeface="Courier New"/>
              </a:rPr>
              <a:t>$array</a:t>
            </a:r>
            <a:r>
              <a:rPr lang="en-US" sz="1500" b="1" dirty="0" smtClean="0">
                <a:solidFill>
                  <a:srgbClr val="000080"/>
                </a:solidFill>
                <a:latin typeface="Courier New"/>
              </a:rPr>
              <a:t>[</a:t>
            </a:r>
            <a:r>
              <a:rPr lang="en-US" sz="1500" dirty="0" smtClean="0">
                <a:solidFill>
                  <a:srgbClr val="FF0000"/>
                </a:solidFill>
                <a:latin typeface="Courier New"/>
              </a:rPr>
              <a:t>0</a:t>
            </a:r>
            <a:r>
              <a:rPr lang="en-US" sz="1500" b="1" dirty="0" smtClean="0">
                <a:solidFill>
                  <a:srgbClr val="000080"/>
                </a:solidFill>
                <a:latin typeface="Courier New"/>
              </a:rPr>
              <a:t>]; </a:t>
            </a:r>
            <a:r>
              <a:rPr lang="en-US" sz="1500" dirty="0" smtClean="0">
                <a:solidFill>
                  <a:srgbClr val="008000"/>
                </a:solidFill>
                <a:latin typeface="Courier New"/>
              </a:rPr>
              <a:t># Access the first element</a:t>
            </a:r>
            <a:r>
              <a:rPr lang="en-US" sz="1500" dirty="0" smtClean="0">
                <a:solidFill>
                  <a:srgbClr val="FF0000"/>
                </a:solidFill>
                <a:latin typeface="Courier New"/>
              </a:rPr>
              <a:t> </a:t>
            </a:r>
            <a:endParaRPr lang="en-US" sz="1500" b="1" dirty="0" smtClean="0">
              <a:solidFill>
                <a:srgbClr val="000080"/>
              </a:solidFill>
              <a:latin typeface="Courier New"/>
            </a:endParaRPr>
          </a:p>
          <a:p>
            <a:r>
              <a:rPr lang="en-US" sz="1500" dirty="0" smtClean="0">
                <a:solidFill>
                  <a:srgbClr val="FF0000"/>
                </a:solidFill>
                <a:latin typeface="Courier New"/>
              </a:rPr>
              <a:t> </a:t>
            </a:r>
          </a:p>
          <a:p>
            <a:r>
              <a:rPr lang="en-US" sz="1500" dirty="0" smtClean="0">
                <a:solidFill>
                  <a:srgbClr val="008000"/>
                </a:solidFill>
                <a:latin typeface="Courier New"/>
              </a:rPr>
              <a:t># Set index 9. Is this legal? Are there side effects?</a:t>
            </a:r>
            <a:r>
              <a:rPr lang="en-US" sz="1500" dirty="0" smtClean="0">
                <a:solidFill>
                  <a:srgbClr val="FF0000"/>
                </a:solidFill>
                <a:latin typeface="Courier New"/>
              </a:rPr>
              <a:t> </a:t>
            </a:r>
          </a:p>
          <a:p>
            <a:r>
              <a:rPr lang="en-US" sz="1500" dirty="0" smtClean="0">
                <a:solidFill>
                  <a:srgbClr val="FF8000"/>
                </a:solidFill>
                <a:latin typeface="Courier New"/>
              </a:rPr>
              <a:t>$array</a:t>
            </a:r>
            <a:r>
              <a:rPr lang="en-US" sz="1500" b="1" dirty="0" smtClean="0">
                <a:solidFill>
                  <a:srgbClr val="000080"/>
                </a:solidFill>
                <a:latin typeface="Courier New"/>
              </a:rPr>
              <a:t>[</a:t>
            </a:r>
            <a:r>
              <a:rPr lang="en-US" sz="1500" dirty="0" smtClean="0">
                <a:solidFill>
                  <a:srgbClr val="FF0000"/>
                </a:solidFill>
                <a:latin typeface="Courier New"/>
              </a:rPr>
              <a:t>9</a:t>
            </a:r>
            <a:r>
              <a:rPr lang="en-US" sz="1500" b="1" dirty="0" smtClean="0">
                <a:solidFill>
                  <a:srgbClr val="000080"/>
                </a:solidFill>
                <a:latin typeface="Courier New"/>
              </a:rPr>
              <a:t>]</a:t>
            </a:r>
            <a:r>
              <a:rPr lang="en-US" sz="1500" dirty="0" smtClean="0">
                <a:solidFill>
                  <a:srgbClr val="FF0000"/>
                </a:solidFill>
                <a:latin typeface="Courier New"/>
              </a:rPr>
              <a:t> </a:t>
            </a:r>
            <a:r>
              <a:rPr lang="en-US" sz="1500" b="1" dirty="0" smtClean="0">
                <a:solidFill>
                  <a:srgbClr val="000080"/>
                </a:solidFill>
                <a:latin typeface="Courier New"/>
              </a:rPr>
              <a:t>=</a:t>
            </a:r>
            <a:r>
              <a:rPr lang="en-US" sz="1500" dirty="0" smtClean="0">
                <a:solidFill>
                  <a:srgbClr val="FF0000"/>
                </a:solidFill>
                <a:latin typeface="Courier New"/>
              </a:rPr>
              <a:t> 10</a:t>
            </a:r>
            <a:r>
              <a:rPr lang="en-US" sz="1500" b="1" dirty="0" smtClean="0">
                <a:solidFill>
                  <a:srgbClr val="000080"/>
                </a:solidFill>
                <a:latin typeface="Courier New"/>
              </a:rPr>
              <a:t>;</a:t>
            </a:r>
            <a:r>
              <a:rPr lang="en-US" sz="1500" dirty="0" smtClean="0">
                <a:solidFill>
                  <a:srgbClr val="FF0000"/>
                </a:solidFill>
                <a:latin typeface="Courier New"/>
              </a:rPr>
              <a:t> </a:t>
            </a:r>
          </a:p>
          <a:p>
            <a:endParaRPr lang="en-US" sz="1500" dirty="0" smtClean="0">
              <a:solidFill>
                <a:srgbClr val="FF0000"/>
              </a:solidFill>
              <a:latin typeface="Courier New"/>
            </a:endParaRPr>
          </a:p>
          <a:p>
            <a:r>
              <a:rPr lang="en-US" sz="1500" dirty="0" smtClean="0">
                <a:solidFill>
                  <a:srgbClr val="008000"/>
                </a:solidFill>
                <a:latin typeface="Courier New"/>
              </a:rPr>
              <a:t># Easy way to find the size of an array: use $#</a:t>
            </a:r>
            <a:endParaRPr lang="en-US" sz="1500" dirty="0" smtClean="0">
              <a:solidFill>
                <a:srgbClr val="FF0000"/>
              </a:solidFill>
              <a:latin typeface="Courier New"/>
            </a:endParaRPr>
          </a:p>
          <a:p>
            <a:r>
              <a:rPr lang="en-US" sz="1500" b="1" dirty="0" smtClean="0">
                <a:solidFill>
                  <a:srgbClr val="0000FF"/>
                </a:solidFill>
                <a:latin typeface="Courier New"/>
              </a:rPr>
              <a:t>my</a:t>
            </a:r>
            <a:r>
              <a:rPr lang="en-US" sz="1500" dirty="0" smtClean="0">
                <a:solidFill>
                  <a:srgbClr val="FF0000"/>
                </a:solidFill>
                <a:latin typeface="Courier New"/>
              </a:rPr>
              <a:t> </a:t>
            </a:r>
            <a:r>
              <a:rPr lang="en-US" sz="1500" dirty="0" smtClean="0">
                <a:solidFill>
                  <a:srgbClr val="FF8000"/>
                </a:solidFill>
                <a:latin typeface="Courier New"/>
              </a:rPr>
              <a:t>$last_index</a:t>
            </a:r>
            <a:r>
              <a:rPr lang="en-US" sz="1500" dirty="0" smtClean="0">
                <a:solidFill>
                  <a:srgbClr val="FF0000"/>
                </a:solidFill>
                <a:latin typeface="Courier New"/>
              </a:rPr>
              <a:t> </a:t>
            </a:r>
            <a:r>
              <a:rPr lang="en-US" sz="1500" b="1" dirty="0" smtClean="0">
                <a:solidFill>
                  <a:srgbClr val="000080"/>
                </a:solidFill>
                <a:latin typeface="Courier New"/>
              </a:rPr>
              <a:t>=</a:t>
            </a:r>
            <a:r>
              <a:rPr lang="en-US" sz="1500" dirty="0" smtClean="0">
                <a:solidFill>
                  <a:srgbClr val="FF0000"/>
                </a:solidFill>
                <a:latin typeface="Courier New"/>
              </a:rPr>
              <a:t> </a:t>
            </a:r>
            <a:r>
              <a:rPr lang="en-US" sz="1500" dirty="0" smtClean="0">
                <a:solidFill>
                  <a:srgbClr val="FF8000"/>
                </a:solidFill>
                <a:latin typeface="Courier New"/>
              </a:rPr>
              <a:t>$#array</a:t>
            </a:r>
            <a:r>
              <a:rPr lang="en-US" sz="1500" b="1" dirty="0" smtClean="0">
                <a:solidFill>
                  <a:srgbClr val="000080"/>
                </a:solidFill>
                <a:latin typeface="Courier New"/>
              </a:rPr>
              <a:t>;</a:t>
            </a:r>
            <a:r>
              <a:rPr lang="en-US" sz="1500" dirty="0" smtClean="0">
                <a:solidFill>
                  <a:srgbClr val="FF0000"/>
                </a:solidFill>
                <a:latin typeface="Courier New"/>
              </a:rPr>
              <a:t> </a:t>
            </a:r>
          </a:p>
          <a:p>
            <a:r>
              <a:rPr lang="en-US" sz="1500" b="1" dirty="0" smtClean="0">
                <a:solidFill>
                  <a:srgbClr val="0000FF"/>
                </a:solidFill>
                <a:latin typeface="Courier New"/>
              </a:rPr>
              <a:t>my</a:t>
            </a:r>
            <a:r>
              <a:rPr lang="en-US" sz="1500" dirty="0" smtClean="0">
                <a:solidFill>
                  <a:srgbClr val="FF0000"/>
                </a:solidFill>
                <a:latin typeface="Courier New"/>
              </a:rPr>
              <a:t> </a:t>
            </a:r>
            <a:r>
              <a:rPr lang="en-US" sz="1500" dirty="0" smtClean="0">
                <a:solidFill>
                  <a:srgbClr val="FF8000"/>
                </a:solidFill>
                <a:latin typeface="Courier New"/>
              </a:rPr>
              <a:t>$array_size</a:t>
            </a:r>
            <a:r>
              <a:rPr lang="en-US" sz="1500" dirty="0" smtClean="0">
                <a:solidFill>
                  <a:srgbClr val="FF0000"/>
                </a:solidFill>
                <a:latin typeface="Courier New"/>
              </a:rPr>
              <a:t> </a:t>
            </a:r>
            <a:r>
              <a:rPr lang="en-US" sz="1500" b="1" dirty="0" smtClean="0">
                <a:solidFill>
                  <a:srgbClr val="000080"/>
                </a:solidFill>
                <a:latin typeface="Courier New"/>
              </a:rPr>
              <a:t>=</a:t>
            </a:r>
            <a:r>
              <a:rPr lang="en-US" sz="1500" dirty="0" smtClean="0">
                <a:solidFill>
                  <a:srgbClr val="FF0000"/>
                </a:solidFill>
                <a:latin typeface="Courier New"/>
              </a:rPr>
              <a:t> </a:t>
            </a:r>
            <a:r>
              <a:rPr lang="en-US" sz="1500" dirty="0" smtClean="0">
                <a:solidFill>
                  <a:srgbClr val="FF8000"/>
                </a:solidFill>
                <a:latin typeface="Courier New"/>
              </a:rPr>
              <a:t>$#array</a:t>
            </a:r>
            <a:r>
              <a:rPr lang="en-US" sz="1500" dirty="0" smtClean="0">
                <a:solidFill>
                  <a:srgbClr val="FF0000"/>
                </a:solidFill>
                <a:latin typeface="Courier New"/>
              </a:rPr>
              <a:t> </a:t>
            </a:r>
            <a:r>
              <a:rPr lang="en-US" sz="1500" b="1" dirty="0" smtClean="0">
                <a:solidFill>
                  <a:srgbClr val="000080"/>
                </a:solidFill>
                <a:latin typeface="Courier New"/>
              </a:rPr>
              <a:t>+</a:t>
            </a:r>
            <a:r>
              <a:rPr lang="en-US" sz="1500" dirty="0" smtClean="0">
                <a:solidFill>
                  <a:srgbClr val="FF0000"/>
                </a:solidFill>
                <a:latin typeface="Courier New"/>
              </a:rPr>
              <a:t> 1</a:t>
            </a:r>
            <a:r>
              <a:rPr lang="en-US" sz="1500" b="1" dirty="0" smtClean="0">
                <a:solidFill>
                  <a:srgbClr val="000080"/>
                </a:solidFill>
                <a:latin typeface="Courier New"/>
              </a:rPr>
              <a:t>;</a:t>
            </a:r>
            <a:r>
              <a:rPr lang="en-US" sz="1500" dirty="0" smtClean="0">
                <a:solidFill>
                  <a:srgbClr val="FF0000"/>
                </a:solidFill>
                <a:latin typeface="Courier New"/>
              </a:rPr>
              <a:t> </a:t>
            </a:r>
          </a:p>
          <a:p>
            <a:endParaRPr lang="en-US" sz="1500" dirty="0" smtClean="0">
              <a:solidFill>
                <a:srgbClr val="FF0000"/>
              </a:solidFill>
              <a:latin typeface="Courier New"/>
            </a:endParaRPr>
          </a:p>
          <a:p>
            <a:r>
              <a:rPr lang="en-US" sz="1500" dirty="0" smtClean="0">
                <a:solidFill>
                  <a:srgbClr val="008000"/>
                </a:solidFill>
                <a:latin typeface="Courier New"/>
              </a:rPr>
              <a:t># Set the last element in the array</a:t>
            </a:r>
            <a:r>
              <a:rPr lang="en-US" sz="1500" dirty="0" smtClean="0">
                <a:solidFill>
                  <a:srgbClr val="FF0000"/>
                </a:solidFill>
                <a:latin typeface="Courier New"/>
              </a:rPr>
              <a:t> </a:t>
            </a:r>
          </a:p>
          <a:p>
            <a:r>
              <a:rPr lang="en-US" sz="1500" dirty="0" smtClean="0">
                <a:solidFill>
                  <a:srgbClr val="008000"/>
                </a:solidFill>
                <a:latin typeface="Courier New"/>
              </a:rPr>
              <a:t># These lines do the same thing!</a:t>
            </a:r>
            <a:r>
              <a:rPr lang="en-US" sz="1500" dirty="0" smtClean="0">
                <a:solidFill>
                  <a:srgbClr val="FF0000"/>
                </a:solidFill>
                <a:latin typeface="Courier New"/>
              </a:rPr>
              <a:t> </a:t>
            </a:r>
          </a:p>
          <a:p>
            <a:r>
              <a:rPr lang="en-US" sz="1500" dirty="0" smtClean="0">
                <a:solidFill>
                  <a:srgbClr val="FF8000"/>
                </a:solidFill>
                <a:latin typeface="Courier New"/>
              </a:rPr>
              <a:t>$array</a:t>
            </a:r>
            <a:r>
              <a:rPr lang="en-US" sz="1500" b="1" dirty="0" smtClean="0">
                <a:solidFill>
                  <a:srgbClr val="000080"/>
                </a:solidFill>
                <a:latin typeface="Courier New"/>
              </a:rPr>
              <a:t>[</a:t>
            </a:r>
            <a:r>
              <a:rPr lang="en-US" sz="1500" dirty="0" smtClean="0">
                <a:solidFill>
                  <a:srgbClr val="FF8000"/>
                </a:solidFill>
                <a:latin typeface="Courier New"/>
              </a:rPr>
              <a:t>$#array</a:t>
            </a:r>
            <a:r>
              <a:rPr lang="en-US" sz="1500" b="1" dirty="0" smtClean="0">
                <a:solidFill>
                  <a:srgbClr val="000080"/>
                </a:solidFill>
                <a:latin typeface="Courier New"/>
              </a:rPr>
              <a:t>]</a:t>
            </a:r>
            <a:r>
              <a:rPr lang="en-US" sz="1500" dirty="0" smtClean="0">
                <a:solidFill>
                  <a:srgbClr val="FF0000"/>
                </a:solidFill>
                <a:latin typeface="Courier New"/>
              </a:rPr>
              <a:t> </a:t>
            </a:r>
            <a:r>
              <a:rPr lang="en-US" sz="1500" b="1" dirty="0" smtClean="0">
                <a:solidFill>
                  <a:srgbClr val="000080"/>
                </a:solidFill>
                <a:latin typeface="Courier New"/>
              </a:rPr>
              <a:t>=</a:t>
            </a:r>
            <a:r>
              <a:rPr lang="en-US" sz="1500" dirty="0" smtClean="0">
                <a:solidFill>
                  <a:srgbClr val="FF0000"/>
                </a:solidFill>
                <a:latin typeface="Courier New"/>
              </a:rPr>
              <a:t> 11</a:t>
            </a:r>
            <a:r>
              <a:rPr lang="en-US" sz="1500" b="1" dirty="0" smtClean="0">
                <a:solidFill>
                  <a:srgbClr val="000080"/>
                </a:solidFill>
                <a:latin typeface="Courier New"/>
              </a:rPr>
              <a:t>;</a:t>
            </a:r>
            <a:endParaRPr lang="en-US" sz="1500" dirty="0" smtClean="0">
              <a:solidFill>
                <a:srgbClr val="FF0000"/>
              </a:solidFill>
              <a:latin typeface="Courier New"/>
            </a:endParaRPr>
          </a:p>
          <a:p>
            <a:r>
              <a:rPr lang="en-US" sz="1500" dirty="0" smtClean="0">
                <a:solidFill>
                  <a:srgbClr val="FF8000"/>
                </a:solidFill>
                <a:latin typeface="Courier New"/>
              </a:rPr>
              <a:t>$array</a:t>
            </a:r>
            <a:r>
              <a:rPr lang="en-US" sz="1500" b="1" dirty="0" smtClean="0">
                <a:solidFill>
                  <a:srgbClr val="000080"/>
                </a:solidFill>
                <a:latin typeface="Courier New"/>
              </a:rPr>
              <a:t>[-</a:t>
            </a:r>
            <a:r>
              <a:rPr lang="en-US" sz="1500" dirty="0" smtClean="0">
                <a:solidFill>
                  <a:srgbClr val="FF0000"/>
                </a:solidFill>
                <a:latin typeface="Courier New"/>
              </a:rPr>
              <a:t>1</a:t>
            </a:r>
            <a:r>
              <a:rPr lang="en-US" sz="1500" b="1" dirty="0" smtClean="0">
                <a:solidFill>
                  <a:srgbClr val="000080"/>
                </a:solidFill>
                <a:latin typeface="Courier New"/>
              </a:rPr>
              <a:t>]</a:t>
            </a:r>
            <a:r>
              <a:rPr lang="en-US" sz="1500" dirty="0" smtClean="0">
                <a:solidFill>
                  <a:srgbClr val="FF0000"/>
                </a:solidFill>
                <a:latin typeface="Courier New"/>
              </a:rPr>
              <a:t> </a:t>
            </a:r>
            <a:r>
              <a:rPr lang="en-US" sz="1500" b="1" dirty="0" smtClean="0">
                <a:solidFill>
                  <a:srgbClr val="000080"/>
                </a:solidFill>
                <a:latin typeface="Courier New"/>
              </a:rPr>
              <a:t>=</a:t>
            </a:r>
            <a:r>
              <a:rPr lang="en-US" sz="1500" dirty="0" smtClean="0">
                <a:solidFill>
                  <a:srgbClr val="FF0000"/>
                </a:solidFill>
                <a:latin typeface="Courier New"/>
              </a:rPr>
              <a:t> 11</a:t>
            </a:r>
            <a:r>
              <a:rPr lang="en-US" sz="1500" b="1" dirty="0" smtClean="0">
                <a:solidFill>
                  <a:srgbClr val="000080"/>
                </a:solidFill>
                <a:latin typeface="Courier New"/>
              </a:rPr>
              <a:t>;</a:t>
            </a:r>
            <a:r>
              <a:rPr lang="en-US" sz="1500" dirty="0" smtClean="0">
                <a:solidFill>
                  <a:srgbClr val="FF0000"/>
                </a:solidFill>
                <a:latin typeface="Courier New"/>
              </a:rPr>
              <a:t> </a:t>
            </a:r>
            <a:endParaRPr lang="en-US" sz="1500" dirty="0" smtClean="0"/>
          </a:p>
          <a:p>
            <a:endParaRPr lang="en-US" sz="1500" dirty="0"/>
          </a:p>
        </p:txBody>
      </p:sp>
    </p:spTree>
  </p:cSld>
  <p:clrMapOvr>
    <a:masterClrMapping/>
  </p:clrMapOvr>
  <p:transition>
    <p:strips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Useful Array Functions</a:t>
            </a:r>
            <a:endParaRPr lang="en-US" sz="3600" cap="none" dirty="0"/>
          </a:p>
        </p:txBody>
      </p:sp>
      <p:sp>
        <p:nvSpPr>
          <p:cNvPr id="3" name="Content Placeholder 2"/>
          <p:cNvSpPr>
            <a:spLocks noGrp="1"/>
          </p:cNvSpPr>
          <p:nvPr>
            <p:ph sz="quarter" idx="1"/>
          </p:nvPr>
        </p:nvSpPr>
        <p:spPr>
          <a:xfrm>
            <a:off x="457200" y="2590800"/>
            <a:ext cx="7467600" cy="3883152"/>
          </a:xfrm>
        </p:spPr>
        <p:txBody>
          <a:bodyPr>
            <a:normAutofit fontScale="85000" lnSpcReduction="10000"/>
          </a:bodyPr>
          <a:lstStyle/>
          <a:p>
            <a:r>
              <a:rPr lang="en-US" dirty="0" smtClean="0"/>
              <a:t>Five built-in functions are available for adding/removing elements:</a:t>
            </a:r>
          </a:p>
          <a:p>
            <a:pPr lvl="1"/>
            <a:r>
              <a:rPr lang="en-US" dirty="0" smtClean="0"/>
              <a:t>unshift(@array, stuff) adds stuff to the beginning of the array</a:t>
            </a:r>
          </a:p>
          <a:p>
            <a:pPr lvl="1"/>
            <a:r>
              <a:rPr lang="en-US" dirty="0" smtClean="0"/>
              <a:t>shift(@array) removes the first element and returns it</a:t>
            </a:r>
          </a:p>
          <a:p>
            <a:pPr lvl="1"/>
            <a:r>
              <a:rPr lang="en-US" dirty="0" smtClean="0"/>
              <a:t>push(@array, stuff) adds stuff to the end of the array</a:t>
            </a:r>
          </a:p>
          <a:p>
            <a:pPr lvl="1"/>
            <a:r>
              <a:rPr lang="en-US" dirty="0" smtClean="0"/>
              <a:t>pop(@array) removes the last element and returns it</a:t>
            </a:r>
          </a:p>
          <a:p>
            <a:pPr lvl="1"/>
            <a:r>
              <a:rPr lang="en-US" dirty="0" smtClean="0"/>
              <a:t>splice() can be used to remove elements from the middle of an array and replace them with other elements</a:t>
            </a:r>
          </a:p>
          <a:p>
            <a:pPr lvl="1">
              <a:buNone/>
            </a:pPr>
            <a:endParaRPr lang="en-US" dirty="0" smtClean="0"/>
          </a:p>
          <a:p>
            <a:r>
              <a:rPr lang="en-US" dirty="0" smtClean="0"/>
              <a:t>Two built-in functions help with sorting:</a:t>
            </a:r>
          </a:p>
          <a:p>
            <a:pPr lvl="1"/>
            <a:r>
              <a:rPr lang="en-US" dirty="0" smtClean="0"/>
              <a:t>sort(@array) sorts the array (using string ordering!)</a:t>
            </a:r>
          </a:p>
          <a:p>
            <a:pPr lvl="1"/>
            <a:r>
              <a:rPr lang="en-US" dirty="0" smtClean="0"/>
              <a:t>reverse(@array) “flips” the array around, reversing its order.</a:t>
            </a:r>
          </a:p>
        </p:txBody>
      </p:sp>
      <p:grpSp>
        <p:nvGrpSpPr>
          <p:cNvPr id="29" name="Group 28"/>
          <p:cNvGrpSpPr/>
          <p:nvPr/>
        </p:nvGrpSpPr>
        <p:grpSpPr>
          <a:xfrm>
            <a:off x="445625" y="1022414"/>
            <a:ext cx="8016526" cy="1415987"/>
            <a:chOff x="185883" y="848833"/>
            <a:chExt cx="8016526" cy="1415987"/>
          </a:xfrm>
        </p:grpSpPr>
        <p:sp>
          <p:nvSpPr>
            <p:cNvPr id="4" name="Rectangle 3"/>
            <p:cNvSpPr/>
            <p:nvPr/>
          </p:nvSpPr>
          <p:spPr>
            <a:xfrm>
              <a:off x="2286000" y="1447800"/>
              <a:ext cx="5334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5" name="Rectangle 4"/>
            <p:cNvSpPr/>
            <p:nvPr/>
          </p:nvSpPr>
          <p:spPr>
            <a:xfrm>
              <a:off x="2819400" y="1447800"/>
              <a:ext cx="5334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 name="Rectangle 5"/>
            <p:cNvSpPr/>
            <p:nvPr/>
          </p:nvSpPr>
          <p:spPr>
            <a:xfrm>
              <a:off x="3352800" y="1447800"/>
              <a:ext cx="5334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Rectangle 6"/>
            <p:cNvSpPr/>
            <p:nvPr/>
          </p:nvSpPr>
          <p:spPr>
            <a:xfrm>
              <a:off x="3886200" y="1447800"/>
              <a:ext cx="5334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 name="Rectangle 7"/>
            <p:cNvSpPr/>
            <p:nvPr/>
          </p:nvSpPr>
          <p:spPr>
            <a:xfrm>
              <a:off x="4419600" y="1447800"/>
              <a:ext cx="7620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9" name="Rectangle 8"/>
            <p:cNvSpPr/>
            <p:nvPr/>
          </p:nvSpPr>
          <p:spPr>
            <a:xfrm>
              <a:off x="5181600" y="1447800"/>
              <a:ext cx="11430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11" name="Rectangle 10"/>
            <p:cNvSpPr/>
            <p:nvPr/>
          </p:nvSpPr>
          <p:spPr>
            <a:xfrm>
              <a:off x="1752600" y="1447800"/>
              <a:ext cx="533400" cy="381000"/>
            </a:xfrm>
            <a:prstGeom prst="rect">
              <a:avLst/>
            </a:prstGeom>
            <a:no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hape 13"/>
            <p:cNvCxnSpPr>
              <a:endCxn id="11" idx="0"/>
            </p:cNvCxnSpPr>
            <p:nvPr/>
          </p:nvCxnSpPr>
          <p:spPr>
            <a:xfrm>
              <a:off x="1219200" y="1143000"/>
              <a:ext cx="800100" cy="304800"/>
            </a:xfrm>
            <a:prstGeom prst="curvedConnector2">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6" name="Shape 15"/>
            <p:cNvCxnSpPr>
              <a:endCxn id="11" idx="2"/>
            </p:cNvCxnSpPr>
            <p:nvPr/>
          </p:nvCxnSpPr>
          <p:spPr>
            <a:xfrm flipV="1">
              <a:off x="1219200" y="1828800"/>
              <a:ext cx="800100" cy="228600"/>
            </a:xfrm>
            <a:prstGeom prst="curvedConnector2">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324600" y="1447800"/>
              <a:ext cx="533400" cy="381000"/>
            </a:xfrm>
            <a:prstGeom prst="rect">
              <a:avLst/>
            </a:prstGeom>
            <a:no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hape 20"/>
            <p:cNvCxnSpPr>
              <a:endCxn id="20" idx="0"/>
            </p:cNvCxnSpPr>
            <p:nvPr/>
          </p:nvCxnSpPr>
          <p:spPr>
            <a:xfrm rot="10800000" flipV="1">
              <a:off x="6591300" y="1066800"/>
              <a:ext cx="800100" cy="381000"/>
            </a:xfrm>
            <a:prstGeom prst="curvedConnector2">
              <a:avLst/>
            </a:prstGeom>
            <a:ln w="25400">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2" name="Shape 21"/>
            <p:cNvCxnSpPr>
              <a:endCxn id="20" idx="2"/>
            </p:cNvCxnSpPr>
            <p:nvPr/>
          </p:nvCxnSpPr>
          <p:spPr>
            <a:xfrm rot="10800000">
              <a:off x="6591300" y="1828800"/>
              <a:ext cx="800100" cy="304800"/>
            </a:xfrm>
            <a:prstGeom prst="curvedConnector2">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57958" y="1860699"/>
              <a:ext cx="832279" cy="338554"/>
            </a:xfrm>
            <a:prstGeom prst="rect">
              <a:avLst/>
            </a:prstGeom>
            <a:noFill/>
          </p:spPr>
          <p:txBody>
            <a:bodyPr wrap="none" rtlCol="0">
              <a:spAutoFit/>
            </a:bodyPr>
            <a:lstStyle/>
            <a:p>
              <a:r>
                <a:rPr lang="en-US" sz="1600" b="1" dirty="0" smtClean="0">
                  <a:solidFill>
                    <a:schemeClr val="accent2"/>
                  </a:solidFill>
                </a:rPr>
                <a:t>shift()</a:t>
              </a:r>
              <a:endParaRPr lang="en-US" sz="1600" b="1" dirty="0">
                <a:solidFill>
                  <a:schemeClr val="accent2"/>
                </a:solidFill>
              </a:endParaRPr>
            </a:p>
          </p:txBody>
        </p:sp>
        <p:sp>
          <p:nvSpPr>
            <p:cNvPr id="26" name="TextBox 25"/>
            <p:cNvSpPr txBox="1"/>
            <p:nvPr/>
          </p:nvSpPr>
          <p:spPr>
            <a:xfrm>
              <a:off x="185883" y="957967"/>
              <a:ext cx="1114408" cy="338554"/>
            </a:xfrm>
            <a:prstGeom prst="rect">
              <a:avLst/>
            </a:prstGeom>
            <a:noFill/>
          </p:spPr>
          <p:txBody>
            <a:bodyPr wrap="none" rtlCol="0">
              <a:spAutoFit/>
            </a:bodyPr>
            <a:lstStyle/>
            <a:p>
              <a:r>
                <a:rPr lang="en-US" sz="1600" b="1" dirty="0" smtClean="0">
                  <a:solidFill>
                    <a:schemeClr val="accent2"/>
                  </a:solidFill>
                </a:rPr>
                <a:t>unshift()</a:t>
              </a:r>
              <a:endParaRPr lang="en-US" sz="1600" b="1" dirty="0">
                <a:solidFill>
                  <a:schemeClr val="accent2"/>
                </a:solidFill>
              </a:endParaRPr>
            </a:p>
          </p:txBody>
        </p:sp>
        <p:sp>
          <p:nvSpPr>
            <p:cNvPr id="27" name="TextBox 26"/>
            <p:cNvSpPr txBox="1"/>
            <p:nvPr/>
          </p:nvSpPr>
          <p:spPr>
            <a:xfrm>
              <a:off x="7336466" y="848833"/>
              <a:ext cx="865943" cy="338554"/>
            </a:xfrm>
            <a:prstGeom prst="rect">
              <a:avLst/>
            </a:prstGeom>
            <a:noFill/>
          </p:spPr>
          <p:txBody>
            <a:bodyPr wrap="none" rtlCol="0">
              <a:spAutoFit/>
            </a:bodyPr>
            <a:lstStyle/>
            <a:p>
              <a:r>
                <a:rPr lang="en-US" sz="1600" b="1" dirty="0" smtClean="0">
                  <a:solidFill>
                    <a:schemeClr val="accent2"/>
                  </a:solidFill>
                </a:rPr>
                <a:t>push()</a:t>
              </a:r>
              <a:endParaRPr lang="en-US" sz="1600" b="1" dirty="0">
                <a:solidFill>
                  <a:schemeClr val="accent2"/>
                </a:solidFill>
              </a:endParaRPr>
            </a:p>
          </p:txBody>
        </p:sp>
        <p:sp>
          <p:nvSpPr>
            <p:cNvPr id="28" name="TextBox 27"/>
            <p:cNvSpPr txBox="1"/>
            <p:nvPr/>
          </p:nvSpPr>
          <p:spPr>
            <a:xfrm>
              <a:off x="7315200" y="1926266"/>
              <a:ext cx="742511" cy="338554"/>
            </a:xfrm>
            <a:prstGeom prst="rect">
              <a:avLst/>
            </a:prstGeom>
            <a:noFill/>
          </p:spPr>
          <p:txBody>
            <a:bodyPr wrap="none" rtlCol="0">
              <a:spAutoFit/>
            </a:bodyPr>
            <a:lstStyle/>
            <a:p>
              <a:r>
                <a:rPr lang="en-US" sz="1600" b="1" dirty="0" smtClean="0">
                  <a:solidFill>
                    <a:schemeClr val="accent2"/>
                  </a:solidFill>
                </a:rPr>
                <a:t>pop()</a:t>
              </a:r>
              <a:endParaRPr lang="en-US" sz="1600" b="1" dirty="0">
                <a:solidFill>
                  <a:schemeClr val="accent2"/>
                </a:solidFill>
              </a:endParaRPr>
            </a:p>
          </p:txBody>
        </p:sp>
      </p:grpSp>
    </p:spTree>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Useful Array Functions</a:t>
            </a:r>
            <a:endParaRPr lang="en-US" sz="3600" cap="none" dirty="0"/>
          </a:p>
        </p:txBody>
      </p:sp>
      <p:sp>
        <p:nvSpPr>
          <p:cNvPr id="3" name="Content Placeholder 2"/>
          <p:cNvSpPr>
            <a:spLocks noGrp="1"/>
          </p:cNvSpPr>
          <p:nvPr>
            <p:ph sz="quarter" idx="1"/>
          </p:nvPr>
        </p:nvSpPr>
        <p:spPr>
          <a:xfrm>
            <a:off x="457200" y="1600200"/>
            <a:ext cx="7467600" cy="1752600"/>
          </a:xfrm>
        </p:spPr>
        <p:txBody>
          <a:bodyPr>
            <a:normAutofit fontScale="92500" lnSpcReduction="20000"/>
          </a:bodyPr>
          <a:lstStyle/>
          <a:p>
            <a:r>
              <a:rPr lang="en-US" dirty="0" smtClean="0"/>
              <a:t>These two are particularly useful at Micron for one specific reason: they’re </a:t>
            </a:r>
            <a:r>
              <a:rPr lang="en-US" b="1" i="1" dirty="0" smtClean="0">
                <a:solidFill>
                  <a:srgbClr val="00B050"/>
                </a:solidFill>
              </a:rPr>
              <a:t>great</a:t>
            </a:r>
            <a:r>
              <a:rPr lang="en-US" b="1" i="1" dirty="0" smtClean="0"/>
              <a:t> </a:t>
            </a:r>
            <a:r>
              <a:rPr lang="en-US" dirty="0" smtClean="0"/>
              <a:t>for CSV files.</a:t>
            </a:r>
          </a:p>
          <a:p>
            <a:pPr lvl="1"/>
            <a:r>
              <a:rPr lang="en-US" dirty="0" smtClean="0"/>
              <a:t>The split() function splits up a string and gives you the pieces as a list.</a:t>
            </a:r>
          </a:p>
          <a:p>
            <a:pPr lvl="1"/>
            <a:r>
              <a:rPr lang="en-US" dirty="0" smtClean="0"/>
              <a:t>The join() function takes an array and joins it together into one string.</a:t>
            </a:r>
            <a:endParaRPr lang="en-US" dirty="0"/>
          </a:p>
        </p:txBody>
      </p:sp>
      <p:sp>
        <p:nvSpPr>
          <p:cNvPr id="4" name="TextBox 3"/>
          <p:cNvSpPr txBox="1"/>
          <p:nvPr/>
        </p:nvSpPr>
        <p:spPr>
          <a:xfrm>
            <a:off x="457201" y="3352800"/>
            <a:ext cx="7448481" cy="3276600"/>
          </a:xfrm>
          <a:prstGeom prst="rect">
            <a:avLst/>
          </a:prstGeom>
          <a:noFill/>
          <a:ln w="25400" cmpd="sng">
            <a:solidFill>
              <a:schemeClr val="tx1"/>
            </a:solidFill>
            <a:prstDash val="lgDash"/>
          </a:ln>
        </p:spPr>
        <p:txBody>
          <a:bodyPr wrap="square" lIns="182880" tIns="182880" rIns="182880" bIns="365760" rtlCol="0">
            <a:noAutofit/>
          </a:bodyPr>
          <a:lstStyle/>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$csv_line</a:t>
            </a:r>
            <a:r>
              <a:rPr lang="en-US" sz="1600" dirty="0" smtClean="0">
                <a:solidFill>
                  <a:srgbClr val="FF0000"/>
                </a:solidFill>
                <a:latin typeface="Courier New"/>
              </a:rPr>
              <a:t> </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dirty="0" smtClean="0">
                <a:solidFill>
                  <a:srgbClr val="FF0000"/>
                </a:solidFill>
                <a:latin typeface="Courier New"/>
              </a:rPr>
              <a:t>    </a:t>
            </a:r>
            <a:r>
              <a:rPr lang="en-US" sz="1600" dirty="0" smtClean="0">
                <a:solidFill>
                  <a:srgbClr val="808080"/>
                </a:solidFill>
                <a:latin typeface="Courier New"/>
              </a:rPr>
              <a:t>'A,bunch,of,values,separated,by,commas,22'</a:t>
            </a:r>
            <a:r>
              <a:rPr lang="en-US" sz="1600" b="1" dirty="0" smtClean="0">
                <a:solidFill>
                  <a:srgbClr val="000080"/>
                </a:solidFill>
                <a:latin typeface="Courier New"/>
              </a:rPr>
              <a:t>;</a:t>
            </a:r>
            <a:r>
              <a:rPr lang="en-US" sz="1600" dirty="0" smtClean="0">
                <a:solidFill>
                  <a:srgbClr val="FF0000"/>
                </a:solidFill>
                <a:latin typeface="Courier New"/>
              </a:rPr>
              <a:t> </a:t>
            </a:r>
          </a:p>
          <a:p>
            <a:endParaRPr lang="en-US" sz="1600" b="1" dirty="0" smtClean="0">
              <a:solidFill>
                <a:srgbClr val="0000FF"/>
              </a:solidFill>
              <a:latin typeface="Courier New"/>
            </a:endParaRP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CF34CF"/>
                </a:solidFill>
                <a:latin typeface="Courier New"/>
              </a:rPr>
              <a:t>@csv_vals</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FF"/>
                </a:solidFill>
                <a:latin typeface="Courier New"/>
              </a:rPr>
              <a:t>split</a:t>
            </a:r>
            <a:r>
              <a:rPr lang="en-US" sz="1600" b="1" dirty="0" smtClean="0">
                <a:solidFill>
                  <a:srgbClr val="000080"/>
                </a:solidFill>
                <a:latin typeface="Courier New"/>
              </a:rPr>
              <a:t>(</a:t>
            </a:r>
            <a:r>
              <a:rPr lang="en-US" sz="1600" dirty="0" smtClean="0">
                <a:solidFill>
                  <a:srgbClr val="8080FF"/>
                </a:solidFill>
                <a:latin typeface="Courier New"/>
              </a:rPr>
              <a:t>/,/</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FF8000"/>
                </a:solidFill>
                <a:latin typeface="Courier New"/>
              </a:rPr>
              <a:t>$csv_line</a:t>
            </a:r>
            <a:r>
              <a:rPr lang="en-US" sz="1600" b="1" dirty="0" smtClean="0">
                <a:solidFill>
                  <a:srgbClr val="000080"/>
                </a:solidFill>
                <a:latin typeface="Courier New"/>
              </a:rPr>
              <a:t>);</a:t>
            </a:r>
            <a:r>
              <a:rPr lang="en-US" sz="1600" dirty="0" smtClean="0">
                <a:solidFill>
                  <a:srgbClr val="FF0000"/>
                </a:solidFill>
                <a:latin typeface="Courier New"/>
              </a:rPr>
              <a:t> </a:t>
            </a:r>
          </a:p>
          <a:p>
            <a:endParaRPr lang="en-US" sz="1600" dirty="0" smtClean="0">
              <a:solidFill>
                <a:srgbClr val="FF0000"/>
              </a:solidFill>
              <a:latin typeface="Courier New"/>
            </a:endParaRPr>
          </a:p>
          <a:p>
            <a:r>
              <a:rPr lang="en-US" sz="1600" dirty="0" smtClean="0">
                <a:solidFill>
                  <a:srgbClr val="FF8000"/>
                </a:solidFill>
                <a:latin typeface="Courier New"/>
              </a:rPr>
              <a:t>$csv_vals</a:t>
            </a:r>
            <a:r>
              <a:rPr lang="en-US" sz="1600" b="1" dirty="0" smtClean="0">
                <a:solidFill>
                  <a:srgbClr val="000080"/>
                </a:solidFill>
                <a:latin typeface="Courier New"/>
              </a:rPr>
              <a:t>[</a:t>
            </a:r>
            <a:r>
              <a:rPr lang="en-US" sz="1600" dirty="0" smtClean="0">
                <a:solidFill>
                  <a:srgbClr val="FF0000"/>
                </a:solidFill>
                <a:latin typeface="Courier New"/>
              </a:rPr>
              <a:t>4</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'joined'</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dirty="0" smtClean="0">
                <a:solidFill>
                  <a:srgbClr val="FF8000"/>
                </a:solidFill>
                <a:latin typeface="Courier New"/>
              </a:rPr>
              <a:t>$csv_vals</a:t>
            </a:r>
            <a:r>
              <a:rPr lang="en-US" sz="1600" b="1" dirty="0" smtClean="0">
                <a:solidFill>
                  <a:srgbClr val="000080"/>
                </a:solidFill>
                <a:latin typeface="Courier New"/>
              </a:rPr>
              <a:t>[</a:t>
            </a:r>
            <a:r>
              <a:rPr lang="en-US" sz="1600" dirty="0" smtClean="0">
                <a:solidFill>
                  <a:srgbClr val="FF0000"/>
                </a:solidFill>
                <a:latin typeface="Courier New"/>
              </a:rPr>
              <a:t>5</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'back'</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dirty="0" smtClean="0">
                <a:solidFill>
                  <a:srgbClr val="FF8000"/>
                </a:solidFill>
                <a:latin typeface="Courier New"/>
              </a:rPr>
              <a:t>$csv_vals</a:t>
            </a:r>
            <a:r>
              <a:rPr lang="en-US" sz="1600" b="1" dirty="0" smtClean="0">
                <a:solidFill>
                  <a:srgbClr val="000080"/>
                </a:solidFill>
                <a:latin typeface="Courier New"/>
              </a:rPr>
              <a:t>[</a:t>
            </a:r>
            <a:r>
              <a:rPr lang="en-US" sz="1600" dirty="0" smtClean="0">
                <a:solidFill>
                  <a:srgbClr val="FF0000"/>
                </a:solidFill>
                <a:latin typeface="Courier New"/>
              </a:rPr>
              <a:t>6</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'together!'</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FF"/>
                </a:solidFill>
                <a:latin typeface="Courier New"/>
              </a:rPr>
              <a:t>pop</a:t>
            </a:r>
            <a:r>
              <a:rPr lang="en-US" sz="1600" dirty="0" smtClean="0">
                <a:solidFill>
                  <a:srgbClr val="FF0000"/>
                </a:solidFill>
                <a:latin typeface="Courier New"/>
              </a:rPr>
              <a:t> </a:t>
            </a:r>
            <a:r>
              <a:rPr lang="en-US" sz="1600" dirty="0" smtClean="0">
                <a:solidFill>
                  <a:srgbClr val="CF34CF"/>
                </a:solidFill>
                <a:latin typeface="Courier New"/>
              </a:rPr>
              <a:t>@csv_vals</a:t>
            </a:r>
            <a:r>
              <a:rPr lang="en-US" sz="1600" b="1" dirty="0" smtClean="0">
                <a:solidFill>
                  <a:srgbClr val="000080"/>
                </a:solidFill>
                <a:latin typeface="Courier New"/>
              </a:rPr>
              <a:t>;</a:t>
            </a:r>
            <a:r>
              <a:rPr lang="en-US" sz="1600" dirty="0" smtClean="0">
                <a:solidFill>
                  <a:srgbClr val="FF0000"/>
                </a:solidFill>
                <a:latin typeface="Courier New"/>
              </a:rPr>
              <a:t> </a:t>
            </a:r>
          </a:p>
          <a:p>
            <a:endParaRPr lang="en-US" sz="1600" dirty="0" smtClean="0">
              <a:solidFill>
                <a:srgbClr val="FF0000"/>
              </a:solidFill>
              <a:latin typeface="Courier New"/>
            </a:endParaRPr>
          </a:p>
          <a:p>
            <a:r>
              <a:rPr lang="en-US" sz="1600" dirty="0" smtClean="0">
                <a:solidFill>
                  <a:srgbClr val="FF8000"/>
                </a:solidFill>
                <a:latin typeface="Courier New"/>
              </a:rPr>
              <a:t>$csv_line</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FF"/>
                </a:solidFill>
                <a:latin typeface="Courier New"/>
              </a:rPr>
              <a:t>join</a:t>
            </a:r>
            <a:r>
              <a:rPr lang="en-US" sz="1600" b="1" dirty="0" smtClean="0">
                <a:solidFill>
                  <a:srgbClr val="000080"/>
                </a:solidFill>
                <a:latin typeface="Courier New"/>
              </a:rPr>
              <a:t>(</a:t>
            </a:r>
            <a:r>
              <a:rPr lang="en-US" sz="1600" dirty="0" smtClean="0">
                <a:solidFill>
                  <a:srgbClr val="80808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CF34CF"/>
                </a:solidFill>
                <a:latin typeface="Courier New"/>
              </a:rPr>
              <a:t>@csv_vals</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FF"/>
                </a:solidFill>
                <a:latin typeface="Courier New"/>
              </a:rPr>
              <a:t>print</a:t>
            </a:r>
            <a:r>
              <a:rPr lang="en-US" sz="1600" dirty="0" smtClean="0">
                <a:solidFill>
                  <a:srgbClr val="FF0000"/>
                </a:solidFill>
                <a:latin typeface="Courier New"/>
              </a:rPr>
              <a:t> </a:t>
            </a:r>
            <a:r>
              <a:rPr lang="en-US" sz="1600" dirty="0" smtClean="0">
                <a:solidFill>
                  <a:srgbClr val="FF8000"/>
                </a:solidFill>
                <a:latin typeface="Courier New"/>
              </a:rPr>
              <a:t>$csv_line</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"\n"</a:t>
            </a:r>
            <a:r>
              <a:rPr lang="en-US" sz="1600" b="1" dirty="0" smtClean="0">
                <a:solidFill>
                  <a:srgbClr val="000080"/>
                </a:solidFill>
                <a:latin typeface="Courier New"/>
              </a:rPr>
              <a:t>;</a:t>
            </a:r>
            <a:endParaRPr lang="en-US" sz="1600" dirty="0" smtClean="0"/>
          </a:p>
          <a:p>
            <a:endParaRPr lang="en-US" sz="1600" dirty="0"/>
          </a:p>
        </p:txBody>
      </p:sp>
    </p:spTree>
  </p:cSld>
  <p:clrMapOvr>
    <a:masterClrMapping/>
  </p:clrMapOvr>
  <p:transition>
    <p:strips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What Does This Script Print?</a:t>
            </a:r>
            <a:endParaRPr lang="en-US" sz="3600" cap="none" dirty="0"/>
          </a:p>
        </p:txBody>
      </p:sp>
      <p:sp>
        <p:nvSpPr>
          <p:cNvPr id="4" name="TextBox 3"/>
          <p:cNvSpPr txBox="1"/>
          <p:nvPr/>
        </p:nvSpPr>
        <p:spPr>
          <a:xfrm>
            <a:off x="762000" y="1600200"/>
            <a:ext cx="7165848" cy="4953000"/>
          </a:xfrm>
          <a:prstGeom prst="rect">
            <a:avLst/>
          </a:prstGeom>
          <a:noFill/>
          <a:ln w="25400" cmpd="sng">
            <a:solidFill>
              <a:schemeClr val="tx1"/>
            </a:solidFill>
            <a:prstDash val="lgDash"/>
          </a:ln>
        </p:spPr>
        <p:txBody>
          <a:bodyPr wrap="square" lIns="182880" tIns="182880" rIns="182880" bIns="365760" rtlCol="0">
            <a:noAutofit/>
          </a:bodyPr>
          <a:lstStyle/>
          <a:p>
            <a:r>
              <a:rPr lang="en-US" dirty="0" smtClean="0">
                <a:solidFill>
                  <a:srgbClr val="008000"/>
                </a:solidFill>
                <a:latin typeface="Courier New"/>
              </a:rPr>
              <a:t>#!/usr/bin/perl</a:t>
            </a:r>
            <a:endParaRPr lang="en-US" dirty="0" smtClean="0">
              <a:solidFill>
                <a:srgbClr val="FF0000"/>
              </a:solidFill>
              <a:latin typeface="Courier New"/>
            </a:endParaRPr>
          </a:p>
          <a:p>
            <a:r>
              <a:rPr lang="en-US" b="1" dirty="0" smtClean="0">
                <a:solidFill>
                  <a:srgbClr val="0000FF"/>
                </a:solidFill>
                <a:latin typeface="Courier New"/>
              </a:rPr>
              <a:t>use</a:t>
            </a:r>
            <a:r>
              <a:rPr lang="en-US" dirty="0" smtClean="0">
                <a:solidFill>
                  <a:srgbClr val="FF0000"/>
                </a:solidFill>
                <a:latin typeface="Courier New"/>
              </a:rPr>
              <a:t> </a:t>
            </a:r>
            <a:r>
              <a:rPr lang="en-US" dirty="0" smtClean="0">
                <a:solidFill>
                  <a:srgbClr val="000000"/>
                </a:solidFill>
                <a:latin typeface="Courier New"/>
              </a:rPr>
              <a:t>strict</a:t>
            </a:r>
            <a:r>
              <a:rPr lang="en-US" b="1" dirty="0" smtClean="0">
                <a:solidFill>
                  <a:srgbClr val="000080"/>
                </a:solidFill>
                <a:latin typeface="Courier New"/>
              </a:rPr>
              <a:t>;</a:t>
            </a:r>
            <a:endParaRPr lang="en-US" dirty="0" smtClean="0">
              <a:solidFill>
                <a:srgbClr val="FF0000"/>
              </a:solidFill>
              <a:latin typeface="Courier New"/>
            </a:endParaRPr>
          </a:p>
          <a:p>
            <a:r>
              <a:rPr lang="en-US" b="1" dirty="0" smtClean="0">
                <a:solidFill>
                  <a:srgbClr val="0000FF"/>
                </a:solidFill>
                <a:latin typeface="Courier New"/>
              </a:rPr>
              <a:t>use</a:t>
            </a:r>
            <a:r>
              <a:rPr lang="en-US" dirty="0" smtClean="0">
                <a:solidFill>
                  <a:srgbClr val="FF0000"/>
                </a:solidFill>
                <a:latin typeface="Courier New"/>
              </a:rPr>
              <a:t> </a:t>
            </a:r>
            <a:r>
              <a:rPr lang="en-US" dirty="0" smtClean="0">
                <a:solidFill>
                  <a:srgbClr val="000000"/>
                </a:solidFill>
                <a:latin typeface="Courier New"/>
              </a:rPr>
              <a:t>warnings</a:t>
            </a:r>
            <a:r>
              <a:rPr lang="en-US" b="1" dirty="0" smtClean="0">
                <a:solidFill>
                  <a:srgbClr val="000080"/>
                </a:solidFill>
                <a:latin typeface="Courier New"/>
              </a:rPr>
              <a:t>;</a:t>
            </a:r>
          </a:p>
          <a:p>
            <a:endParaRPr lang="en-US" b="1" dirty="0" smtClean="0">
              <a:solidFill>
                <a:srgbClr val="000080"/>
              </a:solidFill>
              <a:latin typeface="Courier New"/>
            </a:endParaRPr>
          </a:p>
          <a:p>
            <a:r>
              <a:rPr lang="en-US" b="1" dirty="0" smtClean="0">
                <a:solidFill>
                  <a:srgbClr val="0000FF"/>
                </a:solidFill>
                <a:latin typeface="Courier New"/>
              </a:rPr>
              <a:t>my</a:t>
            </a:r>
            <a:r>
              <a:rPr lang="en-US" dirty="0" smtClean="0">
                <a:solidFill>
                  <a:srgbClr val="FF0000"/>
                </a:solidFill>
                <a:latin typeface="Courier New"/>
              </a:rPr>
              <a:t> </a:t>
            </a:r>
            <a:r>
              <a:rPr lang="en-US" dirty="0" smtClean="0">
                <a:solidFill>
                  <a:srgbClr val="CF34CF"/>
                </a:solidFill>
                <a:latin typeface="Courier New"/>
              </a:rPr>
              <a:t>@array</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12</a:t>
            </a:r>
            <a:r>
              <a:rPr lang="en-US" b="1" dirty="0" smtClean="0">
                <a:solidFill>
                  <a:srgbClr val="000080"/>
                </a:solidFill>
                <a:latin typeface="Courier New"/>
              </a:rPr>
              <a:t>,</a:t>
            </a:r>
            <a:r>
              <a:rPr lang="en-US" dirty="0" smtClean="0">
                <a:solidFill>
                  <a:srgbClr val="FF0000"/>
                </a:solidFill>
                <a:latin typeface="Courier New"/>
              </a:rPr>
              <a:t> 6</a:t>
            </a:r>
            <a:r>
              <a:rPr lang="en-US" b="1" dirty="0" smtClean="0">
                <a:solidFill>
                  <a:srgbClr val="000080"/>
                </a:solidFill>
                <a:latin typeface="Courier New"/>
              </a:rPr>
              <a:t>,</a:t>
            </a:r>
            <a:r>
              <a:rPr lang="en-US" dirty="0" smtClean="0">
                <a:solidFill>
                  <a:srgbClr val="FF0000"/>
                </a:solidFill>
                <a:latin typeface="Courier New"/>
              </a:rPr>
              <a:t> 8</a:t>
            </a:r>
            <a:r>
              <a:rPr lang="en-US" b="1" dirty="0" smtClean="0">
                <a:solidFill>
                  <a:srgbClr val="000080"/>
                </a:solidFill>
                <a:latin typeface="Courier New"/>
              </a:rPr>
              <a:t>,</a:t>
            </a:r>
            <a:r>
              <a:rPr lang="en-US" dirty="0" smtClean="0">
                <a:solidFill>
                  <a:srgbClr val="FF0000"/>
                </a:solidFill>
                <a:latin typeface="Courier New"/>
              </a:rPr>
              <a:t> 1</a:t>
            </a:r>
            <a:r>
              <a:rPr lang="en-US" b="1" dirty="0" smtClean="0">
                <a:solidFill>
                  <a:srgbClr val="000080"/>
                </a:solidFill>
                <a:latin typeface="Courier New"/>
              </a:rPr>
              <a:t>,</a:t>
            </a:r>
            <a:r>
              <a:rPr lang="en-US" dirty="0" smtClean="0">
                <a:solidFill>
                  <a:srgbClr val="FF0000"/>
                </a:solidFill>
                <a:latin typeface="Courier New"/>
              </a:rPr>
              <a:t> 2</a:t>
            </a:r>
            <a:r>
              <a:rPr lang="en-US" b="1" dirty="0" smtClean="0">
                <a:solidFill>
                  <a:srgbClr val="000080"/>
                </a:solidFill>
                <a:latin typeface="Courier New"/>
              </a:rPr>
              <a:t>,</a:t>
            </a:r>
            <a:r>
              <a:rPr lang="en-US" dirty="0" smtClean="0">
                <a:solidFill>
                  <a:srgbClr val="FF0000"/>
                </a:solidFill>
                <a:latin typeface="Courier New"/>
              </a:rPr>
              <a:t> 5</a:t>
            </a:r>
            <a:r>
              <a:rPr lang="en-US" b="1" dirty="0" smtClean="0">
                <a:solidFill>
                  <a:srgbClr val="000080"/>
                </a:solidFill>
                <a:latin typeface="Courier New"/>
              </a:rPr>
              <a:t>,</a:t>
            </a:r>
            <a:r>
              <a:rPr lang="en-US" dirty="0" smtClean="0">
                <a:solidFill>
                  <a:srgbClr val="FF0000"/>
                </a:solidFill>
                <a:latin typeface="Courier New"/>
              </a:rPr>
              <a:t> 9</a:t>
            </a:r>
            <a:r>
              <a:rPr lang="en-US" b="1" dirty="0" smtClean="0">
                <a:solidFill>
                  <a:srgbClr val="000080"/>
                </a:solidFill>
                <a:latin typeface="Courier New"/>
              </a:rPr>
              <a:t>);</a:t>
            </a:r>
            <a:endParaRPr lang="en-US" dirty="0" smtClean="0">
              <a:solidFill>
                <a:srgbClr val="FF0000"/>
              </a:solidFill>
              <a:latin typeface="Courier New"/>
            </a:endParaRPr>
          </a:p>
          <a:p>
            <a:endParaRPr lang="en-US" b="1" dirty="0" smtClean="0">
              <a:solidFill>
                <a:srgbClr val="FF0000"/>
              </a:solidFill>
              <a:latin typeface="Courier New"/>
            </a:endParaRPr>
          </a:p>
          <a:p>
            <a:r>
              <a:rPr lang="en-US" b="1" dirty="0" smtClean="0">
                <a:solidFill>
                  <a:srgbClr val="0000FF"/>
                </a:solidFill>
                <a:latin typeface="Courier New"/>
              </a:rPr>
              <a:t>push</a:t>
            </a:r>
            <a:r>
              <a:rPr lang="en-US" dirty="0" smtClean="0">
                <a:solidFill>
                  <a:srgbClr val="FF0000"/>
                </a:solidFill>
                <a:latin typeface="Courier New"/>
              </a:rPr>
              <a:t> </a:t>
            </a:r>
            <a:r>
              <a:rPr lang="en-US" dirty="0" smtClean="0">
                <a:solidFill>
                  <a:srgbClr val="CF34CF"/>
                </a:solidFill>
                <a:latin typeface="Courier New"/>
              </a:rPr>
              <a:t>@array</a:t>
            </a:r>
            <a:r>
              <a:rPr lang="en-US" b="1" dirty="0" smtClean="0">
                <a:solidFill>
                  <a:srgbClr val="000080"/>
                </a:solidFill>
                <a:latin typeface="Courier New"/>
              </a:rPr>
              <a:t>,</a:t>
            </a:r>
            <a:r>
              <a:rPr lang="en-US" dirty="0" smtClean="0">
                <a:solidFill>
                  <a:srgbClr val="FF0000"/>
                </a:solidFill>
                <a:latin typeface="Courier New"/>
              </a:rPr>
              <a:t> 6</a:t>
            </a:r>
            <a:r>
              <a:rPr lang="en-US" b="1" dirty="0" smtClean="0">
                <a:solidFill>
                  <a:srgbClr val="000080"/>
                </a:solidFill>
                <a:latin typeface="Courier New"/>
              </a:rPr>
              <a:t>;</a:t>
            </a:r>
            <a:endParaRPr lang="en-US" dirty="0" smtClean="0">
              <a:solidFill>
                <a:srgbClr val="FF0000"/>
              </a:solidFill>
              <a:latin typeface="Courier New"/>
            </a:endParaRPr>
          </a:p>
          <a:p>
            <a:r>
              <a:rPr lang="en-US" dirty="0" smtClean="0">
                <a:solidFill>
                  <a:srgbClr val="FF8000"/>
                </a:solidFill>
                <a:latin typeface="Courier New"/>
              </a:rPr>
              <a:t>$array</a:t>
            </a:r>
            <a:r>
              <a:rPr lang="en-US" b="1" dirty="0" smtClean="0">
                <a:solidFill>
                  <a:srgbClr val="000080"/>
                </a:solidFill>
                <a:latin typeface="Courier New"/>
              </a:rPr>
              <a:t>[</a:t>
            </a:r>
            <a:r>
              <a:rPr lang="en-US" dirty="0" smtClean="0">
                <a:solidFill>
                  <a:srgbClr val="FF0000"/>
                </a:solidFill>
                <a:latin typeface="Courier New"/>
              </a:rPr>
              <a:t>2</a:t>
            </a:r>
            <a:r>
              <a:rPr lang="en-US" b="1" dirty="0" smtClean="0">
                <a:solidFill>
                  <a:srgbClr val="000080"/>
                </a:solidFill>
                <a:latin typeface="Courier New"/>
              </a:rPr>
              <a:t>]</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10</a:t>
            </a:r>
            <a:r>
              <a:rPr lang="en-US" b="1" dirty="0" smtClean="0">
                <a:solidFill>
                  <a:srgbClr val="000080"/>
                </a:solidFill>
                <a:latin typeface="Courier New"/>
              </a:rPr>
              <a:t>;</a:t>
            </a:r>
            <a:endParaRPr lang="en-US" dirty="0" smtClean="0">
              <a:solidFill>
                <a:srgbClr val="FF0000"/>
              </a:solidFill>
              <a:latin typeface="Courier New"/>
            </a:endParaRPr>
          </a:p>
          <a:p>
            <a:r>
              <a:rPr lang="en-US" b="1" dirty="0" smtClean="0">
                <a:solidFill>
                  <a:srgbClr val="0000FF"/>
                </a:solidFill>
                <a:latin typeface="Courier New"/>
              </a:rPr>
              <a:t>shift</a:t>
            </a:r>
            <a:r>
              <a:rPr lang="en-US" dirty="0" smtClean="0">
                <a:solidFill>
                  <a:srgbClr val="FF0000"/>
                </a:solidFill>
                <a:latin typeface="Courier New"/>
              </a:rPr>
              <a:t> </a:t>
            </a:r>
            <a:r>
              <a:rPr lang="en-US" dirty="0" smtClean="0">
                <a:solidFill>
                  <a:srgbClr val="CF34CF"/>
                </a:solidFill>
                <a:latin typeface="Courier New"/>
              </a:rPr>
              <a:t>@array</a:t>
            </a:r>
            <a:r>
              <a:rPr lang="en-US" b="1" dirty="0" smtClean="0">
                <a:solidFill>
                  <a:srgbClr val="000080"/>
                </a:solidFill>
                <a:latin typeface="Courier New"/>
              </a:rPr>
              <a:t>;</a:t>
            </a:r>
            <a:r>
              <a:rPr lang="en-US" dirty="0" smtClean="0">
                <a:solidFill>
                  <a:srgbClr val="FF0000"/>
                </a:solidFill>
                <a:latin typeface="Courier New"/>
              </a:rPr>
              <a:t> </a:t>
            </a:r>
          </a:p>
          <a:p>
            <a:endParaRPr lang="en-US" dirty="0" smtClean="0">
              <a:solidFill>
                <a:srgbClr val="FF0000"/>
              </a:solidFill>
              <a:latin typeface="Courier New"/>
            </a:endParaRPr>
          </a:p>
          <a:p>
            <a:r>
              <a:rPr lang="en-US" dirty="0" smtClean="0">
                <a:solidFill>
                  <a:srgbClr val="008000"/>
                </a:solidFill>
                <a:latin typeface="Courier New"/>
              </a:rPr>
              <a:t># Numeric sort</a:t>
            </a:r>
            <a:endParaRPr lang="en-US" dirty="0" smtClean="0">
              <a:solidFill>
                <a:srgbClr val="FF0000"/>
              </a:solidFill>
              <a:latin typeface="Courier New"/>
            </a:endParaRPr>
          </a:p>
          <a:p>
            <a:r>
              <a:rPr lang="en-US" dirty="0" smtClean="0">
                <a:solidFill>
                  <a:srgbClr val="CF34CF"/>
                </a:solidFill>
                <a:latin typeface="Courier New"/>
              </a:rPr>
              <a:t>@array</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a:t>
            </a:r>
            <a:r>
              <a:rPr lang="en-US" b="1" dirty="0" smtClean="0">
                <a:solidFill>
                  <a:srgbClr val="0000FF"/>
                </a:solidFill>
                <a:latin typeface="Courier New"/>
              </a:rPr>
              <a:t>sort</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8000"/>
                </a:solidFill>
                <a:latin typeface="Courier New"/>
              </a:rPr>
              <a:t>$a</a:t>
            </a:r>
            <a:r>
              <a:rPr lang="en-US" dirty="0" smtClean="0">
                <a:solidFill>
                  <a:srgbClr val="FF0000"/>
                </a:solidFill>
                <a:latin typeface="Courier New"/>
              </a:rPr>
              <a:t> </a:t>
            </a:r>
            <a:r>
              <a:rPr lang="en-US" b="1" dirty="0" smtClean="0">
                <a:solidFill>
                  <a:srgbClr val="000080"/>
                </a:solidFill>
                <a:latin typeface="Courier New"/>
              </a:rPr>
              <a:t>&lt;=&gt;</a:t>
            </a:r>
            <a:r>
              <a:rPr lang="en-US" dirty="0" smtClean="0">
                <a:solidFill>
                  <a:srgbClr val="FF0000"/>
                </a:solidFill>
                <a:latin typeface="Courier New"/>
              </a:rPr>
              <a:t> </a:t>
            </a:r>
            <a:r>
              <a:rPr lang="en-US" dirty="0" smtClean="0">
                <a:solidFill>
                  <a:srgbClr val="FF8000"/>
                </a:solidFill>
                <a:latin typeface="Courier New"/>
              </a:rPr>
              <a:t>$b</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CF34CF"/>
                </a:solidFill>
                <a:latin typeface="Courier New"/>
              </a:rPr>
              <a:t>@array</a:t>
            </a:r>
            <a:r>
              <a:rPr lang="en-US" b="1" dirty="0" smtClean="0">
                <a:solidFill>
                  <a:srgbClr val="000080"/>
                </a:solidFill>
                <a:latin typeface="Courier New"/>
              </a:rPr>
              <a:t>;</a:t>
            </a:r>
            <a:r>
              <a:rPr lang="en-US" dirty="0" smtClean="0">
                <a:solidFill>
                  <a:srgbClr val="FF0000"/>
                </a:solidFill>
                <a:latin typeface="Courier New"/>
              </a:rPr>
              <a:t> </a:t>
            </a:r>
          </a:p>
          <a:p>
            <a:endParaRPr lang="en-US" b="1" dirty="0" smtClean="0">
              <a:solidFill>
                <a:srgbClr val="FF0000"/>
              </a:solidFill>
              <a:latin typeface="Courier New"/>
            </a:endParaRPr>
          </a:p>
          <a:p>
            <a:r>
              <a:rPr lang="en-US" b="1" dirty="0" smtClean="0">
                <a:solidFill>
                  <a:srgbClr val="0000FF"/>
                </a:solidFill>
                <a:latin typeface="Courier New"/>
              </a:rPr>
              <a:t>print</a:t>
            </a:r>
            <a:r>
              <a:rPr lang="en-US" dirty="0" smtClean="0">
                <a:solidFill>
                  <a:srgbClr val="FF0000"/>
                </a:solidFill>
                <a:latin typeface="Courier New"/>
              </a:rPr>
              <a:t> </a:t>
            </a:r>
            <a:r>
              <a:rPr lang="en-US" dirty="0" smtClean="0">
                <a:solidFill>
                  <a:srgbClr val="808080"/>
                </a:solidFill>
                <a:latin typeface="Courier New"/>
              </a:rPr>
              <a:t>"@array\n"</a:t>
            </a:r>
            <a:r>
              <a:rPr lang="en-US" b="1" dirty="0" smtClean="0">
                <a:solidFill>
                  <a:srgbClr val="000080"/>
                </a:solidFill>
                <a:latin typeface="Courier New"/>
              </a:rPr>
              <a:t>;</a:t>
            </a:r>
            <a:endParaRPr lang="en-US" dirty="0" smtClean="0">
              <a:solidFill>
                <a:srgbClr val="FF0000"/>
              </a:solidFill>
              <a:latin typeface="Courier New"/>
            </a:endParaRPr>
          </a:p>
          <a:p>
            <a:r>
              <a:rPr lang="en-US" b="1" dirty="0" smtClean="0">
                <a:solidFill>
                  <a:srgbClr val="0000FF"/>
                </a:solidFill>
                <a:latin typeface="Courier New"/>
              </a:rPr>
              <a:t>print</a:t>
            </a:r>
            <a:r>
              <a:rPr lang="en-US" dirty="0" smtClean="0">
                <a:solidFill>
                  <a:srgbClr val="FF0000"/>
                </a:solidFill>
                <a:latin typeface="Courier New"/>
              </a:rPr>
              <a:t> </a:t>
            </a:r>
            <a:r>
              <a:rPr lang="en-US" dirty="0" smtClean="0">
                <a:solidFill>
                  <a:srgbClr val="FF8000"/>
                </a:solidFill>
                <a:latin typeface="Courier New"/>
              </a:rPr>
              <a:t>$array</a:t>
            </a:r>
            <a:r>
              <a:rPr lang="en-US" b="1" dirty="0" smtClean="0">
                <a:solidFill>
                  <a:srgbClr val="000080"/>
                </a:solidFill>
                <a:latin typeface="Courier New"/>
              </a:rPr>
              <a:t>[(</a:t>
            </a:r>
            <a:r>
              <a:rPr lang="en-US" dirty="0" smtClean="0">
                <a:solidFill>
                  <a:srgbClr val="FF8000"/>
                </a:solidFill>
                <a:latin typeface="Courier New"/>
              </a:rPr>
              <a:t>$#array</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1</a:t>
            </a:r>
            <a:r>
              <a:rPr lang="en-US" b="1" dirty="0" smtClean="0">
                <a:solidFill>
                  <a:srgbClr val="000080"/>
                </a:solidFill>
                <a:latin typeface="Courier New"/>
              </a:rPr>
              <a:t>)</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2</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808080"/>
                </a:solidFill>
                <a:latin typeface="Courier New"/>
              </a:rPr>
              <a:t>"\n"</a:t>
            </a:r>
            <a:r>
              <a:rPr lang="en-US" b="1" dirty="0" smtClean="0">
                <a:solidFill>
                  <a:srgbClr val="000080"/>
                </a:solidFill>
                <a:latin typeface="Courier New"/>
              </a:rPr>
              <a:t>;</a:t>
            </a:r>
            <a:endParaRPr lang="en-US" dirty="0" smtClean="0"/>
          </a:p>
          <a:p>
            <a:endParaRPr lang="en-US" dirty="0" smtClean="0">
              <a:solidFill>
                <a:srgbClr val="008000"/>
              </a:solidFill>
              <a:latin typeface="Courier New"/>
            </a:endParaRPr>
          </a:p>
          <a:p>
            <a:endParaRPr lang="en-US" dirty="0" smtClean="0">
              <a:solidFill>
                <a:srgbClr val="008000"/>
              </a:solidFill>
              <a:latin typeface="Courier New"/>
            </a:endParaRPr>
          </a:p>
        </p:txBody>
      </p:sp>
      <p:sp>
        <p:nvSpPr>
          <p:cNvPr id="5" name="TextBox 4"/>
          <p:cNvSpPr txBox="1"/>
          <p:nvPr/>
        </p:nvSpPr>
        <p:spPr>
          <a:xfrm>
            <a:off x="317500" y="1600200"/>
            <a:ext cx="445597" cy="4953000"/>
          </a:xfrm>
          <a:prstGeom prst="rect">
            <a:avLst/>
          </a:prstGeom>
          <a:noFill/>
          <a:ln w="25400" cmpd="sng">
            <a:solidFill>
              <a:schemeClr val="tx1"/>
            </a:solidFill>
            <a:prstDash val="lgDash"/>
          </a:ln>
        </p:spPr>
        <p:txBody>
          <a:bodyPr wrap="square" lIns="91440" tIns="182880" rIns="45720" bIns="182880" rtlCol="0">
            <a:noAutofit/>
          </a:bodyPr>
          <a:lstStyle/>
          <a:p>
            <a:r>
              <a:rPr lang="en-US" dirty="0" smtClean="0">
                <a:latin typeface="Courier New" pitchFamily="49" charset="0"/>
                <a:cs typeface="Courier New" pitchFamily="49" charset="0"/>
              </a:rPr>
              <a:t>1</a:t>
            </a:r>
          </a:p>
          <a:p>
            <a:r>
              <a:rPr lang="en-US" dirty="0" smtClean="0">
                <a:latin typeface="Courier New" pitchFamily="49" charset="0"/>
                <a:cs typeface="Courier New" pitchFamily="49" charset="0"/>
              </a:rPr>
              <a:t>2</a:t>
            </a:r>
          </a:p>
          <a:p>
            <a:r>
              <a:rPr lang="en-US" dirty="0" smtClean="0">
                <a:latin typeface="Courier New" pitchFamily="49" charset="0"/>
                <a:cs typeface="Courier New" pitchFamily="49" charset="0"/>
              </a:rPr>
              <a:t>3</a:t>
            </a:r>
          </a:p>
          <a:p>
            <a:r>
              <a:rPr lang="en-US" dirty="0" smtClean="0">
                <a:latin typeface="Courier New" pitchFamily="49" charset="0"/>
                <a:cs typeface="Courier New" pitchFamily="49" charset="0"/>
              </a:rPr>
              <a:t>4</a:t>
            </a:r>
          </a:p>
          <a:p>
            <a:r>
              <a:rPr lang="en-US" dirty="0" smtClean="0">
                <a:latin typeface="Courier New" pitchFamily="49" charset="0"/>
                <a:cs typeface="Courier New" pitchFamily="49" charset="0"/>
              </a:rPr>
              <a:t>5</a:t>
            </a:r>
          </a:p>
          <a:p>
            <a:r>
              <a:rPr lang="en-US" dirty="0" smtClean="0">
                <a:latin typeface="Courier New" pitchFamily="49" charset="0"/>
                <a:cs typeface="Courier New" pitchFamily="49" charset="0"/>
              </a:rPr>
              <a:t>6</a:t>
            </a:r>
          </a:p>
          <a:p>
            <a:r>
              <a:rPr lang="en-US" dirty="0" smtClean="0">
                <a:latin typeface="Courier New" pitchFamily="49" charset="0"/>
                <a:cs typeface="Courier New" pitchFamily="49" charset="0"/>
              </a:rPr>
              <a:t>7</a:t>
            </a:r>
          </a:p>
          <a:p>
            <a:r>
              <a:rPr lang="en-US" dirty="0" smtClean="0">
                <a:latin typeface="Courier New" pitchFamily="49" charset="0"/>
                <a:cs typeface="Courier New" pitchFamily="49" charset="0"/>
              </a:rPr>
              <a:t>8</a:t>
            </a:r>
          </a:p>
          <a:p>
            <a:r>
              <a:rPr lang="en-US" dirty="0" smtClean="0">
                <a:latin typeface="Courier New" pitchFamily="49" charset="0"/>
                <a:cs typeface="Courier New" pitchFamily="49" charset="0"/>
              </a:rPr>
              <a:t>9</a:t>
            </a:r>
          </a:p>
          <a:p>
            <a:r>
              <a:rPr lang="en-US" dirty="0" smtClean="0">
                <a:latin typeface="Courier New" pitchFamily="49" charset="0"/>
                <a:cs typeface="Courier New" pitchFamily="49" charset="0"/>
              </a:rPr>
              <a:t>10</a:t>
            </a:r>
          </a:p>
          <a:p>
            <a:r>
              <a:rPr lang="en-US" dirty="0" smtClean="0">
                <a:latin typeface="Courier New" pitchFamily="49" charset="0"/>
                <a:cs typeface="Courier New" pitchFamily="49" charset="0"/>
              </a:rPr>
              <a:t>11</a:t>
            </a:r>
          </a:p>
          <a:p>
            <a:r>
              <a:rPr lang="en-US" dirty="0" smtClean="0">
                <a:latin typeface="Courier New" pitchFamily="49" charset="0"/>
                <a:cs typeface="Courier New" pitchFamily="49" charset="0"/>
              </a:rPr>
              <a:t>12</a:t>
            </a:r>
          </a:p>
          <a:p>
            <a:r>
              <a:rPr lang="en-US" dirty="0" smtClean="0">
                <a:latin typeface="Courier New" pitchFamily="49" charset="0"/>
                <a:cs typeface="Courier New" pitchFamily="49" charset="0"/>
              </a:rPr>
              <a:t>13</a:t>
            </a:r>
          </a:p>
          <a:p>
            <a:r>
              <a:rPr lang="en-US" dirty="0" smtClean="0">
                <a:latin typeface="Courier New" pitchFamily="49" charset="0"/>
                <a:cs typeface="Courier New" pitchFamily="49" charset="0"/>
              </a:rPr>
              <a:t>14</a:t>
            </a:r>
          </a:p>
          <a:p>
            <a:r>
              <a:rPr lang="en-US" dirty="0" smtClean="0">
                <a:latin typeface="Courier New" pitchFamily="49" charset="0"/>
                <a:cs typeface="Courier New" pitchFamily="49" charset="0"/>
              </a:rPr>
              <a:t>15</a:t>
            </a:r>
          </a:p>
          <a:p>
            <a:r>
              <a:rPr lang="en-US" dirty="0" smtClean="0">
                <a:latin typeface="Courier New" pitchFamily="49" charset="0"/>
                <a:cs typeface="Courier New" pitchFamily="49" charset="0"/>
              </a:rPr>
              <a:t>16</a:t>
            </a:r>
          </a:p>
          <a:p>
            <a:r>
              <a:rPr lang="en-US" dirty="0" smtClean="0">
                <a:latin typeface="Courier New" pitchFamily="49" charset="0"/>
                <a:cs typeface="Courier New" pitchFamily="49" charset="0"/>
              </a:rPr>
              <a:t>17</a:t>
            </a:r>
          </a:p>
          <a:p>
            <a:endParaRPr lang="en-US" dirty="0" smtClean="0">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3600" cap="none" dirty="0" smtClean="0"/>
              <a:t>We’ll Cover Exotic Topics Like…</a:t>
            </a:r>
            <a:endParaRPr lang="en-US" sz="3600" cap="none" dirty="0"/>
          </a:p>
        </p:txBody>
      </p:sp>
      <p:sp>
        <p:nvSpPr>
          <p:cNvPr id="3" name="Content Placeholder 2"/>
          <p:cNvSpPr>
            <a:spLocks noGrp="1"/>
          </p:cNvSpPr>
          <p:nvPr>
            <p:ph sz="quarter" idx="1"/>
          </p:nvPr>
        </p:nvSpPr>
        <p:spPr/>
        <p:txBody>
          <a:bodyPr>
            <a:normAutofit/>
          </a:bodyPr>
          <a:lstStyle/>
          <a:p>
            <a:r>
              <a:rPr lang="en-US" dirty="0" smtClean="0"/>
              <a:t>Basic Perl syntax</a:t>
            </a:r>
          </a:p>
          <a:p>
            <a:r>
              <a:rPr lang="en-US" dirty="0" smtClean="0"/>
              <a:t>Perl variables</a:t>
            </a:r>
          </a:p>
          <a:p>
            <a:pPr lvl="1"/>
            <a:r>
              <a:rPr lang="en-US" dirty="0" smtClean="0"/>
              <a:t>Scalars: numbers &amp; strings</a:t>
            </a:r>
          </a:p>
          <a:p>
            <a:pPr lvl="1"/>
            <a:r>
              <a:rPr lang="en-US" dirty="0" smtClean="0"/>
              <a:t>Arrays</a:t>
            </a:r>
          </a:p>
          <a:p>
            <a:pPr lvl="1"/>
            <a:r>
              <a:rPr lang="en-US" dirty="0" smtClean="0"/>
              <a:t>Hashes</a:t>
            </a:r>
          </a:p>
          <a:p>
            <a:r>
              <a:rPr lang="en-US" dirty="0" smtClean="0"/>
              <a:t>Basic useful Perl operations</a:t>
            </a:r>
          </a:p>
          <a:p>
            <a:r>
              <a:rPr lang="en-US" dirty="0" smtClean="0"/>
              <a:t>Basic Perl file I/O</a:t>
            </a:r>
          </a:p>
          <a:p>
            <a:pPr lvl="1"/>
            <a:r>
              <a:rPr lang="en-US" dirty="0" smtClean="0"/>
              <a:t>Open, read, &amp; write</a:t>
            </a:r>
          </a:p>
          <a:p>
            <a:r>
              <a:rPr lang="en-US" sz="2800" b="1" i="1" dirty="0" smtClean="0">
                <a:solidFill>
                  <a:schemeClr val="accent5">
                    <a:lumMod val="75000"/>
                  </a:schemeClr>
                </a:solidFill>
              </a:rPr>
              <a:t>Useful</a:t>
            </a:r>
            <a:r>
              <a:rPr lang="en-US" dirty="0" smtClean="0"/>
              <a:t> example scripts!</a:t>
            </a:r>
          </a:p>
          <a:p>
            <a:r>
              <a:rPr lang="en-US" dirty="0" smtClean="0"/>
              <a:t>Plus a taste of some more advanced stuff…</a:t>
            </a:r>
          </a:p>
        </p:txBody>
      </p:sp>
      <p:sp>
        <p:nvSpPr>
          <p:cNvPr id="4" name="TextBox 3"/>
          <p:cNvSpPr txBox="1"/>
          <p:nvPr/>
        </p:nvSpPr>
        <p:spPr>
          <a:xfrm>
            <a:off x="457201" y="6019800"/>
            <a:ext cx="7543800" cy="646331"/>
          </a:xfrm>
          <a:prstGeom prst="rect">
            <a:avLst/>
          </a:prstGeom>
          <a:noFill/>
        </p:spPr>
        <p:txBody>
          <a:bodyPr wrap="square" rtlCol="0">
            <a:spAutoFit/>
          </a:bodyPr>
          <a:lstStyle/>
          <a:p>
            <a:r>
              <a:rPr lang="en-US" b="1" i="1" dirty="0" smtClean="0"/>
              <a:t>Note:	</a:t>
            </a:r>
            <a:r>
              <a:rPr lang="en-US" i="1" dirty="0" smtClean="0"/>
              <a:t>If you want to install Perl on your Micron computer, go to the</a:t>
            </a:r>
          </a:p>
          <a:p>
            <a:r>
              <a:rPr lang="en-US" i="1" dirty="0" smtClean="0"/>
              <a:t>	next (hidden) slide</a:t>
            </a:r>
          </a:p>
        </p:txBody>
      </p:sp>
    </p:spTree>
  </p:cSld>
  <p:clrMapOvr>
    <a:masterClrMapping/>
  </p:clrMapOvr>
  <p:transition>
    <p:strips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Program Control: Loops</a:t>
            </a:r>
            <a:endParaRPr lang="en-US" sz="3600" cap="none" dirty="0"/>
          </a:p>
        </p:txBody>
      </p:sp>
      <p:sp>
        <p:nvSpPr>
          <p:cNvPr id="3" name="Content Placeholder 2"/>
          <p:cNvSpPr>
            <a:spLocks noGrp="1"/>
          </p:cNvSpPr>
          <p:nvPr>
            <p:ph sz="quarter" idx="1"/>
          </p:nvPr>
        </p:nvSpPr>
        <p:spPr>
          <a:xfrm>
            <a:off x="457200" y="1188720"/>
            <a:ext cx="7467600" cy="1371600"/>
          </a:xfrm>
        </p:spPr>
        <p:txBody>
          <a:bodyPr>
            <a:normAutofit fontScale="85000" lnSpcReduction="10000"/>
          </a:bodyPr>
          <a:lstStyle/>
          <a:p>
            <a:r>
              <a:rPr lang="en-US" b="1" dirty="0" smtClean="0">
                <a:solidFill>
                  <a:schemeClr val="accent2"/>
                </a:solidFill>
              </a:rPr>
              <a:t>while</a:t>
            </a:r>
            <a:r>
              <a:rPr lang="en-US" dirty="0" smtClean="0"/>
              <a:t> loops: Loop until the condition becomes TRUE.</a:t>
            </a:r>
          </a:p>
          <a:p>
            <a:r>
              <a:rPr lang="en-US" b="1" dirty="0" smtClean="0">
                <a:solidFill>
                  <a:schemeClr val="accent2"/>
                </a:solidFill>
              </a:rPr>
              <a:t>until</a:t>
            </a:r>
            <a:r>
              <a:rPr lang="en-US" dirty="0" smtClean="0"/>
              <a:t> loops: Loop until the condition becomes FALSE.</a:t>
            </a:r>
          </a:p>
          <a:p>
            <a:r>
              <a:rPr lang="en-US" dirty="0" smtClean="0"/>
              <a:t>Both of these sorts of loops are typically used </a:t>
            </a:r>
            <a:r>
              <a:rPr lang="en-US" b="1" i="1" dirty="0" smtClean="0"/>
              <a:t>when you don’t know how many iterations you’ll be performing.</a:t>
            </a:r>
          </a:p>
        </p:txBody>
      </p:sp>
      <p:sp>
        <p:nvSpPr>
          <p:cNvPr id="4" name="TextBox 3"/>
          <p:cNvSpPr txBox="1"/>
          <p:nvPr/>
        </p:nvSpPr>
        <p:spPr>
          <a:xfrm>
            <a:off x="457201" y="2667000"/>
            <a:ext cx="7448481" cy="3962400"/>
          </a:xfrm>
          <a:prstGeom prst="rect">
            <a:avLst/>
          </a:prstGeom>
          <a:noFill/>
          <a:ln w="25400" cmpd="sng">
            <a:solidFill>
              <a:schemeClr val="tx1"/>
            </a:solidFill>
            <a:prstDash val="lgDash"/>
          </a:ln>
        </p:spPr>
        <p:txBody>
          <a:bodyPr wrap="square" lIns="182880" tIns="182880" rIns="182880" bIns="365760" rtlCol="0">
            <a:noAutofit/>
          </a:bodyPr>
          <a:lstStyle/>
          <a:p>
            <a:r>
              <a:rPr lang="en-US" sz="1600" dirty="0" smtClean="0">
                <a:solidFill>
                  <a:srgbClr val="008000"/>
                </a:solidFill>
                <a:latin typeface="Courier New"/>
              </a:rPr>
              <a:t># All 3 examples do the same thing: sum the array</a:t>
            </a:r>
            <a:endParaRPr lang="en-US" sz="1600" dirty="0" smtClean="0">
              <a:solidFill>
                <a:srgbClr val="FF0000"/>
              </a:solidFill>
              <a:latin typeface="Courier New"/>
            </a:endParaRP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CF34CF"/>
                </a:solidFill>
                <a:latin typeface="Courier New"/>
              </a:rPr>
              <a:t>@array</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2</a:t>
            </a:r>
            <a:r>
              <a:rPr lang="en-US" sz="1600" b="1" dirty="0" smtClean="0">
                <a:solidFill>
                  <a:srgbClr val="000080"/>
                </a:solidFill>
                <a:latin typeface="Courier New"/>
              </a:rPr>
              <a:t>,</a:t>
            </a:r>
            <a:r>
              <a:rPr lang="en-US" sz="1600" dirty="0" smtClean="0">
                <a:solidFill>
                  <a:srgbClr val="FF0000"/>
                </a:solidFill>
                <a:latin typeface="Courier New"/>
              </a:rPr>
              <a:t> 4</a:t>
            </a:r>
            <a:r>
              <a:rPr lang="en-US" sz="1600" b="1" dirty="0" smtClean="0">
                <a:solidFill>
                  <a:srgbClr val="000080"/>
                </a:solidFill>
                <a:latin typeface="Courier New"/>
              </a:rPr>
              <a:t>,</a:t>
            </a:r>
            <a:r>
              <a:rPr lang="en-US" sz="1600" dirty="0" smtClean="0">
                <a:solidFill>
                  <a:srgbClr val="FF0000"/>
                </a:solidFill>
                <a:latin typeface="Courier New"/>
              </a:rPr>
              <a:t> 6</a:t>
            </a:r>
            <a:r>
              <a:rPr lang="en-US" sz="1600" b="1" dirty="0" smtClean="0">
                <a:solidFill>
                  <a:srgbClr val="000080"/>
                </a:solidFill>
                <a:latin typeface="Courier New"/>
              </a:rPr>
              <a:t>,</a:t>
            </a:r>
            <a:r>
              <a:rPr lang="en-US" sz="1600" dirty="0" smtClean="0">
                <a:solidFill>
                  <a:srgbClr val="FF0000"/>
                </a:solidFill>
                <a:latin typeface="Courier New"/>
              </a:rPr>
              <a:t> 8</a:t>
            </a:r>
            <a:r>
              <a:rPr lang="en-US" sz="1600" b="1" dirty="0" smtClean="0">
                <a:solidFill>
                  <a:srgbClr val="000080"/>
                </a:solidFill>
                <a:latin typeface="Courier New"/>
              </a:rPr>
              <a:t>,</a:t>
            </a:r>
            <a:r>
              <a:rPr lang="en-US" sz="1600" dirty="0" smtClean="0">
                <a:solidFill>
                  <a:srgbClr val="FF0000"/>
                </a:solidFill>
                <a:latin typeface="Courier New"/>
              </a:rPr>
              <a:t> 10</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8000"/>
                </a:solidFill>
                <a:latin typeface="Courier New"/>
              </a:rPr>
              <a:t>$i</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FF8000"/>
                </a:solidFill>
                <a:latin typeface="Courier New"/>
              </a:rPr>
              <a:t>$sum</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0</a:t>
            </a:r>
            <a:r>
              <a:rPr lang="en-US" sz="1600" b="1" dirty="0" smtClean="0">
                <a:solidFill>
                  <a:srgbClr val="000080"/>
                </a:solidFill>
                <a:latin typeface="Courier New"/>
              </a:rPr>
              <a:t>,</a:t>
            </a:r>
            <a:r>
              <a:rPr lang="en-US" sz="1600" dirty="0" smtClean="0">
                <a:solidFill>
                  <a:srgbClr val="FF0000"/>
                </a:solidFill>
                <a:latin typeface="Courier New"/>
              </a:rPr>
              <a:t> 0</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008000"/>
                </a:solidFill>
                <a:latin typeface="Courier New"/>
              </a:rPr>
              <a:t># Set a list to a list!</a:t>
            </a:r>
          </a:p>
          <a:p>
            <a:endParaRPr lang="en-US" sz="1600" dirty="0" smtClean="0">
              <a:solidFill>
                <a:srgbClr val="FF0000"/>
              </a:solidFill>
              <a:latin typeface="Courier New"/>
            </a:endParaRPr>
          </a:p>
          <a:p>
            <a:r>
              <a:rPr lang="en-US" sz="1600" b="1" dirty="0" smtClean="0">
                <a:solidFill>
                  <a:srgbClr val="0000FF"/>
                </a:solidFill>
                <a:latin typeface="Courier New"/>
              </a:rPr>
              <a:t>while</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8000"/>
                </a:solidFill>
                <a:latin typeface="Courier New"/>
              </a:rPr>
              <a:t>$i</a:t>
            </a:r>
            <a:r>
              <a:rPr lang="en-US" sz="1600" dirty="0" smtClean="0">
                <a:solidFill>
                  <a:srgbClr val="FF0000"/>
                </a:solidFill>
                <a:latin typeface="Courier New"/>
              </a:rPr>
              <a:t> </a:t>
            </a:r>
            <a:r>
              <a:rPr lang="en-US" sz="1600" b="1" dirty="0" smtClean="0">
                <a:solidFill>
                  <a:srgbClr val="000080"/>
                </a:solidFill>
                <a:latin typeface="Courier New"/>
              </a:rPr>
              <a:t>&lt;</a:t>
            </a:r>
            <a:r>
              <a:rPr lang="en-US" sz="1600" dirty="0" smtClean="0">
                <a:solidFill>
                  <a:srgbClr val="FF0000"/>
                </a:solidFill>
                <a:latin typeface="Courier New"/>
              </a:rPr>
              <a:t> 5</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dirty="0" smtClean="0">
                <a:solidFill>
                  <a:srgbClr val="FF0000"/>
                </a:solidFill>
                <a:latin typeface="Courier New"/>
              </a:rPr>
              <a:t>    </a:t>
            </a:r>
            <a:r>
              <a:rPr lang="en-US" sz="1600" dirty="0" smtClean="0">
                <a:solidFill>
                  <a:srgbClr val="FF8000"/>
                </a:solidFill>
                <a:latin typeface="Courier New"/>
              </a:rPr>
              <a:t>$sum</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FF8000"/>
                </a:solidFill>
                <a:latin typeface="Courier New"/>
              </a:rPr>
              <a:t>$array</a:t>
            </a:r>
            <a:r>
              <a:rPr lang="en-US" sz="1600" b="1" dirty="0" smtClean="0">
                <a:solidFill>
                  <a:srgbClr val="000080"/>
                </a:solidFill>
                <a:latin typeface="Courier New"/>
              </a:rPr>
              <a:t>[</a:t>
            </a:r>
            <a:r>
              <a:rPr lang="en-US" sz="1600" dirty="0" smtClean="0">
                <a:solidFill>
                  <a:srgbClr val="FF8000"/>
                </a:solidFill>
                <a:latin typeface="Courier New"/>
              </a:rPr>
              <a:t>$i</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80"/>
                </a:solidFill>
                <a:latin typeface="Courier New"/>
              </a:rPr>
              <a:t>}</a:t>
            </a:r>
            <a:endParaRPr lang="en-US" sz="1600" dirty="0" smtClean="0">
              <a:solidFill>
                <a:srgbClr val="FF0000"/>
              </a:solidFill>
              <a:latin typeface="Courier New"/>
            </a:endParaRPr>
          </a:p>
          <a:p>
            <a:endParaRPr lang="en-US" sz="1600" dirty="0" smtClean="0">
              <a:solidFill>
                <a:srgbClr val="FF0000"/>
              </a:solidFill>
              <a:latin typeface="Courier New"/>
            </a:endParaRPr>
          </a:p>
          <a:p>
            <a:r>
              <a:rPr lang="en-US" sz="1600" b="1" dirty="0" smtClean="0">
                <a:solidFill>
                  <a:srgbClr val="000080"/>
                </a:solidFill>
                <a:latin typeface="Courier New"/>
              </a:rPr>
              <a:t>(</a:t>
            </a:r>
            <a:r>
              <a:rPr lang="en-US" sz="1600" dirty="0" smtClean="0">
                <a:solidFill>
                  <a:srgbClr val="FF8000"/>
                </a:solidFill>
                <a:latin typeface="Courier New"/>
              </a:rPr>
              <a:t>$i</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FF8000"/>
                </a:solidFill>
                <a:latin typeface="Courier New"/>
              </a:rPr>
              <a:t>$sum</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0</a:t>
            </a:r>
            <a:r>
              <a:rPr lang="en-US" sz="1600" b="1" dirty="0" smtClean="0">
                <a:solidFill>
                  <a:srgbClr val="000080"/>
                </a:solidFill>
                <a:latin typeface="Courier New"/>
              </a:rPr>
              <a:t>,</a:t>
            </a:r>
            <a:r>
              <a:rPr lang="en-US" sz="1600" dirty="0" smtClean="0">
                <a:solidFill>
                  <a:srgbClr val="FF0000"/>
                </a:solidFill>
                <a:latin typeface="Courier New"/>
              </a:rPr>
              <a:t> 0</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FF"/>
                </a:solidFill>
                <a:latin typeface="Courier New"/>
              </a:rPr>
              <a:t>until</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8000"/>
                </a:solidFill>
                <a:latin typeface="Courier New"/>
              </a:rPr>
              <a:t>$i</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5</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dirty="0" smtClean="0">
                <a:solidFill>
                  <a:srgbClr val="FF0000"/>
                </a:solidFill>
                <a:latin typeface="Courier New"/>
              </a:rPr>
              <a:t>    </a:t>
            </a:r>
            <a:r>
              <a:rPr lang="en-US" sz="1600" dirty="0" smtClean="0">
                <a:solidFill>
                  <a:srgbClr val="FF8000"/>
                </a:solidFill>
                <a:latin typeface="Courier New"/>
              </a:rPr>
              <a:t>$sum</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FF8000"/>
                </a:solidFill>
                <a:latin typeface="Courier New"/>
              </a:rPr>
              <a:t>$array</a:t>
            </a:r>
            <a:r>
              <a:rPr lang="en-US" sz="1600" b="1" dirty="0" smtClean="0">
                <a:solidFill>
                  <a:srgbClr val="000080"/>
                </a:solidFill>
                <a:latin typeface="Courier New"/>
              </a:rPr>
              <a:t>[</a:t>
            </a:r>
            <a:r>
              <a:rPr lang="en-US" sz="1600" dirty="0" smtClean="0">
                <a:solidFill>
                  <a:srgbClr val="FF8000"/>
                </a:solidFill>
                <a:latin typeface="Courier New"/>
              </a:rPr>
              <a:t>$i</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80"/>
                </a:solidFill>
                <a:latin typeface="Courier New"/>
              </a:rPr>
              <a:t>}</a:t>
            </a:r>
          </a:p>
          <a:p>
            <a:endParaRPr lang="en-US" sz="1600" dirty="0" smtClean="0">
              <a:solidFill>
                <a:srgbClr val="FF0000"/>
              </a:solidFill>
              <a:latin typeface="Courier New"/>
            </a:endParaRPr>
          </a:p>
          <a:p>
            <a:r>
              <a:rPr lang="en-US" sz="1600" b="1" dirty="0" smtClean="0">
                <a:solidFill>
                  <a:srgbClr val="000080"/>
                </a:solidFill>
                <a:latin typeface="Courier New"/>
              </a:rPr>
              <a:t>(</a:t>
            </a:r>
            <a:r>
              <a:rPr lang="en-US" sz="1600" dirty="0" smtClean="0">
                <a:solidFill>
                  <a:srgbClr val="FF8000"/>
                </a:solidFill>
                <a:latin typeface="Courier New"/>
              </a:rPr>
              <a:t>$i</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FF8000"/>
                </a:solidFill>
                <a:latin typeface="Courier New"/>
              </a:rPr>
              <a:t>$sum</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0</a:t>
            </a:r>
            <a:r>
              <a:rPr lang="en-US" sz="1600" b="1" dirty="0" smtClean="0">
                <a:solidFill>
                  <a:srgbClr val="000080"/>
                </a:solidFill>
                <a:latin typeface="Courier New"/>
              </a:rPr>
              <a:t>,</a:t>
            </a:r>
            <a:r>
              <a:rPr lang="en-US" sz="1600" dirty="0" smtClean="0">
                <a:solidFill>
                  <a:srgbClr val="FF0000"/>
                </a:solidFill>
                <a:latin typeface="Courier New"/>
              </a:rPr>
              <a:t> 0</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dirty="0" smtClean="0">
                <a:solidFill>
                  <a:srgbClr val="FF8000"/>
                </a:solidFill>
                <a:latin typeface="Courier New"/>
              </a:rPr>
              <a:t>$sum</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FF8000"/>
                </a:solidFill>
                <a:latin typeface="Courier New"/>
              </a:rPr>
              <a:t>$array</a:t>
            </a:r>
            <a:r>
              <a:rPr lang="en-US" sz="1600" b="1" dirty="0" smtClean="0">
                <a:solidFill>
                  <a:srgbClr val="000080"/>
                </a:solidFill>
                <a:latin typeface="Courier New"/>
              </a:rPr>
              <a:t>[</a:t>
            </a:r>
            <a:r>
              <a:rPr lang="en-US" sz="1600" dirty="0" smtClean="0">
                <a:solidFill>
                  <a:srgbClr val="FF8000"/>
                </a:solidFill>
                <a:latin typeface="Courier New"/>
              </a:rPr>
              <a:t>$i</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FF"/>
                </a:solidFill>
                <a:latin typeface="Courier New"/>
              </a:rPr>
              <a:t>while</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8000"/>
                </a:solidFill>
                <a:latin typeface="Courier New"/>
              </a:rPr>
              <a:t>$i</a:t>
            </a:r>
            <a:r>
              <a:rPr lang="en-US" sz="1600" dirty="0" smtClean="0">
                <a:solidFill>
                  <a:srgbClr val="FF0000"/>
                </a:solidFill>
                <a:latin typeface="Courier New"/>
              </a:rPr>
              <a:t> </a:t>
            </a:r>
            <a:r>
              <a:rPr lang="en-US" sz="1600" b="1" dirty="0" smtClean="0">
                <a:solidFill>
                  <a:srgbClr val="000080"/>
                </a:solidFill>
                <a:latin typeface="Courier New"/>
              </a:rPr>
              <a:t>&lt;=</a:t>
            </a:r>
            <a:r>
              <a:rPr lang="en-US" sz="1600" dirty="0" smtClean="0">
                <a:solidFill>
                  <a:srgbClr val="FF0000"/>
                </a:solidFill>
                <a:latin typeface="Courier New"/>
              </a:rPr>
              <a:t> 4</a:t>
            </a:r>
            <a:r>
              <a:rPr lang="en-US" sz="1600" b="1" dirty="0" smtClean="0">
                <a:solidFill>
                  <a:srgbClr val="000080"/>
                </a:solidFill>
                <a:latin typeface="Courier New"/>
              </a:rPr>
              <a:t>);</a:t>
            </a:r>
            <a:endParaRPr lang="en-US" sz="1600" dirty="0" smtClean="0"/>
          </a:p>
          <a:p>
            <a:endParaRPr lang="en-US" sz="1600" dirty="0" smtClean="0"/>
          </a:p>
        </p:txBody>
      </p:sp>
    </p:spTree>
  </p:cSld>
  <p:clrMapOvr>
    <a:masterClrMapping/>
  </p:clrMapOvr>
  <p:transition>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Program Control: Loops</a:t>
            </a:r>
            <a:endParaRPr lang="en-US" sz="3600" cap="none" dirty="0"/>
          </a:p>
        </p:txBody>
      </p:sp>
      <p:sp>
        <p:nvSpPr>
          <p:cNvPr id="3" name="Content Placeholder 2"/>
          <p:cNvSpPr>
            <a:spLocks noGrp="1"/>
          </p:cNvSpPr>
          <p:nvPr>
            <p:ph sz="quarter" idx="1"/>
          </p:nvPr>
        </p:nvSpPr>
        <p:spPr>
          <a:xfrm>
            <a:off x="457200" y="1188720"/>
            <a:ext cx="7467600" cy="1402080"/>
          </a:xfrm>
        </p:spPr>
        <p:txBody>
          <a:bodyPr>
            <a:normAutofit fontScale="92500" lnSpcReduction="10000"/>
          </a:bodyPr>
          <a:lstStyle/>
          <a:p>
            <a:r>
              <a:rPr lang="en-US" b="1" dirty="0" smtClean="0">
                <a:solidFill>
                  <a:schemeClr val="accent2"/>
                </a:solidFill>
              </a:rPr>
              <a:t>for</a:t>
            </a:r>
            <a:r>
              <a:rPr lang="en-US" dirty="0" smtClean="0"/>
              <a:t> loops: The ones you’ll probably be using most often. Loop over a list or array.</a:t>
            </a:r>
          </a:p>
          <a:p>
            <a:r>
              <a:rPr lang="en-US" dirty="0" smtClean="0"/>
              <a:t>Most useful </a:t>
            </a:r>
            <a:r>
              <a:rPr lang="en-US" b="1" i="1" dirty="0" smtClean="0"/>
              <a:t>when you know how many iterations you’ll be doing</a:t>
            </a:r>
            <a:r>
              <a:rPr lang="en-US" dirty="0" smtClean="0"/>
              <a:t>.</a:t>
            </a:r>
          </a:p>
        </p:txBody>
      </p:sp>
      <p:sp>
        <p:nvSpPr>
          <p:cNvPr id="4" name="TextBox 3"/>
          <p:cNvSpPr txBox="1"/>
          <p:nvPr/>
        </p:nvSpPr>
        <p:spPr>
          <a:xfrm>
            <a:off x="457201" y="2667000"/>
            <a:ext cx="7448481" cy="3962400"/>
          </a:xfrm>
          <a:prstGeom prst="rect">
            <a:avLst/>
          </a:prstGeom>
          <a:noFill/>
          <a:ln w="25400" cmpd="sng">
            <a:solidFill>
              <a:schemeClr val="tx1"/>
            </a:solidFill>
            <a:prstDash val="lgDash"/>
          </a:ln>
        </p:spPr>
        <p:txBody>
          <a:bodyPr wrap="square" lIns="182880" tIns="182880" rIns="182880" bIns="365760" rtlCol="0">
            <a:noAutofit/>
          </a:bodyPr>
          <a:lstStyle/>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$sum</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0</a:t>
            </a:r>
            <a:r>
              <a:rPr lang="en-US" sz="1600" b="1" dirty="0" smtClean="0">
                <a:solidFill>
                  <a:srgbClr val="000080"/>
                </a:solidFill>
                <a:latin typeface="Courier New"/>
              </a:rPr>
              <a:t>;</a:t>
            </a:r>
            <a:endParaRPr lang="en-US" sz="1600" dirty="0" smtClean="0">
              <a:solidFill>
                <a:srgbClr val="FF0000"/>
              </a:solidFill>
              <a:latin typeface="Courier New"/>
            </a:endParaRPr>
          </a:p>
          <a:p>
            <a:endParaRPr lang="en-US" sz="1600" dirty="0" smtClean="0">
              <a:solidFill>
                <a:srgbClr val="FF0000"/>
              </a:solidFill>
              <a:latin typeface="Courier New"/>
            </a:endParaRPr>
          </a:p>
          <a:p>
            <a:r>
              <a:rPr lang="en-US" sz="1600" dirty="0" smtClean="0">
                <a:solidFill>
                  <a:srgbClr val="008000"/>
                </a:solidFill>
                <a:latin typeface="Courier New"/>
              </a:rPr>
              <a:t># The way most people are used to seeing it</a:t>
            </a:r>
            <a:endParaRPr lang="en-US" sz="1600" dirty="0" smtClean="0">
              <a:solidFill>
                <a:srgbClr val="FF0000"/>
              </a:solidFill>
              <a:latin typeface="Courier New"/>
            </a:endParaRPr>
          </a:p>
          <a:p>
            <a:r>
              <a:rPr lang="en-US" sz="1600" b="1" dirty="0" smtClean="0">
                <a:solidFill>
                  <a:srgbClr val="0000FF"/>
                </a:solidFill>
                <a:latin typeface="Courier New"/>
              </a:rPr>
              <a:t>for</a:t>
            </a:r>
            <a:r>
              <a:rPr lang="en-US" sz="1600" dirty="0" smtClean="0">
                <a:solidFill>
                  <a:srgbClr val="FF0000"/>
                </a:solidFill>
                <a:latin typeface="Courier New"/>
              </a:rPr>
              <a:t> </a:t>
            </a:r>
            <a:r>
              <a:rPr lang="en-US" sz="1600" b="1" dirty="0" smtClean="0">
                <a:solidFill>
                  <a:srgbClr val="000080"/>
                </a:solidFill>
                <a:latin typeface="Courier New"/>
              </a:rPr>
              <a:t>(</a:t>
            </a:r>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$i</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1</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FF8000"/>
                </a:solidFill>
                <a:latin typeface="Courier New"/>
              </a:rPr>
              <a:t>$i</a:t>
            </a:r>
            <a:r>
              <a:rPr lang="en-US" sz="1600" dirty="0" smtClean="0">
                <a:solidFill>
                  <a:srgbClr val="FF0000"/>
                </a:solidFill>
                <a:latin typeface="Courier New"/>
              </a:rPr>
              <a:t> </a:t>
            </a:r>
            <a:r>
              <a:rPr lang="en-US" sz="1600" b="1" dirty="0" smtClean="0">
                <a:solidFill>
                  <a:srgbClr val="000080"/>
                </a:solidFill>
                <a:latin typeface="Courier New"/>
              </a:rPr>
              <a:t>&lt;=</a:t>
            </a:r>
            <a:r>
              <a:rPr lang="en-US" sz="1600" dirty="0" smtClean="0">
                <a:solidFill>
                  <a:srgbClr val="FF0000"/>
                </a:solidFill>
                <a:latin typeface="Courier New"/>
              </a:rPr>
              <a:t> 100</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FF8000"/>
                </a:solidFill>
                <a:latin typeface="Courier New"/>
              </a:rPr>
              <a:t>$i</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dirty="0" smtClean="0">
                <a:solidFill>
                  <a:srgbClr val="FF0000"/>
                </a:solidFill>
                <a:latin typeface="Courier New"/>
              </a:rPr>
              <a:t>    </a:t>
            </a:r>
            <a:r>
              <a:rPr lang="en-US" sz="1600" dirty="0" smtClean="0">
                <a:solidFill>
                  <a:srgbClr val="FF8000"/>
                </a:solidFill>
                <a:latin typeface="Courier New"/>
              </a:rPr>
              <a:t>$sum</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FF8000"/>
                </a:solidFill>
                <a:latin typeface="Courier New"/>
              </a:rPr>
              <a:t>$i</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80"/>
                </a:solidFill>
                <a:latin typeface="Courier New"/>
              </a:rPr>
              <a:t>}</a:t>
            </a:r>
            <a:endParaRPr lang="en-US" sz="1600" dirty="0" smtClean="0">
              <a:solidFill>
                <a:srgbClr val="FF0000"/>
              </a:solidFill>
              <a:latin typeface="Courier New"/>
            </a:endParaRPr>
          </a:p>
          <a:p>
            <a:endParaRPr lang="en-US" sz="1600" dirty="0" smtClean="0">
              <a:solidFill>
                <a:srgbClr val="FF0000"/>
              </a:solidFill>
              <a:latin typeface="Courier New"/>
            </a:endParaRPr>
          </a:p>
          <a:p>
            <a:r>
              <a:rPr lang="en-US" sz="1600" dirty="0" smtClean="0">
                <a:solidFill>
                  <a:srgbClr val="008000"/>
                </a:solidFill>
                <a:latin typeface="Courier New"/>
              </a:rPr>
              <a:t># A more Perl-ish way. Uses the range operator ..</a:t>
            </a:r>
            <a:r>
              <a:rPr lang="en-US" sz="1600" dirty="0" smtClean="0">
                <a:solidFill>
                  <a:srgbClr val="FF0000"/>
                </a:solidFill>
                <a:latin typeface="Courier New"/>
              </a:rPr>
              <a:t> </a:t>
            </a:r>
          </a:p>
          <a:p>
            <a:r>
              <a:rPr lang="en-US" sz="1600" b="1" dirty="0" smtClean="0">
                <a:solidFill>
                  <a:srgbClr val="0000FF"/>
                </a:solidFill>
                <a:latin typeface="Courier New"/>
              </a:rPr>
              <a:t>for</a:t>
            </a:r>
            <a:r>
              <a:rPr lang="en-US" sz="1600" dirty="0" smtClean="0">
                <a:solidFill>
                  <a:srgbClr val="FF0000"/>
                </a:solidFill>
                <a:latin typeface="Courier New"/>
              </a:rPr>
              <a:t> </a:t>
            </a:r>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$i</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1 </a:t>
            </a:r>
            <a:r>
              <a:rPr lang="en-US" sz="1600" b="1" dirty="0" smtClean="0">
                <a:solidFill>
                  <a:srgbClr val="000080"/>
                </a:solidFill>
                <a:latin typeface="Courier New"/>
              </a:rPr>
              <a:t>..</a:t>
            </a:r>
            <a:r>
              <a:rPr lang="en-US" sz="1600" dirty="0" smtClean="0">
                <a:solidFill>
                  <a:srgbClr val="FF0000"/>
                </a:solidFill>
                <a:latin typeface="Courier New"/>
              </a:rPr>
              <a:t> 100</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dirty="0" smtClean="0">
                <a:solidFill>
                  <a:srgbClr val="FF0000"/>
                </a:solidFill>
                <a:latin typeface="Courier New"/>
              </a:rPr>
              <a:t>    </a:t>
            </a:r>
            <a:r>
              <a:rPr lang="en-US" sz="1600" dirty="0" smtClean="0">
                <a:solidFill>
                  <a:srgbClr val="FF8000"/>
                </a:solidFill>
                <a:latin typeface="Courier New"/>
              </a:rPr>
              <a:t>$sum</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FF8000"/>
                </a:solidFill>
                <a:latin typeface="Courier New"/>
              </a:rPr>
              <a:t>$i</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80"/>
                </a:solidFill>
                <a:latin typeface="Courier New"/>
              </a:rPr>
              <a:t>}</a:t>
            </a:r>
            <a:endParaRPr lang="en-US" sz="1600" dirty="0" smtClean="0">
              <a:solidFill>
                <a:srgbClr val="FF0000"/>
              </a:solidFill>
              <a:latin typeface="Courier New"/>
            </a:endParaRPr>
          </a:p>
          <a:p>
            <a:endParaRPr lang="en-US" sz="1600" dirty="0" smtClean="0">
              <a:solidFill>
                <a:srgbClr val="FF0000"/>
              </a:solidFill>
              <a:latin typeface="Courier New"/>
            </a:endParaRPr>
          </a:p>
          <a:p>
            <a:r>
              <a:rPr lang="en-US" sz="1600" dirty="0" smtClean="0">
                <a:solidFill>
                  <a:srgbClr val="008000"/>
                </a:solidFill>
                <a:latin typeface="Courier New"/>
              </a:rPr>
              <a:t># One-line version, without the $i</a:t>
            </a:r>
            <a:endParaRPr lang="en-US" sz="1600" dirty="0" smtClean="0">
              <a:solidFill>
                <a:srgbClr val="FF0000"/>
              </a:solidFill>
              <a:latin typeface="Courier New"/>
            </a:endParaRP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CF34CF"/>
                </a:solidFill>
                <a:latin typeface="Courier New"/>
              </a:rPr>
              <a:t>@array</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0 </a:t>
            </a:r>
            <a:r>
              <a:rPr lang="en-US" sz="1600" b="1" dirty="0" smtClean="0">
                <a:solidFill>
                  <a:srgbClr val="000080"/>
                </a:solidFill>
                <a:latin typeface="Courier New"/>
              </a:rPr>
              <a:t>..</a:t>
            </a:r>
            <a:r>
              <a:rPr lang="en-US" sz="1600" dirty="0" smtClean="0">
                <a:solidFill>
                  <a:srgbClr val="FF0000"/>
                </a:solidFill>
                <a:latin typeface="Courier New"/>
              </a:rPr>
              <a:t> 100</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dirty="0" smtClean="0">
                <a:solidFill>
                  <a:srgbClr val="FF8000"/>
                </a:solidFill>
                <a:latin typeface="Courier New"/>
              </a:rPr>
              <a:t>$sum</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FF8000"/>
                </a:solidFill>
                <a:latin typeface="Courier New"/>
              </a:rPr>
              <a:t>$_</a:t>
            </a:r>
            <a:r>
              <a:rPr lang="en-US" sz="1600" dirty="0" smtClean="0">
                <a:solidFill>
                  <a:srgbClr val="FF0000"/>
                </a:solidFill>
                <a:latin typeface="Courier New"/>
              </a:rPr>
              <a:t> </a:t>
            </a:r>
            <a:r>
              <a:rPr lang="en-US" sz="1600" b="1" dirty="0" smtClean="0">
                <a:solidFill>
                  <a:srgbClr val="0000FF"/>
                </a:solidFill>
                <a:latin typeface="Courier New"/>
              </a:rPr>
              <a:t>foreach</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CF34CF"/>
                </a:solidFill>
                <a:latin typeface="Courier New"/>
              </a:rPr>
              <a:t>@array</a:t>
            </a:r>
            <a:r>
              <a:rPr lang="en-US" sz="1600" b="1" dirty="0" smtClean="0">
                <a:solidFill>
                  <a:srgbClr val="000080"/>
                </a:solidFill>
                <a:latin typeface="Courier New"/>
              </a:rPr>
              <a:t>); </a:t>
            </a:r>
            <a:r>
              <a:rPr lang="en-US" sz="1600" dirty="0" smtClean="0">
                <a:solidFill>
                  <a:srgbClr val="008000"/>
                </a:solidFill>
                <a:latin typeface="Courier New"/>
              </a:rPr>
              <a:t># $_ is a “magic” variable</a:t>
            </a:r>
            <a:endParaRPr lang="en-US" sz="1600" dirty="0" smtClean="0"/>
          </a:p>
          <a:p>
            <a:endParaRPr lang="en-US" sz="1600" dirty="0" smtClean="0"/>
          </a:p>
        </p:txBody>
      </p:sp>
    </p:spTree>
  </p:cSld>
  <p:clrMapOvr>
    <a:masterClrMapping/>
  </p:clrMapOvr>
  <p:transition>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Hashes</a:t>
            </a:r>
            <a:endParaRPr lang="en-US" sz="3600" cap="none" dirty="0"/>
          </a:p>
        </p:txBody>
      </p:sp>
      <p:sp>
        <p:nvSpPr>
          <p:cNvPr id="3" name="Content Placeholder 2"/>
          <p:cNvSpPr>
            <a:spLocks noGrp="1"/>
          </p:cNvSpPr>
          <p:nvPr>
            <p:ph sz="quarter" idx="1"/>
          </p:nvPr>
        </p:nvSpPr>
        <p:spPr>
          <a:xfrm>
            <a:off x="457200" y="2895600"/>
            <a:ext cx="7467600" cy="3578352"/>
          </a:xfrm>
        </p:spPr>
        <p:txBody>
          <a:bodyPr>
            <a:normAutofit fontScale="92500" lnSpcReduction="10000"/>
          </a:bodyPr>
          <a:lstStyle/>
          <a:p>
            <a:r>
              <a:rPr lang="en-US" dirty="0" smtClean="0"/>
              <a:t>Hashes are the last sort of variable in Perl.</a:t>
            </a:r>
          </a:p>
          <a:p>
            <a:pPr>
              <a:buNone/>
            </a:pPr>
            <a:endParaRPr lang="en-US" dirty="0" smtClean="0"/>
          </a:p>
          <a:p>
            <a:r>
              <a:rPr lang="en-US" dirty="0" smtClean="0"/>
              <a:t>Like arrays, they store more than one scalar.</a:t>
            </a:r>
          </a:p>
          <a:p>
            <a:pPr>
              <a:buNone/>
            </a:pPr>
            <a:endParaRPr lang="en-US" dirty="0" smtClean="0"/>
          </a:p>
          <a:p>
            <a:r>
              <a:rPr lang="en-US" dirty="0" smtClean="0"/>
              <a:t>Like arrays, they have indices.</a:t>
            </a:r>
          </a:p>
          <a:p>
            <a:pPr>
              <a:buNone/>
            </a:pPr>
            <a:endParaRPr lang="en-US" dirty="0" smtClean="0"/>
          </a:p>
          <a:p>
            <a:r>
              <a:rPr lang="en-US" dirty="0" smtClean="0"/>
              <a:t>Unlike arrays, they are not ordered.</a:t>
            </a:r>
          </a:p>
          <a:p>
            <a:pPr>
              <a:buNone/>
            </a:pPr>
            <a:endParaRPr lang="en-US" dirty="0" smtClean="0"/>
          </a:p>
          <a:p>
            <a:r>
              <a:rPr lang="en-US" dirty="0" smtClean="0"/>
              <a:t>Unlike arrays, the indices are </a:t>
            </a:r>
            <a:r>
              <a:rPr lang="en-US" b="1" i="1" dirty="0" smtClean="0"/>
              <a:t>strings</a:t>
            </a:r>
            <a:r>
              <a:rPr lang="en-US" dirty="0" smtClean="0"/>
              <a:t>.</a:t>
            </a:r>
          </a:p>
          <a:p>
            <a:pPr>
              <a:buNone/>
            </a:pPr>
            <a:endParaRPr lang="en-US" dirty="0"/>
          </a:p>
        </p:txBody>
      </p:sp>
      <p:grpSp>
        <p:nvGrpSpPr>
          <p:cNvPr id="16" name="Group 15"/>
          <p:cNvGrpSpPr/>
          <p:nvPr/>
        </p:nvGrpSpPr>
        <p:grpSpPr>
          <a:xfrm>
            <a:off x="2438401" y="1219200"/>
            <a:ext cx="5105398" cy="1524000"/>
            <a:chOff x="2438401" y="1219200"/>
            <a:chExt cx="5105398" cy="1524000"/>
          </a:xfrm>
        </p:grpSpPr>
        <p:sp>
          <p:nvSpPr>
            <p:cNvPr id="5" name="TextBox 4"/>
            <p:cNvSpPr txBox="1"/>
            <p:nvPr/>
          </p:nvSpPr>
          <p:spPr>
            <a:xfrm>
              <a:off x="2438401" y="1223963"/>
              <a:ext cx="1207382" cy="369332"/>
            </a:xfrm>
            <a:prstGeom prst="rect">
              <a:avLst/>
            </a:prstGeom>
            <a:noFill/>
          </p:spPr>
          <p:txBody>
            <a:bodyPr wrap="none" rtlCol="0">
              <a:spAutoFit/>
            </a:bodyPr>
            <a:lstStyle/>
            <a:p>
              <a:r>
                <a:rPr lang="en-US" b="1" dirty="0" smtClean="0"/>
                <a:t>%a_hash</a:t>
              </a:r>
              <a:endParaRPr lang="en-US" b="1" dirty="0"/>
            </a:p>
          </p:txBody>
        </p:sp>
        <p:sp>
          <p:nvSpPr>
            <p:cNvPr id="6" name="Rectangle 5"/>
            <p:cNvSpPr/>
            <p:nvPr/>
          </p:nvSpPr>
          <p:spPr>
            <a:xfrm>
              <a:off x="4800602" y="1219200"/>
              <a:ext cx="13716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Scalar</a:t>
              </a:r>
              <a:endParaRPr lang="en-US" dirty="0"/>
            </a:p>
          </p:txBody>
        </p:sp>
        <p:sp>
          <p:nvSpPr>
            <p:cNvPr id="8" name="Rectangle 7"/>
            <p:cNvSpPr/>
            <p:nvPr/>
          </p:nvSpPr>
          <p:spPr>
            <a:xfrm>
              <a:off x="4804140" y="1598431"/>
              <a:ext cx="136806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Scalar</a:t>
              </a:r>
              <a:endParaRPr lang="en-US" dirty="0"/>
            </a:p>
          </p:txBody>
        </p:sp>
        <p:sp>
          <p:nvSpPr>
            <p:cNvPr id="9" name="Rectangle 8"/>
            <p:cNvSpPr/>
            <p:nvPr/>
          </p:nvSpPr>
          <p:spPr>
            <a:xfrm>
              <a:off x="4800602" y="1981200"/>
              <a:ext cx="13716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Scalar</a:t>
              </a:r>
              <a:endParaRPr lang="en-US" dirty="0"/>
            </a:p>
          </p:txBody>
        </p:sp>
        <p:sp>
          <p:nvSpPr>
            <p:cNvPr id="10" name="Rectangle 9"/>
            <p:cNvSpPr/>
            <p:nvPr/>
          </p:nvSpPr>
          <p:spPr>
            <a:xfrm>
              <a:off x="4800602" y="2362200"/>
              <a:ext cx="1371600" cy="381000"/>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TextBox 10"/>
            <p:cNvSpPr txBox="1"/>
            <p:nvPr/>
          </p:nvSpPr>
          <p:spPr>
            <a:xfrm>
              <a:off x="6172200" y="1219200"/>
              <a:ext cx="1371599" cy="1508105"/>
            </a:xfrm>
            <a:prstGeom prst="rect">
              <a:avLst/>
            </a:prstGeom>
            <a:noFill/>
          </p:spPr>
          <p:txBody>
            <a:bodyPr wrap="square" rtlCol="0">
              <a:spAutoFit/>
            </a:bodyPr>
            <a:lstStyle/>
            <a:p>
              <a:pPr algn="ctr">
                <a:spcAft>
                  <a:spcPts val="800"/>
                </a:spcAft>
              </a:pPr>
              <a:r>
                <a:rPr lang="en-US" dirty="0" smtClean="0"/>
                <a:t>“key”</a:t>
              </a:r>
            </a:p>
            <a:p>
              <a:pPr algn="ctr">
                <a:spcAft>
                  <a:spcPts val="800"/>
                </a:spcAft>
              </a:pPr>
              <a:r>
                <a:rPr lang="en-US" dirty="0" smtClean="0"/>
                <a:t>“bananas”</a:t>
              </a:r>
            </a:p>
            <a:p>
              <a:pPr algn="ctr">
                <a:spcAft>
                  <a:spcPts val="800"/>
                </a:spcAft>
              </a:pPr>
              <a:r>
                <a:rPr lang="en-US" dirty="0" smtClean="0"/>
                <a:t>“3.1415”</a:t>
              </a:r>
            </a:p>
            <a:p>
              <a:pPr algn="ctr">
                <a:spcAft>
                  <a:spcPts val="800"/>
                </a:spcAft>
              </a:pPr>
              <a:r>
                <a:rPr lang="en-US" dirty="0" smtClean="0"/>
                <a:t>…</a:t>
              </a:r>
              <a:endParaRPr lang="en-US" dirty="0"/>
            </a:p>
          </p:txBody>
        </p:sp>
        <p:cxnSp>
          <p:nvCxnSpPr>
            <p:cNvPr id="13" name="Straight Arrow Connector 12"/>
            <p:cNvCxnSpPr>
              <a:stCxn id="5" idx="3"/>
              <a:endCxn id="6" idx="1"/>
            </p:cNvCxnSpPr>
            <p:nvPr/>
          </p:nvCxnSpPr>
          <p:spPr>
            <a:xfrm>
              <a:off x="3645783" y="1408629"/>
              <a:ext cx="1154819" cy="1071"/>
            </a:xfrm>
            <a:prstGeom prst="straightConnector1">
              <a:avLst/>
            </a:prstGeom>
            <a:ln w="254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Hashes</a:t>
            </a:r>
            <a:endParaRPr lang="en-US" sz="3600" cap="none" dirty="0"/>
          </a:p>
        </p:txBody>
      </p:sp>
      <p:sp>
        <p:nvSpPr>
          <p:cNvPr id="3" name="Content Placeholder 2"/>
          <p:cNvSpPr>
            <a:spLocks noGrp="1"/>
          </p:cNvSpPr>
          <p:nvPr>
            <p:ph sz="quarter" idx="1"/>
          </p:nvPr>
        </p:nvSpPr>
        <p:spPr/>
        <p:txBody>
          <a:bodyPr/>
          <a:lstStyle/>
          <a:p>
            <a:r>
              <a:rPr lang="en-US" dirty="0" smtClean="0"/>
              <a:t>Hash indices are called “keys.” Keys must be unique, and are always converted into strings.</a:t>
            </a:r>
          </a:p>
          <a:p>
            <a:endParaRPr lang="en-US" dirty="0" smtClean="0"/>
          </a:p>
          <a:p>
            <a:r>
              <a:rPr lang="en-US" dirty="0" smtClean="0"/>
              <a:t>Hash values are called, well, “values.” These are the things that are stored in the hash. A value can be any scalar.</a:t>
            </a:r>
          </a:p>
          <a:p>
            <a:endParaRPr lang="en-US" dirty="0" smtClean="0"/>
          </a:p>
          <a:p>
            <a:r>
              <a:rPr lang="en-US" dirty="0" smtClean="0"/>
              <a:t>So a hash is really just a mapping between keys and values.</a:t>
            </a:r>
            <a:endParaRPr lang="en-US" dirty="0"/>
          </a:p>
        </p:txBody>
      </p:sp>
    </p:spTree>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Hashes</a:t>
            </a:r>
            <a:endParaRPr lang="en-US" sz="3600" cap="none" dirty="0"/>
          </a:p>
        </p:txBody>
      </p:sp>
      <p:sp>
        <p:nvSpPr>
          <p:cNvPr id="3" name="Content Placeholder 2"/>
          <p:cNvSpPr>
            <a:spLocks noGrp="1"/>
          </p:cNvSpPr>
          <p:nvPr>
            <p:ph sz="quarter" idx="1"/>
          </p:nvPr>
        </p:nvSpPr>
        <p:spPr>
          <a:xfrm>
            <a:off x="457200" y="1600200"/>
            <a:ext cx="7467600" cy="1600200"/>
          </a:xfrm>
        </p:spPr>
        <p:txBody>
          <a:bodyPr>
            <a:normAutofit fontScale="77500" lnSpcReduction="20000"/>
          </a:bodyPr>
          <a:lstStyle/>
          <a:p>
            <a:r>
              <a:rPr lang="en-US" sz="2000" dirty="0" smtClean="0"/>
              <a:t>Like lists, hashes are specified using parentheses.</a:t>
            </a:r>
          </a:p>
          <a:p>
            <a:endParaRPr lang="en-US" sz="2000" dirty="0" smtClean="0"/>
          </a:p>
          <a:p>
            <a:r>
              <a:rPr lang="en-US" sz="2000" dirty="0" smtClean="0"/>
              <a:t>Hash variables start with the ‘%’ sigil.</a:t>
            </a:r>
          </a:p>
          <a:p>
            <a:pPr>
              <a:buNone/>
            </a:pPr>
            <a:endParaRPr lang="en-US" sz="2000" dirty="0" smtClean="0"/>
          </a:p>
          <a:p>
            <a:r>
              <a:rPr lang="en-US" sz="2000" dirty="0" smtClean="0"/>
              <a:t>Fill a hash using the ‘=&gt;’ operator to map keys to values, or just use commas.</a:t>
            </a:r>
          </a:p>
        </p:txBody>
      </p:sp>
      <p:sp>
        <p:nvSpPr>
          <p:cNvPr id="4" name="TextBox 3"/>
          <p:cNvSpPr txBox="1"/>
          <p:nvPr/>
        </p:nvSpPr>
        <p:spPr>
          <a:xfrm>
            <a:off x="457201" y="3200400"/>
            <a:ext cx="7448481" cy="3429000"/>
          </a:xfrm>
          <a:prstGeom prst="rect">
            <a:avLst/>
          </a:prstGeom>
          <a:noFill/>
          <a:ln w="25400" cmpd="sng">
            <a:solidFill>
              <a:schemeClr val="tx1"/>
            </a:solidFill>
            <a:prstDash val="lgDash"/>
          </a:ln>
        </p:spPr>
        <p:txBody>
          <a:bodyPr wrap="square" lIns="182880" tIns="182880" rIns="182880" bIns="365760" rtlCol="0">
            <a:noAutofit/>
          </a:bodyPr>
          <a:lstStyle/>
          <a:p>
            <a:r>
              <a:rPr lang="en-US" sz="1600" dirty="0" smtClean="0">
                <a:solidFill>
                  <a:srgbClr val="008000"/>
                </a:solidFill>
                <a:latin typeface="Courier New"/>
              </a:rPr>
              <a:t># Empty hash</a:t>
            </a:r>
            <a:endParaRPr lang="en-US" sz="1600" dirty="0" smtClean="0">
              <a:solidFill>
                <a:srgbClr val="FF0000"/>
              </a:solidFill>
              <a:latin typeface="Courier New"/>
            </a:endParaRP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8080C0"/>
                </a:solidFill>
                <a:latin typeface="Courier New"/>
              </a:rPr>
              <a:t>%first_hash</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endParaRPr lang="en-US" sz="1600" dirty="0" smtClean="0">
              <a:solidFill>
                <a:srgbClr val="FF0000"/>
              </a:solidFill>
              <a:latin typeface="Courier New"/>
            </a:endParaRPr>
          </a:p>
          <a:p>
            <a:endParaRPr lang="en-US" sz="1600" dirty="0" smtClean="0">
              <a:solidFill>
                <a:srgbClr val="FF0000"/>
              </a:solidFill>
              <a:latin typeface="Courier New"/>
            </a:endParaRPr>
          </a:p>
          <a:p>
            <a:r>
              <a:rPr lang="en-US" sz="1600" dirty="0" smtClean="0">
                <a:solidFill>
                  <a:srgbClr val="008000"/>
                </a:solidFill>
                <a:latin typeface="Courier New"/>
              </a:rPr>
              <a:t># Values</a:t>
            </a: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$scalar</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'Bananas'</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8080C0"/>
                </a:solidFill>
                <a:latin typeface="Courier New"/>
              </a:rPr>
              <a:t>%second_hash</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dirty="0" smtClean="0">
                <a:solidFill>
                  <a:srgbClr val="FF0000"/>
                </a:solidFill>
                <a:latin typeface="Courier New"/>
              </a:rPr>
              <a:t>    </a:t>
            </a:r>
            <a:r>
              <a:rPr lang="en-US" sz="1600" dirty="0" smtClean="0">
                <a:solidFill>
                  <a:srgbClr val="808080"/>
                </a:solidFill>
                <a:latin typeface="Courier New"/>
              </a:rPr>
              <a:t>"Key"  </a:t>
            </a:r>
            <a:r>
              <a:rPr lang="en-US" sz="1600" dirty="0" smtClean="0">
                <a:solidFill>
                  <a:srgbClr val="FF0000"/>
                </a:solidFill>
                <a:latin typeface="Courier New"/>
              </a:rPr>
              <a:t> </a:t>
            </a:r>
            <a:r>
              <a:rPr lang="en-US" sz="1600" b="1" dirty="0" smtClean="0">
                <a:solidFill>
                  <a:srgbClr val="000080"/>
                </a:solidFill>
                <a:latin typeface="Courier New"/>
              </a:rPr>
              <a:t>=&gt;</a:t>
            </a:r>
            <a:r>
              <a:rPr lang="en-US" sz="1600" dirty="0" smtClean="0">
                <a:solidFill>
                  <a:srgbClr val="FF0000"/>
                </a:solidFill>
                <a:latin typeface="Courier New"/>
              </a:rPr>
              <a:t> </a:t>
            </a:r>
            <a:r>
              <a:rPr lang="en-US" sz="1600" dirty="0" smtClean="0">
                <a:solidFill>
                  <a:srgbClr val="808080"/>
                </a:solidFill>
                <a:latin typeface="Courier New"/>
              </a:rPr>
              <a:t>"Value for key"</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dirty="0" smtClean="0">
                <a:solidFill>
                  <a:srgbClr val="FF0000"/>
                </a:solidFill>
                <a:latin typeface="Courier New"/>
              </a:rPr>
              <a:t>    3.1415  </a:t>
            </a:r>
            <a:r>
              <a:rPr lang="en-US" sz="1600" b="1" dirty="0" smtClean="0">
                <a:solidFill>
                  <a:srgbClr val="000080"/>
                </a:solidFill>
                <a:latin typeface="Courier New"/>
              </a:rPr>
              <a:t>=&gt;</a:t>
            </a:r>
            <a:r>
              <a:rPr lang="en-US" sz="1600" dirty="0" smtClean="0">
                <a:solidFill>
                  <a:srgbClr val="FF0000"/>
                </a:solidFill>
                <a:latin typeface="Courier New"/>
              </a:rPr>
              <a:t> </a:t>
            </a:r>
            <a:r>
              <a:rPr lang="en-US" sz="1600" dirty="0" smtClean="0">
                <a:solidFill>
                  <a:srgbClr val="FF8000"/>
                </a:solidFill>
                <a:latin typeface="Courier New"/>
              </a:rPr>
              <a:t>$scalar</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dirty="0" smtClean="0">
                <a:solidFill>
                  <a:srgbClr val="FF0000"/>
                </a:solidFill>
                <a:latin typeface="Courier New"/>
              </a:rPr>
              <a:t>    </a:t>
            </a:r>
            <a:r>
              <a:rPr lang="en-US" sz="1600" dirty="0" smtClean="0">
                <a:solidFill>
                  <a:srgbClr val="FF8000"/>
                </a:solidFill>
                <a:latin typeface="Courier New"/>
              </a:rPr>
              <a:t>$scalar</a:t>
            </a:r>
            <a:r>
              <a:rPr lang="en-US" sz="1600" dirty="0" smtClean="0">
                <a:solidFill>
                  <a:srgbClr val="FF0000"/>
                </a:solidFill>
                <a:latin typeface="Courier New"/>
              </a:rPr>
              <a:t> </a:t>
            </a:r>
            <a:r>
              <a:rPr lang="en-US" sz="1600" b="1" dirty="0" smtClean="0">
                <a:solidFill>
                  <a:srgbClr val="000080"/>
                </a:solidFill>
                <a:latin typeface="Courier New"/>
              </a:rPr>
              <a:t>=&gt;</a:t>
            </a:r>
            <a:r>
              <a:rPr lang="en-US" sz="1600" dirty="0" smtClean="0">
                <a:solidFill>
                  <a:srgbClr val="FF0000"/>
                </a:solidFill>
                <a:latin typeface="Courier New"/>
              </a:rPr>
              <a:t> </a:t>
            </a:r>
            <a:r>
              <a:rPr lang="en-US" sz="1600" dirty="0" smtClean="0">
                <a:solidFill>
                  <a:srgbClr val="808080"/>
                </a:solidFill>
                <a:latin typeface="Courier New"/>
              </a:rPr>
              <a:t>"Tasty pie"</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80"/>
                </a:solidFill>
                <a:latin typeface="Courier New"/>
              </a:rPr>
              <a:t>);</a:t>
            </a:r>
            <a:r>
              <a:rPr lang="en-US" sz="1600" dirty="0" smtClean="0">
                <a:solidFill>
                  <a:srgbClr val="FF0000"/>
                </a:solidFill>
                <a:latin typeface="Courier New"/>
              </a:rPr>
              <a:t> </a:t>
            </a:r>
          </a:p>
          <a:p>
            <a:endParaRPr lang="en-US" sz="1600" dirty="0" smtClean="0">
              <a:solidFill>
                <a:srgbClr val="FF0000"/>
              </a:solidFill>
              <a:latin typeface="Courier New"/>
            </a:endParaRPr>
          </a:p>
          <a:p>
            <a:r>
              <a:rPr lang="en-US" sz="1600" dirty="0" smtClean="0">
                <a:solidFill>
                  <a:srgbClr val="008000"/>
                </a:solidFill>
                <a:latin typeface="Courier New"/>
              </a:rPr>
              <a:t># More values. key =&gt; 1, bananas =&gt; 2, 3.1415 =&gt; pi</a:t>
            </a:r>
            <a:endParaRPr lang="en-US" sz="1600" dirty="0" smtClean="0">
              <a:solidFill>
                <a:srgbClr val="FF0000"/>
              </a:solidFill>
              <a:latin typeface="Courier New"/>
            </a:endParaRP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8080C0"/>
                </a:solidFill>
                <a:latin typeface="Courier New"/>
              </a:rPr>
              <a:t>%third_hash</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808080"/>
                </a:solidFill>
                <a:latin typeface="Courier New"/>
              </a:rPr>
              <a:t>'key'</a:t>
            </a:r>
            <a:r>
              <a:rPr lang="en-US" sz="1600" b="1" dirty="0" smtClean="0">
                <a:solidFill>
                  <a:srgbClr val="000080"/>
                </a:solidFill>
                <a:latin typeface="Courier New"/>
              </a:rPr>
              <a:t>,</a:t>
            </a:r>
            <a:r>
              <a:rPr lang="en-US" sz="1600" dirty="0" smtClean="0">
                <a:solidFill>
                  <a:srgbClr val="FF0000"/>
                </a:solidFill>
                <a:latin typeface="Courier New"/>
              </a:rPr>
              <a:t> 1</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'bananas'</a:t>
            </a:r>
            <a:r>
              <a:rPr lang="en-US" sz="1600" b="1" dirty="0" smtClean="0">
                <a:solidFill>
                  <a:srgbClr val="000080"/>
                </a:solidFill>
                <a:latin typeface="Courier New"/>
              </a:rPr>
              <a:t>,</a:t>
            </a:r>
            <a:r>
              <a:rPr lang="en-US" sz="1600" dirty="0" smtClean="0">
                <a:solidFill>
                  <a:srgbClr val="FF0000"/>
                </a:solidFill>
                <a:latin typeface="Courier New"/>
              </a:rPr>
              <a:t> 2</a:t>
            </a:r>
            <a:r>
              <a:rPr lang="en-US" sz="1600" b="1" dirty="0" smtClean="0">
                <a:solidFill>
                  <a:srgbClr val="000080"/>
                </a:solidFill>
                <a:latin typeface="Courier New"/>
              </a:rPr>
              <a:t>,</a:t>
            </a:r>
            <a:r>
              <a:rPr lang="en-US" sz="1600" dirty="0" smtClean="0">
                <a:solidFill>
                  <a:srgbClr val="FF0000"/>
                </a:solidFill>
                <a:latin typeface="Courier New"/>
              </a:rPr>
              <a:t> 3.1415</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'pi'</a:t>
            </a:r>
            <a:r>
              <a:rPr lang="en-US" sz="1600" b="1" dirty="0" smtClean="0">
                <a:solidFill>
                  <a:srgbClr val="000080"/>
                </a:solidFill>
                <a:latin typeface="Courier New"/>
              </a:rPr>
              <a:t>);</a:t>
            </a:r>
            <a:endParaRPr lang="en-US" sz="1600" dirty="0" smtClean="0"/>
          </a:p>
          <a:p>
            <a:endParaRPr lang="en-US" sz="1600" dirty="0"/>
          </a:p>
        </p:txBody>
      </p:sp>
    </p:spTree>
  </p:cSld>
  <p:clrMapOvr>
    <a:masterClrMapping/>
  </p:clrMapOvr>
  <p:transition>
    <p:strips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Hash Indices</a:t>
            </a:r>
            <a:endParaRPr lang="en-US" sz="3600" cap="none" dirty="0"/>
          </a:p>
        </p:txBody>
      </p:sp>
      <p:sp>
        <p:nvSpPr>
          <p:cNvPr id="3" name="Content Placeholder 2"/>
          <p:cNvSpPr>
            <a:spLocks noGrp="1"/>
          </p:cNvSpPr>
          <p:nvPr>
            <p:ph sz="quarter" idx="1"/>
          </p:nvPr>
        </p:nvSpPr>
        <p:spPr>
          <a:xfrm>
            <a:off x="457200" y="1600200"/>
            <a:ext cx="7467600" cy="1219200"/>
          </a:xfrm>
        </p:spPr>
        <p:txBody>
          <a:bodyPr>
            <a:normAutofit/>
          </a:bodyPr>
          <a:lstStyle/>
          <a:p>
            <a:r>
              <a:rPr lang="en-US" dirty="0" smtClean="0"/>
              <a:t>Get into a hash index using curly braces { }. Like arrays, accessing scalars inside an index means using a $ up front.</a:t>
            </a:r>
            <a:endParaRPr lang="en-US" dirty="0"/>
          </a:p>
        </p:txBody>
      </p:sp>
      <p:sp>
        <p:nvSpPr>
          <p:cNvPr id="4" name="TextBox 3"/>
          <p:cNvSpPr txBox="1"/>
          <p:nvPr/>
        </p:nvSpPr>
        <p:spPr>
          <a:xfrm>
            <a:off x="457201" y="3048000"/>
            <a:ext cx="7448481" cy="3581400"/>
          </a:xfrm>
          <a:prstGeom prst="rect">
            <a:avLst/>
          </a:prstGeom>
          <a:noFill/>
          <a:ln w="25400" cmpd="sng">
            <a:solidFill>
              <a:schemeClr val="tx1"/>
            </a:solidFill>
            <a:prstDash val="lgDash"/>
          </a:ln>
        </p:spPr>
        <p:txBody>
          <a:bodyPr wrap="square" lIns="182880" tIns="182880" rIns="182880" bIns="365760" rtlCol="0">
            <a:noAutofit/>
          </a:bodyPr>
          <a:lstStyle/>
          <a:p>
            <a:r>
              <a:rPr lang="en-US" sz="1400" b="1" dirty="0" smtClean="0">
                <a:solidFill>
                  <a:srgbClr val="0000FF"/>
                </a:solidFill>
                <a:latin typeface="Courier New"/>
              </a:rPr>
              <a:t>my</a:t>
            </a:r>
            <a:r>
              <a:rPr lang="en-US" sz="1400" dirty="0" smtClean="0">
                <a:solidFill>
                  <a:srgbClr val="FF0000"/>
                </a:solidFill>
                <a:latin typeface="Courier New"/>
              </a:rPr>
              <a:t> </a:t>
            </a:r>
            <a:r>
              <a:rPr lang="en-US" sz="1400" dirty="0" smtClean="0">
                <a:solidFill>
                  <a:srgbClr val="8080C0"/>
                </a:solidFill>
                <a:latin typeface="Courier New"/>
              </a:rPr>
              <a:t>%hash</a:t>
            </a:r>
            <a:r>
              <a:rPr lang="en-US" sz="1400" dirty="0" smtClean="0">
                <a:solidFill>
                  <a:srgbClr val="FF0000"/>
                </a:solidFill>
                <a:latin typeface="Courier New"/>
              </a:rPr>
              <a:t> </a:t>
            </a:r>
            <a:r>
              <a:rPr lang="en-US" sz="1400" b="1" dirty="0" smtClean="0">
                <a:solidFill>
                  <a:srgbClr val="000080"/>
                </a:solidFill>
                <a:latin typeface="Courier New"/>
              </a:rPr>
              <a:t>=</a:t>
            </a:r>
            <a:r>
              <a:rPr lang="en-US" sz="1400" dirty="0" smtClean="0">
                <a:solidFill>
                  <a:srgbClr val="FF0000"/>
                </a:solidFill>
                <a:latin typeface="Courier New"/>
              </a:rPr>
              <a:t> </a:t>
            </a:r>
            <a:r>
              <a:rPr lang="en-US" sz="1400" b="1" dirty="0" smtClean="0">
                <a:solidFill>
                  <a:srgbClr val="000080"/>
                </a:solidFill>
                <a:latin typeface="Courier New"/>
              </a:rPr>
              <a:t>(</a:t>
            </a:r>
            <a:r>
              <a:rPr lang="en-US" sz="1400" dirty="0" smtClean="0">
                <a:solidFill>
                  <a:srgbClr val="808080"/>
                </a:solidFill>
                <a:latin typeface="Courier New"/>
              </a:rPr>
              <a:t>'key'</a:t>
            </a:r>
            <a:r>
              <a:rPr lang="en-US" sz="1400" b="1" dirty="0" smtClean="0">
                <a:solidFill>
                  <a:srgbClr val="000080"/>
                </a:solidFill>
                <a:latin typeface="Courier New"/>
              </a:rPr>
              <a:t>,</a:t>
            </a:r>
            <a:r>
              <a:rPr lang="en-US" sz="1400" dirty="0" smtClean="0">
                <a:solidFill>
                  <a:srgbClr val="FF0000"/>
                </a:solidFill>
                <a:latin typeface="Courier New"/>
              </a:rPr>
              <a:t> 1</a:t>
            </a:r>
            <a:r>
              <a:rPr lang="en-US" sz="1400" b="1" dirty="0" smtClean="0">
                <a:solidFill>
                  <a:srgbClr val="000080"/>
                </a:solidFill>
                <a:latin typeface="Courier New"/>
              </a:rPr>
              <a:t>,</a:t>
            </a:r>
            <a:r>
              <a:rPr lang="en-US" sz="1400" dirty="0" smtClean="0">
                <a:solidFill>
                  <a:srgbClr val="FF0000"/>
                </a:solidFill>
                <a:latin typeface="Courier New"/>
              </a:rPr>
              <a:t> </a:t>
            </a:r>
            <a:r>
              <a:rPr lang="en-US" sz="1400" dirty="0" smtClean="0">
                <a:solidFill>
                  <a:srgbClr val="808080"/>
                </a:solidFill>
                <a:latin typeface="Courier New"/>
              </a:rPr>
              <a:t>'bananas'</a:t>
            </a:r>
            <a:r>
              <a:rPr lang="en-US" sz="1400" b="1" dirty="0" smtClean="0">
                <a:solidFill>
                  <a:srgbClr val="000080"/>
                </a:solidFill>
                <a:latin typeface="Courier New"/>
              </a:rPr>
              <a:t>,</a:t>
            </a:r>
            <a:r>
              <a:rPr lang="en-US" sz="1400" dirty="0" smtClean="0">
                <a:solidFill>
                  <a:srgbClr val="FF0000"/>
                </a:solidFill>
                <a:latin typeface="Courier New"/>
              </a:rPr>
              <a:t> 2</a:t>
            </a:r>
            <a:r>
              <a:rPr lang="en-US" sz="1400" b="1" dirty="0" smtClean="0">
                <a:solidFill>
                  <a:srgbClr val="000080"/>
                </a:solidFill>
                <a:latin typeface="Courier New"/>
              </a:rPr>
              <a:t>,</a:t>
            </a:r>
            <a:r>
              <a:rPr lang="en-US" sz="1400" dirty="0" smtClean="0">
                <a:solidFill>
                  <a:srgbClr val="FF0000"/>
                </a:solidFill>
                <a:latin typeface="Courier New"/>
              </a:rPr>
              <a:t> 3.1415</a:t>
            </a:r>
            <a:r>
              <a:rPr lang="en-US" sz="1400" b="1" dirty="0" smtClean="0">
                <a:solidFill>
                  <a:srgbClr val="000080"/>
                </a:solidFill>
                <a:latin typeface="Courier New"/>
              </a:rPr>
              <a:t>,</a:t>
            </a:r>
            <a:r>
              <a:rPr lang="en-US" sz="1400" dirty="0" smtClean="0">
                <a:solidFill>
                  <a:srgbClr val="FF0000"/>
                </a:solidFill>
                <a:latin typeface="Courier New"/>
              </a:rPr>
              <a:t> </a:t>
            </a:r>
            <a:r>
              <a:rPr lang="en-US" sz="1400" dirty="0" smtClean="0">
                <a:solidFill>
                  <a:srgbClr val="808080"/>
                </a:solidFill>
                <a:latin typeface="Courier New"/>
              </a:rPr>
              <a:t>'pi'</a:t>
            </a:r>
            <a:r>
              <a:rPr lang="en-US" sz="1400" b="1" dirty="0" smtClean="0">
                <a:solidFill>
                  <a:srgbClr val="000080"/>
                </a:solidFill>
                <a:latin typeface="Courier New"/>
              </a:rPr>
              <a:t>);</a:t>
            </a:r>
          </a:p>
          <a:p>
            <a:endParaRPr lang="en-US" sz="1400" b="1" dirty="0" smtClean="0">
              <a:solidFill>
                <a:srgbClr val="000080"/>
              </a:solidFill>
              <a:latin typeface="Courier New"/>
            </a:endParaRPr>
          </a:p>
          <a:p>
            <a:r>
              <a:rPr lang="en-US" sz="1400" dirty="0" smtClean="0">
                <a:solidFill>
                  <a:srgbClr val="008000"/>
                </a:solidFill>
                <a:latin typeface="Courier New"/>
              </a:rPr>
              <a:t># Access an index and print it</a:t>
            </a:r>
            <a:endParaRPr lang="en-US" sz="1400" dirty="0" smtClean="0">
              <a:solidFill>
                <a:srgbClr val="FF0000"/>
              </a:solidFill>
              <a:latin typeface="Courier New"/>
            </a:endParaRPr>
          </a:p>
          <a:p>
            <a:r>
              <a:rPr lang="en-US" sz="1400" b="1" dirty="0" smtClean="0">
                <a:solidFill>
                  <a:srgbClr val="0000FF"/>
                </a:solidFill>
                <a:latin typeface="Courier New"/>
              </a:rPr>
              <a:t>print</a:t>
            </a:r>
            <a:r>
              <a:rPr lang="en-US" sz="1400" dirty="0" smtClean="0">
                <a:solidFill>
                  <a:srgbClr val="FF0000"/>
                </a:solidFill>
                <a:latin typeface="Courier New"/>
              </a:rPr>
              <a:t> </a:t>
            </a:r>
            <a:r>
              <a:rPr lang="en-US" sz="1400" dirty="0" smtClean="0">
                <a:solidFill>
                  <a:srgbClr val="808080"/>
                </a:solidFill>
                <a:latin typeface="Courier New"/>
              </a:rPr>
              <a:t>'Key "bananas" maps to '</a:t>
            </a:r>
            <a:r>
              <a:rPr lang="en-US" sz="1400" b="1" dirty="0" smtClean="0">
                <a:solidFill>
                  <a:srgbClr val="000080"/>
                </a:solidFill>
                <a:latin typeface="Courier New"/>
              </a:rPr>
              <a:t>,</a:t>
            </a:r>
            <a:r>
              <a:rPr lang="en-US" sz="1400" dirty="0" smtClean="0">
                <a:solidFill>
                  <a:srgbClr val="FF0000"/>
                </a:solidFill>
                <a:latin typeface="Courier New"/>
              </a:rPr>
              <a:t> </a:t>
            </a:r>
            <a:r>
              <a:rPr lang="en-US" sz="1400" dirty="0" smtClean="0">
                <a:solidFill>
                  <a:srgbClr val="FF8000"/>
                </a:solidFill>
                <a:latin typeface="Courier New"/>
              </a:rPr>
              <a:t>$hash</a:t>
            </a:r>
            <a:r>
              <a:rPr lang="en-US" sz="1400" b="1" dirty="0" smtClean="0">
                <a:solidFill>
                  <a:srgbClr val="000080"/>
                </a:solidFill>
                <a:latin typeface="Courier New"/>
              </a:rPr>
              <a:t>{</a:t>
            </a:r>
            <a:r>
              <a:rPr lang="en-US" sz="1400" dirty="0" smtClean="0">
                <a:solidFill>
                  <a:srgbClr val="808080"/>
                </a:solidFill>
                <a:latin typeface="Courier New"/>
              </a:rPr>
              <a:t>'bananas'</a:t>
            </a:r>
            <a:r>
              <a:rPr lang="en-US" sz="1400" b="1" dirty="0" smtClean="0">
                <a:solidFill>
                  <a:srgbClr val="000080"/>
                </a:solidFill>
                <a:latin typeface="Courier New"/>
              </a:rPr>
              <a:t>},</a:t>
            </a:r>
            <a:r>
              <a:rPr lang="en-US" sz="1400" dirty="0" smtClean="0">
                <a:solidFill>
                  <a:srgbClr val="FF0000"/>
                </a:solidFill>
                <a:latin typeface="Courier New"/>
              </a:rPr>
              <a:t> </a:t>
            </a:r>
            <a:r>
              <a:rPr lang="en-US" sz="1400" dirty="0" smtClean="0">
                <a:solidFill>
                  <a:srgbClr val="808080"/>
                </a:solidFill>
                <a:latin typeface="Courier New"/>
              </a:rPr>
              <a:t>"\n"</a:t>
            </a:r>
            <a:r>
              <a:rPr lang="en-US" sz="1400" b="1" dirty="0" smtClean="0">
                <a:solidFill>
                  <a:srgbClr val="000080"/>
                </a:solidFill>
                <a:latin typeface="Courier New"/>
              </a:rPr>
              <a:t>;</a:t>
            </a:r>
            <a:endParaRPr lang="en-US" sz="1400" dirty="0" smtClean="0">
              <a:solidFill>
                <a:srgbClr val="FF0000"/>
              </a:solidFill>
              <a:latin typeface="Courier New"/>
            </a:endParaRPr>
          </a:p>
          <a:p>
            <a:endParaRPr lang="en-US" sz="1400" dirty="0" smtClean="0">
              <a:solidFill>
                <a:srgbClr val="FF0000"/>
              </a:solidFill>
              <a:latin typeface="Courier New"/>
            </a:endParaRPr>
          </a:p>
          <a:p>
            <a:r>
              <a:rPr lang="en-US" sz="1400" dirty="0" smtClean="0">
                <a:solidFill>
                  <a:srgbClr val="008000"/>
                </a:solidFill>
                <a:latin typeface="Courier New"/>
              </a:rPr>
              <a:t># Change the value for an existing key</a:t>
            </a:r>
            <a:endParaRPr lang="en-US" sz="1400" dirty="0" smtClean="0">
              <a:solidFill>
                <a:srgbClr val="FF0000"/>
              </a:solidFill>
              <a:latin typeface="Courier New"/>
            </a:endParaRPr>
          </a:p>
          <a:p>
            <a:r>
              <a:rPr lang="en-US" sz="1400" dirty="0" smtClean="0">
                <a:solidFill>
                  <a:srgbClr val="FF8000"/>
                </a:solidFill>
                <a:latin typeface="Courier New"/>
              </a:rPr>
              <a:t>$hash</a:t>
            </a:r>
            <a:r>
              <a:rPr lang="en-US" sz="1400" b="1" dirty="0" smtClean="0">
                <a:solidFill>
                  <a:srgbClr val="000080"/>
                </a:solidFill>
                <a:latin typeface="Courier New"/>
              </a:rPr>
              <a:t>{</a:t>
            </a:r>
            <a:r>
              <a:rPr lang="en-US" sz="1400" dirty="0" smtClean="0">
                <a:solidFill>
                  <a:srgbClr val="808080"/>
                </a:solidFill>
                <a:latin typeface="Courier New"/>
              </a:rPr>
              <a:t>'key'</a:t>
            </a:r>
            <a:r>
              <a:rPr lang="en-US" sz="1400" b="1" dirty="0" smtClean="0">
                <a:solidFill>
                  <a:srgbClr val="000080"/>
                </a:solidFill>
                <a:latin typeface="Courier New"/>
              </a:rPr>
              <a:t>}</a:t>
            </a:r>
            <a:r>
              <a:rPr lang="en-US" sz="1400" dirty="0" smtClean="0">
                <a:solidFill>
                  <a:srgbClr val="FF0000"/>
                </a:solidFill>
                <a:latin typeface="Courier New"/>
              </a:rPr>
              <a:t> </a:t>
            </a:r>
            <a:r>
              <a:rPr lang="en-US" sz="1400" b="1" dirty="0" smtClean="0">
                <a:solidFill>
                  <a:srgbClr val="000080"/>
                </a:solidFill>
                <a:latin typeface="Courier New"/>
              </a:rPr>
              <a:t>=</a:t>
            </a:r>
            <a:r>
              <a:rPr lang="en-US" sz="1400" dirty="0" smtClean="0">
                <a:solidFill>
                  <a:srgbClr val="FF0000"/>
                </a:solidFill>
                <a:latin typeface="Courier New"/>
              </a:rPr>
              <a:t> </a:t>
            </a:r>
            <a:r>
              <a:rPr lang="en-US" sz="1400" dirty="0" smtClean="0">
                <a:solidFill>
                  <a:srgbClr val="808080"/>
                </a:solidFill>
                <a:latin typeface="Courier New"/>
              </a:rPr>
              <a:t>'A different value'</a:t>
            </a:r>
            <a:r>
              <a:rPr lang="en-US" sz="1400" b="1" dirty="0" smtClean="0">
                <a:solidFill>
                  <a:srgbClr val="000080"/>
                </a:solidFill>
                <a:latin typeface="Courier New"/>
              </a:rPr>
              <a:t>;</a:t>
            </a:r>
            <a:endParaRPr lang="en-US" sz="1400" dirty="0" smtClean="0">
              <a:solidFill>
                <a:srgbClr val="FF0000"/>
              </a:solidFill>
              <a:latin typeface="Courier New"/>
            </a:endParaRPr>
          </a:p>
          <a:p>
            <a:endParaRPr lang="en-US" sz="1400" dirty="0" smtClean="0">
              <a:solidFill>
                <a:srgbClr val="FF0000"/>
              </a:solidFill>
              <a:latin typeface="Courier New"/>
            </a:endParaRPr>
          </a:p>
          <a:p>
            <a:r>
              <a:rPr lang="en-US" sz="1400" dirty="0" smtClean="0">
                <a:solidFill>
                  <a:srgbClr val="008000"/>
                </a:solidFill>
                <a:latin typeface="Courier New"/>
              </a:rPr>
              <a:t># Add a new key</a:t>
            </a:r>
            <a:endParaRPr lang="en-US" sz="1400" dirty="0" smtClean="0">
              <a:solidFill>
                <a:srgbClr val="FF0000"/>
              </a:solidFill>
              <a:latin typeface="Courier New"/>
            </a:endParaRPr>
          </a:p>
          <a:p>
            <a:r>
              <a:rPr lang="en-US" sz="1400" dirty="0" smtClean="0">
                <a:solidFill>
                  <a:srgbClr val="FF8000"/>
                </a:solidFill>
                <a:latin typeface="Courier New"/>
              </a:rPr>
              <a:t>$hash</a:t>
            </a:r>
            <a:r>
              <a:rPr lang="en-US" sz="1400" b="1" dirty="0" smtClean="0">
                <a:solidFill>
                  <a:srgbClr val="000080"/>
                </a:solidFill>
                <a:latin typeface="Courier New"/>
              </a:rPr>
              <a:t>{</a:t>
            </a:r>
            <a:r>
              <a:rPr lang="en-US" sz="1400" dirty="0" smtClean="0">
                <a:solidFill>
                  <a:srgbClr val="808080"/>
                </a:solidFill>
                <a:latin typeface="Courier New"/>
              </a:rPr>
              <a:t>'Brand New Key'</a:t>
            </a:r>
            <a:r>
              <a:rPr lang="en-US" sz="1400" b="1" dirty="0" smtClean="0">
                <a:solidFill>
                  <a:srgbClr val="000080"/>
                </a:solidFill>
                <a:latin typeface="Courier New"/>
              </a:rPr>
              <a:t>}</a:t>
            </a:r>
            <a:r>
              <a:rPr lang="en-US" sz="1400" dirty="0" smtClean="0">
                <a:solidFill>
                  <a:srgbClr val="FF0000"/>
                </a:solidFill>
                <a:latin typeface="Courier New"/>
              </a:rPr>
              <a:t> </a:t>
            </a:r>
            <a:r>
              <a:rPr lang="en-US" sz="1400" b="1" dirty="0" smtClean="0">
                <a:solidFill>
                  <a:srgbClr val="000080"/>
                </a:solidFill>
                <a:latin typeface="Courier New"/>
              </a:rPr>
              <a:t>=</a:t>
            </a:r>
            <a:r>
              <a:rPr lang="en-US" sz="1400" dirty="0" smtClean="0">
                <a:solidFill>
                  <a:srgbClr val="FF0000"/>
                </a:solidFill>
                <a:latin typeface="Courier New"/>
              </a:rPr>
              <a:t> </a:t>
            </a:r>
            <a:r>
              <a:rPr lang="en-US" sz="1400" dirty="0" smtClean="0">
                <a:solidFill>
                  <a:srgbClr val="808080"/>
                </a:solidFill>
                <a:latin typeface="Courier New"/>
              </a:rPr>
              <a:t>'Brand New Value'</a:t>
            </a:r>
            <a:r>
              <a:rPr lang="en-US" sz="1400" b="1" dirty="0" smtClean="0">
                <a:solidFill>
                  <a:srgbClr val="000080"/>
                </a:solidFill>
                <a:latin typeface="Courier New"/>
              </a:rPr>
              <a:t>;</a:t>
            </a:r>
          </a:p>
          <a:p>
            <a:endParaRPr lang="en-US" sz="1400" b="1" dirty="0" smtClean="0">
              <a:solidFill>
                <a:srgbClr val="000080"/>
              </a:solidFill>
              <a:latin typeface="Courier New"/>
            </a:endParaRPr>
          </a:p>
          <a:p>
            <a:r>
              <a:rPr lang="en-US" sz="1400" dirty="0" smtClean="0">
                <a:solidFill>
                  <a:srgbClr val="008000"/>
                </a:solidFill>
                <a:latin typeface="Courier New"/>
              </a:rPr>
              <a:t># Still converts to strings</a:t>
            </a:r>
            <a:endParaRPr lang="en-US" sz="1400" dirty="0" smtClean="0">
              <a:solidFill>
                <a:srgbClr val="FF0000"/>
              </a:solidFill>
              <a:latin typeface="Courier New"/>
            </a:endParaRPr>
          </a:p>
          <a:p>
            <a:r>
              <a:rPr lang="en-US" sz="1400" dirty="0" smtClean="0">
                <a:solidFill>
                  <a:srgbClr val="FF8000"/>
                </a:solidFill>
                <a:latin typeface="Courier New"/>
              </a:rPr>
              <a:t>$hash</a:t>
            </a:r>
            <a:r>
              <a:rPr lang="en-US" sz="1400" b="1" dirty="0" smtClean="0">
                <a:solidFill>
                  <a:srgbClr val="000080"/>
                </a:solidFill>
                <a:latin typeface="Courier New"/>
              </a:rPr>
              <a:t>{</a:t>
            </a:r>
            <a:r>
              <a:rPr lang="en-US" sz="1400" dirty="0" smtClean="0">
                <a:solidFill>
                  <a:srgbClr val="FF0000"/>
                </a:solidFill>
                <a:latin typeface="Courier New"/>
              </a:rPr>
              <a:t>3.1415</a:t>
            </a:r>
            <a:r>
              <a:rPr lang="en-US" sz="1400" b="1" dirty="0" smtClean="0">
                <a:solidFill>
                  <a:srgbClr val="000080"/>
                </a:solidFill>
                <a:latin typeface="Courier New"/>
              </a:rPr>
              <a:t>}</a:t>
            </a:r>
            <a:r>
              <a:rPr lang="en-US" sz="1400" dirty="0" smtClean="0">
                <a:solidFill>
                  <a:srgbClr val="FF0000"/>
                </a:solidFill>
                <a:latin typeface="Courier New"/>
              </a:rPr>
              <a:t> </a:t>
            </a:r>
            <a:r>
              <a:rPr lang="en-US" sz="1400" b="1" dirty="0" smtClean="0">
                <a:solidFill>
                  <a:srgbClr val="000080"/>
                </a:solidFill>
                <a:latin typeface="Courier New"/>
              </a:rPr>
              <a:t>=</a:t>
            </a:r>
            <a:r>
              <a:rPr lang="en-US" sz="1400" dirty="0" smtClean="0">
                <a:solidFill>
                  <a:srgbClr val="FF0000"/>
                </a:solidFill>
                <a:latin typeface="Courier New"/>
              </a:rPr>
              <a:t> </a:t>
            </a:r>
            <a:r>
              <a:rPr lang="en-US" sz="1400" dirty="0" smtClean="0">
                <a:solidFill>
                  <a:srgbClr val="808080"/>
                </a:solidFill>
                <a:latin typeface="Courier New"/>
              </a:rPr>
              <a:t>'More pi'</a:t>
            </a:r>
            <a:r>
              <a:rPr lang="en-US" sz="1400" b="1" dirty="0" smtClean="0">
                <a:solidFill>
                  <a:srgbClr val="000080"/>
                </a:solidFill>
                <a:latin typeface="Courier New"/>
              </a:rPr>
              <a:t>;</a:t>
            </a:r>
            <a:endParaRPr lang="en-US" sz="1400" dirty="0" smtClean="0"/>
          </a:p>
          <a:p>
            <a:endParaRPr lang="en-US" sz="1400" dirty="0" smtClean="0"/>
          </a:p>
          <a:p>
            <a:endParaRPr lang="en-US" sz="1400" dirty="0" smtClean="0"/>
          </a:p>
        </p:txBody>
      </p:sp>
    </p:spTree>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Useful Hash Functions</a:t>
            </a:r>
            <a:endParaRPr lang="en-US" sz="3600" cap="none" dirty="0"/>
          </a:p>
        </p:txBody>
      </p:sp>
      <p:sp>
        <p:nvSpPr>
          <p:cNvPr id="3" name="Content Placeholder 2"/>
          <p:cNvSpPr>
            <a:spLocks noGrp="1"/>
          </p:cNvSpPr>
          <p:nvPr>
            <p:ph sz="quarter" idx="1"/>
          </p:nvPr>
        </p:nvSpPr>
        <p:spPr>
          <a:xfrm>
            <a:off x="457200" y="1600200"/>
            <a:ext cx="7467600" cy="1828800"/>
          </a:xfrm>
        </p:spPr>
        <p:txBody>
          <a:bodyPr>
            <a:normAutofit/>
          </a:bodyPr>
          <a:lstStyle/>
          <a:p>
            <a:r>
              <a:rPr lang="en-US" b="1" dirty="0" smtClean="0">
                <a:solidFill>
                  <a:schemeClr val="accent2"/>
                </a:solidFill>
              </a:rPr>
              <a:t>keys</a:t>
            </a:r>
            <a:r>
              <a:rPr lang="en-US" dirty="0" smtClean="0"/>
              <a:t> gives a list of all keys used in the hash</a:t>
            </a:r>
          </a:p>
          <a:p>
            <a:r>
              <a:rPr lang="en-US" b="1" dirty="0" smtClean="0">
                <a:solidFill>
                  <a:schemeClr val="accent2"/>
                </a:solidFill>
              </a:rPr>
              <a:t>values</a:t>
            </a:r>
            <a:r>
              <a:rPr lang="en-US" dirty="0" smtClean="0"/>
              <a:t> gives a list of all values in the hash</a:t>
            </a:r>
          </a:p>
          <a:p>
            <a:r>
              <a:rPr lang="en-US" b="1" dirty="0" smtClean="0">
                <a:solidFill>
                  <a:schemeClr val="accent2"/>
                </a:solidFill>
              </a:rPr>
              <a:t>exists</a:t>
            </a:r>
            <a:r>
              <a:rPr lang="en-US" dirty="0" smtClean="0"/>
              <a:t> checks whether a value exists in the hash</a:t>
            </a:r>
          </a:p>
          <a:p>
            <a:r>
              <a:rPr lang="en-US" b="1" dirty="0" smtClean="0">
                <a:solidFill>
                  <a:schemeClr val="accent2"/>
                </a:solidFill>
              </a:rPr>
              <a:t>delete</a:t>
            </a:r>
            <a:r>
              <a:rPr lang="en-US" dirty="0" smtClean="0"/>
              <a:t> deletes a key-value pair from the hash</a:t>
            </a:r>
            <a:endParaRPr lang="en-US" dirty="0"/>
          </a:p>
        </p:txBody>
      </p:sp>
      <p:sp>
        <p:nvSpPr>
          <p:cNvPr id="4" name="TextBox 3"/>
          <p:cNvSpPr txBox="1"/>
          <p:nvPr/>
        </p:nvSpPr>
        <p:spPr>
          <a:xfrm>
            <a:off x="457201" y="3733800"/>
            <a:ext cx="7448481" cy="2895600"/>
          </a:xfrm>
          <a:prstGeom prst="rect">
            <a:avLst/>
          </a:prstGeom>
          <a:noFill/>
          <a:ln w="25400" cmpd="sng">
            <a:solidFill>
              <a:schemeClr val="tx1"/>
            </a:solidFill>
            <a:prstDash val="lgDash"/>
          </a:ln>
        </p:spPr>
        <p:txBody>
          <a:bodyPr wrap="square" lIns="182880" tIns="182880" rIns="182880" bIns="365760" rtlCol="0">
            <a:noAutofit/>
          </a:bodyPr>
          <a:lstStyle/>
          <a:p>
            <a:r>
              <a:rPr lang="en-US" sz="1400" b="1" dirty="0" smtClean="0">
                <a:solidFill>
                  <a:srgbClr val="0000FF"/>
                </a:solidFill>
                <a:latin typeface="Courier New"/>
              </a:rPr>
              <a:t>my</a:t>
            </a:r>
            <a:r>
              <a:rPr lang="en-US" sz="1400" dirty="0" smtClean="0">
                <a:solidFill>
                  <a:srgbClr val="FF0000"/>
                </a:solidFill>
                <a:latin typeface="Courier New"/>
              </a:rPr>
              <a:t> </a:t>
            </a:r>
            <a:r>
              <a:rPr lang="en-US" sz="1400" dirty="0" smtClean="0">
                <a:solidFill>
                  <a:srgbClr val="8080C0"/>
                </a:solidFill>
                <a:latin typeface="Courier New"/>
              </a:rPr>
              <a:t>%hash</a:t>
            </a:r>
            <a:r>
              <a:rPr lang="en-US" sz="1400" dirty="0" smtClean="0">
                <a:solidFill>
                  <a:srgbClr val="FF0000"/>
                </a:solidFill>
                <a:latin typeface="Courier New"/>
              </a:rPr>
              <a:t> </a:t>
            </a:r>
            <a:r>
              <a:rPr lang="en-US" sz="1400" b="1" dirty="0" smtClean="0">
                <a:solidFill>
                  <a:srgbClr val="000080"/>
                </a:solidFill>
                <a:latin typeface="Courier New"/>
              </a:rPr>
              <a:t>=</a:t>
            </a:r>
            <a:r>
              <a:rPr lang="en-US" sz="1400" dirty="0" smtClean="0">
                <a:solidFill>
                  <a:srgbClr val="FF0000"/>
                </a:solidFill>
                <a:latin typeface="Courier New"/>
              </a:rPr>
              <a:t> </a:t>
            </a:r>
            <a:r>
              <a:rPr lang="en-US" sz="1400" b="1" dirty="0" smtClean="0">
                <a:solidFill>
                  <a:srgbClr val="000080"/>
                </a:solidFill>
                <a:latin typeface="Courier New"/>
              </a:rPr>
              <a:t>(</a:t>
            </a:r>
            <a:r>
              <a:rPr lang="en-US" sz="1400" dirty="0" smtClean="0">
                <a:solidFill>
                  <a:srgbClr val="808080"/>
                </a:solidFill>
                <a:latin typeface="Courier New"/>
              </a:rPr>
              <a:t>'7654326.006'</a:t>
            </a:r>
            <a:r>
              <a:rPr lang="en-US" sz="1400" b="1" dirty="0" smtClean="0">
                <a:solidFill>
                  <a:srgbClr val="000080"/>
                </a:solidFill>
                <a:latin typeface="Courier New"/>
              </a:rPr>
              <a:t>,</a:t>
            </a:r>
            <a:r>
              <a:rPr lang="en-US" sz="1400" dirty="0" smtClean="0">
                <a:solidFill>
                  <a:srgbClr val="FF0000"/>
                </a:solidFill>
                <a:latin typeface="Courier New"/>
              </a:rPr>
              <a:t> 15.78</a:t>
            </a:r>
            <a:r>
              <a:rPr lang="en-US" sz="1400" b="1" dirty="0" smtClean="0">
                <a:solidFill>
                  <a:srgbClr val="000080"/>
                </a:solidFill>
                <a:latin typeface="Courier New"/>
              </a:rPr>
              <a:t>,</a:t>
            </a:r>
            <a:r>
              <a:rPr lang="en-US" sz="1400" dirty="0" smtClean="0">
                <a:solidFill>
                  <a:srgbClr val="FF0000"/>
                </a:solidFill>
                <a:latin typeface="Courier New"/>
              </a:rPr>
              <a:t> </a:t>
            </a:r>
            <a:r>
              <a:rPr lang="en-US" sz="1400" dirty="0" smtClean="0">
                <a:solidFill>
                  <a:srgbClr val="808080"/>
                </a:solidFill>
                <a:latin typeface="Courier New"/>
              </a:rPr>
              <a:t>'7535626.006'</a:t>
            </a:r>
            <a:r>
              <a:rPr lang="en-US" sz="1400" b="1" dirty="0" smtClean="0">
                <a:solidFill>
                  <a:srgbClr val="000080"/>
                </a:solidFill>
                <a:latin typeface="Courier New"/>
              </a:rPr>
              <a:t>,</a:t>
            </a:r>
            <a:r>
              <a:rPr lang="en-US" sz="1400" dirty="0" smtClean="0">
                <a:solidFill>
                  <a:srgbClr val="FF0000"/>
                </a:solidFill>
                <a:latin typeface="Courier New"/>
              </a:rPr>
              <a:t> 19.20</a:t>
            </a:r>
            <a:r>
              <a:rPr lang="en-US" sz="1400" b="1" dirty="0" smtClean="0">
                <a:solidFill>
                  <a:srgbClr val="000080"/>
                </a:solidFill>
                <a:latin typeface="Courier New"/>
              </a:rPr>
              <a:t>);</a:t>
            </a:r>
            <a:endParaRPr lang="en-US" sz="1400" dirty="0" smtClean="0">
              <a:solidFill>
                <a:srgbClr val="FF0000"/>
              </a:solidFill>
              <a:latin typeface="Courier New"/>
            </a:endParaRPr>
          </a:p>
          <a:p>
            <a:endParaRPr lang="en-US" sz="1400" b="1" dirty="0" smtClean="0">
              <a:solidFill>
                <a:srgbClr val="FF0000"/>
              </a:solidFill>
              <a:latin typeface="Courier New"/>
            </a:endParaRPr>
          </a:p>
          <a:p>
            <a:r>
              <a:rPr lang="en-US" sz="1400" b="1" dirty="0" smtClean="0">
                <a:solidFill>
                  <a:srgbClr val="0000FF"/>
                </a:solidFill>
                <a:latin typeface="Courier New"/>
              </a:rPr>
              <a:t>foreach</a:t>
            </a:r>
            <a:r>
              <a:rPr lang="en-US" sz="1400" dirty="0" smtClean="0">
                <a:solidFill>
                  <a:srgbClr val="FF0000"/>
                </a:solidFill>
                <a:latin typeface="Courier New"/>
              </a:rPr>
              <a:t> </a:t>
            </a:r>
            <a:r>
              <a:rPr lang="en-US" sz="1400" b="1" dirty="0" smtClean="0">
                <a:solidFill>
                  <a:srgbClr val="0000FF"/>
                </a:solidFill>
                <a:latin typeface="Courier New"/>
              </a:rPr>
              <a:t>my</a:t>
            </a:r>
            <a:r>
              <a:rPr lang="en-US" sz="1400" dirty="0" smtClean="0">
                <a:solidFill>
                  <a:srgbClr val="FF0000"/>
                </a:solidFill>
                <a:latin typeface="Courier New"/>
              </a:rPr>
              <a:t> </a:t>
            </a:r>
            <a:r>
              <a:rPr lang="en-US" sz="1400" dirty="0" smtClean="0">
                <a:solidFill>
                  <a:srgbClr val="FF8000"/>
                </a:solidFill>
                <a:latin typeface="Courier New"/>
              </a:rPr>
              <a:t>$key</a:t>
            </a:r>
            <a:r>
              <a:rPr lang="en-US" sz="1400" dirty="0" smtClean="0">
                <a:solidFill>
                  <a:srgbClr val="FF0000"/>
                </a:solidFill>
                <a:latin typeface="Courier New"/>
              </a:rPr>
              <a:t> </a:t>
            </a:r>
            <a:r>
              <a:rPr lang="en-US" sz="1400" b="1" dirty="0" smtClean="0">
                <a:solidFill>
                  <a:srgbClr val="000080"/>
                </a:solidFill>
                <a:latin typeface="Courier New"/>
              </a:rPr>
              <a:t>(</a:t>
            </a:r>
            <a:r>
              <a:rPr lang="en-US" sz="1400" b="1" dirty="0" smtClean="0">
                <a:solidFill>
                  <a:srgbClr val="0000FF"/>
                </a:solidFill>
                <a:latin typeface="Courier New"/>
              </a:rPr>
              <a:t>keys</a:t>
            </a:r>
            <a:r>
              <a:rPr lang="en-US" sz="1400" dirty="0" smtClean="0">
                <a:solidFill>
                  <a:srgbClr val="FF0000"/>
                </a:solidFill>
                <a:latin typeface="Courier New"/>
              </a:rPr>
              <a:t> </a:t>
            </a:r>
            <a:r>
              <a:rPr lang="en-US" sz="1400" dirty="0" smtClean="0">
                <a:solidFill>
                  <a:srgbClr val="8080C0"/>
                </a:solidFill>
                <a:latin typeface="Courier New"/>
              </a:rPr>
              <a:t>%hash</a:t>
            </a:r>
            <a:r>
              <a:rPr lang="en-US" sz="1400" b="1" dirty="0" smtClean="0">
                <a:solidFill>
                  <a:srgbClr val="000080"/>
                </a:solidFill>
                <a:latin typeface="Courier New"/>
              </a:rPr>
              <a:t>)</a:t>
            </a:r>
            <a:r>
              <a:rPr lang="en-US" sz="1400" dirty="0" smtClean="0">
                <a:solidFill>
                  <a:srgbClr val="FF0000"/>
                </a:solidFill>
                <a:latin typeface="Courier New"/>
              </a:rPr>
              <a:t> </a:t>
            </a:r>
            <a:r>
              <a:rPr lang="en-US" sz="1400" b="1" dirty="0" smtClean="0">
                <a:solidFill>
                  <a:srgbClr val="000080"/>
                </a:solidFill>
                <a:latin typeface="Courier New"/>
              </a:rPr>
              <a:t>{</a:t>
            </a:r>
            <a:endParaRPr lang="en-US" sz="1400" dirty="0" smtClean="0">
              <a:solidFill>
                <a:srgbClr val="FF0000"/>
              </a:solidFill>
              <a:latin typeface="Courier New"/>
            </a:endParaRPr>
          </a:p>
          <a:p>
            <a:r>
              <a:rPr lang="en-US" sz="1400" dirty="0" smtClean="0">
                <a:solidFill>
                  <a:srgbClr val="FF0000"/>
                </a:solidFill>
                <a:latin typeface="Courier New"/>
              </a:rPr>
              <a:t>    </a:t>
            </a:r>
            <a:r>
              <a:rPr lang="en-US" sz="1400" dirty="0" smtClean="0">
                <a:solidFill>
                  <a:srgbClr val="008000"/>
                </a:solidFill>
                <a:latin typeface="Courier New"/>
              </a:rPr>
              <a:t># Do something with each key</a:t>
            </a:r>
            <a:endParaRPr lang="en-US" sz="1400" dirty="0" smtClean="0">
              <a:solidFill>
                <a:srgbClr val="FF0000"/>
              </a:solidFill>
              <a:latin typeface="Courier New"/>
            </a:endParaRPr>
          </a:p>
          <a:p>
            <a:r>
              <a:rPr lang="en-US" sz="1400" b="1" dirty="0" smtClean="0">
                <a:solidFill>
                  <a:srgbClr val="000080"/>
                </a:solidFill>
                <a:latin typeface="Courier New"/>
              </a:rPr>
              <a:t>}</a:t>
            </a:r>
            <a:endParaRPr lang="en-US" sz="1400" dirty="0" smtClean="0">
              <a:solidFill>
                <a:srgbClr val="FF0000"/>
              </a:solidFill>
              <a:latin typeface="Courier New"/>
            </a:endParaRPr>
          </a:p>
          <a:p>
            <a:endParaRPr lang="en-US" sz="1400" b="1" dirty="0" smtClean="0">
              <a:solidFill>
                <a:srgbClr val="FF0000"/>
              </a:solidFill>
              <a:latin typeface="Courier New"/>
            </a:endParaRPr>
          </a:p>
          <a:p>
            <a:r>
              <a:rPr lang="en-US" sz="1400" b="1" dirty="0" smtClean="0">
                <a:solidFill>
                  <a:srgbClr val="0000FF"/>
                </a:solidFill>
                <a:latin typeface="Courier New"/>
              </a:rPr>
              <a:t>my</a:t>
            </a:r>
            <a:r>
              <a:rPr lang="en-US" sz="1400" dirty="0" smtClean="0">
                <a:solidFill>
                  <a:srgbClr val="FF0000"/>
                </a:solidFill>
                <a:latin typeface="Courier New"/>
              </a:rPr>
              <a:t> </a:t>
            </a:r>
            <a:r>
              <a:rPr lang="en-US" sz="1400" dirty="0" smtClean="0">
                <a:solidFill>
                  <a:srgbClr val="CF34CF"/>
                </a:solidFill>
                <a:latin typeface="Courier New"/>
              </a:rPr>
              <a:t>@values</a:t>
            </a:r>
            <a:r>
              <a:rPr lang="en-US" sz="1400" dirty="0" smtClean="0">
                <a:solidFill>
                  <a:srgbClr val="FF0000"/>
                </a:solidFill>
                <a:latin typeface="Courier New"/>
              </a:rPr>
              <a:t> </a:t>
            </a:r>
            <a:r>
              <a:rPr lang="en-US" sz="1400" b="1" dirty="0" smtClean="0">
                <a:solidFill>
                  <a:srgbClr val="000080"/>
                </a:solidFill>
                <a:latin typeface="Courier New"/>
              </a:rPr>
              <a:t>=</a:t>
            </a:r>
            <a:r>
              <a:rPr lang="en-US" sz="1400" dirty="0" smtClean="0">
                <a:solidFill>
                  <a:srgbClr val="FF0000"/>
                </a:solidFill>
                <a:latin typeface="Courier New"/>
              </a:rPr>
              <a:t> </a:t>
            </a:r>
            <a:r>
              <a:rPr lang="en-US" sz="1400" b="1" dirty="0" smtClean="0">
                <a:solidFill>
                  <a:srgbClr val="0000FF"/>
                </a:solidFill>
                <a:latin typeface="Courier New"/>
              </a:rPr>
              <a:t>values</a:t>
            </a:r>
            <a:r>
              <a:rPr lang="en-US" sz="1400" dirty="0" smtClean="0">
                <a:solidFill>
                  <a:srgbClr val="FF0000"/>
                </a:solidFill>
                <a:latin typeface="Courier New"/>
              </a:rPr>
              <a:t> </a:t>
            </a:r>
            <a:r>
              <a:rPr lang="en-US" sz="1400" dirty="0" smtClean="0">
                <a:solidFill>
                  <a:srgbClr val="8080C0"/>
                </a:solidFill>
                <a:latin typeface="Courier New"/>
              </a:rPr>
              <a:t>%hash</a:t>
            </a:r>
            <a:r>
              <a:rPr lang="en-US" sz="1400" b="1" dirty="0" smtClean="0">
                <a:solidFill>
                  <a:srgbClr val="000080"/>
                </a:solidFill>
                <a:latin typeface="Courier New"/>
              </a:rPr>
              <a:t>;</a:t>
            </a:r>
            <a:endParaRPr lang="en-US" sz="1400" dirty="0" smtClean="0">
              <a:solidFill>
                <a:srgbClr val="FF0000"/>
              </a:solidFill>
              <a:latin typeface="Courier New"/>
            </a:endParaRPr>
          </a:p>
          <a:p>
            <a:endParaRPr lang="en-US" sz="1400" b="1" dirty="0" smtClean="0">
              <a:solidFill>
                <a:srgbClr val="FF0000"/>
              </a:solidFill>
              <a:latin typeface="Courier New"/>
            </a:endParaRPr>
          </a:p>
          <a:p>
            <a:r>
              <a:rPr lang="en-US" sz="1400" b="1" dirty="0" smtClean="0">
                <a:solidFill>
                  <a:srgbClr val="0000FF"/>
                </a:solidFill>
                <a:latin typeface="Courier New"/>
              </a:rPr>
              <a:t>print</a:t>
            </a:r>
            <a:r>
              <a:rPr lang="en-US" sz="1400" dirty="0" smtClean="0">
                <a:solidFill>
                  <a:srgbClr val="FF0000"/>
                </a:solidFill>
                <a:latin typeface="Courier New"/>
              </a:rPr>
              <a:t> </a:t>
            </a:r>
            <a:r>
              <a:rPr lang="en-US" sz="1400" dirty="0" smtClean="0">
                <a:solidFill>
                  <a:srgbClr val="FF8000"/>
                </a:solidFill>
                <a:latin typeface="Courier New"/>
              </a:rPr>
              <a:t>$hash</a:t>
            </a:r>
            <a:r>
              <a:rPr lang="en-US" sz="1400" b="1" dirty="0" smtClean="0">
                <a:solidFill>
                  <a:srgbClr val="000080"/>
                </a:solidFill>
                <a:latin typeface="Courier New"/>
              </a:rPr>
              <a:t>{</a:t>
            </a:r>
            <a:r>
              <a:rPr lang="en-US" sz="1400" dirty="0" smtClean="0">
                <a:solidFill>
                  <a:srgbClr val="808080"/>
                </a:solidFill>
                <a:latin typeface="Courier New"/>
              </a:rPr>
              <a:t>'7123456.006'</a:t>
            </a:r>
            <a:r>
              <a:rPr lang="en-US" sz="1400" b="1" dirty="0" smtClean="0">
                <a:solidFill>
                  <a:srgbClr val="000080"/>
                </a:solidFill>
                <a:latin typeface="Courier New"/>
              </a:rPr>
              <a:t>}</a:t>
            </a:r>
            <a:r>
              <a:rPr lang="en-US" sz="1400" dirty="0" smtClean="0">
                <a:solidFill>
                  <a:srgbClr val="FF0000"/>
                </a:solidFill>
                <a:latin typeface="Courier New"/>
              </a:rPr>
              <a:t> </a:t>
            </a:r>
            <a:r>
              <a:rPr lang="en-US" sz="1400" b="1" dirty="0" smtClean="0">
                <a:solidFill>
                  <a:srgbClr val="0000FF"/>
                </a:solidFill>
                <a:latin typeface="Courier New"/>
              </a:rPr>
              <a:t>if</a:t>
            </a:r>
            <a:r>
              <a:rPr lang="en-US" sz="1400" dirty="0" smtClean="0">
                <a:solidFill>
                  <a:srgbClr val="FF0000"/>
                </a:solidFill>
                <a:latin typeface="Courier New"/>
              </a:rPr>
              <a:t> </a:t>
            </a:r>
            <a:r>
              <a:rPr lang="en-US" sz="1400" b="1" dirty="0" smtClean="0">
                <a:solidFill>
                  <a:srgbClr val="000080"/>
                </a:solidFill>
                <a:latin typeface="Courier New"/>
              </a:rPr>
              <a:t>(</a:t>
            </a:r>
            <a:r>
              <a:rPr lang="en-US" sz="1400" b="1" dirty="0" smtClean="0">
                <a:solidFill>
                  <a:srgbClr val="0000FF"/>
                </a:solidFill>
                <a:latin typeface="Courier New"/>
              </a:rPr>
              <a:t>exists</a:t>
            </a:r>
            <a:r>
              <a:rPr lang="en-US" sz="1400" dirty="0" smtClean="0">
                <a:solidFill>
                  <a:srgbClr val="FF0000"/>
                </a:solidFill>
                <a:latin typeface="Courier New"/>
              </a:rPr>
              <a:t> </a:t>
            </a:r>
            <a:r>
              <a:rPr lang="en-US" sz="1400" dirty="0" smtClean="0">
                <a:solidFill>
                  <a:srgbClr val="FF8000"/>
                </a:solidFill>
                <a:latin typeface="Courier New"/>
              </a:rPr>
              <a:t>$hash</a:t>
            </a:r>
            <a:r>
              <a:rPr lang="en-US" sz="1400" b="1" dirty="0" smtClean="0">
                <a:solidFill>
                  <a:srgbClr val="000080"/>
                </a:solidFill>
                <a:latin typeface="Courier New"/>
              </a:rPr>
              <a:t>{</a:t>
            </a:r>
            <a:r>
              <a:rPr lang="en-US" sz="1400" dirty="0" smtClean="0">
                <a:solidFill>
                  <a:srgbClr val="808080"/>
                </a:solidFill>
                <a:latin typeface="Courier New"/>
              </a:rPr>
              <a:t>'7123456.006'</a:t>
            </a:r>
            <a:r>
              <a:rPr lang="en-US" sz="1400" b="1" dirty="0" smtClean="0">
                <a:solidFill>
                  <a:srgbClr val="000080"/>
                </a:solidFill>
                <a:latin typeface="Courier New"/>
              </a:rPr>
              <a:t>});</a:t>
            </a:r>
          </a:p>
          <a:p>
            <a:endParaRPr lang="en-US" sz="1400" b="1" dirty="0" smtClean="0">
              <a:solidFill>
                <a:srgbClr val="0000FF"/>
              </a:solidFill>
              <a:latin typeface="Courier New"/>
            </a:endParaRPr>
          </a:p>
          <a:p>
            <a:r>
              <a:rPr lang="en-US" sz="1400" b="1" dirty="0" smtClean="0">
                <a:solidFill>
                  <a:srgbClr val="0000FF"/>
                </a:solidFill>
                <a:latin typeface="Courier New"/>
              </a:rPr>
              <a:t>delete</a:t>
            </a:r>
            <a:r>
              <a:rPr lang="en-US" sz="1400" dirty="0" smtClean="0">
                <a:solidFill>
                  <a:srgbClr val="FF0000"/>
                </a:solidFill>
                <a:latin typeface="Courier New"/>
              </a:rPr>
              <a:t> </a:t>
            </a:r>
            <a:r>
              <a:rPr lang="en-US" sz="1400" dirty="0" smtClean="0">
                <a:solidFill>
                  <a:srgbClr val="FF8000"/>
                </a:solidFill>
                <a:latin typeface="Courier New"/>
              </a:rPr>
              <a:t>$hash</a:t>
            </a:r>
            <a:r>
              <a:rPr lang="en-US" sz="1400" b="1" dirty="0" smtClean="0">
                <a:solidFill>
                  <a:srgbClr val="000080"/>
                </a:solidFill>
                <a:latin typeface="Courier New"/>
              </a:rPr>
              <a:t>{</a:t>
            </a:r>
            <a:r>
              <a:rPr lang="en-US" sz="1400" dirty="0" smtClean="0">
                <a:solidFill>
                  <a:srgbClr val="808080"/>
                </a:solidFill>
                <a:latin typeface="Courier New"/>
              </a:rPr>
              <a:t>'7654326.006'</a:t>
            </a:r>
            <a:r>
              <a:rPr lang="en-US" sz="1400" b="1" dirty="0" smtClean="0">
                <a:solidFill>
                  <a:srgbClr val="000080"/>
                </a:solidFill>
                <a:latin typeface="Courier New"/>
              </a:rPr>
              <a:t>};</a:t>
            </a:r>
            <a:endParaRPr lang="en-US" sz="1400" dirty="0" smtClean="0"/>
          </a:p>
          <a:p>
            <a:endParaRPr lang="en-US" sz="1400" dirty="0" smtClean="0"/>
          </a:p>
          <a:p>
            <a:endParaRPr lang="en-US" sz="1400" dirty="0" smtClean="0"/>
          </a:p>
        </p:txBody>
      </p:sp>
    </p:spTree>
  </p:cSld>
  <p:clrMapOvr>
    <a:masterClrMapping/>
  </p:clrMapOvr>
  <p:transition>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What Does This Script Print?</a:t>
            </a:r>
            <a:endParaRPr lang="en-US" sz="3600" cap="none" dirty="0"/>
          </a:p>
        </p:txBody>
      </p:sp>
      <p:sp>
        <p:nvSpPr>
          <p:cNvPr id="4" name="TextBox 3"/>
          <p:cNvSpPr txBox="1"/>
          <p:nvPr/>
        </p:nvSpPr>
        <p:spPr>
          <a:xfrm>
            <a:off x="762000" y="1600200"/>
            <a:ext cx="7165848" cy="4953000"/>
          </a:xfrm>
          <a:prstGeom prst="rect">
            <a:avLst/>
          </a:prstGeom>
          <a:noFill/>
          <a:ln w="25400" cmpd="sng">
            <a:solidFill>
              <a:schemeClr val="tx1"/>
            </a:solidFill>
            <a:prstDash val="lgDash"/>
          </a:ln>
        </p:spPr>
        <p:txBody>
          <a:bodyPr wrap="square" lIns="182880" tIns="182880" rIns="182880" bIns="365760" rtlCol="0">
            <a:noAutofit/>
          </a:bodyPr>
          <a:lstStyle/>
          <a:p>
            <a:r>
              <a:rPr lang="en-US" dirty="0" smtClean="0">
                <a:solidFill>
                  <a:srgbClr val="008000"/>
                </a:solidFill>
                <a:latin typeface="Courier New"/>
              </a:rPr>
              <a:t>#!/usr/bin/perl</a:t>
            </a:r>
            <a:endParaRPr lang="en-US" dirty="0" smtClean="0">
              <a:solidFill>
                <a:srgbClr val="FF0000"/>
              </a:solidFill>
              <a:latin typeface="Courier New"/>
            </a:endParaRPr>
          </a:p>
          <a:p>
            <a:r>
              <a:rPr lang="en-US" b="1" dirty="0" smtClean="0">
                <a:solidFill>
                  <a:srgbClr val="0000FF"/>
                </a:solidFill>
                <a:latin typeface="Courier New"/>
              </a:rPr>
              <a:t>use</a:t>
            </a:r>
            <a:r>
              <a:rPr lang="en-US" dirty="0" smtClean="0">
                <a:solidFill>
                  <a:srgbClr val="FF0000"/>
                </a:solidFill>
                <a:latin typeface="Courier New"/>
              </a:rPr>
              <a:t> </a:t>
            </a:r>
            <a:r>
              <a:rPr lang="en-US" dirty="0" smtClean="0">
                <a:solidFill>
                  <a:srgbClr val="000000"/>
                </a:solidFill>
                <a:latin typeface="Courier New"/>
              </a:rPr>
              <a:t>strict</a:t>
            </a:r>
            <a:r>
              <a:rPr lang="en-US" b="1" dirty="0" smtClean="0">
                <a:solidFill>
                  <a:srgbClr val="000080"/>
                </a:solidFill>
                <a:latin typeface="Courier New"/>
              </a:rPr>
              <a:t>;</a:t>
            </a:r>
            <a:endParaRPr lang="en-US" dirty="0" smtClean="0">
              <a:solidFill>
                <a:srgbClr val="FF0000"/>
              </a:solidFill>
              <a:latin typeface="Courier New"/>
            </a:endParaRPr>
          </a:p>
          <a:p>
            <a:r>
              <a:rPr lang="en-US" b="1" dirty="0" smtClean="0">
                <a:solidFill>
                  <a:srgbClr val="0000FF"/>
                </a:solidFill>
                <a:latin typeface="Courier New"/>
              </a:rPr>
              <a:t>use</a:t>
            </a:r>
            <a:r>
              <a:rPr lang="en-US" dirty="0" smtClean="0">
                <a:solidFill>
                  <a:srgbClr val="FF0000"/>
                </a:solidFill>
                <a:latin typeface="Courier New"/>
              </a:rPr>
              <a:t> </a:t>
            </a:r>
            <a:r>
              <a:rPr lang="en-US" dirty="0" smtClean="0">
                <a:solidFill>
                  <a:srgbClr val="000000"/>
                </a:solidFill>
                <a:latin typeface="Courier New"/>
              </a:rPr>
              <a:t>warnings</a:t>
            </a:r>
            <a:r>
              <a:rPr lang="en-US" b="1" dirty="0" smtClean="0">
                <a:solidFill>
                  <a:srgbClr val="000080"/>
                </a:solidFill>
                <a:latin typeface="Courier New"/>
              </a:rPr>
              <a:t>;</a:t>
            </a:r>
          </a:p>
          <a:p>
            <a:endParaRPr lang="en-US" b="1" dirty="0" smtClean="0">
              <a:solidFill>
                <a:srgbClr val="000080"/>
              </a:solidFill>
              <a:latin typeface="Courier New"/>
            </a:endParaRPr>
          </a:p>
          <a:p>
            <a:r>
              <a:rPr lang="en-US" b="1" dirty="0" smtClean="0">
                <a:solidFill>
                  <a:srgbClr val="0000FF"/>
                </a:solidFill>
                <a:latin typeface="Courier New"/>
              </a:rPr>
              <a:t>my</a:t>
            </a:r>
            <a:r>
              <a:rPr lang="en-US" dirty="0" smtClean="0">
                <a:solidFill>
                  <a:srgbClr val="FF0000"/>
                </a:solidFill>
                <a:latin typeface="Courier New"/>
              </a:rPr>
              <a:t> </a:t>
            </a:r>
            <a:r>
              <a:rPr lang="en-US" dirty="0" smtClean="0">
                <a:solidFill>
                  <a:srgbClr val="CF34CF"/>
                </a:solidFill>
                <a:latin typeface="Courier New"/>
              </a:rPr>
              <a:t>@lotlist</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808080"/>
                </a:solidFill>
                <a:latin typeface="Courier New"/>
              </a:rPr>
              <a:t>'7654326.006'</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808080"/>
                </a:solidFill>
                <a:latin typeface="Courier New"/>
              </a:rPr>
              <a:t>'7123456.006'</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808080"/>
                </a:solidFill>
                <a:latin typeface="Courier New"/>
              </a:rPr>
              <a:t>'7654326.006'</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808080"/>
                </a:solidFill>
                <a:latin typeface="Courier New"/>
              </a:rPr>
              <a:t>'7431256.006'</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808080"/>
                </a:solidFill>
                <a:latin typeface="Courier New"/>
              </a:rPr>
              <a:t>'7123456.006'</a:t>
            </a:r>
            <a:r>
              <a:rPr lang="en-US" b="1" dirty="0" smtClean="0">
                <a:solidFill>
                  <a:srgbClr val="000080"/>
                </a:solidFill>
                <a:latin typeface="Courier New"/>
              </a:rPr>
              <a:t>);</a:t>
            </a:r>
            <a:endParaRPr lang="en-US" dirty="0" smtClean="0">
              <a:solidFill>
                <a:srgbClr val="FF0000"/>
              </a:solidFill>
              <a:latin typeface="Courier New"/>
            </a:endParaRPr>
          </a:p>
          <a:p>
            <a:endParaRPr lang="en-US" b="1" dirty="0" smtClean="0">
              <a:solidFill>
                <a:srgbClr val="FF0000"/>
              </a:solidFill>
              <a:latin typeface="Courier New"/>
            </a:endParaRPr>
          </a:p>
          <a:p>
            <a:r>
              <a:rPr lang="en-US" b="1" dirty="0" smtClean="0">
                <a:solidFill>
                  <a:srgbClr val="0000FF"/>
                </a:solidFill>
                <a:latin typeface="Courier New"/>
              </a:rPr>
              <a:t>my</a:t>
            </a:r>
            <a:r>
              <a:rPr lang="en-US" dirty="0" smtClean="0">
                <a:solidFill>
                  <a:srgbClr val="FF0000"/>
                </a:solidFill>
                <a:latin typeface="Courier New"/>
              </a:rPr>
              <a:t> </a:t>
            </a:r>
            <a:r>
              <a:rPr lang="en-US" dirty="0" smtClean="0">
                <a:solidFill>
                  <a:srgbClr val="8080C0"/>
                </a:solidFill>
                <a:latin typeface="Courier New"/>
              </a:rPr>
              <a:t>%hash</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a:t>
            </a:r>
            <a:r>
              <a:rPr lang="en-US" b="1" dirty="0" smtClean="0">
                <a:solidFill>
                  <a:srgbClr val="000080"/>
                </a:solidFill>
                <a:latin typeface="Courier New"/>
              </a:rPr>
              <a:t>();</a:t>
            </a:r>
          </a:p>
          <a:p>
            <a:endParaRPr lang="en-US" b="1" dirty="0" smtClean="0">
              <a:solidFill>
                <a:srgbClr val="000080"/>
              </a:solidFill>
              <a:latin typeface="Courier New"/>
            </a:endParaRPr>
          </a:p>
          <a:p>
            <a:r>
              <a:rPr lang="en-US" b="1" dirty="0" smtClean="0">
                <a:solidFill>
                  <a:srgbClr val="0000FF"/>
                </a:solidFill>
                <a:latin typeface="Courier New"/>
              </a:rPr>
              <a:t>foreach</a:t>
            </a:r>
            <a:r>
              <a:rPr lang="en-US" dirty="0" smtClean="0">
                <a:solidFill>
                  <a:srgbClr val="FF0000"/>
                </a:solidFill>
                <a:latin typeface="Courier New"/>
              </a:rPr>
              <a:t> </a:t>
            </a:r>
            <a:r>
              <a:rPr lang="en-US" b="1" dirty="0" smtClean="0">
                <a:solidFill>
                  <a:srgbClr val="0000FF"/>
                </a:solidFill>
                <a:latin typeface="Courier New"/>
              </a:rPr>
              <a:t>my</a:t>
            </a:r>
            <a:r>
              <a:rPr lang="en-US" dirty="0" smtClean="0">
                <a:solidFill>
                  <a:srgbClr val="FF0000"/>
                </a:solidFill>
                <a:latin typeface="Courier New"/>
              </a:rPr>
              <a:t> </a:t>
            </a:r>
            <a:r>
              <a:rPr lang="en-US" dirty="0" smtClean="0">
                <a:solidFill>
                  <a:srgbClr val="FF8000"/>
                </a:solidFill>
                <a:latin typeface="Courier New"/>
              </a:rPr>
              <a:t>$lot</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CF34CF"/>
                </a:solidFill>
                <a:latin typeface="Courier New"/>
              </a:rPr>
              <a:t>@lotlist</a:t>
            </a:r>
            <a:r>
              <a:rPr lang="en-US" b="1" dirty="0" smtClean="0">
                <a:solidFill>
                  <a:srgbClr val="000080"/>
                </a:solidFill>
                <a:latin typeface="Courier New"/>
              </a:rPr>
              <a:t>)</a:t>
            </a:r>
            <a:r>
              <a:rPr lang="en-US" dirty="0" smtClean="0">
                <a:solidFill>
                  <a:srgbClr val="FF0000"/>
                </a:solidFill>
                <a:latin typeface="Courier New"/>
              </a:rPr>
              <a:t> </a:t>
            </a:r>
            <a:r>
              <a:rPr lang="en-US" b="1" dirty="0" smtClean="0">
                <a:solidFill>
                  <a:srgbClr val="000080"/>
                </a:solidFill>
                <a:latin typeface="Courier New"/>
              </a:rPr>
              <a:t>{</a:t>
            </a:r>
            <a:endParaRPr lang="en-US" dirty="0" smtClean="0">
              <a:solidFill>
                <a:srgbClr val="FF0000"/>
              </a:solidFill>
              <a:latin typeface="Courier New"/>
            </a:endParaRPr>
          </a:p>
          <a:p>
            <a:r>
              <a:rPr lang="en-US" dirty="0" smtClean="0">
                <a:solidFill>
                  <a:srgbClr val="FF0000"/>
                </a:solidFill>
                <a:latin typeface="Courier New"/>
              </a:rPr>
              <a:t>    </a:t>
            </a:r>
            <a:r>
              <a:rPr lang="en-US" dirty="0" smtClean="0">
                <a:solidFill>
                  <a:srgbClr val="FF8000"/>
                </a:solidFill>
                <a:latin typeface="Courier New"/>
              </a:rPr>
              <a:t>$hash</a:t>
            </a:r>
            <a:r>
              <a:rPr lang="en-US" b="1" dirty="0" smtClean="0">
                <a:solidFill>
                  <a:srgbClr val="000080"/>
                </a:solidFill>
                <a:latin typeface="Courier New"/>
              </a:rPr>
              <a:t>{</a:t>
            </a:r>
            <a:r>
              <a:rPr lang="en-US" dirty="0" smtClean="0">
                <a:solidFill>
                  <a:srgbClr val="FF8000"/>
                </a:solidFill>
                <a:latin typeface="Courier New"/>
              </a:rPr>
              <a:t>$lot</a:t>
            </a:r>
            <a:r>
              <a:rPr lang="en-US" b="1" dirty="0" smtClean="0">
                <a:solidFill>
                  <a:srgbClr val="000080"/>
                </a:solidFill>
                <a:latin typeface="Courier New"/>
              </a:rPr>
              <a:t>}</a:t>
            </a:r>
            <a:r>
              <a:rPr lang="en-US" dirty="0" smtClean="0">
                <a:solidFill>
                  <a:srgbClr val="FF0000"/>
                </a:solidFill>
                <a:latin typeface="Courier New"/>
              </a:rPr>
              <a:t> </a:t>
            </a:r>
            <a:r>
              <a:rPr lang="en-US" b="1" dirty="0" smtClean="0">
                <a:solidFill>
                  <a:srgbClr val="000080"/>
                </a:solidFill>
                <a:latin typeface="Courier New"/>
              </a:rPr>
              <a:t>=</a:t>
            </a:r>
            <a:r>
              <a:rPr lang="en-US" dirty="0" smtClean="0">
                <a:solidFill>
                  <a:srgbClr val="FF0000"/>
                </a:solidFill>
                <a:latin typeface="Courier New"/>
              </a:rPr>
              <a:t> 1</a:t>
            </a:r>
            <a:r>
              <a:rPr lang="en-US" b="1" dirty="0" smtClean="0">
                <a:solidFill>
                  <a:srgbClr val="000080"/>
                </a:solidFill>
                <a:latin typeface="Courier New"/>
              </a:rPr>
              <a:t>;</a:t>
            </a:r>
            <a:endParaRPr lang="en-US" dirty="0" smtClean="0">
              <a:solidFill>
                <a:srgbClr val="FF0000"/>
              </a:solidFill>
              <a:latin typeface="Courier New"/>
            </a:endParaRPr>
          </a:p>
          <a:p>
            <a:r>
              <a:rPr lang="en-US" b="1" dirty="0" smtClean="0">
                <a:solidFill>
                  <a:srgbClr val="000080"/>
                </a:solidFill>
                <a:latin typeface="Courier New"/>
              </a:rPr>
              <a:t>}</a:t>
            </a:r>
            <a:endParaRPr lang="en-US" dirty="0" smtClean="0">
              <a:solidFill>
                <a:srgbClr val="FF0000"/>
              </a:solidFill>
              <a:latin typeface="Courier New"/>
            </a:endParaRPr>
          </a:p>
          <a:p>
            <a:endParaRPr lang="en-US" b="1" dirty="0" smtClean="0">
              <a:solidFill>
                <a:srgbClr val="FF0000"/>
              </a:solidFill>
              <a:latin typeface="Courier New"/>
            </a:endParaRPr>
          </a:p>
          <a:p>
            <a:r>
              <a:rPr lang="en-US" b="1" dirty="0" smtClean="0">
                <a:solidFill>
                  <a:srgbClr val="0000FF"/>
                </a:solidFill>
                <a:latin typeface="Courier New"/>
              </a:rPr>
              <a:t>foreach</a:t>
            </a:r>
            <a:r>
              <a:rPr lang="en-US" dirty="0" smtClean="0">
                <a:solidFill>
                  <a:srgbClr val="FF0000"/>
                </a:solidFill>
                <a:latin typeface="Courier New"/>
              </a:rPr>
              <a:t> </a:t>
            </a:r>
            <a:r>
              <a:rPr lang="en-US" b="1" dirty="0" smtClean="0">
                <a:solidFill>
                  <a:srgbClr val="0000FF"/>
                </a:solidFill>
                <a:latin typeface="Courier New"/>
              </a:rPr>
              <a:t>my</a:t>
            </a:r>
            <a:r>
              <a:rPr lang="en-US" dirty="0" smtClean="0">
                <a:solidFill>
                  <a:srgbClr val="FF0000"/>
                </a:solidFill>
                <a:latin typeface="Courier New"/>
              </a:rPr>
              <a:t> </a:t>
            </a:r>
            <a:r>
              <a:rPr lang="en-US" dirty="0" smtClean="0">
                <a:solidFill>
                  <a:srgbClr val="FF8000"/>
                </a:solidFill>
                <a:latin typeface="Courier New"/>
              </a:rPr>
              <a:t>$lot</a:t>
            </a:r>
            <a:r>
              <a:rPr lang="en-US" dirty="0" smtClean="0">
                <a:solidFill>
                  <a:srgbClr val="FF0000"/>
                </a:solidFill>
                <a:latin typeface="Courier New"/>
              </a:rPr>
              <a:t> </a:t>
            </a:r>
            <a:r>
              <a:rPr lang="en-US" b="1" dirty="0" smtClean="0">
                <a:solidFill>
                  <a:srgbClr val="000080"/>
                </a:solidFill>
                <a:latin typeface="Courier New"/>
              </a:rPr>
              <a:t>(</a:t>
            </a:r>
            <a:r>
              <a:rPr lang="en-US" b="1" dirty="0" smtClean="0">
                <a:solidFill>
                  <a:srgbClr val="0000FF"/>
                </a:solidFill>
                <a:latin typeface="Courier New"/>
              </a:rPr>
              <a:t>sort</a:t>
            </a:r>
            <a:r>
              <a:rPr lang="en-US" dirty="0" smtClean="0">
                <a:solidFill>
                  <a:srgbClr val="FF0000"/>
                </a:solidFill>
                <a:latin typeface="Courier New"/>
              </a:rPr>
              <a:t> </a:t>
            </a:r>
            <a:r>
              <a:rPr lang="en-US" b="1" dirty="0" smtClean="0">
                <a:solidFill>
                  <a:srgbClr val="0000FF"/>
                </a:solidFill>
                <a:latin typeface="Courier New"/>
              </a:rPr>
              <a:t>keys</a:t>
            </a:r>
            <a:r>
              <a:rPr lang="en-US" dirty="0" smtClean="0">
                <a:solidFill>
                  <a:srgbClr val="FF0000"/>
                </a:solidFill>
                <a:latin typeface="Courier New"/>
              </a:rPr>
              <a:t> </a:t>
            </a:r>
            <a:r>
              <a:rPr lang="en-US" dirty="0" smtClean="0">
                <a:solidFill>
                  <a:srgbClr val="8080C0"/>
                </a:solidFill>
                <a:latin typeface="Courier New"/>
              </a:rPr>
              <a:t>%hash</a:t>
            </a:r>
            <a:r>
              <a:rPr lang="en-US" b="1" dirty="0" smtClean="0">
                <a:solidFill>
                  <a:srgbClr val="000080"/>
                </a:solidFill>
                <a:latin typeface="Courier New"/>
              </a:rPr>
              <a:t>)</a:t>
            </a:r>
            <a:r>
              <a:rPr lang="en-US" dirty="0" smtClean="0">
                <a:solidFill>
                  <a:srgbClr val="FF0000"/>
                </a:solidFill>
                <a:latin typeface="Courier New"/>
              </a:rPr>
              <a:t> </a:t>
            </a:r>
            <a:r>
              <a:rPr lang="en-US" b="1" dirty="0" smtClean="0">
                <a:solidFill>
                  <a:srgbClr val="000080"/>
                </a:solidFill>
                <a:latin typeface="Courier New"/>
              </a:rPr>
              <a:t>{</a:t>
            </a:r>
            <a:endParaRPr lang="en-US" dirty="0" smtClean="0">
              <a:solidFill>
                <a:srgbClr val="FF0000"/>
              </a:solidFill>
              <a:latin typeface="Courier New"/>
            </a:endParaRPr>
          </a:p>
          <a:p>
            <a:r>
              <a:rPr lang="en-US" b="1" dirty="0" smtClean="0">
                <a:solidFill>
                  <a:srgbClr val="FF0000"/>
                </a:solidFill>
                <a:latin typeface="Courier New"/>
              </a:rPr>
              <a:t>    </a:t>
            </a:r>
            <a:r>
              <a:rPr lang="en-US" b="1" dirty="0" smtClean="0">
                <a:solidFill>
                  <a:srgbClr val="0000FF"/>
                </a:solidFill>
                <a:latin typeface="Courier New"/>
              </a:rPr>
              <a:t>print</a:t>
            </a:r>
            <a:r>
              <a:rPr lang="en-US" dirty="0" smtClean="0">
                <a:solidFill>
                  <a:srgbClr val="FF0000"/>
                </a:solidFill>
                <a:latin typeface="Courier New"/>
              </a:rPr>
              <a:t> </a:t>
            </a:r>
            <a:r>
              <a:rPr lang="en-US" dirty="0" smtClean="0">
                <a:solidFill>
                  <a:srgbClr val="808080"/>
                </a:solidFill>
                <a:latin typeface="Courier New"/>
              </a:rPr>
              <a:t>'Lot '</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FF8000"/>
                </a:solidFill>
                <a:latin typeface="Courier New"/>
              </a:rPr>
              <a:t>$lot</a:t>
            </a:r>
            <a:r>
              <a:rPr lang="en-US" b="1" dirty="0" smtClean="0">
                <a:solidFill>
                  <a:srgbClr val="000080"/>
                </a:solidFill>
                <a:latin typeface="Courier New"/>
              </a:rPr>
              <a:t>,</a:t>
            </a:r>
            <a:r>
              <a:rPr lang="en-US" dirty="0" smtClean="0">
                <a:solidFill>
                  <a:srgbClr val="FF0000"/>
                </a:solidFill>
                <a:latin typeface="Courier New"/>
              </a:rPr>
              <a:t> </a:t>
            </a:r>
            <a:r>
              <a:rPr lang="en-US" dirty="0" smtClean="0">
                <a:solidFill>
                  <a:srgbClr val="808080"/>
                </a:solidFill>
                <a:latin typeface="Courier New"/>
              </a:rPr>
              <a:t>"\n"</a:t>
            </a:r>
            <a:r>
              <a:rPr lang="en-US" b="1" dirty="0" smtClean="0">
                <a:solidFill>
                  <a:srgbClr val="000080"/>
                </a:solidFill>
                <a:latin typeface="Courier New"/>
              </a:rPr>
              <a:t>;</a:t>
            </a:r>
          </a:p>
          <a:p>
            <a:r>
              <a:rPr lang="en-US" b="1" dirty="0" smtClean="0">
                <a:solidFill>
                  <a:srgbClr val="000080"/>
                </a:solidFill>
                <a:latin typeface="Courier New"/>
              </a:rPr>
              <a:t>    </a:t>
            </a:r>
            <a:r>
              <a:rPr lang="en-US" b="1" dirty="0" smtClean="0">
                <a:solidFill>
                  <a:srgbClr val="0000FF"/>
                </a:solidFill>
                <a:latin typeface="Courier New"/>
              </a:rPr>
              <a:t>delete</a:t>
            </a:r>
            <a:r>
              <a:rPr lang="en-US" dirty="0" smtClean="0">
                <a:solidFill>
                  <a:srgbClr val="FF0000"/>
                </a:solidFill>
                <a:latin typeface="Courier New"/>
              </a:rPr>
              <a:t> </a:t>
            </a:r>
            <a:r>
              <a:rPr lang="en-US" dirty="0" smtClean="0">
                <a:solidFill>
                  <a:srgbClr val="FF8000"/>
                </a:solidFill>
                <a:latin typeface="Courier New"/>
              </a:rPr>
              <a:t>$hash</a:t>
            </a:r>
            <a:r>
              <a:rPr lang="en-US" b="1" dirty="0" smtClean="0">
                <a:solidFill>
                  <a:srgbClr val="000080"/>
                </a:solidFill>
                <a:latin typeface="Courier New"/>
              </a:rPr>
              <a:t>{</a:t>
            </a:r>
            <a:r>
              <a:rPr lang="en-US" dirty="0" smtClean="0">
                <a:solidFill>
                  <a:srgbClr val="FF8000"/>
                </a:solidFill>
                <a:latin typeface="Courier New"/>
              </a:rPr>
              <a:t>$lot</a:t>
            </a:r>
            <a:r>
              <a:rPr lang="en-US" b="1" dirty="0" smtClean="0">
                <a:solidFill>
                  <a:srgbClr val="000080"/>
                </a:solidFill>
                <a:latin typeface="Courier New"/>
              </a:rPr>
              <a:t>};</a:t>
            </a:r>
            <a:endParaRPr lang="en-US" dirty="0" smtClean="0">
              <a:solidFill>
                <a:srgbClr val="FF0000"/>
              </a:solidFill>
              <a:latin typeface="Courier New"/>
            </a:endParaRPr>
          </a:p>
          <a:p>
            <a:r>
              <a:rPr lang="en-US" b="1" dirty="0" smtClean="0">
                <a:solidFill>
                  <a:srgbClr val="000080"/>
                </a:solidFill>
                <a:latin typeface="Courier New"/>
              </a:rPr>
              <a:t>}</a:t>
            </a:r>
            <a:endParaRPr lang="en-US" dirty="0" smtClean="0"/>
          </a:p>
          <a:p>
            <a:endParaRPr lang="en-US" b="1" dirty="0" smtClean="0">
              <a:solidFill>
                <a:srgbClr val="000080"/>
              </a:solidFill>
              <a:latin typeface="Courier New"/>
            </a:endParaRPr>
          </a:p>
          <a:p>
            <a:endParaRPr lang="en-US" b="1" dirty="0" smtClean="0">
              <a:solidFill>
                <a:srgbClr val="000080"/>
              </a:solidFill>
              <a:latin typeface="Courier New"/>
            </a:endParaRPr>
          </a:p>
          <a:p>
            <a:endParaRPr lang="en-US" b="1" dirty="0" smtClean="0">
              <a:solidFill>
                <a:srgbClr val="000080"/>
              </a:solidFill>
              <a:latin typeface="Courier New"/>
            </a:endParaRPr>
          </a:p>
          <a:p>
            <a:endParaRPr lang="en-US" dirty="0" smtClean="0">
              <a:solidFill>
                <a:srgbClr val="008000"/>
              </a:solidFill>
              <a:latin typeface="Courier New"/>
            </a:endParaRPr>
          </a:p>
          <a:p>
            <a:endParaRPr lang="en-US" dirty="0" smtClean="0">
              <a:solidFill>
                <a:srgbClr val="008000"/>
              </a:solidFill>
              <a:latin typeface="Courier New"/>
            </a:endParaRPr>
          </a:p>
        </p:txBody>
      </p:sp>
      <p:sp>
        <p:nvSpPr>
          <p:cNvPr id="5" name="TextBox 4"/>
          <p:cNvSpPr txBox="1"/>
          <p:nvPr/>
        </p:nvSpPr>
        <p:spPr>
          <a:xfrm>
            <a:off x="317500" y="1600200"/>
            <a:ext cx="445597" cy="4953000"/>
          </a:xfrm>
          <a:prstGeom prst="rect">
            <a:avLst/>
          </a:prstGeom>
          <a:noFill/>
          <a:ln w="25400" cmpd="sng">
            <a:solidFill>
              <a:schemeClr val="tx1"/>
            </a:solidFill>
            <a:prstDash val="lgDash"/>
          </a:ln>
        </p:spPr>
        <p:txBody>
          <a:bodyPr wrap="square" lIns="91440" tIns="182880" rIns="45720" bIns="182880" rtlCol="0">
            <a:noAutofit/>
          </a:bodyPr>
          <a:lstStyle/>
          <a:p>
            <a:r>
              <a:rPr lang="en-US" dirty="0" smtClean="0">
                <a:latin typeface="Courier New" pitchFamily="49" charset="0"/>
                <a:cs typeface="Courier New" pitchFamily="49" charset="0"/>
              </a:rPr>
              <a:t>1</a:t>
            </a:r>
          </a:p>
          <a:p>
            <a:r>
              <a:rPr lang="en-US" dirty="0" smtClean="0">
                <a:latin typeface="Courier New" pitchFamily="49" charset="0"/>
                <a:cs typeface="Courier New" pitchFamily="49" charset="0"/>
              </a:rPr>
              <a:t>2</a:t>
            </a:r>
          </a:p>
          <a:p>
            <a:r>
              <a:rPr lang="en-US" dirty="0" smtClean="0">
                <a:latin typeface="Courier New" pitchFamily="49" charset="0"/>
                <a:cs typeface="Courier New" pitchFamily="49" charset="0"/>
              </a:rPr>
              <a:t>3</a:t>
            </a:r>
          </a:p>
          <a:p>
            <a:r>
              <a:rPr lang="en-US" dirty="0" smtClean="0">
                <a:latin typeface="Courier New" pitchFamily="49" charset="0"/>
                <a:cs typeface="Courier New" pitchFamily="49" charset="0"/>
              </a:rPr>
              <a:t>4</a:t>
            </a:r>
          </a:p>
          <a:p>
            <a:r>
              <a:rPr lang="en-US" dirty="0" smtClean="0">
                <a:latin typeface="Courier New" pitchFamily="49" charset="0"/>
                <a:cs typeface="Courier New" pitchFamily="49" charset="0"/>
              </a:rPr>
              <a:t>5</a:t>
            </a:r>
          </a:p>
          <a:p>
            <a:r>
              <a:rPr lang="en-US" dirty="0" smtClean="0">
                <a:latin typeface="Courier New" pitchFamily="49" charset="0"/>
                <a:cs typeface="Courier New" pitchFamily="49" charset="0"/>
              </a:rPr>
              <a:t>6</a:t>
            </a:r>
          </a:p>
          <a:p>
            <a:r>
              <a:rPr lang="en-US" dirty="0" smtClean="0">
                <a:latin typeface="Courier New" pitchFamily="49" charset="0"/>
                <a:cs typeface="Courier New" pitchFamily="49" charset="0"/>
              </a:rPr>
              <a:t>7</a:t>
            </a:r>
          </a:p>
          <a:p>
            <a:r>
              <a:rPr lang="en-US" dirty="0" smtClean="0">
                <a:latin typeface="Courier New" pitchFamily="49" charset="0"/>
                <a:cs typeface="Courier New" pitchFamily="49" charset="0"/>
              </a:rPr>
              <a:t>8</a:t>
            </a:r>
          </a:p>
          <a:p>
            <a:r>
              <a:rPr lang="en-US" dirty="0" smtClean="0">
                <a:latin typeface="Courier New" pitchFamily="49" charset="0"/>
                <a:cs typeface="Courier New" pitchFamily="49" charset="0"/>
              </a:rPr>
              <a:t>9</a:t>
            </a:r>
          </a:p>
          <a:p>
            <a:r>
              <a:rPr lang="en-US" dirty="0" smtClean="0">
                <a:latin typeface="Courier New" pitchFamily="49" charset="0"/>
                <a:cs typeface="Courier New" pitchFamily="49" charset="0"/>
              </a:rPr>
              <a:t>10</a:t>
            </a:r>
          </a:p>
          <a:p>
            <a:r>
              <a:rPr lang="en-US" dirty="0" smtClean="0">
                <a:latin typeface="Courier New" pitchFamily="49" charset="0"/>
                <a:cs typeface="Courier New" pitchFamily="49" charset="0"/>
              </a:rPr>
              <a:t>11</a:t>
            </a:r>
          </a:p>
          <a:p>
            <a:r>
              <a:rPr lang="en-US" dirty="0" smtClean="0">
                <a:latin typeface="Courier New" pitchFamily="49" charset="0"/>
                <a:cs typeface="Courier New" pitchFamily="49" charset="0"/>
              </a:rPr>
              <a:t>12</a:t>
            </a:r>
          </a:p>
          <a:p>
            <a:r>
              <a:rPr lang="en-US" dirty="0" smtClean="0">
                <a:latin typeface="Courier New" pitchFamily="49" charset="0"/>
                <a:cs typeface="Courier New" pitchFamily="49" charset="0"/>
              </a:rPr>
              <a:t>13</a:t>
            </a:r>
          </a:p>
          <a:p>
            <a:r>
              <a:rPr lang="en-US" dirty="0" smtClean="0">
                <a:latin typeface="Courier New" pitchFamily="49" charset="0"/>
                <a:cs typeface="Courier New" pitchFamily="49" charset="0"/>
              </a:rPr>
              <a:t>14</a:t>
            </a:r>
          </a:p>
          <a:p>
            <a:r>
              <a:rPr lang="en-US" dirty="0" smtClean="0">
                <a:latin typeface="Courier New" pitchFamily="49" charset="0"/>
                <a:cs typeface="Courier New" pitchFamily="49" charset="0"/>
              </a:rPr>
              <a:t>15</a:t>
            </a:r>
          </a:p>
          <a:p>
            <a:r>
              <a:rPr lang="en-US" dirty="0" smtClean="0">
                <a:latin typeface="Courier New" pitchFamily="49" charset="0"/>
                <a:cs typeface="Courier New" pitchFamily="49" charset="0"/>
              </a:rPr>
              <a:t>16</a:t>
            </a:r>
          </a:p>
          <a:p>
            <a:r>
              <a:rPr lang="en-US" dirty="0" smtClean="0">
                <a:latin typeface="Courier New" pitchFamily="49" charset="0"/>
                <a:cs typeface="Courier New" pitchFamily="49" charset="0"/>
              </a:rPr>
              <a:t>17</a:t>
            </a:r>
          </a:p>
          <a:p>
            <a:endParaRPr lang="en-US" dirty="0" smtClean="0">
              <a:latin typeface="Courier New" pitchFamily="49" charset="0"/>
              <a:cs typeface="Courier New" pitchFamily="49" charset="0"/>
            </a:endParaRPr>
          </a:p>
        </p:txBody>
      </p:sp>
    </p:spTree>
  </p:cSld>
  <p:clrMapOvr>
    <a:masterClrMapping/>
  </p:clrMapOvr>
  <p:transition>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Perl Input &amp; Output</a:t>
            </a:r>
            <a:endParaRPr lang="en-US" sz="3600" cap="none" dirty="0"/>
          </a:p>
        </p:txBody>
      </p:sp>
      <p:sp>
        <p:nvSpPr>
          <p:cNvPr id="3" name="Content Placeholder 2"/>
          <p:cNvSpPr>
            <a:spLocks noGrp="1"/>
          </p:cNvSpPr>
          <p:nvPr>
            <p:ph sz="quarter" idx="1"/>
          </p:nvPr>
        </p:nvSpPr>
        <p:spPr/>
        <p:txBody>
          <a:bodyPr>
            <a:normAutofit/>
          </a:bodyPr>
          <a:lstStyle/>
          <a:p>
            <a:r>
              <a:rPr lang="en-US" dirty="0" smtClean="0"/>
              <a:t>There are a few ways to get input/output to your Perl scripts.</a:t>
            </a:r>
          </a:p>
          <a:p>
            <a:r>
              <a:rPr lang="en-US" dirty="0" smtClean="0"/>
              <a:t>A few definitions:</a:t>
            </a:r>
          </a:p>
          <a:p>
            <a:pPr lvl="1"/>
            <a:r>
              <a:rPr lang="en-US" dirty="0" smtClean="0"/>
              <a:t>The input from the command-line (console) that users type in is known as STDIN</a:t>
            </a:r>
          </a:p>
          <a:p>
            <a:pPr lvl="1"/>
            <a:r>
              <a:rPr lang="en-US" dirty="0" smtClean="0"/>
              <a:t>The output to the console that your script print()s is known as STDOUT</a:t>
            </a:r>
          </a:p>
          <a:p>
            <a:pPr lvl="1">
              <a:buNone/>
            </a:pPr>
            <a:endParaRPr lang="en-US" dirty="0" smtClean="0"/>
          </a:p>
          <a:p>
            <a:r>
              <a:rPr lang="en-US" dirty="0" smtClean="0"/>
              <a:t>We can use these, and we can also read/write files.</a:t>
            </a:r>
          </a:p>
          <a:p>
            <a:pPr lvl="1"/>
            <a:r>
              <a:rPr lang="en-US" dirty="0" smtClean="0"/>
              <a:t>Simplest way to get input is to use &lt;&gt;</a:t>
            </a:r>
          </a:p>
          <a:p>
            <a:pPr lvl="1"/>
            <a:r>
              <a:rPr lang="en-US" dirty="0" smtClean="0"/>
              <a:t>Simplest way to create output is to use print()</a:t>
            </a:r>
            <a:endParaRPr lang="en-US" dirty="0"/>
          </a:p>
        </p:txBody>
      </p:sp>
    </p:spTree>
  </p:cSld>
  <p:clrMapOvr>
    <a:masterClrMapping/>
  </p:clrMapOvr>
  <p:transition>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Command-Line Parameters</a:t>
            </a:r>
            <a:endParaRPr lang="en-US" sz="3600" cap="none" dirty="0"/>
          </a:p>
        </p:txBody>
      </p:sp>
      <p:sp>
        <p:nvSpPr>
          <p:cNvPr id="3" name="Content Placeholder 2"/>
          <p:cNvSpPr>
            <a:spLocks noGrp="1"/>
          </p:cNvSpPr>
          <p:nvPr>
            <p:ph sz="quarter" idx="1"/>
          </p:nvPr>
        </p:nvSpPr>
        <p:spPr>
          <a:xfrm>
            <a:off x="457200" y="1600200"/>
            <a:ext cx="7467600" cy="1981200"/>
          </a:xfrm>
        </p:spPr>
        <p:txBody>
          <a:bodyPr>
            <a:normAutofit lnSpcReduction="10000"/>
          </a:bodyPr>
          <a:lstStyle/>
          <a:p>
            <a:r>
              <a:rPr lang="en-US" dirty="0" smtClean="0"/>
              <a:t>Perl defines a “magic” variable called @ARGV. This array stores all command-line arguments given to the script.</a:t>
            </a:r>
          </a:p>
          <a:p>
            <a:r>
              <a:rPr lang="en-US" dirty="0" smtClean="0"/>
              <a:t>Access it just like any other array. You can even add and remove stuff from it.</a:t>
            </a:r>
            <a:endParaRPr lang="en-US" dirty="0"/>
          </a:p>
        </p:txBody>
      </p:sp>
      <p:sp>
        <p:nvSpPr>
          <p:cNvPr id="4" name="TextBox 3"/>
          <p:cNvSpPr txBox="1"/>
          <p:nvPr/>
        </p:nvSpPr>
        <p:spPr>
          <a:xfrm>
            <a:off x="457201" y="4114800"/>
            <a:ext cx="7448481" cy="2514600"/>
          </a:xfrm>
          <a:prstGeom prst="rect">
            <a:avLst/>
          </a:prstGeom>
          <a:noFill/>
          <a:ln w="25400" cmpd="sng">
            <a:solidFill>
              <a:schemeClr val="tx1"/>
            </a:solidFill>
            <a:prstDash val="lgDash"/>
          </a:ln>
        </p:spPr>
        <p:txBody>
          <a:bodyPr wrap="square" lIns="182880" tIns="182880" rIns="182880" bIns="365760" rtlCol="0">
            <a:noAutofit/>
          </a:bodyPr>
          <a:lstStyle/>
          <a:p>
            <a:r>
              <a:rPr lang="en-US" sz="1600" b="1" dirty="0" smtClean="0">
                <a:solidFill>
                  <a:srgbClr val="0000FF"/>
                </a:solidFill>
                <a:latin typeface="Courier New"/>
              </a:rPr>
              <a:t>print</a:t>
            </a:r>
            <a:r>
              <a:rPr lang="en-US" sz="1600" dirty="0" smtClean="0">
                <a:solidFill>
                  <a:srgbClr val="FF0000"/>
                </a:solidFill>
                <a:latin typeface="Courier New"/>
              </a:rPr>
              <a:t> </a:t>
            </a:r>
            <a:r>
              <a:rPr lang="en-US" sz="1600" dirty="0" smtClean="0">
                <a:solidFill>
                  <a:srgbClr val="808080"/>
                </a:solidFill>
                <a:latin typeface="Courier New"/>
              </a:rPr>
              <a:t>'Number of arguments =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FF8000"/>
                </a:solidFill>
                <a:latin typeface="Courier New"/>
              </a:rPr>
              <a:t>$#ARGV</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1</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"\n"</a:t>
            </a:r>
            <a:r>
              <a:rPr lang="en-US" sz="1600" b="1" dirty="0" smtClean="0">
                <a:solidFill>
                  <a:srgbClr val="000080"/>
                </a:solidFill>
                <a:latin typeface="Courier New"/>
              </a:rPr>
              <a:t>;</a:t>
            </a:r>
            <a:endParaRPr lang="en-US" sz="1600" dirty="0" smtClean="0"/>
          </a:p>
          <a:p>
            <a:endParaRPr lang="en-US" sz="1600" b="1" dirty="0" smtClean="0">
              <a:solidFill>
                <a:srgbClr val="FF0000"/>
              </a:solidFill>
              <a:latin typeface="Courier New"/>
            </a:endParaRPr>
          </a:p>
          <a:p>
            <a:r>
              <a:rPr lang="en-US" sz="1600" b="1" dirty="0" smtClean="0">
                <a:solidFill>
                  <a:srgbClr val="0000FF"/>
                </a:solidFill>
                <a:latin typeface="Courier New"/>
              </a:rPr>
              <a:t>foreach</a:t>
            </a:r>
            <a:r>
              <a:rPr lang="en-US" sz="1600" dirty="0" smtClean="0">
                <a:solidFill>
                  <a:srgbClr val="FF0000"/>
                </a:solidFill>
                <a:latin typeface="Courier New"/>
              </a:rPr>
              <a:t> </a:t>
            </a:r>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$arg</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CF34CF"/>
                </a:solidFill>
                <a:latin typeface="Courier New"/>
              </a:rPr>
              <a:t>@ARGV</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FF0000"/>
                </a:solidFill>
                <a:latin typeface="Courier New"/>
              </a:rPr>
              <a:t>    </a:t>
            </a:r>
            <a:r>
              <a:rPr lang="en-US" sz="1600" b="1" dirty="0" smtClean="0">
                <a:solidFill>
                  <a:srgbClr val="0000FF"/>
                </a:solidFill>
                <a:latin typeface="Courier New"/>
              </a:rPr>
              <a:t>print</a:t>
            </a:r>
            <a:r>
              <a:rPr lang="en-US" sz="1600" dirty="0" smtClean="0">
                <a:solidFill>
                  <a:srgbClr val="FF0000"/>
                </a:solidFill>
                <a:latin typeface="Courier New"/>
              </a:rPr>
              <a:t> </a:t>
            </a:r>
            <a:r>
              <a:rPr lang="en-US" sz="1600" dirty="0" smtClean="0">
                <a:solidFill>
                  <a:srgbClr val="808080"/>
                </a:solidFill>
                <a:latin typeface="Courier New"/>
              </a:rPr>
              <a:t>"Command-line argument: $arg\n"</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80"/>
                </a:solidFill>
                <a:latin typeface="Courier New"/>
              </a:rPr>
              <a:t>}</a:t>
            </a:r>
          </a:p>
          <a:p>
            <a:endParaRPr lang="en-US" sz="1600" b="1" dirty="0" smtClean="0">
              <a:solidFill>
                <a:srgbClr val="000080"/>
              </a:solidFill>
              <a:latin typeface="Courier New"/>
            </a:endParaRPr>
          </a:p>
          <a:p>
            <a:r>
              <a:rPr lang="en-US" sz="1600" dirty="0" smtClean="0">
                <a:solidFill>
                  <a:srgbClr val="008000"/>
                </a:solidFill>
                <a:latin typeface="Courier New"/>
              </a:rPr>
              <a:t># Try naming this args.pl Then call it with...</a:t>
            </a:r>
          </a:p>
          <a:p>
            <a:r>
              <a:rPr lang="en-US" sz="1600" dirty="0" smtClean="0">
                <a:solidFill>
                  <a:srgbClr val="008000"/>
                </a:solidFill>
                <a:latin typeface="Courier New"/>
              </a:rPr>
              <a:t># &gt; args.pl Arg1 Arg2 “Hello There!”</a:t>
            </a:r>
            <a:endParaRPr lang="en-US" sz="1600" dirty="0" smtClean="0"/>
          </a:p>
          <a:p>
            <a:endParaRPr lang="en-US" sz="1600" dirty="0"/>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3">
            <a:duotone>
              <a:schemeClr val="bg2">
                <a:shade val="45000"/>
                <a:satMod val="135000"/>
              </a:schemeClr>
              <a:prstClr val="white"/>
            </a:duotone>
          </a:blip>
          <a:srcRect/>
          <a:stretch>
            <a:fillRect/>
          </a:stretch>
        </p:blipFill>
        <p:spPr bwMode="auto">
          <a:xfrm>
            <a:off x="5867400" y="152400"/>
            <a:ext cx="2847975" cy="3469770"/>
          </a:xfrm>
          <a:prstGeom prst="rect">
            <a:avLst/>
          </a:prstGeom>
          <a:noFill/>
          <a:ln w="9525">
            <a:noFill/>
            <a:miter lim="800000"/>
            <a:headEnd/>
            <a:tailEnd/>
          </a:ln>
          <a:effectLst/>
        </p:spPr>
      </p:pic>
      <p:sp>
        <p:nvSpPr>
          <p:cNvPr id="2" name="Title 1"/>
          <p:cNvSpPr>
            <a:spLocks noGrp="1"/>
          </p:cNvSpPr>
          <p:nvPr>
            <p:ph type="title"/>
          </p:nvPr>
        </p:nvSpPr>
        <p:spPr/>
        <p:txBody>
          <a:bodyPr anchor="t"/>
          <a:lstStyle/>
          <a:p>
            <a:r>
              <a:rPr lang="en-US" cap="none" dirty="0" smtClean="0"/>
              <a:t>Perl Setup</a:t>
            </a:r>
            <a:endParaRPr lang="en-US" cap="none" dirty="0"/>
          </a:p>
        </p:txBody>
      </p:sp>
      <p:sp>
        <p:nvSpPr>
          <p:cNvPr id="3" name="Content Placeholder 2"/>
          <p:cNvSpPr>
            <a:spLocks noGrp="1"/>
          </p:cNvSpPr>
          <p:nvPr>
            <p:ph sz="quarter" idx="1"/>
          </p:nvPr>
        </p:nvSpPr>
        <p:spPr/>
        <p:txBody>
          <a:bodyPr>
            <a:normAutofit fontScale="92500" lnSpcReduction="10000"/>
          </a:bodyPr>
          <a:lstStyle/>
          <a:p>
            <a:r>
              <a:rPr lang="en-US" dirty="0" smtClean="0"/>
              <a:t>Go to </a:t>
            </a:r>
            <a:r>
              <a:rPr lang="en-US" dirty="0" smtClean="0">
                <a:hlinkClick r:id="rId4"/>
              </a:rPr>
              <a:t>http://sam</a:t>
            </a:r>
            <a:r>
              <a:rPr lang="en-US" dirty="0" smtClean="0"/>
              <a:t> to start Setup@Micron</a:t>
            </a:r>
          </a:p>
          <a:p>
            <a:pPr lvl="1"/>
            <a:r>
              <a:rPr lang="en-US" dirty="0" smtClean="0"/>
              <a:t>Do a search for “perl”</a:t>
            </a:r>
          </a:p>
          <a:p>
            <a:pPr lvl="1"/>
            <a:r>
              <a:rPr lang="en-US" dirty="0" smtClean="0"/>
              <a:t>You want to install “Perl Switcher X.X.X.X”, where X.X.X.X is the newest version (2.2.2.0 as of this writing).</a:t>
            </a:r>
          </a:p>
          <a:p>
            <a:pPr lvl="1"/>
            <a:r>
              <a:rPr lang="en-US" dirty="0" smtClean="0"/>
              <a:t>You </a:t>
            </a:r>
            <a:r>
              <a:rPr lang="en-US" b="1" i="1" dirty="0" smtClean="0"/>
              <a:t>DO NOT </a:t>
            </a:r>
            <a:r>
              <a:rPr lang="en-US" dirty="0" smtClean="0"/>
              <a:t>need to install any Perl distributions on your local machine.</a:t>
            </a:r>
          </a:p>
          <a:p>
            <a:r>
              <a:rPr lang="en-US" dirty="0" smtClean="0"/>
              <a:t>After Perl Switcher installs, run it by going to…</a:t>
            </a:r>
          </a:p>
          <a:p>
            <a:pPr lvl="1"/>
            <a:r>
              <a:rPr lang="en-US" i="1" dirty="0" smtClean="0"/>
              <a:t>Start Menu </a:t>
            </a:r>
            <a:r>
              <a:rPr lang="en-US" dirty="0" smtClean="0">
                <a:sym typeface="Wingdings" pitchFamily="2" charset="2"/>
              </a:rPr>
              <a:t></a:t>
            </a:r>
            <a:r>
              <a:rPr lang="en-US" i="1" dirty="0" smtClean="0">
                <a:sym typeface="Wingdings" pitchFamily="2" charset="2"/>
              </a:rPr>
              <a:t> All Programs </a:t>
            </a:r>
            <a:r>
              <a:rPr lang="en-US" dirty="0" smtClean="0">
                <a:sym typeface="Wingdings" pitchFamily="2" charset="2"/>
              </a:rPr>
              <a:t></a:t>
            </a:r>
            <a:r>
              <a:rPr lang="en-US" i="1" dirty="0" smtClean="0">
                <a:sym typeface="Wingdings" pitchFamily="2" charset="2"/>
              </a:rPr>
              <a:t> NTBODEV </a:t>
            </a:r>
            <a:r>
              <a:rPr lang="en-US" dirty="0" smtClean="0">
                <a:sym typeface="Wingdings" pitchFamily="2" charset="2"/>
              </a:rPr>
              <a:t> </a:t>
            </a:r>
            <a:r>
              <a:rPr lang="en-US" i="1" dirty="0" smtClean="0">
                <a:sym typeface="Wingdings" pitchFamily="2" charset="2"/>
              </a:rPr>
              <a:t>PERLSWITCHER</a:t>
            </a:r>
          </a:p>
          <a:p>
            <a:pPr lvl="1"/>
            <a:r>
              <a:rPr lang="en-US" dirty="0" smtClean="0"/>
              <a:t>Select “Perl 5.10.0”</a:t>
            </a:r>
          </a:p>
          <a:p>
            <a:pPr lvl="1"/>
            <a:r>
              <a:rPr lang="en-US" dirty="0" smtClean="0"/>
              <a:t>Select “Network Production Distribution”</a:t>
            </a:r>
          </a:p>
          <a:p>
            <a:pPr lvl="1"/>
            <a:r>
              <a:rPr lang="en-US" dirty="0" smtClean="0"/>
              <a:t>Select “System Level (Recommended)”</a:t>
            </a:r>
          </a:p>
          <a:p>
            <a:pPr lvl="1"/>
            <a:r>
              <a:rPr lang="en-US" dirty="0" smtClean="0"/>
              <a:t>Click OK</a:t>
            </a:r>
          </a:p>
          <a:p>
            <a:r>
              <a:rPr lang="en-US" dirty="0" smtClean="0"/>
              <a:t>You’re done! Run a new command prompt and type “perl -v”. You should see a small paragraph.</a:t>
            </a:r>
            <a:endParaRPr lang="en-US" dirty="0"/>
          </a:p>
        </p:txBody>
      </p:sp>
    </p:spTree>
  </p:cSld>
  <p:clrMapOvr>
    <a:masterClrMapping/>
  </p:clrMapOvr>
  <p:transition>
    <p:strips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Perl Console I/O</a:t>
            </a:r>
            <a:endParaRPr lang="en-US" sz="3600" cap="none" dirty="0"/>
          </a:p>
        </p:txBody>
      </p:sp>
      <p:sp>
        <p:nvSpPr>
          <p:cNvPr id="3" name="Content Placeholder 2"/>
          <p:cNvSpPr>
            <a:spLocks noGrp="1"/>
          </p:cNvSpPr>
          <p:nvPr>
            <p:ph sz="quarter" idx="1"/>
          </p:nvPr>
        </p:nvSpPr>
        <p:spPr>
          <a:xfrm>
            <a:off x="457200" y="1600200"/>
            <a:ext cx="7467600" cy="2286000"/>
          </a:xfrm>
        </p:spPr>
        <p:txBody>
          <a:bodyPr>
            <a:normAutofit lnSpcReduction="10000"/>
          </a:bodyPr>
          <a:lstStyle/>
          <a:p>
            <a:r>
              <a:rPr lang="en-US" dirty="0" smtClean="0"/>
              <a:t>&lt;STDIN&gt; asks for a single line of input from the console. It will wait until it gets one.</a:t>
            </a:r>
          </a:p>
          <a:p>
            <a:r>
              <a:rPr lang="en-US" dirty="0" smtClean="0"/>
              <a:t>The chomp() function will help you to get rid of the newline, if it exists.</a:t>
            </a:r>
          </a:p>
          <a:p>
            <a:r>
              <a:rPr lang="en-US" dirty="0" smtClean="0"/>
              <a:t>To print output, just keep using print() like we’ve been doing the whole time. STDOUT is assumed.</a:t>
            </a:r>
            <a:endParaRPr lang="en-US" dirty="0"/>
          </a:p>
        </p:txBody>
      </p:sp>
      <p:sp>
        <p:nvSpPr>
          <p:cNvPr id="4" name="TextBox 3"/>
          <p:cNvSpPr txBox="1"/>
          <p:nvPr/>
        </p:nvSpPr>
        <p:spPr>
          <a:xfrm>
            <a:off x="457201" y="4114800"/>
            <a:ext cx="7448481" cy="2514600"/>
          </a:xfrm>
          <a:prstGeom prst="rect">
            <a:avLst/>
          </a:prstGeom>
          <a:noFill/>
          <a:ln w="25400" cmpd="sng">
            <a:solidFill>
              <a:schemeClr val="tx1"/>
            </a:solidFill>
            <a:prstDash val="lgDash"/>
          </a:ln>
        </p:spPr>
        <p:txBody>
          <a:bodyPr wrap="square" lIns="182880" tIns="182880" rIns="182880" bIns="365760" rtlCol="0">
            <a:noAutofit/>
          </a:bodyPr>
          <a:lstStyle/>
          <a:p>
            <a:r>
              <a:rPr lang="en-US" sz="1600" b="1" dirty="0" smtClean="0">
                <a:solidFill>
                  <a:srgbClr val="0000FF"/>
                </a:solidFill>
                <a:latin typeface="Courier New"/>
              </a:rPr>
              <a:t>print</a:t>
            </a:r>
            <a:r>
              <a:rPr lang="en-US" sz="1600" dirty="0" smtClean="0">
                <a:solidFill>
                  <a:srgbClr val="FF0000"/>
                </a:solidFill>
                <a:latin typeface="Courier New"/>
              </a:rPr>
              <a:t> </a:t>
            </a:r>
            <a:r>
              <a:rPr lang="en-US" sz="1600" dirty="0" smtClean="0">
                <a:solidFill>
                  <a:srgbClr val="808080"/>
                </a:solidFill>
                <a:latin typeface="Courier New"/>
              </a:rPr>
              <a:t>"What is your name? "</a:t>
            </a:r>
            <a:r>
              <a:rPr lang="en-US" sz="1600" b="1" dirty="0" smtClean="0">
                <a:solidFill>
                  <a:srgbClr val="000080"/>
                </a:solidFill>
                <a:latin typeface="Courier New"/>
              </a:rPr>
              <a:t>;</a:t>
            </a:r>
            <a:endParaRPr lang="en-US" sz="1600" dirty="0" smtClean="0">
              <a:solidFill>
                <a:srgbClr val="FF0000"/>
              </a:solidFill>
              <a:latin typeface="Courier New"/>
            </a:endParaRPr>
          </a:p>
          <a:p>
            <a:endParaRPr lang="en-US" sz="1600" b="1" dirty="0" smtClean="0">
              <a:solidFill>
                <a:srgbClr val="FF0000"/>
              </a:solidFill>
              <a:latin typeface="Courier New"/>
            </a:endParaRP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$name</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000000"/>
                </a:solidFill>
                <a:latin typeface="Courier New"/>
              </a:rPr>
              <a:t>&lt;STDIN&gt;</a:t>
            </a:r>
            <a:r>
              <a:rPr lang="en-US" sz="1600" b="1" dirty="0" smtClean="0">
                <a:solidFill>
                  <a:srgbClr val="000080"/>
                </a:solidFill>
                <a:latin typeface="Courier New"/>
              </a:rPr>
              <a:t>;</a:t>
            </a:r>
            <a:endParaRPr lang="en-US" sz="1600" dirty="0" smtClean="0">
              <a:solidFill>
                <a:srgbClr val="FF0000"/>
              </a:solidFill>
              <a:latin typeface="Courier New"/>
            </a:endParaRPr>
          </a:p>
          <a:p>
            <a:endParaRPr lang="en-US" sz="1600" b="1" dirty="0" smtClean="0">
              <a:solidFill>
                <a:srgbClr val="FF0000"/>
              </a:solidFill>
              <a:latin typeface="Courier New"/>
            </a:endParaRPr>
          </a:p>
          <a:p>
            <a:r>
              <a:rPr lang="en-US" sz="1600" dirty="0" smtClean="0">
                <a:solidFill>
                  <a:srgbClr val="008000"/>
                </a:solidFill>
                <a:latin typeface="Courier New"/>
              </a:rPr>
              <a:t># Gets rid of the \n at the end of $name, if it exists</a:t>
            </a:r>
            <a:endParaRPr lang="en-US" sz="1600" b="1" dirty="0" smtClean="0">
              <a:solidFill>
                <a:srgbClr val="FF0000"/>
              </a:solidFill>
              <a:latin typeface="Courier New"/>
            </a:endParaRPr>
          </a:p>
          <a:p>
            <a:r>
              <a:rPr lang="en-US" sz="1600" b="1" dirty="0" smtClean="0">
                <a:solidFill>
                  <a:srgbClr val="0000FF"/>
                </a:solidFill>
                <a:latin typeface="Courier New"/>
              </a:rPr>
              <a:t>chomp</a:t>
            </a:r>
            <a:r>
              <a:rPr lang="en-US" sz="1600" dirty="0" smtClean="0">
                <a:solidFill>
                  <a:srgbClr val="FF0000"/>
                </a:solidFill>
                <a:latin typeface="Courier New"/>
              </a:rPr>
              <a:t> </a:t>
            </a:r>
            <a:r>
              <a:rPr lang="en-US" sz="1600" dirty="0" smtClean="0">
                <a:solidFill>
                  <a:srgbClr val="FF8000"/>
                </a:solidFill>
                <a:latin typeface="Courier New"/>
              </a:rPr>
              <a:t>$name</a:t>
            </a:r>
            <a:r>
              <a:rPr lang="en-US" sz="1600" b="1" dirty="0" smtClean="0">
                <a:solidFill>
                  <a:srgbClr val="000080"/>
                </a:solidFill>
                <a:latin typeface="Courier New"/>
              </a:rPr>
              <a:t>;</a:t>
            </a:r>
            <a:endParaRPr lang="en-US" sz="1600" dirty="0" smtClean="0">
              <a:solidFill>
                <a:srgbClr val="FF0000"/>
              </a:solidFill>
              <a:latin typeface="Courier New"/>
            </a:endParaRPr>
          </a:p>
          <a:p>
            <a:endParaRPr lang="en-US" sz="1600" b="1" dirty="0" smtClean="0">
              <a:solidFill>
                <a:srgbClr val="FF0000"/>
              </a:solidFill>
              <a:latin typeface="Courier New"/>
            </a:endParaRPr>
          </a:p>
          <a:p>
            <a:r>
              <a:rPr lang="en-US" sz="1600" b="1" dirty="0" smtClean="0">
                <a:solidFill>
                  <a:srgbClr val="0000FF"/>
                </a:solidFill>
                <a:latin typeface="Courier New"/>
              </a:rPr>
              <a:t>print</a:t>
            </a:r>
            <a:r>
              <a:rPr lang="en-US" sz="1600" dirty="0" smtClean="0">
                <a:solidFill>
                  <a:srgbClr val="FF0000"/>
                </a:solidFill>
                <a:latin typeface="Courier New"/>
              </a:rPr>
              <a:t> </a:t>
            </a:r>
            <a:r>
              <a:rPr lang="en-US" sz="1600" dirty="0" smtClean="0">
                <a:solidFill>
                  <a:srgbClr val="808080"/>
                </a:solidFill>
                <a:latin typeface="Courier New"/>
              </a:rPr>
              <a:t>"Well hello, $name!\n"</a:t>
            </a:r>
            <a:r>
              <a:rPr lang="en-US" sz="1600" b="1" dirty="0" smtClean="0">
                <a:solidFill>
                  <a:srgbClr val="000080"/>
                </a:solidFill>
                <a:latin typeface="Courier New"/>
              </a:rPr>
              <a:t>;</a:t>
            </a:r>
            <a:endParaRPr lang="en-US" sz="1600" b="1" dirty="0" smtClean="0">
              <a:solidFill>
                <a:srgbClr val="FF0000"/>
              </a:solidFill>
              <a:latin typeface="Courier New"/>
            </a:endParaRPr>
          </a:p>
          <a:p>
            <a:r>
              <a:rPr lang="en-US" sz="1600" b="1" dirty="0" smtClean="0">
                <a:solidFill>
                  <a:srgbClr val="0000FF"/>
                </a:solidFill>
                <a:latin typeface="Courier New"/>
              </a:rPr>
              <a:t>print</a:t>
            </a:r>
            <a:r>
              <a:rPr lang="en-US" sz="1600" dirty="0" smtClean="0">
                <a:solidFill>
                  <a:srgbClr val="FF0000"/>
                </a:solidFill>
                <a:latin typeface="Courier New"/>
              </a:rPr>
              <a:t> </a:t>
            </a:r>
            <a:r>
              <a:rPr lang="en-US" sz="1600" dirty="0" smtClean="0">
                <a:solidFill>
                  <a:srgbClr val="000000"/>
                </a:solidFill>
                <a:latin typeface="Courier New"/>
              </a:rPr>
              <a:t>STDOUT </a:t>
            </a:r>
            <a:r>
              <a:rPr lang="en-US" sz="1600" dirty="0" smtClean="0">
                <a:solidFill>
                  <a:srgbClr val="808080"/>
                </a:solidFill>
                <a:latin typeface="Courier New"/>
              </a:rPr>
              <a:t>"Well hello, $name!\n"</a:t>
            </a:r>
            <a:r>
              <a:rPr lang="en-US" sz="1600" b="1" dirty="0" smtClean="0">
                <a:solidFill>
                  <a:srgbClr val="000080"/>
                </a:solidFill>
                <a:latin typeface="Courier New"/>
              </a:rPr>
              <a:t>; </a:t>
            </a:r>
            <a:r>
              <a:rPr lang="en-US" sz="1600" dirty="0" smtClean="0">
                <a:solidFill>
                  <a:srgbClr val="008000"/>
                </a:solidFill>
                <a:latin typeface="Courier New"/>
              </a:rPr>
              <a:t># Same as above</a:t>
            </a:r>
            <a:endParaRPr lang="en-US" sz="1600" dirty="0" smtClean="0"/>
          </a:p>
          <a:p>
            <a:endParaRPr lang="en-US" sz="1600" dirty="0"/>
          </a:p>
        </p:txBody>
      </p:sp>
    </p:spTree>
  </p:cSld>
  <p:clrMapOvr>
    <a:masterClrMapping/>
  </p:clrMapOvr>
  <p:transition>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Perl File I/O</a:t>
            </a:r>
            <a:endParaRPr lang="en-US" sz="3600" cap="none" dirty="0"/>
          </a:p>
        </p:txBody>
      </p:sp>
      <p:sp>
        <p:nvSpPr>
          <p:cNvPr id="3" name="Content Placeholder 2"/>
          <p:cNvSpPr>
            <a:spLocks noGrp="1"/>
          </p:cNvSpPr>
          <p:nvPr>
            <p:ph sz="quarter" idx="1"/>
          </p:nvPr>
        </p:nvSpPr>
        <p:spPr>
          <a:xfrm>
            <a:off x="457200" y="1600200"/>
            <a:ext cx="7467600" cy="1066800"/>
          </a:xfrm>
        </p:spPr>
        <p:txBody>
          <a:bodyPr>
            <a:normAutofit fontScale="92500" lnSpcReduction="20000"/>
          </a:bodyPr>
          <a:lstStyle/>
          <a:p>
            <a:pPr>
              <a:buNone/>
            </a:pPr>
            <a:r>
              <a:rPr lang="en-US" dirty="0" smtClean="0"/>
              <a:t>Two-step process:</a:t>
            </a:r>
          </a:p>
          <a:p>
            <a:pPr>
              <a:buNone/>
            </a:pPr>
            <a:endParaRPr lang="en-US" dirty="0" smtClean="0"/>
          </a:p>
          <a:p>
            <a:pPr marL="457200" indent="-457200">
              <a:buFont typeface="+mj-lt"/>
              <a:buAutoNum type="arabicPeriod"/>
            </a:pPr>
            <a:r>
              <a:rPr lang="en-US" dirty="0" smtClean="0"/>
              <a:t>open() the file:</a:t>
            </a:r>
          </a:p>
        </p:txBody>
      </p:sp>
      <p:sp>
        <p:nvSpPr>
          <p:cNvPr id="4" name="TextBox 3"/>
          <p:cNvSpPr txBox="1"/>
          <p:nvPr/>
        </p:nvSpPr>
        <p:spPr>
          <a:xfrm>
            <a:off x="457201" y="3048000"/>
            <a:ext cx="7448481" cy="3581400"/>
          </a:xfrm>
          <a:prstGeom prst="rect">
            <a:avLst/>
          </a:prstGeom>
          <a:noFill/>
          <a:ln w="25400" cmpd="sng">
            <a:solidFill>
              <a:schemeClr val="tx1"/>
            </a:solidFill>
            <a:prstDash val="lgDash"/>
          </a:ln>
        </p:spPr>
        <p:txBody>
          <a:bodyPr wrap="square" lIns="182880" tIns="182880" rIns="182880" bIns="365760" rtlCol="0">
            <a:noAutofit/>
          </a:bodyPr>
          <a:lstStyle/>
          <a:p>
            <a:r>
              <a:rPr lang="en-US" sz="1600" dirty="0" smtClean="0">
                <a:solidFill>
                  <a:srgbClr val="008000"/>
                </a:solidFill>
                <a:latin typeface="Courier New"/>
              </a:rPr>
              <a:t># Open a file for reading</a:t>
            </a:r>
            <a:endParaRPr lang="en-US" sz="1600" dirty="0" smtClean="0">
              <a:solidFill>
                <a:srgbClr val="FF0000"/>
              </a:solidFill>
              <a:latin typeface="Courier New"/>
            </a:endParaRPr>
          </a:p>
          <a:p>
            <a:r>
              <a:rPr lang="en-US" sz="1600" b="1" dirty="0" smtClean="0">
                <a:solidFill>
                  <a:srgbClr val="0000FF"/>
                </a:solidFill>
                <a:latin typeface="Courier New"/>
              </a:rPr>
              <a:t>open</a:t>
            </a:r>
            <a:r>
              <a:rPr lang="en-US" sz="1600" dirty="0" smtClean="0">
                <a:solidFill>
                  <a:srgbClr val="FF0000"/>
                </a:solidFill>
                <a:latin typeface="Courier New"/>
              </a:rPr>
              <a:t> </a:t>
            </a:r>
            <a:r>
              <a:rPr lang="en-US" sz="1600" b="1" dirty="0" smtClean="0">
                <a:solidFill>
                  <a:srgbClr val="000080"/>
                </a:solidFill>
                <a:latin typeface="Courier New"/>
              </a:rPr>
              <a:t>(</a:t>
            </a:r>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$read_file</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'&lt;'</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'my_file.txt'</a:t>
            </a:r>
            <a:r>
              <a:rPr lang="en-US" sz="1600" b="1" dirty="0" smtClean="0">
                <a:solidFill>
                  <a:srgbClr val="000080"/>
                </a:solidFill>
                <a:latin typeface="Courier New"/>
              </a:rPr>
              <a:t>);</a:t>
            </a:r>
            <a:endParaRPr lang="en-US" sz="1600" dirty="0" smtClean="0">
              <a:solidFill>
                <a:srgbClr val="FF0000"/>
              </a:solidFill>
              <a:latin typeface="Courier New"/>
            </a:endParaRPr>
          </a:p>
          <a:p>
            <a:endParaRPr lang="en-US" sz="1600" dirty="0" smtClean="0">
              <a:solidFill>
                <a:srgbClr val="FF0000"/>
              </a:solidFill>
              <a:latin typeface="Courier New"/>
            </a:endParaRPr>
          </a:p>
          <a:p>
            <a:r>
              <a:rPr lang="en-US" sz="1600" dirty="0" smtClean="0">
                <a:solidFill>
                  <a:srgbClr val="008000"/>
                </a:solidFill>
                <a:latin typeface="Courier New"/>
              </a:rPr>
              <a:t># Open a file for writing</a:t>
            </a:r>
          </a:p>
          <a:p>
            <a:r>
              <a:rPr lang="en-US" sz="1600" dirty="0" smtClean="0">
                <a:solidFill>
                  <a:srgbClr val="008000"/>
                </a:solidFill>
                <a:latin typeface="Courier New"/>
              </a:rPr>
              <a:t># Clears out the whole file first</a:t>
            </a:r>
            <a:endParaRPr lang="en-US" sz="1600" dirty="0" smtClean="0">
              <a:solidFill>
                <a:srgbClr val="FF0000"/>
              </a:solidFill>
              <a:latin typeface="Courier New"/>
            </a:endParaRP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$filename</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'output_file.txt'</a:t>
            </a:r>
            <a:r>
              <a:rPr lang="en-US" sz="1600" b="1" dirty="0" smtClean="0">
                <a:solidFill>
                  <a:srgbClr val="000080"/>
                </a:solidFill>
                <a:latin typeface="Courier New"/>
              </a:rPr>
              <a:t>;</a:t>
            </a:r>
            <a:endParaRPr lang="en-US" sz="1600" b="1" dirty="0" smtClean="0">
              <a:solidFill>
                <a:srgbClr val="FF0000"/>
              </a:solidFill>
              <a:latin typeface="Courier New"/>
            </a:endParaRPr>
          </a:p>
          <a:p>
            <a:r>
              <a:rPr lang="en-US" sz="1600" b="1" dirty="0" smtClean="0">
                <a:solidFill>
                  <a:srgbClr val="0000FF"/>
                </a:solidFill>
                <a:latin typeface="Courier New"/>
              </a:rPr>
              <a:t>open</a:t>
            </a:r>
            <a:r>
              <a:rPr lang="en-US" sz="1600" dirty="0" smtClean="0">
                <a:solidFill>
                  <a:srgbClr val="FF0000"/>
                </a:solidFill>
                <a:latin typeface="Courier New"/>
              </a:rPr>
              <a:t> </a:t>
            </a:r>
            <a:r>
              <a:rPr lang="en-US" sz="1600" b="1" dirty="0" smtClean="0">
                <a:solidFill>
                  <a:srgbClr val="000080"/>
                </a:solidFill>
                <a:latin typeface="Courier New"/>
              </a:rPr>
              <a:t>(</a:t>
            </a:r>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$write_file</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'&gt;'</a:t>
            </a:r>
            <a:r>
              <a:rPr lang="en-US" sz="1600" b="1" dirty="0" smtClean="0">
                <a:solidFill>
                  <a:srgbClr val="000080"/>
                </a:solidFill>
                <a:latin typeface="Courier New"/>
              </a:rPr>
              <a:t>,</a:t>
            </a:r>
            <a:r>
              <a:rPr lang="en-US" sz="1600" dirty="0" smtClean="0">
                <a:solidFill>
                  <a:srgbClr val="FF0000"/>
                </a:solidFill>
                <a:latin typeface="Courier New"/>
              </a:rPr>
              <a:t> </a:t>
            </a:r>
            <a:r>
              <a:rPr lang="en-US" sz="1600" smtClean="0">
                <a:solidFill>
                  <a:srgbClr val="FF8000"/>
                </a:solidFill>
                <a:latin typeface="Courier New"/>
              </a:rPr>
              <a:t>$filename</a:t>
            </a:r>
            <a:r>
              <a:rPr lang="en-US" sz="1600" b="1" smtClean="0">
                <a:solidFill>
                  <a:srgbClr val="000080"/>
                </a:solidFill>
                <a:latin typeface="Courier New"/>
              </a:rPr>
              <a:t>);</a:t>
            </a:r>
            <a:endParaRPr lang="en-US" sz="1600" dirty="0" smtClean="0">
              <a:solidFill>
                <a:srgbClr val="FF0000"/>
              </a:solidFill>
              <a:latin typeface="Courier New"/>
            </a:endParaRPr>
          </a:p>
          <a:p>
            <a:endParaRPr lang="en-US" sz="1600" dirty="0" smtClean="0">
              <a:solidFill>
                <a:srgbClr val="FF0000"/>
              </a:solidFill>
              <a:latin typeface="Courier New"/>
            </a:endParaRPr>
          </a:p>
          <a:p>
            <a:r>
              <a:rPr lang="en-US" sz="1600" dirty="0" smtClean="0">
                <a:solidFill>
                  <a:srgbClr val="008000"/>
                </a:solidFill>
                <a:latin typeface="Courier New"/>
              </a:rPr>
              <a:t># Open a file for writing</a:t>
            </a:r>
          </a:p>
          <a:p>
            <a:r>
              <a:rPr lang="en-US" sz="1600" dirty="0" smtClean="0">
                <a:solidFill>
                  <a:srgbClr val="008000"/>
                </a:solidFill>
                <a:latin typeface="Courier New"/>
              </a:rPr>
              <a:t># Appends to the end of the file</a:t>
            </a:r>
          </a:p>
          <a:p>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$append_file</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FF"/>
                </a:solidFill>
                <a:latin typeface="Courier New"/>
              </a:rPr>
              <a:t>open</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8000"/>
                </a:solidFill>
                <a:latin typeface="Courier New"/>
              </a:rPr>
              <a:t>$append_file</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'&gt;&gt;'</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'append_to_me.txt'</a:t>
            </a:r>
            <a:r>
              <a:rPr lang="en-US" sz="1600" b="1" dirty="0" smtClean="0">
                <a:solidFill>
                  <a:srgbClr val="000080"/>
                </a:solidFill>
                <a:latin typeface="Courier New"/>
              </a:rPr>
              <a:t>);</a:t>
            </a:r>
            <a:r>
              <a:rPr lang="en-US" sz="1600" dirty="0" smtClean="0">
                <a:solidFill>
                  <a:srgbClr val="FF0000"/>
                </a:solidFill>
                <a:latin typeface="Courier New"/>
              </a:rPr>
              <a:t> </a:t>
            </a:r>
            <a:endParaRPr lang="en-US" sz="1600" dirty="0" smtClean="0"/>
          </a:p>
          <a:p>
            <a:endParaRPr lang="en-US" sz="1600" dirty="0"/>
          </a:p>
        </p:txBody>
      </p:sp>
    </p:spTree>
  </p:cSld>
  <p:clrMapOvr>
    <a:masterClrMapping/>
  </p:clrMapOvr>
  <p:transition>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Perl File I/O</a:t>
            </a:r>
            <a:endParaRPr lang="en-US" sz="3600" cap="none" dirty="0"/>
          </a:p>
        </p:txBody>
      </p:sp>
      <p:sp>
        <p:nvSpPr>
          <p:cNvPr id="3" name="Content Placeholder 2"/>
          <p:cNvSpPr>
            <a:spLocks noGrp="1"/>
          </p:cNvSpPr>
          <p:nvPr>
            <p:ph sz="quarter" idx="1"/>
          </p:nvPr>
        </p:nvSpPr>
        <p:spPr>
          <a:xfrm>
            <a:off x="457200" y="1600200"/>
            <a:ext cx="7467600" cy="609600"/>
          </a:xfrm>
        </p:spPr>
        <p:txBody>
          <a:bodyPr/>
          <a:lstStyle/>
          <a:p>
            <a:pPr marL="457200" indent="-457200">
              <a:buFont typeface="+mj-lt"/>
              <a:buAutoNum type="arabicPeriod" startAt="2"/>
            </a:pPr>
            <a:r>
              <a:rPr lang="en-US" dirty="0" smtClean="0"/>
              <a:t>Read/Write the file:</a:t>
            </a:r>
            <a:endParaRPr lang="en-US" dirty="0"/>
          </a:p>
        </p:txBody>
      </p:sp>
      <p:sp>
        <p:nvSpPr>
          <p:cNvPr id="4" name="TextBox 3"/>
          <p:cNvSpPr txBox="1"/>
          <p:nvPr/>
        </p:nvSpPr>
        <p:spPr>
          <a:xfrm>
            <a:off x="457201" y="3048000"/>
            <a:ext cx="7448481" cy="3581400"/>
          </a:xfrm>
          <a:prstGeom prst="rect">
            <a:avLst/>
          </a:prstGeom>
          <a:noFill/>
          <a:ln w="25400" cmpd="sng">
            <a:solidFill>
              <a:schemeClr val="tx1"/>
            </a:solidFill>
            <a:prstDash val="lgDash"/>
          </a:ln>
        </p:spPr>
        <p:txBody>
          <a:bodyPr wrap="square" lIns="182880" tIns="182880" rIns="182880" bIns="365760" rtlCol="0">
            <a:noAutofit/>
          </a:bodyPr>
          <a:lstStyle/>
          <a:p>
            <a:r>
              <a:rPr lang="en-US" sz="1600" dirty="0" smtClean="0">
                <a:solidFill>
                  <a:srgbClr val="008000"/>
                </a:solidFill>
                <a:latin typeface="Courier New"/>
              </a:rPr>
              <a:t># Open a file for reading</a:t>
            </a:r>
            <a:endParaRPr lang="en-US" sz="1600" dirty="0" smtClean="0">
              <a:solidFill>
                <a:srgbClr val="FF0000"/>
              </a:solidFill>
              <a:latin typeface="Courier New"/>
            </a:endParaRPr>
          </a:p>
          <a:p>
            <a:r>
              <a:rPr lang="en-US" sz="1600" b="1" dirty="0" smtClean="0">
                <a:solidFill>
                  <a:srgbClr val="0000FF"/>
                </a:solidFill>
                <a:latin typeface="Courier New"/>
              </a:rPr>
              <a:t>open</a:t>
            </a:r>
            <a:r>
              <a:rPr lang="en-US" sz="1600" dirty="0" smtClean="0">
                <a:solidFill>
                  <a:srgbClr val="FF0000"/>
                </a:solidFill>
                <a:latin typeface="Courier New"/>
              </a:rPr>
              <a:t> </a:t>
            </a:r>
            <a:r>
              <a:rPr lang="en-US" sz="1600" b="1" dirty="0" smtClean="0">
                <a:solidFill>
                  <a:srgbClr val="000080"/>
                </a:solidFill>
                <a:latin typeface="Courier New"/>
              </a:rPr>
              <a:t>(</a:t>
            </a:r>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$read_file</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'&lt;'</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'input_file.txt'</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FF"/>
                </a:solidFill>
                <a:latin typeface="Courier New"/>
              </a:rPr>
              <a:t>open</a:t>
            </a:r>
            <a:r>
              <a:rPr lang="en-US" sz="1600" dirty="0" smtClean="0">
                <a:solidFill>
                  <a:srgbClr val="FF0000"/>
                </a:solidFill>
                <a:latin typeface="Courier New"/>
              </a:rPr>
              <a:t> </a:t>
            </a:r>
            <a:r>
              <a:rPr lang="en-US" sz="1600" b="1" dirty="0" smtClean="0">
                <a:solidFill>
                  <a:srgbClr val="000080"/>
                </a:solidFill>
                <a:latin typeface="Courier New"/>
              </a:rPr>
              <a:t>(</a:t>
            </a:r>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$write_file</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'&gt;'</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'output_file.txt'</a:t>
            </a:r>
            <a:r>
              <a:rPr lang="en-US" sz="1600" b="1" dirty="0" smtClean="0">
                <a:solidFill>
                  <a:srgbClr val="000080"/>
                </a:solidFill>
                <a:latin typeface="Courier New"/>
              </a:rPr>
              <a:t>);</a:t>
            </a:r>
          </a:p>
          <a:p>
            <a:endParaRPr lang="en-US" sz="1600" b="1" dirty="0" smtClean="0">
              <a:solidFill>
                <a:srgbClr val="000080"/>
              </a:solidFill>
              <a:latin typeface="Courier New"/>
            </a:endParaRPr>
          </a:p>
          <a:p>
            <a:r>
              <a:rPr lang="en-US" sz="1600" dirty="0" smtClean="0">
                <a:solidFill>
                  <a:srgbClr val="008000"/>
                </a:solidFill>
                <a:latin typeface="Courier New"/>
              </a:rPr>
              <a:t># Read input from file</a:t>
            </a:r>
            <a:r>
              <a:rPr lang="en-US" sz="1600" dirty="0" smtClean="0">
                <a:solidFill>
                  <a:srgbClr val="FF0000"/>
                </a:solidFill>
                <a:latin typeface="Courier New"/>
              </a:rPr>
              <a:t> </a:t>
            </a:r>
          </a:p>
          <a:p>
            <a:r>
              <a:rPr lang="en-US" sz="1600" b="1" dirty="0" smtClean="0">
                <a:solidFill>
                  <a:srgbClr val="0000FF"/>
                </a:solidFill>
                <a:latin typeface="Courier New"/>
              </a:rPr>
              <a:t>while</a:t>
            </a:r>
            <a:r>
              <a:rPr lang="en-US" sz="1600" dirty="0" smtClean="0">
                <a:solidFill>
                  <a:srgbClr val="FF0000"/>
                </a:solidFill>
                <a:latin typeface="Courier New"/>
              </a:rPr>
              <a:t> </a:t>
            </a:r>
            <a:r>
              <a:rPr lang="en-US" sz="1600" b="1" dirty="0" smtClean="0">
                <a:solidFill>
                  <a:srgbClr val="000080"/>
                </a:solidFill>
                <a:latin typeface="Courier New"/>
              </a:rPr>
              <a:t>(</a:t>
            </a:r>
            <a:r>
              <a:rPr lang="en-US" sz="1600" b="1" dirty="0" smtClean="0">
                <a:solidFill>
                  <a:srgbClr val="0000FF"/>
                </a:solidFill>
                <a:latin typeface="Courier New"/>
              </a:rPr>
              <a:t>my</a:t>
            </a:r>
            <a:r>
              <a:rPr lang="en-US" sz="1600" dirty="0" smtClean="0">
                <a:solidFill>
                  <a:srgbClr val="FF0000"/>
                </a:solidFill>
                <a:latin typeface="Courier New"/>
              </a:rPr>
              <a:t> </a:t>
            </a:r>
            <a:r>
              <a:rPr lang="en-US" sz="1600" dirty="0" smtClean="0">
                <a:solidFill>
                  <a:srgbClr val="FF8000"/>
                </a:solidFill>
                <a:latin typeface="Courier New"/>
              </a:rPr>
              <a:t>$line</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000000"/>
                </a:solidFill>
                <a:latin typeface="Courier New"/>
              </a:rPr>
              <a:t>&lt;$read_file&gt;</a:t>
            </a:r>
            <a:r>
              <a:rPr lang="en-US" sz="1600" b="1" dirty="0" smtClean="0">
                <a:solidFill>
                  <a:srgbClr val="000080"/>
                </a:solidFill>
                <a:latin typeface="Courier New"/>
              </a:rPr>
              <a:t>)</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FF0000"/>
                </a:solidFill>
                <a:latin typeface="Courier New"/>
              </a:rPr>
              <a:t> </a:t>
            </a:r>
          </a:p>
          <a:p>
            <a:r>
              <a:rPr lang="en-US" sz="1600" dirty="0" smtClean="0">
                <a:solidFill>
                  <a:srgbClr val="FF0000"/>
                </a:solidFill>
                <a:latin typeface="Courier New"/>
              </a:rPr>
              <a:t>    </a:t>
            </a:r>
            <a:r>
              <a:rPr lang="en-US" sz="1600" dirty="0" smtClean="0">
                <a:solidFill>
                  <a:srgbClr val="008000"/>
                </a:solidFill>
                <a:latin typeface="Courier New"/>
              </a:rPr>
              <a:t># Do something with $line</a:t>
            </a:r>
            <a:endParaRPr lang="en-US" sz="1600" dirty="0" smtClean="0">
              <a:solidFill>
                <a:srgbClr val="FF0000"/>
              </a:solidFill>
              <a:latin typeface="Courier New"/>
            </a:endParaRPr>
          </a:p>
          <a:p>
            <a:r>
              <a:rPr lang="en-US" sz="1600" b="1" dirty="0" smtClean="0">
                <a:solidFill>
                  <a:srgbClr val="000080"/>
                </a:solidFill>
                <a:latin typeface="Courier New"/>
              </a:rPr>
              <a:t>}</a:t>
            </a:r>
            <a:endParaRPr lang="en-US" sz="1600" dirty="0" smtClean="0">
              <a:solidFill>
                <a:srgbClr val="FF0000"/>
              </a:solidFill>
              <a:latin typeface="Courier New"/>
            </a:endParaRPr>
          </a:p>
          <a:p>
            <a:endParaRPr lang="en-US" sz="1600" dirty="0" smtClean="0">
              <a:solidFill>
                <a:srgbClr val="FF0000"/>
              </a:solidFill>
              <a:latin typeface="Courier New"/>
            </a:endParaRPr>
          </a:p>
          <a:p>
            <a:r>
              <a:rPr lang="en-US" sz="1600" dirty="0" smtClean="0">
                <a:solidFill>
                  <a:srgbClr val="008000"/>
                </a:solidFill>
                <a:latin typeface="Courier New"/>
              </a:rPr>
              <a:t># Print output to a file. Note the syntax!</a:t>
            </a:r>
            <a:r>
              <a:rPr lang="en-US" sz="1600" dirty="0" smtClean="0">
                <a:solidFill>
                  <a:srgbClr val="FF0000"/>
                </a:solidFill>
                <a:latin typeface="Courier New"/>
              </a:rPr>
              <a:t> </a:t>
            </a:r>
          </a:p>
          <a:p>
            <a:r>
              <a:rPr lang="en-US" sz="1600" dirty="0" smtClean="0">
                <a:solidFill>
                  <a:srgbClr val="008000"/>
                </a:solidFill>
                <a:latin typeface="Courier New"/>
              </a:rPr>
              <a:t># "print" space $file space args. Parentheses optional.</a:t>
            </a:r>
            <a:endParaRPr lang="en-US" sz="1600" dirty="0" smtClean="0">
              <a:solidFill>
                <a:srgbClr val="FF0000"/>
              </a:solidFill>
              <a:latin typeface="Courier New"/>
            </a:endParaRPr>
          </a:p>
          <a:p>
            <a:r>
              <a:rPr lang="en-US" sz="1600" b="1" dirty="0" smtClean="0">
                <a:solidFill>
                  <a:srgbClr val="0000FF"/>
                </a:solidFill>
                <a:latin typeface="Courier New"/>
              </a:rPr>
              <a:t>print</a:t>
            </a:r>
            <a:r>
              <a:rPr lang="en-US" sz="1600" dirty="0" smtClean="0">
                <a:solidFill>
                  <a:srgbClr val="FF0000"/>
                </a:solidFill>
                <a:latin typeface="Courier New"/>
              </a:rPr>
              <a:t> </a:t>
            </a:r>
            <a:r>
              <a:rPr lang="en-US" sz="1600" dirty="0" smtClean="0">
                <a:solidFill>
                  <a:srgbClr val="FF8000"/>
                </a:solidFill>
                <a:latin typeface="Courier New"/>
              </a:rPr>
              <a:t>$write_file</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808080"/>
                </a:solidFill>
                <a:latin typeface="Courier New"/>
              </a:rPr>
              <a:t>"Writing this line to the file!\n"</a:t>
            </a:r>
            <a:r>
              <a:rPr lang="en-US" sz="1600" b="1" dirty="0" smtClean="0">
                <a:solidFill>
                  <a:srgbClr val="000080"/>
                </a:solidFill>
                <a:latin typeface="Courier New"/>
              </a:rPr>
              <a:t>);</a:t>
            </a:r>
            <a:endParaRPr lang="en-US" sz="1600" dirty="0" smtClean="0">
              <a:solidFill>
                <a:srgbClr val="FF0000"/>
              </a:solidFill>
              <a:latin typeface="Courier New"/>
            </a:endParaRPr>
          </a:p>
          <a:p>
            <a:r>
              <a:rPr lang="en-US" sz="1600" b="1" dirty="0" smtClean="0">
                <a:solidFill>
                  <a:srgbClr val="0000FF"/>
                </a:solidFill>
                <a:latin typeface="Courier New"/>
              </a:rPr>
              <a:t>print</a:t>
            </a:r>
            <a:r>
              <a:rPr lang="en-US" sz="1600" dirty="0" smtClean="0">
                <a:solidFill>
                  <a:srgbClr val="FF0000"/>
                </a:solidFill>
                <a:latin typeface="Courier New"/>
              </a:rPr>
              <a:t> </a:t>
            </a:r>
            <a:r>
              <a:rPr lang="en-US" sz="1600" dirty="0" smtClean="0">
                <a:solidFill>
                  <a:srgbClr val="FF8000"/>
                </a:solidFill>
                <a:latin typeface="Courier New"/>
              </a:rPr>
              <a:t>$write_file</a:t>
            </a:r>
            <a:r>
              <a:rPr lang="en-US" sz="1600" dirty="0" smtClean="0">
                <a:solidFill>
                  <a:srgbClr val="FF0000"/>
                </a:solidFill>
                <a:latin typeface="Courier New"/>
              </a:rPr>
              <a:t> </a:t>
            </a:r>
            <a:r>
              <a:rPr lang="en-US" sz="1600" b="1" dirty="0" smtClean="0">
                <a:solidFill>
                  <a:srgbClr val="000080"/>
                </a:solidFill>
                <a:latin typeface="Courier New"/>
              </a:rPr>
              <a:t>(</a:t>
            </a:r>
            <a:r>
              <a:rPr lang="en-US" sz="1600" dirty="0" smtClean="0">
                <a:solidFill>
                  <a:srgbClr val="808080"/>
                </a:solidFill>
                <a:latin typeface="Courier New"/>
              </a:rPr>
              <a:t>'Writing'</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 several '</a:t>
            </a:r>
            <a:r>
              <a:rPr lang="en-US" sz="1600" b="1" dirty="0" smtClean="0">
                <a:solidFill>
                  <a:srgbClr val="000080"/>
                </a:solidFill>
                <a:latin typeface="Courier New"/>
              </a:rPr>
              <a:t>,</a:t>
            </a:r>
            <a:r>
              <a:rPr lang="en-US" sz="1600" dirty="0" smtClean="0">
                <a:solidFill>
                  <a:srgbClr val="FF0000"/>
                </a:solidFill>
                <a:latin typeface="Courier New"/>
              </a:rPr>
              <a:t> </a:t>
            </a:r>
            <a:r>
              <a:rPr lang="en-US" sz="1600" dirty="0" smtClean="0">
                <a:solidFill>
                  <a:srgbClr val="808080"/>
                </a:solidFill>
                <a:latin typeface="Courier New"/>
              </a:rPr>
              <a:t>"strings\n"</a:t>
            </a:r>
            <a:r>
              <a:rPr lang="en-US" sz="1600" b="1" dirty="0" smtClean="0">
                <a:solidFill>
                  <a:srgbClr val="000080"/>
                </a:solidFill>
                <a:latin typeface="Courier New"/>
              </a:rPr>
              <a:t>);</a:t>
            </a:r>
            <a:endParaRPr lang="en-US" sz="1600" dirty="0" smtClean="0"/>
          </a:p>
          <a:p>
            <a:endParaRPr lang="en-US" sz="1600" dirty="0" smtClean="0">
              <a:solidFill>
                <a:srgbClr val="FF0000"/>
              </a:solidFill>
              <a:latin typeface="Courier New"/>
            </a:endParaRPr>
          </a:p>
        </p:txBody>
      </p:sp>
    </p:spTree>
  </p:cSld>
  <p:clrMapOvr>
    <a:masterClrMapping/>
  </p:clrMapOvr>
  <p:transition>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Putting It All Together…</a:t>
            </a:r>
            <a:endParaRPr lang="en-US" sz="3600" cap="none" dirty="0"/>
          </a:p>
        </p:txBody>
      </p:sp>
      <p:sp>
        <p:nvSpPr>
          <p:cNvPr id="3" name="Content Placeholder 2"/>
          <p:cNvSpPr>
            <a:spLocks noGrp="1"/>
          </p:cNvSpPr>
          <p:nvPr>
            <p:ph sz="quarter" idx="1"/>
          </p:nvPr>
        </p:nvSpPr>
        <p:spPr>
          <a:xfrm>
            <a:off x="457200" y="1600200"/>
            <a:ext cx="7467600" cy="3352800"/>
          </a:xfrm>
        </p:spPr>
        <p:txBody>
          <a:bodyPr>
            <a:normAutofit fontScale="92500" lnSpcReduction="10000"/>
          </a:bodyPr>
          <a:lstStyle/>
          <a:p>
            <a:r>
              <a:rPr lang="en-US" dirty="0" smtClean="0"/>
              <a:t>This script…</a:t>
            </a:r>
            <a:endParaRPr lang="en-US" dirty="0"/>
          </a:p>
          <a:p>
            <a:pPr lvl="1"/>
            <a:r>
              <a:rPr lang="en-US" dirty="0" smtClean="0"/>
              <a:t>Takes 2 lot list CSV files as arguments</a:t>
            </a:r>
          </a:p>
          <a:p>
            <a:pPr lvl="1"/>
            <a:r>
              <a:rPr lang="en-US" dirty="0" smtClean="0"/>
              <a:t>Finds lot discrepancies between them</a:t>
            </a:r>
          </a:p>
          <a:p>
            <a:pPr lvl="1"/>
            <a:r>
              <a:rPr lang="en-US" dirty="0" smtClean="0"/>
              <a:t>Meaning…</a:t>
            </a:r>
          </a:p>
          <a:p>
            <a:pPr lvl="2"/>
            <a:r>
              <a:rPr lang="en-US" dirty="0" smtClean="0"/>
              <a:t>It finds all lots in the 1</a:t>
            </a:r>
            <a:r>
              <a:rPr lang="en-US" baseline="30000" dirty="0" smtClean="0"/>
              <a:t>st</a:t>
            </a:r>
            <a:r>
              <a:rPr lang="en-US" dirty="0" smtClean="0"/>
              <a:t> list but not in the 2</a:t>
            </a:r>
            <a:r>
              <a:rPr lang="en-US" baseline="30000" dirty="0" smtClean="0"/>
              <a:t>nd</a:t>
            </a:r>
            <a:endParaRPr lang="en-US" dirty="0" smtClean="0"/>
          </a:p>
          <a:p>
            <a:pPr lvl="2"/>
            <a:r>
              <a:rPr lang="en-US" dirty="0" smtClean="0"/>
              <a:t>It finds all lots in the 2</a:t>
            </a:r>
            <a:r>
              <a:rPr lang="en-US" baseline="30000" dirty="0" smtClean="0"/>
              <a:t>nd</a:t>
            </a:r>
            <a:r>
              <a:rPr lang="en-US" dirty="0" smtClean="0"/>
              <a:t> list but not in the 1</a:t>
            </a:r>
            <a:r>
              <a:rPr lang="en-US" baseline="30000" dirty="0" smtClean="0"/>
              <a:t>st</a:t>
            </a:r>
            <a:r>
              <a:rPr lang="en-US" dirty="0" smtClean="0"/>
              <a:t> </a:t>
            </a:r>
          </a:p>
          <a:p>
            <a:pPr lvl="2"/>
            <a:r>
              <a:rPr lang="en-US" dirty="0" smtClean="0"/>
              <a:t>If you give it extra CSV data, it prints that as well</a:t>
            </a:r>
          </a:p>
          <a:p>
            <a:r>
              <a:rPr lang="en-US" dirty="0" smtClean="0"/>
              <a:t>Try it out! double-click the box to get the script.</a:t>
            </a:r>
          </a:p>
          <a:p>
            <a:pPr lvl="1"/>
            <a:r>
              <a:rPr lang="en-US" dirty="0" smtClean="0"/>
              <a:t>Paste it into discrepancy_finder.pl on your machine and run!</a:t>
            </a:r>
          </a:p>
        </p:txBody>
      </p:sp>
      <p:graphicFrame>
        <p:nvGraphicFramePr>
          <p:cNvPr id="1027" name="Object 3"/>
          <p:cNvGraphicFramePr>
            <a:graphicFrameLocks noChangeAspect="1"/>
          </p:cNvGraphicFramePr>
          <p:nvPr/>
        </p:nvGraphicFramePr>
        <p:xfrm>
          <a:off x="2460625" y="5008563"/>
          <a:ext cx="3729038" cy="1508125"/>
        </p:xfrm>
        <a:graphic>
          <a:graphicData uri="http://schemas.openxmlformats.org/presentationml/2006/ole">
            <p:oleObj spid="_x0000_s1027" name="Package" r:id="rId4" imgW="1200240" imgH="485640" progId="Package">
              <p:embed/>
            </p:oleObj>
          </a:graphicData>
        </a:graphic>
      </p:graphicFrame>
    </p:spTree>
  </p:cSld>
  <p:clrMapOvr>
    <a:masterClrMapping/>
  </p:clrMapOvr>
  <p:transition>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sz="3600" cap="none" dirty="0" smtClean="0"/>
              <a:t>Homework, Part 1</a:t>
            </a:r>
            <a:br>
              <a:rPr lang="en-US" sz="3600" cap="none" dirty="0" smtClean="0"/>
            </a:br>
            <a:r>
              <a:rPr lang="en-US" sz="3600" cap="none" dirty="0" smtClean="0"/>
              <a:t>	“Necessary”</a:t>
            </a:r>
            <a:endParaRPr lang="en-US" sz="3600" cap="none" dirty="0"/>
          </a:p>
        </p:txBody>
      </p:sp>
      <p:sp>
        <p:nvSpPr>
          <p:cNvPr id="3" name="Content Placeholder 2"/>
          <p:cNvSpPr>
            <a:spLocks noGrp="1"/>
          </p:cNvSpPr>
          <p:nvPr>
            <p:ph sz="quarter" idx="1"/>
          </p:nvPr>
        </p:nvSpPr>
        <p:spPr/>
        <p:txBody>
          <a:bodyPr/>
          <a:lstStyle/>
          <a:p>
            <a:r>
              <a:rPr lang="en-US" dirty="0" smtClean="0"/>
              <a:t>Install Notepad++, or your favourite text editor, and get it set up for Perl.</a:t>
            </a:r>
          </a:p>
          <a:p>
            <a:endParaRPr lang="en-US" dirty="0" smtClean="0"/>
          </a:p>
          <a:p>
            <a:r>
              <a:rPr lang="en-US" dirty="0" smtClean="0"/>
              <a:t>Open a Windows command prompt, and type the command “perl –v”. You should see “5.10.0.” Refer to Slide 4 (hidden) of this presentation if this isn’t the case.</a:t>
            </a:r>
          </a:p>
          <a:p>
            <a:endParaRPr lang="en-US" dirty="0" smtClean="0"/>
          </a:p>
          <a:p>
            <a:r>
              <a:rPr lang="en-US" dirty="0" smtClean="0"/>
              <a:t>Write a sample Perl script, and run it on your machine. It can be as simple as copy-pasting hello_world.pl. Just make sure it runs!</a:t>
            </a:r>
            <a:endParaRPr lang="en-US" dirty="0"/>
          </a:p>
        </p:txBody>
      </p:sp>
    </p:spTree>
  </p:cSld>
  <p:clrMapOvr>
    <a:masterClrMapping/>
  </p:clrMapOvr>
  <p:transition>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sz="3600" cap="none" dirty="0" smtClean="0"/>
              <a:t>Homework, Part 2:</a:t>
            </a:r>
            <a:br>
              <a:rPr lang="en-US" sz="3600" cap="none" dirty="0" smtClean="0"/>
            </a:br>
            <a:r>
              <a:rPr lang="en-US" sz="3600" cap="none" dirty="0" smtClean="0"/>
              <a:t>	“Impractical But Fun”</a:t>
            </a:r>
            <a:endParaRPr lang="en-US" sz="3600" cap="none" dirty="0"/>
          </a:p>
        </p:txBody>
      </p:sp>
      <p:sp>
        <p:nvSpPr>
          <p:cNvPr id="3" name="Content Placeholder 2"/>
          <p:cNvSpPr>
            <a:spLocks noGrp="1"/>
          </p:cNvSpPr>
          <p:nvPr>
            <p:ph sz="quarter" idx="1"/>
          </p:nvPr>
        </p:nvSpPr>
        <p:spPr/>
        <p:txBody>
          <a:bodyPr>
            <a:normAutofit fontScale="70000" lnSpcReduction="20000"/>
          </a:bodyPr>
          <a:lstStyle/>
          <a:p>
            <a:pPr marL="457200" indent="-457200"/>
            <a:r>
              <a:rPr lang="en-US" dirty="0" smtClean="0"/>
              <a:t>Write a script. Call it fib.pl. This script should generate the Fibonacci sequence.</a:t>
            </a:r>
          </a:p>
          <a:p>
            <a:pPr marL="457200" indent="-457200">
              <a:buNone/>
            </a:pPr>
            <a:endParaRPr lang="en-US" dirty="0" smtClean="0"/>
          </a:p>
          <a:p>
            <a:pPr marL="457200" indent="-457200"/>
            <a:r>
              <a:rPr lang="en-US" dirty="0" smtClean="0"/>
              <a:t>The Fibonacci sequence is a sequence of numbers. Each element is the sum of the previous two elements. The 1</a:t>
            </a:r>
            <a:r>
              <a:rPr lang="en-US" baseline="30000" dirty="0" smtClean="0"/>
              <a:t>st</a:t>
            </a:r>
            <a:r>
              <a:rPr lang="en-US" dirty="0" smtClean="0"/>
              <a:t> two elements are 0, 1. So the sequence goes 0, 1, 1, 2, 3, 5, 8, 13, and so on…</a:t>
            </a:r>
          </a:p>
          <a:p>
            <a:pPr marL="822960" lvl="1" indent="-457200">
              <a:buNone/>
            </a:pPr>
            <a:endParaRPr lang="en-US" dirty="0" smtClean="0"/>
          </a:p>
          <a:p>
            <a:pPr marL="457200" indent="-457200"/>
            <a:r>
              <a:rPr lang="en-US" dirty="0" smtClean="0"/>
              <a:t>Your script should take one command-line argument: the number of elements to print. It should calculate and print out that many Fibonacci sequence elements, one per line.</a:t>
            </a:r>
          </a:p>
          <a:p>
            <a:pPr marL="822960" lvl="1" indent="-457200">
              <a:buNone/>
            </a:pPr>
            <a:endParaRPr lang="en-US" dirty="0" smtClean="0"/>
          </a:p>
          <a:p>
            <a:pPr marL="457200" indent="-457200"/>
            <a:r>
              <a:rPr lang="en-US" dirty="0" smtClean="0"/>
              <a:t>So if I execute your script with this command:</a:t>
            </a:r>
          </a:p>
          <a:p>
            <a:pPr marL="1097280" lvl="2" indent="-457200">
              <a:buNone/>
            </a:pPr>
            <a:endParaRPr lang="en-US" dirty="0" smtClean="0"/>
          </a:p>
          <a:p>
            <a:pPr marL="1097280" lvl="2" indent="-457200">
              <a:buNone/>
            </a:pPr>
            <a:r>
              <a:rPr lang="en-US" dirty="0" smtClean="0">
                <a:latin typeface="Courier New" pitchFamily="49" charset="0"/>
                <a:cs typeface="Courier New" pitchFamily="49" charset="0"/>
              </a:rPr>
              <a:t>C:\&gt; fib.pl 5</a:t>
            </a:r>
          </a:p>
          <a:p>
            <a:pPr marL="1097280" lvl="2" indent="-457200">
              <a:buNone/>
            </a:pPr>
            <a:endParaRPr lang="en-US" dirty="0" smtClean="0">
              <a:latin typeface="Courier New" pitchFamily="49" charset="0"/>
              <a:cs typeface="Courier New" pitchFamily="49" charset="0"/>
            </a:endParaRPr>
          </a:p>
          <a:p>
            <a:pPr marL="457200" indent="-457200"/>
            <a:r>
              <a:rPr lang="en-US" dirty="0" smtClean="0"/>
              <a:t>It should print:</a:t>
            </a:r>
          </a:p>
          <a:p>
            <a:pPr marL="1097280" lvl="2" indent="-457200">
              <a:buNone/>
            </a:pPr>
            <a:r>
              <a:rPr lang="en-US" dirty="0" smtClean="0">
                <a:latin typeface="Courier New" pitchFamily="49" charset="0"/>
                <a:cs typeface="Courier New" pitchFamily="49" charset="0"/>
              </a:rPr>
              <a:t>0</a:t>
            </a:r>
          </a:p>
          <a:p>
            <a:pPr marL="1097280" lvl="2" indent="-457200">
              <a:buNone/>
            </a:pPr>
            <a:r>
              <a:rPr lang="en-US" dirty="0" smtClean="0">
                <a:latin typeface="Courier New" pitchFamily="49" charset="0"/>
                <a:cs typeface="Courier New" pitchFamily="49" charset="0"/>
              </a:rPr>
              <a:t>1</a:t>
            </a:r>
          </a:p>
          <a:p>
            <a:pPr marL="1097280" lvl="2" indent="-457200">
              <a:buNone/>
            </a:pPr>
            <a:r>
              <a:rPr lang="en-US" dirty="0" smtClean="0">
                <a:latin typeface="Courier New" pitchFamily="49" charset="0"/>
                <a:cs typeface="Courier New" pitchFamily="49" charset="0"/>
              </a:rPr>
              <a:t>1</a:t>
            </a:r>
          </a:p>
          <a:p>
            <a:pPr marL="1097280" lvl="2" indent="-457200">
              <a:buNone/>
            </a:pPr>
            <a:r>
              <a:rPr lang="en-US" dirty="0" smtClean="0">
                <a:latin typeface="Courier New" pitchFamily="49" charset="0"/>
                <a:cs typeface="Courier New" pitchFamily="49" charset="0"/>
              </a:rPr>
              <a:t>2</a:t>
            </a:r>
          </a:p>
          <a:p>
            <a:pPr marL="1097280" lvl="2" indent="-457200">
              <a:buNone/>
            </a:pPr>
            <a:r>
              <a:rPr lang="en-US" dirty="0" smtClean="0">
                <a:latin typeface="Courier New" pitchFamily="49" charset="0"/>
                <a:cs typeface="Courier New" pitchFamily="49" charset="0"/>
              </a:rPr>
              <a:t>3</a:t>
            </a:r>
          </a:p>
        </p:txBody>
      </p:sp>
    </p:spTree>
  </p:cSld>
  <p:clrMapOvr>
    <a:masterClrMapping/>
  </p:clrMapOvr>
  <p:transition>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sz="3600" cap="none" dirty="0" smtClean="0"/>
              <a:t>Homework, Part 3:</a:t>
            </a:r>
            <a:br>
              <a:rPr lang="en-US" sz="3600" cap="none" dirty="0" smtClean="0"/>
            </a:br>
            <a:r>
              <a:rPr lang="en-US" sz="3600" cap="none" dirty="0" smtClean="0"/>
              <a:t>	“Practical”</a:t>
            </a:r>
            <a:endParaRPr lang="en-US" sz="3600" cap="none" dirty="0"/>
          </a:p>
        </p:txBody>
      </p:sp>
      <p:sp>
        <p:nvSpPr>
          <p:cNvPr id="3" name="Content Placeholder 2"/>
          <p:cNvSpPr>
            <a:spLocks noGrp="1"/>
          </p:cNvSpPr>
          <p:nvPr>
            <p:ph sz="quarter" idx="1"/>
          </p:nvPr>
        </p:nvSpPr>
        <p:spPr/>
        <p:txBody>
          <a:bodyPr>
            <a:normAutofit lnSpcReduction="10000"/>
          </a:bodyPr>
          <a:lstStyle/>
          <a:p>
            <a:r>
              <a:rPr lang="en-US" dirty="0" smtClean="0"/>
              <a:t>Write a script that parses a </a:t>
            </a:r>
            <a:r>
              <a:rPr lang="en-US" dirty="0" err="1" smtClean="0"/>
              <a:t>Prbext</a:t>
            </a:r>
            <a:r>
              <a:rPr lang="en-US" dirty="0" smtClean="0"/>
              <a:t> output file. The script should count how many different lots the file contains. </a:t>
            </a:r>
          </a:p>
          <a:p>
            <a:endParaRPr lang="en-US" dirty="0" smtClean="0"/>
          </a:p>
          <a:p>
            <a:pPr lvl="1"/>
            <a:r>
              <a:rPr lang="en-US" dirty="0" smtClean="0"/>
              <a:t>For each lot the script should count how many wafers are represented. </a:t>
            </a:r>
          </a:p>
          <a:p>
            <a:pPr lvl="1"/>
            <a:r>
              <a:rPr lang="en-US" dirty="0" smtClean="0"/>
              <a:t>For each wafer the script should count how many die are represented.</a:t>
            </a:r>
          </a:p>
          <a:p>
            <a:pPr lvl="1"/>
            <a:r>
              <a:rPr lang="en-US" dirty="0" smtClean="0"/>
              <a:t>Hints are in the notes section of this slide.</a:t>
            </a:r>
          </a:p>
          <a:p>
            <a:pPr lvl="1"/>
            <a:endParaRPr lang="en-US" dirty="0" smtClean="0"/>
          </a:p>
          <a:p>
            <a:r>
              <a:rPr lang="en-US" dirty="0" smtClean="0"/>
              <a:t>Call the script die_counter.pl. It should accept the </a:t>
            </a:r>
            <a:r>
              <a:rPr lang="en-US" dirty="0" err="1" smtClean="0"/>
              <a:t>prbext</a:t>
            </a:r>
            <a:r>
              <a:rPr lang="en-US" dirty="0" smtClean="0"/>
              <a:t> output filename as its only argument.</a:t>
            </a:r>
          </a:p>
          <a:p>
            <a:r>
              <a:rPr lang="en-US" dirty="0" smtClean="0"/>
              <a:t>Test file: </a:t>
            </a:r>
            <a:endParaRPr lang="en-US" dirty="0"/>
          </a:p>
        </p:txBody>
      </p:sp>
      <p:graphicFrame>
        <p:nvGraphicFramePr>
          <p:cNvPr id="97284" name="Object 4"/>
          <p:cNvGraphicFramePr>
            <a:graphicFrameLocks noChangeAspect="1"/>
          </p:cNvGraphicFramePr>
          <p:nvPr/>
        </p:nvGraphicFramePr>
        <p:xfrm>
          <a:off x="2514600" y="5867400"/>
          <a:ext cx="1600200" cy="485775"/>
        </p:xfrm>
        <a:graphic>
          <a:graphicData uri="http://schemas.openxmlformats.org/presentationml/2006/ole">
            <p:oleObj spid="_x0000_s97284" name="Package" r:id="rId4" imgW="809640" imgH="485640" progId="Package">
              <p:embed/>
            </p:oleObj>
          </a:graphicData>
        </a:graphic>
      </p:graphicFrame>
    </p:spTree>
  </p:cSld>
  <p:clrMapOvr>
    <a:masterClrMapping/>
  </p:clrMapOvr>
  <p:transition>
    <p:strips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Helpful Stuff</a:t>
            </a:r>
            <a:endParaRPr lang="en-US" sz="3600" cap="none" dirty="0"/>
          </a:p>
        </p:txBody>
      </p:sp>
      <p:sp>
        <p:nvSpPr>
          <p:cNvPr id="3" name="Content Placeholder 2"/>
          <p:cNvSpPr>
            <a:spLocks noGrp="1"/>
          </p:cNvSpPr>
          <p:nvPr>
            <p:ph sz="quarter" idx="1"/>
          </p:nvPr>
        </p:nvSpPr>
        <p:spPr/>
        <p:txBody>
          <a:bodyPr>
            <a:normAutofit fontScale="92500" lnSpcReduction="20000"/>
          </a:bodyPr>
          <a:lstStyle/>
          <a:p>
            <a:r>
              <a:rPr lang="en-US" dirty="0" smtClean="0"/>
              <a:t>Notepad++:</a:t>
            </a:r>
          </a:p>
          <a:p>
            <a:pPr lvl="1"/>
            <a:r>
              <a:rPr lang="en-US" dirty="0" smtClean="0">
                <a:hlinkClick r:id="rId3"/>
              </a:rPr>
              <a:t>http://notepad-plus-plus.org/</a:t>
            </a:r>
            <a:r>
              <a:rPr lang="en-US" dirty="0" smtClean="0"/>
              <a:t> </a:t>
            </a:r>
          </a:p>
          <a:p>
            <a:pPr>
              <a:buNone/>
            </a:pPr>
            <a:endParaRPr lang="en-US" dirty="0" smtClean="0"/>
          </a:p>
          <a:p>
            <a:r>
              <a:rPr lang="en-US" dirty="0" smtClean="0"/>
              <a:t>PerlDoc:</a:t>
            </a:r>
          </a:p>
          <a:p>
            <a:pPr lvl="1"/>
            <a:r>
              <a:rPr lang="en-US" dirty="0" smtClean="0">
                <a:hlinkClick r:id="rId4"/>
              </a:rPr>
              <a:t>http://perldoc.perl.org/</a:t>
            </a:r>
            <a:endParaRPr lang="en-US" dirty="0" smtClean="0"/>
          </a:p>
          <a:p>
            <a:pPr>
              <a:buNone/>
            </a:pPr>
            <a:endParaRPr lang="en-US" dirty="0" smtClean="0"/>
          </a:p>
          <a:p>
            <a:r>
              <a:rPr lang="en-US" dirty="0" smtClean="0"/>
              <a:t>PerlDoc 5.10.0:</a:t>
            </a:r>
          </a:p>
          <a:p>
            <a:pPr lvl="1"/>
            <a:r>
              <a:rPr lang="en-US" dirty="0" smtClean="0">
                <a:hlinkClick r:id="rId5"/>
              </a:rPr>
              <a:t>http://perldoc.perl.org/5.10.0/index.html</a:t>
            </a:r>
            <a:endParaRPr lang="en-US" dirty="0" smtClean="0"/>
          </a:p>
          <a:p>
            <a:pPr>
              <a:buNone/>
            </a:pPr>
            <a:endParaRPr lang="en-US" dirty="0" smtClean="0"/>
          </a:p>
          <a:p>
            <a:r>
              <a:rPr lang="en-US" dirty="0" smtClean="0"/>
              <a:t>O’Reilly: “Learning Perl, 3</a:t>
            </a:r>
            <a:r>
              <a:rPr lang="en-US" baseline="30000" dirty="0" smtClean="0"/>
              <a:t>rd</a:t>
            </a:r>
            <a:r>
              <a:rPr lang="en-US" dirty="0" smtClean="0"/>
              <a:t> Edition”</a:t>
            </a:r>
          </a:p>
          <a:p>
            <a:pPr lvl="1"/>
            <a:r>
              <a:rPr lang="en-US" dirty="0" smtClean="0">
                <a:hlinkClick r:id="rId6"/>
              </a:rPr>
              <a:t>http://docstore.mik.ua/orelly/perl4/lperl/index.htm</a:t>
            </a:r>
            <a:r>
              <a:rPr lang="en-US" dirty="0" smtClean="0"/>
              <a:t> </a:t>
            </a:r>
          </a:p>
          <a:p>
            <a:pPr>
              <a:buNone/>
            </a:pPr>
            <a:endParaRPr lang="en-US" dirty="0" smtClean="0"/>
          </a:p>
          <a:p>
            <a:r>
              <a:rPr lang="en-US" dirty="0" smtClean="0"/>
              <a:t>O’Reilly: “Learning Perl on Win32 Systems”:</a:t>
            </a:r>
          </a:p>
          <a:p>
            <a:pPr lvl="1"/>
            <a:r>
              <a:rPr lang="en-US" dirty="0" smtClean="0">
                <a:hlinkClick r:id="rId7"/>
              </a:rPr>
              <a:t>http://docstore.mik.ua/orelly/perl/learn32/index.htm</a:t>
            </a:r>
            <a:r>
              <a:rPr lang="en-US" dirty="0" smtClean="0"/>
              <a:t> </a:t>
            </a:r>
            <a:endParaRPr lang="en-US" dirty="0"/>
          </a:p>
        </p:txBody>
      </p:sp>
    </p:spTree>
  </p:cSld>
  <p:clrMapOvr>
    <a:masterClrMapping/>
  </p:clrMapOvr>
  <p:transition>
    <p:strips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Stuff to Look Forward To…</a:t>
            </a:r>
            <a:endParaRPr lang="en-US" sz="3600" cap="none" dirty="0"/>
          </a:p>
        </p:txBody>
      </p:sp>
      <p:sp>
        <p:nvSpPr>
          <p:cNvPr id="3" name="Content Placeholder 2"/>
          <p:cNvSpPr>
            <a:spLocks noGrp="1"/>
          </p:cNvSpPr>
          <p:nvPr>
            <p:ph sz="quarter" idx="1"/>
          </p:nvPr>
        </p:nvSpPr>
        <p:spPr/>
        <p:txBody>
          <a:bodyPr>
            <a:normAutofit fontScale="92500" lnSpcReduction="10000"/>
          </a:bodyPr>
          <a:lstStyle/>
          <a:p>
            <a:pPr>
              <a:buNone/>
            </a:pPr>
            <a:r>
              <a:rPr lang="en-US" sz="2800" b="1" i="1" dirty="0" smtClean="0">
                <a:solidFill>
                  <a:schemeClr val="accent5"/>
                </a:solidFill>
              </a:rPr>
              <a:t>… In PQA Perl 201</a:t>
            </a:r>
          </a:p>
          <a:p>
            <a:pPr>
              <a:buNone/>
            </a:pPr>
            <a:endParaRPr lang="en-US" dirty="0" smtClean="0"/>
          </a:p>
          <a:p>
            <a:r>
              <a:rPr lang="en-US" dirty="0" smtClean="0"/>
              <a:t>Subroutines</a:t>
            </a:r>
          </a:p>
          <a:p>
            <a:endParaRPr lang="en-US" dirty="0" smtClean="0"/>
          </a:p>
          <a:p>
            <a:r>
              <a:rPr lang="en-US" dirty="0" smtClean="0"/>
              <a:t>“Magic” variables</a:t>
            </a:r>
          </a:p>
          <a:p>
            <a:endParaRPr lang="en-US" dirty="0" smtClean="0"/>
          </a:p>
          <a:p>
            <a:r>
              <a:rPr lang="en-US" dirty="0" smtClean="0"/>
              <a:t>More useful built-in functions</a:t>
            </a:r>
          </a:p>
          <a:p>
            <a:pPr>
              <a:buNone/>
            </a:pPr>
            <a:endParaRPr lang="en-US" dirty="0" smtClean="0"/>
          </a:p>
          <a:p>
            <a:r>
              <a:rPr lang="en-US" dirty="0" smtClean="0"/>
              <a:t>Array and hash slices</a:t>
            </a:r>
          </a:p>
          <a:p>
            <a:pPr>
              <a:buNone/>
            </a:pPr>
            <a:endParaRPr lang="en-US" dirty="0" smtClean="0"/>
          </a:p>
          <a:p>
            <a:r>
              <a:rPr lang="en-US" b="1" i="1" dirty="0" smtClean="0"/>
              <a:t>Regular Expressions</a:t>
            </a:r>
          </a:p>
          <a:p>
            <a:pPr lvl="1"/>
            <a:r>
              <a:rPr lang="en-US" dirty="0" smtClean="0"/>
              <a:t>This could be a whole class unto itself!</a:t>
            </a:r>
          </a:p>
        </p:txBody>
      </p:sp>
    </p:spTree>
  </p:cSld>
  <p:clrMapOvr>
    <a:masterClrMapping/>
  </p:clrMapOvr>
  <p:transition>
    <p:strips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47650" y="1757363"/>
            <a:ext cx="8286751" cy="3343275"/>
          </a:xfrm>
          <a:prstGeom prst="rect">
            <a:avLst/>
          </a:prstGeom>
          <a:noFill/>
          <a:ln w="9525">
            <a:noFill/>
            <a:miter lim="800000"/>
            <a:headEnd/>
            <a:tailEnd/>
          </a:ln>
          <a:effectLst/>
        </p:spPr>
      </p:pic>
      <p:pic>
        <p:nvPicPr>
          <p:cNvPr id="5" name="Picture 4" descr="Programming-republic-of-perl.png">
            <a:hlinkClick r:id="rId3"/>
          </p:cNvPr>
          <p:cNvPicPr>
            <a:picLocks noChangeAspect="1" noChangeArrowheads="1"/>
          </p:cNvPicPr>
          <p:nvPr/>
        </p:nvPicPr>
        <p:blipFill>
          <a:blip r:embed="rId4"/>
          <a:srcRect/>
          <a:stretch>
            <a:fillRect/>
          </a:stretch>
        </p:blipFill>
        <p:spPr bwMode="auto">
          <a:xfrm>
            <a:off x="5562600" y="2971801"/>
            <a:ext cx="1447800" cy="1000125"/>
          </a:xfrm>
          <a:prstGeom prst="rect">
            <a:avLst/>
          </a:prstGeom>
          <a:noFill/>
        </p:spPr>
      </p:pic>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Ground Rules</a:t>
            </a:r>
            <a:endParaRPr lang="en-US" sz="3600" cap="none" dirty="0"/>
          </a:p>
        </p:txBody>
      </p:sp>
      <p:sp>
        <p:nvSpPr>
          <p:cNvPr id="3" name="Content Placeholder 2"/>
          <p:cNvSpPr>
            <a:spLocks noGrp="1"/>
          </p:cNvSpPr>
          <p:nvPr>
            <p:ph sz="quarter" idx="1"/>
          </p:nvPr>
        </p:nvSpPr>
        <p:spPr/>
        <p:txBody>
          <a:bodyPr/>
          <a:lstStyle/>
          <a:p>
            <a:r>
              <a:rPr lang="en-US" dirty="0" smtClean="0"/>
              <a:t>Remember: </a:t>
            </a:r>
            <a:r>
              <a:rPr lang="en-US" b="1" i="1" dirty="0" smtClean="0">
                <a:solidFill>
                  <a:schemeClr val="accent5">
                    <a:lumMod val="75000"/>
                  </a:schemeClr>
                </a:solidFill>
              </a:rPr>
              <a:t>There is More Than One Way to Do It!</a:t>
            </a:r>
          </a:p>
          <a:p>
            <a:endParaRPr lang="en-US" b="1" i="1" dirty="0" smtClean="0">
              <a:solidFill>
                <a:schemeClr val="accent5">
                  <a:lumMod val="75000"/>
                </a:schemeClr>
              </a:solidFill>
            </a:endParaRPr>
          </a:p>
          <a:p>
            <a:r>
              <a:rPr lang="en-US" dirty="0" smtClean="0"/>
              <a:t>Please stop me if you have </a:t>
            </a:r>
            <a:r>
              <a:rPr lang="en-US" b="1" i="1" dirty="0" smtClean="0"/>
              <a:t>any</a:t>
            </a:r>
            <a:r>
              <a:rPr lang="en-US" dirty="0" smtClean="0"/>
              <a:t> questions at </a:t>
            </a:r>
            <a:r>
              <a:rPr lang="en-US" b="1" i="1" dirty="0" smtClean="0"/>
              <a:t>any</a:t>
            </a:r>
            <a:r>
              <a:rPr lang="en-US" dirty="0" smtClean="0"/>
              <a:t> time.</a:t>
            </a:r>
          </a:p>
          <a:p>
            <a:endParaRPr lang="en-US" dirty="0" smtClean="0"/>
          </a:p>
          <a:p>
            <a:r>
              <a:rPr lang="en-US" dirty="0" smtClean="0"/>
              <a:t>This lecture contains a bunch of Perl sample code. It looks like this:</a:t>
            </a:r>
            <a:endParaRPr lang="en-US" dirty="0"/>
          </a:p>
        </p:txBody>
      </p:sp>
      <p:sp>
        <p:nvSpPr>
          <p:cNvPr id="4" name="TextBox 3"/>
          <p:cNvSpPr txBox="1"/>
          <p:nvPr/>
        </p:nvSpPr>
        <p:spPr>
          <a:xfrm>
            <a:off x="4156128" y="4711006"/>
            <a:ext cx="3540072" cy="1384995"/>
          </a:xfrm>
          <a:prstGeom prst="rect">
            <a:avLst/>
          </a:prstGeom>
          <a:noFill/>
          <a:ln w="25400" cmpd="sng">
            <a:solidFill>
              <a:schemeClr val="tx1"/>
            </a:solidFill>
            <a:prstDash val="lgDash"/>
          </a:ln>
        </p:spPr>
        <p:txBody>
          <a:bodyPr wrap="none" lIns="182880" tIns="182880" rIns="182880" bIns="365760" rtlCol="0">
            <a:noAutofit/>
          </a:bodyPr>
          <a:lstStyle/>
          <a:p>
            <a:r>
              <a:rPr lang="en-US" dirty="0" smtClean="0">
                <a:solidFill>
                  <a:srgbClr val="008000"/>
                </a:solidFill>
                <a:latin typeface="Courier New"/>
              </a:rPr>
              <a:t># Perl sample code!</a:t>
            </a:r>
            <a:endParaRPr lang="en-US" dirty="0">
              <a:solidFill>
                <a:srgbClr val="FF0000"/>
              </a:solidFill>
              <a:latin typeface="Courier New"/>
            </a:endParaRPr>
          </a:p>
          <a:p>
            <a:endParaRPr lang="en-US" dirty="0">
              <a:solidFill>
                <a:srgbClr val="FF0000"/>
              </a:solidFill>
              <a:latin typeface="Courier New"/>
            </a:endParaRPr>
          </a:p>
          <a:p>
            <a:r>
              <a:rPr lang="en-US" b="1" dirty="0" smtClean="0">
                <a:solidFill>
                  <a:srgbClr val="0000FF"/>
                </a:solidFill>
                <a:latin typeface="Courier New"/>
              </a:rPr>
              <a:t>print</a:t>
            </a:r>
            <a:r>
              <a:rPr lang="en-US" dirty="0" smtClean="0">
                <a:solidFill>
                  <a:srgbClr val="FF0000"/>
                </a:solidFill>
                <a:latin typeface="Courier New"/>
              </a:rPr>
              <a:t> </a:t>
            </a:r>
            <a:r>
              <a:rPr lang="en-US" dirty="0" smtClean="0">
                <a:solidFill>
                  <a:srgbClr val="808080"/>
                </a:solidFill>
                <a:latin typeface="Courier New"/>
              </a:rPr>
              <a:t>"Perl is fun!\n"</a:t>
            </a:r>
            <a:r>
              <a:rPr lang="en-US" b="1" dirty="0" smtClean="0">
                <a:solidFill>
                  <a:srgbClr val="000080"/>
                </a:solidFill>
                <a:latin typeface="Courier New"/>
              </a:rPr>
              <a:t>;</a:t>
            </a:r>
            <a:endParaRPr lang="en-US" dirty="0" smtClean="0"/>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What’s Perl?</a:t>
            </a:r>
            <a:endParaRPr lang="en-US" sz="3600" cap="none" dirty="0"/>
          </a:p>
        </p:txBody>
      </p:sp>
      <p:sp>
        <p:nvSpPr>
          <p:cNvPr id="3" name="Content Placeholder 2"/>
          <p:cNvSpPr>
            <a:spLocks noGrp="1"/>
          </p:cNvSpPr>
          <p:nvPr>
            <p:ph sz="quarter" idx="1"/>
          </p:nvPr>
        </p:nvSpPr>
        <p:spPr/>
        <p:txBody>
          <a:bodyPr>
            <a:normAutofit/>
          </a:bodyPr>
          <a:lstStyle/>
          <a:p>
            <a:r>
              <a:rPr lang="en-US" sz="2000" dirty="0" smtClean="0"/>
              <a:t>Perl was designed a looooong time ago (in the 80’s*) to be a sort of “glue” language and toolbox for Unix aficionados…</a:t>
            </a:r>
          </a:p>
          <a:p>
            <a:pPr lvl="1"/>
            <a:r>
              <a:rPr lang="en-US" sz="2000" dirty="0" smtClean="0"/>
              <a:t>…By some guy named Larry Wall…</a:t>
            </a:r>
          </a:p>
          <a:p>
            <a:pPr lvl="1"/>
            <a:r>
              <a:rPr lang="en-US" sz="2000" dirty="0" smtClean="0"/>
              <a:t>…who though that Unix was missing some useful tools.</a:t>
            </a:r>
          </a:p>
          <a:p>
            <a:pPr lvl="1"/>
            <a:r>
              <a:rPr lang="en-US" sz="2000" dirty="0" smtClean="0"/>
              <a:t>Nowadays, it works in Windows just fine.</a:t>
            </a:r>
          </a:p>
          <a:p>
            <a:pPr lvl="1"/>
            <a:endParaRPr lang="en-US" sz="2000" dirty="0" smtClean="0"/>
          </a:p>
          <a:p>
            <a:r>
              <a:rPr lang="en-US" sz="2000" dirty="0" smtClean="0"/>
              <a:t>It’s not the fastest language out there. It’s not the prettiest. But you’ll be hard-pressed to find something it’s incapable of.</a:t>
            </a:r>
          </a:p>
          <a:p>
            <a:endParaRPr lang="en-US" sz="2000" dirty="0" smtClean="0"/>
          </a:p>
          <a:p>
            <a:r>
              <a:rPr lang="en-US" sz="2000" dirty="0" smtClean="0"/>
              <a:t>It is/isn’t a scripting language.</a:t>
            </a:r>
          </a:p>
          <a:p>
            <a:r>
              <a:rPr lang="en-US" sz="2000" dirty="0" smtClean="0"/>
              <a:t>It is/isn’t a programming language.</a:t>
            </a:r>
          </a:p>
        </p:txBody>
      </p:sp>
      <p:sp>
        <p:nvSpPr>
          <p:cNvPr id="4" name="TextBox 3"/>
          <p:cNvSpPr txBox="1"/>
          <p:nvPr/>
        </p:nvSpPr>
        <p:spPr>
          <a:xfrm>
            <a:off x="381000" y="6248400"/>
            <a:ext cx="4368504" cy="338554"/>
          </a:xfrm>
          <a:prstGeom prst="rect">
            <a:avLst/>
          </a:prstGeom>
          <a:noFill/>
        </p:spPr>
        <p:txBody>
          <a:bodyPr wrap="none" rtlCol="0">
            <a:spAutoFit/>
          </a:bodyPr>
          <a:lstStyle/>
          <a:p>
            <a:r>
              <a:rPr lang="en-US" sz="1600" i="1" dirty="0" smtClean="0"/>
              <a:t>* It’s as old as you, if you were born in 1987!</a:t>
            </a:r>
            <a:endParaRPr lang="en-US" sz="1600" i="1" dirty="0"/>
          </a:p>
        </p:txBody>
      </p:sp>
      <p:pic>
        <p:nvPicPr>
          <p:cNvPr id="13314" name="Picture 2" descr="The Camel symbol used by O'Reilly Media">
            <a:hlinkClick r:id="rId3"/>
          </p:cNvPr>
          <p:cNvPicPr>
            <a:picLocks noChangeAspect="1" noChangeArrowheads="1"/>
          </p:cNvPicPr>
          <p:nvPr/>
        </p:nvPicPr>
        <p:blipFill>
          <a:blip r:embed="rId4"/>
          <a:srcRect/>
          <a:stretch>
            <a:fillRect/>
          </a:stretch>
        </p:blipFill>
        <p:spPr bwMode="auto">
          <a:xfrm>
            <a:off x="7162800" y="104775"/>
            <a:ext cx="1371600" cy="1419226"/>
          </a:xfrm>
          <a:prstGeom prst="rect">
            <a:avLst/>
          </a:prstGeom>
          <a:noFill/>
        </p:spPr>
      </p:pic>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A Perl Script…</a:t>
            </a:r>
            <a:endParaRPr lang="en-US" sz="3600" cap="none" dirty="0"/>
          </a:p>
        </p:txBody>
      </p:sp>
      <p:sp>
        <p:nvSpPr>
          <p:cNvPr id="3" name="Content Placeholder 2"/>
          <p:cNvSpPr>
            <a:spLocks noGrp="1"/>
          </p:cNvSpPr>
          <p:nvPr>
            <p:ph sz="quarter" idx="1"/>
          </p:nvPr>
        </p:nvSpPr>
        <p:spPr/>
        <p:txBody>
          <a:bodyPr>
            <a:normAutofit fontScale="70000" lnSpcReduction="20000"/>
          </a:bodyPr>
          <a:lstStyle/>
          <a:p>
            <a:r>
              <a:rPr lang="en-US" dirty="0" smtClean="0"/>
              <a:t>Is a text file…</a:t>
            </a:r>
          </a:p>
          <a:p>
            <a:pPr lvl="1"/>
            <a:r>
              <a:rPr lang="en-US" dirty="0" smtClean="0"/>
              <a:t>…So you can use Notepad to edit it…</a:t>
            </a:r>
          </a:p>
          <a:p>
            <a:pPr lvl="1"/>
            <a:r>
              <a:rPr lang="en-US" dirty="0" smtClean="0"/>
              <a:t>…but don’t! (see the next slide)</a:t>
            </a:r>
          </a:p>
          <a:p>
            <a:pPr lvl="1"/>
            <a:endParaRPr lang="en-US" dirty="0" smtClean="0"/>
          </a:p>
          <a:p>
            <a:r>
              <a:rPr lang="en-US" dirty="0" smtClean="0"/>
              <a:t>Typically ends in “.pl”</a:t>
            </a:r>
          </a:p>
          <a:p>
            <a:pPr lvl="1"/>
            <a:r>
              <a:rPr lang="en-US" dirty="0" smtClean="0"/>
              <a:t>It doesn’t have to. Sometimes on Unix scripts don’t have extensions at all.</a:t>
            </a:r>
          </a:p>
          <a:p>
            <a:pPr lvl="1"/>
            <a:r>
              <a:rPr lang="en-US" dirty="0" smtClean="0"/>
              <a:t>You also might see “.pm” sometimes. Don’t be afraid of them! They’re modules.</a:t>
            </a:r>
          </a:p>
          <a:p>
            <a:pPr lvl="1"/>
            <a:endParaRPr lang="en-US" dirty="0" smtClean="0"/>
          </a:p>
          <a:p>
            <a:r>
              <a:rPr lang="en-US" dirty="0" smtClean="0"/>
              <a:t>Is NOT pre-compiled. Instead…</a:t>
            </a:r>
          </a:p>
          <a:p>
            <a:pPr lvl="1"/>
            <a:r>
              <a:rPr lang="en-US" dirty="0" smtClean="0"/>
              <a:t>When you run a script, the perl interpreter reads every line of code first (compilation phase)</a:t>
            </a:r>
          </a:p>
          <a:p>
            <a:pPr lvl="1"/>
            <a:r>
              <a:rPr lang="en-US" dirty="0" smtClean="0"/>
              <a:t>Then it runs the compiled code (run phase)</a:t>
            </a:r>
          </a:p>
          <a:p>
            <a:pPr lvl="1"/>
            <a:endParaRPr lang="en-US" dirty="0" smtClean="0"/>
          </a:p>
          <a:p>
            <a:r>
              <a:rPr lang="en-US" dirty="0" smtClean="0"/>
              <a:t>Run your scripts by…</a:t>
            </a:r>
          </a:p>
          <a:p>
            <a:pPr lvl="1"/>
            <a:r>
              <a:rPr lang="en-US" dirty="0" smtClean="0"/>
              <a:t>Double-clicking them (on Windows, this requires setup)</a:t>
            </a:r>
          </a:p>
          <a:p>
            <a:pPr lvl="1"/>
            <a:r>
              <a:rPr lang="en-US" dirty="0" smtClean="0"/>
              <a:t>Running them on the command-line:</a:t>
            </a:r>
          </a:p>
          <a:p>
            <a:pPr lvl="2">
              <a:buNone/>
            </a:pPr>
            <a:r>
              <a:rPr lang="en-US" sz="2000" b="1" dirty="0" smtClean="0">
                <a:latin typeface="Courier New" pitchFamily="49" charset="0"/>
                <a:cs typeface="Courier New" pitchFamily="49" charset="0"/>
              </a:rPr>
              <a:t>&gt; C:\some\folders\my_script.pl</a:t>
            </a:r>
          </a:p>
          <a:p>
            <a:pPr lvl="2">
              <a:buNone/>
            </a:pPr>
            <a:r>
              <a:rPr lang="en-US" sz="2000" b="1" dirty="0" smtClean="0">
                <a:latin typeface="Courier New" pitchFamily="49" charset="0"/>
                <a:cs typeface="Courier New" pitchFamily="49" charset="0"/>
              </a:rPr>
              <a:t>&gt; perl.exe C:\some\folders\my_script.pl</a:t>
            </a:r>
          </a:p>
          <a:p>
            <a:pPr lvl="1"/>
            <a:endParaRPr lang="en-US" dirty="0" smtClean="0"/>
          </a:p>
          <a:p>
            <a:pPr>
              <a:buNone/>
            </a:pPr>
            <a:endParaRPr lang="en-US" dirty="0"/>
          </a:p>
        </p:txBody>
      </p:sp>
      <p:sp>
        <p:nvSpPr>
          <p:cNvPr id="4" name="TextBox 3"/>
          <p:cNvSpPr txBox="1"/>
          <p:nvPr/>
        </p:nvSpPr>
        <p:spPr>
          <a:xfrm>
            <a:off x="381000" y="6248400"/>
            <a:ext cx="6272871" cy="338554"/>
          </a:xfrm>
          <a:prstGeom prst="rect">
            <a:avLst/>
          </a:prstGeom>
          <a:noFill/>
        </p:spPr>
        <p:txBody>
          <a:bodyPr wrap="none" rtlCol="0">
            <a:spAutoFit/>
          </a:bodyPr>
          <a:lstStyle/>
          <a:p>
            <a:r>
              <a:rPr lang="en-US" sz="1600" i="1" dirty="0" smtClean="0"/>
              <a:t>*Note: See (hidden) Slide 4 for Perl setup instructions at Micron</a:t>
            </a:r>
            <a:endParaRPr lang="en-US" sz="1600" i="1" dirty="0"/>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A Note on Notepad</a:t>
            </a:r>
            <a:endParaRPr lang="en-US" sz="3600" cap="none" dirty="0"/>
          </a:p>
        </p:txBody>
      </p:sp>
      <p:sp>
        <p:nvSpPr>
          <p:cNvPr id="3" name="Content Placeholder 2"/>
          <p:cNvSpPr>
            <a:spLocks noGrp="1"/>
          </p:cNvSpPr>
          <p:nvPr>
            <p:ph sz="quarter" idx="1"/>
          </p:nvPr>
        </p:nvSpPr>
        <p:spPr/>
        <p:txBody>
          <a:bodyPr>
            <a:normAutofit/>
          </a:bodyPr>
          <a:lstStyle/>
          <a:p>
            <a:r>
              <a:rPr lang="en-US" sz="2000" dirty="0" smtClean="0"/>
              <a:t>If you’re serious about learning/using Perl, consider going and getting a real text editor, such as Notepad++</a:t>
            </a:r>
          </a:p>
          <a:p>
            <a:r>
              <a:rPr lang="en-US" sz="2000" dirty="0" smtClean="0"/>
              <a:t>They’re very fast to download/install and very easy to use!</a:t>
            </a:r>
          </a:p>
          <a:p>
            <a:r>
              <a:rPr lang="en-US" sz="2000" dirty="0" smtClean="0"/>
              <a:t>For Notepad++, go here: </a:t>
            </a:r>
            <a:r>
              <a:rPr lang="en-US" sz="2000" dirty="0" smtClean="0">
                <a:solidFill>
                  <a:schemeClr val="accent1"/>
                </a:solidFill>
                <a:hlinkClick r:id="rId3"/>
              </a:rPr>
              <a:t>http://notepad-plus-plus.org/</a:t>
            </a:r>
            <a:r>
              <a:rPr lang="en-US" sz="2000" dirty="0" smtClean="0">
                <a:solidFill>
                  <a:schemeClr val="accent1"/>
                </a:solidFill>
              </a:rPr>
              <a:t> </a:t>
            </a:r>
            <a:endParaRPr lang="en-US" sz="2000" dirty="0">
              <a:solidFill>
                <a:schemeClr val="accent1"/>
              </a:solidFill>
            </a:endParaRPr>
          </a:p>
        </p:txBody>
      </p:sp>
      <p:pic>
        <p:nvPicPr>
          <p:cNvPr id="7170" name="Picture 2" descr="Screenshot"/>
          <p:cNvPicPr>
            <a:picLocks noChangeAspect="1" noChangeArrowheads="1"/>
          </p:cNvPicPr>
          <p:nvPr/>
        </p:nvPicPr>
        <p:blipFill>
          <a:blip r:embed="rId4"/>
          <a:srcRect/>
          <a:stretch>
            <a:fillRect/>
          </a:stretch>
        </p:blipFill>
        <p:spPr bwMode="auto">
          <a:xfrm>
            <a:off x="228602" y="3581400"/>
            <a:ext cx="4981575" cy="3009901"/>
          </a:xfrm>
          <a:prstGeom prst="rect">
            <a:avLst/>
          </a:prstGeom>
          <a:noFill/>
        </p:spPr>
      </p:pic>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cap="none" dirty="0" smtClean="0"/>
              <a:t>A Note on PerlDoc</a:t>
            </a:r>
            <a:endParaRPr lang="en-US" sz="3600" cap="none" dirty="0"/>
          </a:p>
        </p:txBody>
      </p:sp>
      <p:sp>
        <p:nvSpPr>
          <p:cNvPr id="3" name="Content Placeholder 2"/>
          <p:cNvSpPr>
            <a:spLocks noGrp="1"/>
          </p:cNvSpPr>
          <p:nvPr>
            <p:ph sz="quarter" idx="1"/>
          </p:nvPr>
        </p:nvSpPr>
        <p:spPr>
          <a:xfrm>
            <a:off x="457200" y="1600200"/>
            <a:ext cx="7467600" cy="4876800"/>
          </a:xfrm>
        </p:spPr>
        <p:txBody>
          <a:bodyPr>
            <a:normAutofit fontScale="85000" lnSpcReduction="20000"/>
          </a:bodyPr>
          <a:lstStyle/>
          <a:p>
            <a:r>
              <a:rPr lang="en-US" sz="2000" dirty="0" smtClean="0"/>
              <a:t>This lecture gives a good overview and introduction to Perl, but it is not a comprehensive list of features or technical details.</a:t>
            </a:r>
          </a:p>
          <a:p>
            <a:endParaRPr lang="en-US" sz="2000" dirty="0" smtClean="0">
              <a:solidFill>
                <a:schemeClr val="accent1"/>
              </a:solidFill>
            </a:endParaRPr>
          </a:p>
          <a:p>
            <a:r>
              <a:rPr lang="en-US" sz="2000" dirty="0" smtClean="0"/>
              <a:t>However, Perl has one of the best documentation libraries of almost any computing language. It’s called PerlDoc.</a:t>
            </a:r>
          </a:p>
          <a:p>
            <a:endParaRPr lang="en-US" sz="2000" dirty="0" smtClean="0"/>
          </a:p>
          <a:p>
            <a:r>
              <a:rPr lang="en-US" sz="2000" dirty="0" smtClean="0"/>
              <a:t>See it online here: </a:t>
            </a:r>
            <a:r>
              <a:rPr lang="en-US" sz="2000" dirty="0" smtClean="0">
                <a:hlinkClick r:id="rId3"/>
              </a:rPr>
              <a:t>http://perldoc.perl.org/</a:t>
            </a:r>
            <a:r>
              <a:rPr lang="en-US" sz="2000" dirty="0" smtClean="0"/>
              <a:t> </a:t>
            </a:r>
          </a:p>
          <a:p>
            <a:pPr>
              <a:buNone/>
            </a:pPr>
            <a:endParaRPr lang="en-US" sz="2000" dirty="0" smtClean="0"/>
          </a:p>
          <a:p>
            <a:r>
              <a:rPr lang="en-US" sz="2000" dirty="0" smtClean="0"/>
              <a:t>Download a copy for yourself, or just refer to the online version. Available in HTML and PDF.</a:t>
            </a:r>
          </a:p>
          <a:p>
            <a:endParaRPr lang="en-US" sz="2000" dirty="0" smtClean="0"/>
          </a:p>
          <a:p>
            <a:r>
              <a:rPr lang="en-US" sz="2000" dirty="0" smtClean="0"/>
              <a:t>No Internet? Ask TSPERR or some other kind soul to provide you a copy.</a:t>
            </a:r>
          </a:p>
          <a:p>
            <a:endParaRPr lang="en-US" sz="2000" dirty="0" smtClean="0"/>
          </a:p>
          <a:p>
            <a:pPr>
              <a:buClr>
                <a:srgbClr val="0F6FC6"/>
              </a:buClr>
              <a:buNone/>
            </a:pPr>
            <a:r>
              <a:rPr lang="en-US" sz="2200" i="1" dirty="0" smtClean="0">
                <a:solidFill>
                  <a:srgbClr val="C00000"/>
                </a:solidFill>
              </a:rPr>
              <a:t>PLEASE NOTE: </a:t>
            </a:r>
            <a:r>
              <a:rPr lang="en-US" sz="2200" dirty="0" smtClean="0">
                <a:solidFill>
                  <a:prstClr val="black"/>
                </a:solidFill>
              </a:rPr>
              <a:t>The current version of Perl will likely be newer than the version we use at Micron. The PerlDoc has a version selector drop-down box in the top left corner. Type ‘perl -v’ at a Windows command prompt to see the version you’re running.</a:t>
            </a:r>
          </a:p>
        </p:txBody>
      </p:sp>
    </p:spTree>
  </p:cSld>
  <p:clrMapOvr>
    <a:masterClrMapping/>
  </p:clrMapOvr>
  <p:transition>
    <p:strips dir="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PerlTut">
      <a:dk1>
        <a:sysClr val="windowText" lastClr="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9DD9"/>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mso-contentType ?>
<PolicyDirtyBag xmlns="microsoft.office.server.policy.changes">
  <Microsoft.Office.RecordsManagement.PolicyFeatures.Expiration op="Change"/>
</PolicyDirtyBag>
</file>

<file path=customXml/item2.xml><?xml version="1.0" encoding="utf-8"?>
<p:properties xmlns:p="http://schemas.microsoft.com/office/2006/metadata/properties" xmlns:xsi="http://www.w3.org/2001/XMLSchema-instance" xmlns:pc="http://schemas.microsoft.com/office/infopath/2007/PartnerControls">
  <documentManagement>
    <EDC_DesignID xmlns="9da2a8c5-e2e9-492f-892b-673e1ab35ec9" xsi:nil="true"/>
    <WorkflowType xmlns="9da2a8c5-e2e9-492f-892b-673e1ab35ec9">Circular</WorkflowType>
    <WorkflowRoute xmlns="9da2a8c5-e2e9-492f-892b-673e1ab35ec9" xsi:nil="true"/>
    <MicronRecord xmlns="9da2a8c5-e2e9-492f-892b-673e1ab35ec9">No</MicronRecord>
    <EDC_MfgArea xmlns="9da2a8c5-e2e9-492f-892b-673e1ab35ec9" xsi:nil="true"/>
    <EDC_MistiID xmlns="9da2a8c5-e2e9-492f-892b-673e1ab35ec9" xsi:nil="true"/>
    <EDC_Section xmlns="9da2a8c5-e2e9-492f-892b-673e1ab35ec9" xsi:nil="true"/>
    <_dlc_DocId xmlns="b4702c88-f0f8-4045-a6b8-405c4acd040c">C4KK4YQMU2EZ-16-27</_dlc_DocId>
    <i_chronicle_id xmlns="9da2a8c5-e2e9-492f-892b-673e1ab35ec9">090007da80fb317d</i_chronicle_id>
    <DocumentComment xmlns="9da2a8c5-e2e9-492f-892b-673e1ab35ec9" xsi:nil="true"/>
    <EDC_ReviewDate xmlns="9da2a8c5-e2e9-492f-892b-673e1ab35ec9" xsi:nil="true"/>
    <EDC_MfgDepartment xmlns="9da2a8c5-e2e9-492f-892b-673e1ab35ec9" xsi:nil="true"/>
    <EDC_Level1Process xmlns="9da2a8c5-e2e9-492f-892b-673e1ab35ec9" xsi:nil="true"/>
    <EDC_ReviewStatus xmlns="9da2a8c5-e2e9-492f-892b-673e1ab35ec9" xsi:nil="true"/>
    <EDC_DocumentOwner xmlns="9da2a8c5-e2e9-492f-892b-673e1ab35ec9" xsi:nil="true"/>
    <EDC_DocumentType xmlns="9da2a8c5-e2e9-492f-892b-673e1ab35ec9" xsi:nil="true"/>
    <_dlc_ExpireDateSaved xmlns="http://schemas.microsoft.com/sharepoint/v3" xsi:nil="true"/>
    <r_object_id xmlns="9da2a8c5-e2e9-492f-892b-673e1ab35ec9">090007da810788f0</r_object_id>
    <_dlc_ExpireDate xmlns="http://schemas.microsoft.com/sharepoint/v3">2022-06-13T15:33:34+00:00</_dlc_ExpireDate>
    <MTKeywords xmlns="9da2a8c5-e2e9-492f-892b-673e1ab35ec9" xsi:nil="true"/>
    <EDC_JobID xmlns="9da2a8c5-e2e9-492f-892b-673e1ab35ec9" xsi:nil="true"/>
    <EDC_ControlPlanDocument xmlns="9da2a8c5-e2e9-492f-892b-673e1ab35ec9" xsi:nil="true"/>
    <object_name xmlns="9da2a8c5-e2e9-492f-892b-673e1ab35ec9" xsi:nil="true"/>
    <EDC_DescriptionofChanges xmlns="9da2a8c5-e2e9-492f-892b-673e1ab35ec9" xsi:nil="true"/>
    <EDC_ReviewBy xmlns="9da2a8c5-e2e9-492f-892b-673e1ab35ec9" xsi:nil="true"/>
    <EDC_MfgStatus xmlns="9da2a8c5-e2e9-492f-892b-673e1ab35ec9" xsi:nil="true"/>
    <EDC_FabModule xmlns="9da2a8c5-e2e9-492f-892b-673e1ab35ec9" xsi:nil="true"/>
    <EDC_JobType xmlns="9da2a8c5-e2e9-492f-892b-673e1ab35ec9" xsi:nil="true"/>
    <EDC_FailureSignature xmlns="9da2a8c5-e2e9-492f-892b-673e1ab35ec9" xsi:nil="true"/>
    <EDC_ProcessLevel xmlns="9da2a8c5-e2e9-492f-892b-673e1ab35ec9" xsi:nil="true"/>
    <WorkflowNotification xmlns="9da2a8c5-e2e9-492f-892b-673e1ab35ec9">
      <UserInfo>
        <DisplayName/>
        <AccountId xsi:nil="true"/>
        <AccountType/>
      </UserInfo>
    </WorkflowNotification>
    <r_version_label xmlns="9da2a8c5-e2e9-492f-892b-673e1ab35ec9">CURRENT,14.0</r_version_label>
    <DocType xmlns="9da2a8c5-e2e9-492f-892b-673e1ab35ec9">mtdoc</DocType>
    <EDC_Job xmlns="9da2a8c5-e2e9-492f-892b-673e1ab35ec9" xsi:nil="true"/>
    <EDC_ManufacturingGroup xmlns="9da2a8c5-e2e9-492f-892b-673e1ab35ec9" xsi:nil="true"/>
    <_dlc_DocIdUrl xmlns="b4702c88-f0f8-4045-a6b8-405c4acd040c">
      <Url>http://edc.micron.com/mtv/PQA001/_layouts/15/DocIdRedir.aspx?ID=C4KK4YQMU2EZ-16-27</Url>
      <Description>C4KK4YQMU2EZ-16-27</Description>
    </_dlc_DocIdUrl>
    <EDC_Level2Process xmlns="9da2a8c5-e2e9-492f-892b-673e1ab35ec9" xsi:nil="true"/>
    <EDC_LotID xmlns="9da2a8c5-e2e9-492f-892b-673e1ab35ec9" xsi:nil="true"/>
    <EDC_TechDepartment xmlns="9da2a8c5-e2e9-492f-892b-673e1ab35ec9" xsi:nil="true"/>
    <EDC_MfgFacility xmlns="9da2a8c5-e2e9-492f-892b-673e1ab35ec9" xsi:nil="true"/>
    <EDC_BinNumber xmlns="9da2a8c5-e2e9-492f-892b-673e1ab35ec9" xsi:nil="true"/>
    <EDC_MfgProcess xmlns="9da2a8c5-e2e9-492f-892b-673e1ab35ec9" xsi:nil="true"/>
    <EDC_EquipmentTechnology xmlns="9da2a8c5-e2e9-492f-892b-673e1ab35ec9" xsi:nil="true"/>
    <EmCategory xmlns="9da2a8c5-e2e9-492f-892b-673e1ab35ec9" xsi:nil="true"/>
    <EmAttachment xmlns="9da2a8c5-e2e9-492f-892b-673e1ab35ec9">No</EmAttachment>
    <EmFrom xmlns="9da2a8c5-e2e9-492f-892b-673e1ab35ec9" xsi:nil="true"/>
    <EmFolder xmlns="9da2a8c5-e2e9-492f-892b-673e1ab35ec9" xsi:nil="true"/>
    <EmConversationID xmlns="9da2a8c5-e2e9-492f-892b-673e1ab35ec9" xsi:nil="true"/>
    <EmReceivedDate xmlns="9da2a8c5-e2e9-492f-892b-673e1ab35ec9" xsi:nil="true"/>
    <EmSubject xmlns="9da2a8c5-e2e9-492f-892b-673e1ab35ec9" xsi:nil="true"/>
  </documentManagement>
</p:properties>
</file>

<file path=customXml/item3.xml><?xml version="1.0" encoding="utf-8"?>
<?mso-contentType ?>
<p:Policy xmlns:p="office.server.policy" id="" local="true">
  <p:Name>MFG - Production Manufacturing</p:Name>
  <p:Description/>
  <p:Statement/>
  <p:PolicyItems>
    <p:PolicyItem featureId="Microsoft.Office.RecordsManagement.PolicyFeatures.Expiration" staticId="0x010100CD6E6A531DF33E4DA07FC6A59B083B630902|-1967006973" UniqueId="589b75d1-adb5-46d1-a6f1-ba0e408e4f0b">
      <p:Name>Retention</p:Name>
      <p:Description>Automatic scheduling of content for processing, and performing a retention action on content that has reached its due date.</p:Description>
      <p:CustomData>
        <Schedules nextStageId="3" default="false">
          <Schedule type="Default">
            <stages>
              <data stageId="1" recur="true" offset="30" unit="days">
                <formula id="Microsoft.Office.RecordsManagement.PolicyFeatures.Expiration.Formula.BuiltIn">
                  <number>3560</number>
                  <property>Modified</property>
                  <propertyId>28cf69c5-fa48-462a-b5cd-27b6f9d2bd5f</propertyId>
                  <period>days</period>
                </formula>
                <action type="workflow" id="9dd4f5ba-23dd-479f-9550-6fdba845f8f1"/>
              </data>
              <data stageId="2">
                <formula id="Microsoft.Office.RecordsManagement.PolicyFeatures.Expiration.Formula.BuiltIn">
                  <number>10</number>
                  <property>Modified</property>
                  <propertyId>28cf69c5-fa48-462a-b5cd-27b6f9d2bd5f</propertyId>
                  <period>years</period>
                </formula>
                <action type="action" id="Microsoft.Office.RecordsManagement.PolicyFeatures.Expiration.Action.MoveToRecycleBin"/>
              </data>
            </stages>
          </Schedule>
        </Schedules>
      </p:CustomData>
    </p:PolicyItem>
  </p:PolicyItems>
</p:Policy>
</file>

<file path=customXml/item4.xml><?xml version="1.0" encoding="utf-8"?>
<ct:contentTypeSchema xmlns:ct="http://schemas.microsoft.com/office/2006/metadata/contentType" xmlns:ma="http://schemas.microsoft.com/office/2006/metadata/properties/metaAttributes" ct:_="" ma:_="" ma:contentTypeName="MFG - Production Manufacturing" ma:contentTypeID="0x010100CD6E6A531DF33E4DA07FC6A59B083B6309020068FC8EB522AC8E44BC00D815FC169EFC" ma:contentTypeVersion="27" ma:contentTypeDescription="New" ma:contentTypeScope="" ma:versionID="cafd904d3bfaa6b89d36555af813ca62">
  <xsd:schema xmlns:xsd="http://www.w3.org/2001/XMLSchema" xmlns:xs="http://www.w3.org/2001/XMLSchema" xmlns:p="http://schemas.microsoft.com/office/2006/metadata/properties" xmlns:ns1="http://schemas.microsoft.com/sharepoint/v3" xmlns:ns2="9da2a8c5-e2e9-492f-892b-673e1ab35ec9" xmlns:ns3="http://schemas.microsoft.com/sharepoint/v3/fields" xmlns:ns4="b4702c88-f0f8-4045-a6b8-405c4acd040c" targetNamespace="http://schemas.microsoft.com/office/2006/metadata/properties" ma:root="true" ma:fieldsID="2be4c655dc4eb9c86fb8e4ff9a32f5e0" ns1:_="" ns2:_="" ns3:_="" ns4:_="">
    <xsd:import namespace="http://schemas.microsoft.com/sharepoint/v3"/>
    <xsd:import namespace="9da2a8c5-e2e9-492f-892b-673e1ab35ec9"/>
    <xsd:import namespace="http://schemas.microsoft.com/sharepoint/v3/fields"/>
    <xsd:import namespace="b4702c88-f0f8-4045-a6b8-405c4acd040c"/>
    <xsd:element name="properties">
      <xsd:complexType>
        <xsd:sequence>
          <xsd:element name="documentManagement">
            <xsd:complexType>
              <xsd:all>
                <xsd:element ref="ns2:r_object_id" minOccurs="0"/>
                <xsd:element ref="ns2:i_chronicle_id" minOccurs="0"/>
                <xsd:element ref="ns2:r_version_label" minOccurs="0"/>
                <xsd:element ref="ns2:DocType" minOccurs="0"/>
                <xsd:element ref="ns2:object_name" minOccurs="0"/>
                <xsd:element ref="ns2:MTKeywords" minOccurs="0"/>
                <xsd:element ref="ns2:WorkflowRoute" minOccurs="0"/>
                <xsd:element ref="ns2:WorkflowNotification" minOccurs="0"/>
                <xsd:element ref="ns2:WorkflowType" minOccurs="0"/>
                <xsd:element ref="ns3:Description" minOccurs="0"/>
                <xsd:element ref="ns1:Name" minOccurs="0"/>
                <xsd:element ref="ns2:MicronRecord" minOccurs="0"/>
                <xsd:element ref="ns2:EDC_MfgArea" minOccurs="0"/>
                <xsd:element ref="ns2:EDC_ControlPlanDocument" minOccurs="0"/>
                <xsd:element ref="ns2:EDC_MfgDepartment" minOccurs="0"/>
                <xsd:element ref="ns2:EDC_DesignID" minOccurs="0"/>
                <xsd:element ref="ns2:EDC_DocumentType" minOccurs="0"/>
                <xsd:element ref="ns2:EDC_EquipmentTechnology" minOccurs="0"/>
                <xsd:element ref="ns2:EDC_FabModule" minOccurs="0"/>
                <xsd:element ref="ns2:EDC_MfgFacility" minOccurs="0"/>
                <xsd:element ref="ns2:EDC_ManufacturingGroup" minOccurs="0"/>
                <xsd:element ref="ns2:EDC_MfgProcess" minOccurs="0"/>
                <xsd:element ref="ns2:EDC_MfgStatus" minOccurs="0"/>
                <xsd:element ref="ns2:DocumentComment" minOccurs="0"/>
                <xsd:element ref="ns2:EDC_BinNumber" minOccurs="0"/>
                <xsd:element ref="ns2:EDC_FailureSignature" minOccurs="0"/>
                <xsd:element ref="ns2:EDC_JobID" minOccurs="0"/>
                <xsd:element ref="ns2:EDC_Level1Process" minOccurs="0"/>
                <xsd:element ref="ns2:EDC_Level2Process" minOccurs="0"/>
                <xsd:element ref="ns2:EDC_LotID" minOccurs="0"/>
                <xsd:element ref="ns2:EDC_MistiID" minOccurs="0"/>
                <xsd:element ref="ns2:EDC_ProcessLevel" minOccurs="0"/>
                <xsd:element ref="ns2:EDC_TechDepartment" minOccurs="0"/>
                <xsd:element ref="ns2:EDC_Section" minOccurs="0"/>
                <xsd:element ref="ns2:EDC_DescriptionofChanges" minOccurs="0"/>
                <xsd:element ref="ns2:EDC_DocumentOwner" minOccurs="0"/>
                <xsd:element ref="ns2:EDC_Job" minOccurs="0"/>
                <xsd:element ref="ns2:EDC_JobType" minOccurs="0"/>
                <xsd:element ref="ns2:EDC_ReviewBy" minOccurs="0"/>
                <xsd:element ref="ns2:EDC_ReviewDate" minOccurs="0"/>
                <xsd:element ref="ns2:EDC_ReviewStatus" minOccurs="0"/>
                <xsd:element ref="ns1:_dlc_Exempt" minOccurs="0"/>
                <xsd:element ref="ns1:_dlc_ExpireDateSaved" minOccurs="0"/>
                <xsd:element ref="ns1:_dlc_ExpireDate" minOccurs="0"/>
                <xsd:element ref="ns4:_dlc_DocId" minOccurs="0"/>
                <xsd:element ref="ns4:_dlc_DocIdUrl" minOccurs="0"/>
                <xsd:element ref="ns4: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Name" ma:index="18" nillable="true" ma:displayName="Account" ma:internalName="Name" ma:readOnly="true">
      <xsd:simpleType>
        <xsd:restriction base="dms:Text"/>
      </xsd:simpleType>
    </xsd:element>
    <xsd:element name="_dlc_Exempt" ma:index="49" nillable="true" ma:displayName="Exempt from Policy" ma:hidden="true" ma:internalName="_dlc_Exempt" ma:readOnly="true">
      <xsd:simpleType>
        <xsd:restriction base="dms:Unknown"/>
      </xsd:simpleType>
    </xsd:element>
    <xsd:element name="_dlc_ExpireDateSaved" ma:index="50" nillable="true" ma:displayName="Original Expiration Date" ma:hidden="true" ma:internalName="_dlc_ExpireDateSaved" ma:readOnly="true">
      <xsd:simpleType>
        <xsd:restriction base="dms:DateTime"/>
      </xsd:simpleType>
    </xsd:element>
    <xsd:element name="_dlc_ExpireDate" ma:index="51"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da2a8c5-e2e9-492f-892b-673e1ab35ec9" elementFormDefault="qualified">
    <xsd:import namespace="http://schemas.microsoft.com/office/2006/documentManagement/types"/>
    <xsd:import namespace="http://schemas.microsoft.com/office/infopath/2007/PartnerControls"/>
    <xsd:element name="r_object_id" ma:index="8" nillable="true" ma:displayName="r_object_id" ma:internalName="r_object_id">
      <xsd:simpleType>
        <xsd:restriction base="dms:Text"/>
      </xsd:simpleType>
    </xsd:element>
    <xsd:element name="i_chronicle_id" ma:index="9" nillable="true" ma:displayName="i_chronicle_id" ma:internalName="i_chronicle_id">
      <xsd:simpleType>
        <xsd:restriction base="dms:Text"/>
      </xsd:simpleType>
    </xsd:element>
    <xsd:element name="r_version_label" ma:index="10" nillable="true" ma:displayName="r_version_label" ma:internalName="r_version_label">
      <xsd:simpleType>
        <xsd:restriction base="dms:Text"/>
      </xsd:simpleType>
    </xsd:element>
    <xsd:element name="DocType" ma:index="11" nillable="true" ma:displayName="DocType" ma:internalName="DocType">
      <xsd:simpleType>
        <xsd:restriction base="dms:Text"/>
      </xsd:simpleType>
    </xsd:element>
    <xsd:element name="object_name" ma:index="12" nillable="true" ma:displayName="object_name" ma:internalName="object_name">
      <xsd:simpleType>
        <xsd:restriction base="dms:Note">
          <xsd:maxLength value="255"/>
        </xsd:restriction>
      </xsd:simpleType>
    </xsd:element>
    <xsd:element name="MTKeywords" ma:index="13" nillable="true" ma:displayName="MT Keywords" ma:internalName="MTKeywords">
      <xsd:simpleType>
        <xsd:restriction base="dms:Text"/>
      </xsd:simpleType>
    </xsd:element>
    <xsd:element name="WorkflowRoute" ma:index="14" nillable="true" ma:displayName="Workflow Route" ma:indexed="true" ma:list="4849cd2b-f0d2-40c6-a58c-6844ae704402" ma:internalName="WorkflowRoute" ma:showField="Title" ma:web="b4702c88-f0f8-4045-a6b8-405c4acd040c">
      <xsd:simpleType>
        <xsd:restriction base="dms:Lookup"/>
      </xsd:simpleType>
    </xsd:element>
    <xsd:element name="WorkflowNotification" ma:index="15" nillable="true" ma:displayName="Workflow Notification" ma:internalName="WorkflowNotification">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orkflowType" ma:index="16" nillable="true" ma:displayName="Workflow Type" ma:default="Circular" ma:internalName="WorkflowType">
      <xsd:simpleType>
        <xsd:union memberTypes="dms:Text">
          <xsd:simpleType>
            <xsd:restriction base="dms:Choice">
              <xsd:enumeration value="Circular"/>
              <xsd:enumeration value=" Linear with Release"/>
              <xsd:enumeration value=" Linear with Reroute"/>
            </xsd:restriction>
          </xsd:simpleType>
        </xsd:union>
      </xsd:simpleType>
    </xsd:element>
    <xsd:element name="MicronRecord" ma:index="19" nillable="true" ma:displayName="Micron Record" ma:default="No" ma:internalName="MicronRecord">
      <xsd:simpleType>
        <xsd:union memberTypes="dms:Text">
          <xsd:simpleType>
            <xsd:restriction base="dms:Choice">
              <xsd:enumeration value="No"/>
              <xsd:enumeration value=" Yes"/>
            </xsd:restriction>
          </xsd:simpleType>
        </xsd:union>
      </xsd:simpleType>
    </xsd:element>
    <xsd:element name="EDC_MfgArea" ma:index="20" nillable="true" ma:displayName="Mfg Area" ma:internalName="EDC_MfgArea">
      <xsd:simpleType>
        <xsd:union memberTypes="dms:Text">
          <xsd:simpleType>
            <xsd:restriction base="dms:Choice">
              <xsd:enumeration value="8INCH"/>
              <xsd:enumeration value="AMHS"/>
              <xsd:enumeration value="ASSM ADHESIVE PRINT"/>
              <xsd:enumeration value="ASSM APE"/>
              <xsd:enumeration value="ASSM BALL ATTACH"/>
              <xsd:enumeration value="ASSM BOND DIAGRAM"/>
              <xsd:enumeration value="ASSM CIRCUIT BOARD"/>
              <xsd:enumeration value="ASSM CLEANROOM"/>
              <xsd:enumeration value="ASSM CSAM"/>
              <xsd:enumeration value="ASSM DESIGN AND DRAFTING"/>
              <xsd:enumeration value="ASSM DICING"/>
              <xsd:enumeration value="ASSM DIE ATTACH"/>
              <xsd:enumeration value="ASSM DIE BUMP"/>
              <xsd:enumeration value="ASSM ENCAP"/>
              <xsd:enumeration value="ASSM ETCH"/>
              <xsd:enumeration value="ASSM EXTERNAL PROGRAM"/>
              <xsd:enumeration value="ASSM FA"/>
              <xsd:enumeration value="ASSM GENERAL"/>
              <xsd:enumeration value="ASSM IMAGING"/>
              <xsd:enumeration value="ASSM LC"/>
              <xsd:enumeration value="ASSM LEAD FINISH"/>
              <xsd:enumeration value="ASSM LEADFRAME"/>
              <xsd:enumeration value="ASSM LEADFRAME MATERIALS"/>
              <xsd:enumeration value="ASSM MATERIALS"/>
              <xsd:enumeration value="ASSM MFGSYS"/>
              <xsd:enumeration value="ASSM MISC"/>
              <xsd:enumeration value="ASSM MST MECH LAB"/>
              <xsd:enumeration value="ASSM PACKAGES"/>
              <xsd:enumeration value="ASSM PHOTO"/>
              <xsd:enumeration value="ASSM PLANNING"/>
              <xsd:enumeration value="ASSM PRIME RECONSTRUCT"/>
              <xsd:enumeration value="ASSM PROTOTYPE"/>
              <xsd:enumeration value="ASSM PVD"/>
              <xsd:enumeration value="ASSM QC"/>
              <xsd:enumeration value="ASSM RDL"/>
              <xsd:enumeration value="ASSM SAFETY"/>
              <xsd:enumeration value="ASSM SINGULATION"/>
              <xsd:enumeration value="ASSM THINNING"/>
              <xsd:enumeration value="ASSM TRAINING"/>
              <xsd:enumeration value="ASSM TRIM AND FORM"/>
              <xsd:enumeration value="ASSM WAFER BUMP"/>
              <xsd:enumeration value="ASSM WAFER FINISH"/>
              <xsd:enumeration value="ASSM WAFER INSPECTION"/>
              <xsd:enumeration value="ASSM WAFER LAYOUT"/>
              <xsd:enumeration value="ASSM WAFER PLATE"/>
              <xsd:enumeration value="ASSM WAFER SCRIBE"/>
              <xsd:enumeration value="ASSM WIRE BOND"/>
              <xsd:enumeration value="BACKGRIND"/>
              <xsd:enumeration value="BALL ATTACH"/>
              <xsd:enumeration value="BENCH"/>
              <xsd:enumeration value="BOARD PRODUCTION"/>
              <xsd:enumeration value="BOARD PRODUCTION TEST"/>
              <xsd:enumeration value="BOND DIAGRAM"/>
              <xsd:enumeration value="BRIEF"/>
              <xsd:enumeration value="BURN-IN"/>
              <xsd:enumeration value="C/R SUPPORT"/>
              <xsd:enumeration value="CENTRAL MASK"/>
              <xsd:enumeration value="CFA"/>
              <xsd:enumeration value="CHANGE MANAGEMENT"/>
              <xsd:enumeration value="CHAR"/>
              <xsd:enumeration value="CIRCUIT BOARD"/>
              <xsd:enumeration value="CIRCUIT BOARD SUBSTRATES"/>
              <xsd:enumeration value="CLEANROOM"/>
              <xsd:enumeration value="CMP"/>
              <xsd:enumeration value="COMPANYWIDE"/>
              <xsd:enumeration value="COMPONENT AQL TESTING"/>
              <xsd:enumeration value="CONTAMINATION CONTRL"/>
              <xsd:enumeration value="CONTAMINATION CONTROL"/>
              <xsd:enumeration value="CORPORATE PURCHASING"/>
              <xsd:enumeration value="CVD"/>
              <xsd:enumeration value="DESIGN"/>
              <xsd:enumeration value="DESIGN AND DRAFTING"/>
              <xsd:enumeration value="DICING"/>
              <xsd:enumeration value="DIE ATTACH"/>
              <xsd:enumeration value="DIE COAT"/>
              <xsd:enumeration value="DIE/WAFER SALES"/>
              <xsd:enumeration value="DIFFUSION"/>
              <xsd:enumeration value="DIFFUSION-APPLIED"/>
              <xsd:enumeration value="DIFFUSION-CVD"/>
              <xsd:enumeration value="DIFFUSION-FURNACE"/>
              <xsd:enumeration value="DRY ETCH"/>
              <xsd:enumeration value="EPI"/>
              <xsd:enumeration value="ENCAP"/>
              <xsd:enumeration value="ENGINEERING SECTION 1"/>
              <xsd:enumeration value="ENGINEERING SECTION 2"/>
              <xsd:enumeration value="ENVIRONMENTAL TESTING"/>
              <xsd:enumeration value="EQUIPMENT SUPPORT"/>
              <xsd:enumeration value="ETCH"/>
              <xsd:enumeration value="F0 BENCH"/>
              <xsd:enumeration value="F0 CMP"/>
              <xsd:enumeration value="F0 CVD"/>
              <xsd:enumeration value="F0 DIFFUSION"/>
              <xsd:enumeration value="F0 DRY ETCH"/>
              <xsd:enumeration value="F0 General"/>
              <xsd:enumeration value="F0 IMPLANT"/>
              <xsd:enumeration value="F0 METALS"/>
              <xsd:enumeration value="F0 METROLOGY"/>
              <xsd:enumeration value="F0 PHOTO"/>
              <xsd:enumeration value="F0 PROBE"/>
              <xsd:enumeration value="F0 RDA"/>
              <xsd:enumeration value="F0 THIN FILM"/>
              <xsd:enumeration value="F0 WET"/>
              <xsd:enumeration value="F1 BENCH CVD"/>
              <xsd:enumeration value="F1 BENCH DIFFUSION"/>
              <xsd:enumeration value="F1 BENCH DRY ETCH"/>
              <xsd:enumeration value="F1 BENCH EIPS"/>
              <xsd:enumeration value="F1 BENCH ETCH"/>
              <xsd:enumeration value="F1 BENCH GENERAL"/>
              <xsd:enumeration value="F1 BENCH MFC"/>
              <xsd:enumeration value="F1 BENCH MFG SUPPORT"/>
              <xsd:enumeration value="F1 BENCH OPTICAL"/>
              <xsd:enumeration value="F1 BENCH PHOTO"/>
              <xsd:enumeration value="F1 BENCH ROBOT-RF"/>
              <xsd:enumeration value="F1 BENCH WET PROCESS"/>
              <xsd:enumeration value="F1 CONTAM CONTROL"/>
              <xsd:enumeration value="F1 CVD"/>
              <xsd:enumeration value="F1 DIFFUSION"/>
              <xsd:enumeration value="F1 DIFFUSION APPLIED"/>
              <xsd:enumeration value="F1 DIFFUSION FURNACE"/>
              <xsd:enumeration value="F1 DRY ETCH"/>
              <xsd:enumeration value="F1 GENERAL"/>
              <xsd:enumeration value="F1 LOT TRANSPORT"/>
              <xsd:enumeration value="F1 MASK"/>
              <xsd:enumeration value="F1 PC"/>
              <xsd:enumeration value="F1 PHOTO"/>
              <xsd:enumeration value="F1 PROCESS ENGINEER"/>
              <xsd:enumeration value="F1 RDA"/>
              <xsd:enumeration value="F1 TRAINING"/>
              <xsd:enumeration value="F1 WET ETCH"/>
              <xsd:enumeration value="F1 YE-PARAM"/>
              <xsd:enumeration value="F1 YIELD ANALYSIS"/>
              <xsd:enumeration value="F2 IQC"/>
              <xsd:enumeration value="F3 BENCH CVD"/>
              <xsd:enumeration value="F3 BENCH DIFFUSION"/>
              <xsd:enumeration value="F3 BENCH DIFF_SEMI"/>
              <xsd:enumeration value="F3 BENCH DRY ETCH"/>
              <xsd:enumeration value="F3 BENCH EIPS"/>
              <xsd:enumeration value="F3 BENCH ETCH"/>
              <xsd:enumeration value="F3 BENCH ETCH_OPTICL"/>
              <xsd:enumeration value="F3 BENCH GENERAL"/>
              <xsd:enumeration value="F3 BENCH PHOTO"/>
              <xsd:enumeration value="F3 BENCH PHOTO_PST"/>
              <xsd:enumeration value="F3 BENCH ROBOT-RF"/>
              <xsd:enumeration value="F3 BENCH WET PROCESS"/>
              <xsd:enumeration value="F3 CENTRAL MASK"/>
              <xsd:enumeration value="F3 CVD"/>
              <xsd:enumeration value="F3 DIFFUSION"/>
              <xsd:enumeration value="F3 DRY ETCH"/>
              <xsd:enumeration value="F3 GENERAL"/>
              <xsd:enumeration value="F3 METROLOGY"/>
              <xsd:enumeration value="F3 PARAMETRICS"/>
              <xsd:enumeration value="F3 PC"/>
              <xsd:enumeration value="F3 PHOTO"/>
              <xsd:enumeration value="F3 PLANNING"/>
              <xsd:enumeration value="F3 RDA"/>
              <xsd:enumeration value="F3 TRAINING"/>
              <xsd:enumeration value="F3 WET PROCESS"/>
              <xsd:enumeration value="F3 YIELD ENHANCEMENT"/>
              <xsd:enumeration value="F4 ASSEMBLY"/>
              <xsd:enumeration value="F4 BENCH"/>
              <xsd:enumeration value="F4 CMP"/>
              <xsd:enumeration value="F4 CVD"/>
              <xsd:enumeration value="F4 DIFFUSION"/>
              <xsd:enumeration value="F4 DRY ETCH"/>
              <xsd:enumeration value="F4 GENERAL"/>
              <xsd:enumeration value="F4 IMPLANT"/>
              <xsd:enumeration value="F4 MASK"/>
              <xsd:enumeration value="F4 METROLOGY"/>
              <xsd:enumeration value="F4 PARAM"/>
              <xsd:enumeration value="F4 PC TEST WAFERS"/>
              <xsd:enumeration value="F4 PHOTO"/>
              <xsd:enumeration value="F4 PHOTO METRO"/>
              <xsd:enumeration value="F4 PHOTO PARTS"/>
              <xsd:enumeration value="F4 PHOTO STEPPERS"/>
              <xsd:enumeration value="F4 PHOTO TRACKS"/>
              <xsd:enumeration value="F4 PVD CMP"/>
              <xsd:enumeration value="F4 PVD/PLATING"/>
              <xsd:enumeration value="F4 PVD/PLATING EQUIP"/>
              <xsd:enumeration value="F4 PVD/PLATING PLATE"/>
              <xsd:enumeration value="F4 PVD/PLATING PVD"/>
              <xsd:enumeration value="F4 QUALITY SYSTEMS"/>
              <xsd:enumeration value="F4 RDA"/>
              <xsd:enumeration value="F4 TRAINING"/>
              <xsd:enumeration value="F4 WET ETCH"/>
              <xsd:enumeration value="F4 WET PROCESS"/>
              <xsd:enumeration value="F4 WFR LVL PACKAGING"/>
              <xsd:enumeration value="F4 WORLDWIDE TRANSFER"/>
              <xsd:enumeration value="F4 YA_YE"/>
              <xsd:enumeration value="F6 Bench"/>
              <xsd:enumeration value="F6 CMP"/>
              <xsd:enumeration value="F6 CVD"/>
              <xsd:enumeration value="F6 Diffusion"/>
              <xsd:enumeration value="F6 General"/>
              <xsd:enumeration value="F6 PC"/>
              <xsd:enumeration value="F6 PROCESS CONTROL"/>
              <xsd:enumeration value="F6 Photo"/>
              <xsd:enumeration value="F6 R&amp;D"/>
              <xsd:enumeration value="F6 RDA"/>
              <xsd:enumeration value="F6 Safety"/>
              <xsd:enumeration value="F6 Training"/>
              <xsd:enumeration value="F6 Wet Process"/>
              <xsd:enumeration value="F8 BACKEND"/>
              <xsd:enumeration value="F8 CENTRAL MASK"/>
              <xsd:enumeration value="F8 EQUIPMENT SUPPORT"/>
              <xsd:enumeration value="F8 FRONTEND"/>
              <xsd:enumeration value="F8 GENERAL"/>
              <xsd:enumeration value="F8 LITHOGRAPHY"/>
              <xsd:enumeration value="F8 METROLOGY"/>
              <xsd:enumeration value="F8 PROCESS"/>
              <xsd:enumeration value="F8 SAFETY"/>
              <xsd:enumeration value="F9 ADMINISTRATION"/>
              <xsd:enumeration value="F9 ANALYTICAL CHEMISTRY LAB"/>
              <xsd:enumeration value="F9 CFA"/>
              <xsd:enumeration value="F9 CMP"/>
              <xsd:enumeration value="F9 CONSTRUCTION SPEC"/>
              <xsd:enumeration value="F9 CONTAMINATION CTRL"/>
              <xsd:enumeration value="F9 CORPORATE AFFAIRS"/>
              <xsd:enumeration value="F9 CVD"/>
              <xsd:enumeration value="F9 DESIGN STANDARD"/>
              <xsd:enumeration value="F9 DIFFUSION"/>
              <xsd:enumeration value="F9 DIFFUSION/CVD"/>
              <xsd:enumeration value="F9 DOC CTRL"/>
              <xsd:enumeration value="F9 DOC INTEGRATION"/>
              <xsd:enumeration value="F9 DRY ETCH"/>
              <xsd:enumeration value="F9 ENGINEERING"/>
              <xsd:enumeration value="F9 EQUIPMENT BENCH"/>
              <xsd:enumeration value="F9 EQUIPMENT CALIBRATION LAB"/>
              <xsd:enumeration value="F9 EQUIPMENT METROLOGY"/>
              <xsd:enumeration value="F9 EQUIPMENT PUMP"/>
              <xsd:enumeration value="F9 EQUIPMENT PUMP SIST. ABBATTIMENTO"/>
              <xsd:enumeration value="F9 EQUIPMENT PUMP SIST. SCAMBIO"/>
              <xsd:enumeration value="F9 EQUIPMENT PUMP SIST. VUOTO"/>
              <xsd:enumeration value="F9 EQUIPMENT SUPPORT"/>
              <xsd:enumeration value="F9 EQUIPMENT TRADE-SHOP"/>
              <xsd:enumeration value="F9 ESHS"/>
              <xsd:enumeration value="F9 FAB"/>
              <xsd:enumeration value="F9 FACILITIES"/>
              <xsd:enumeration value="F9 FACILITIES CONSTRUCTION"/>
              <xsd:enumeration value="F9 FACILITIES ENGINEERING"/>
              <xsd:enumeration value="F9 FACILITIES MAINTENANCE"/>
              <xsd:enumeration value="F9 FACILITIES OPERATIONS"/>
              <xsd:enumeration value="F9 FACILITIES OPERATIONS CHEM"/>
              <xsd:enumeration value="F9 FACILITIES OPERATIONS COGEN"/>
              <xsd:enumeration value="F9 FACILITIES OPERATIONS ELECT"/>
              <xsd:enumeration value="F9 FACILITIES OPERATIONS MECH"/>
              <xsd:enumeration value="F9 FACILITIES OPERATIONS PLENUM"/>
              <xsd:enumeration value="F9 FACILITIES OPERATIONS WWT"/>
              <xsd:enumeration value="F9 FACILITIES SPECIAL SERVICES"/>
              <xsd:enumeration value="F9 FAILURE ANALYSIS"/>
              <xsd:enumeration value="F9 FINANCE"/>
              <xsd:enumeration value="F9 GENERAL"/>
              <xsd:enumeration value="F9 HUMAN RESOURCES"/>
              <xsd:enumeration value="F9 IMPLANT"/>
              <xsd:enumeration value="F9 IMPLANT/SPUTTER"/>
              <xsd:enumeration value="F9 INTEGR/PARAM"/>
              <xsd:enumeration value="F9 INTEGRATION"/>
              <xsd:enumeration value="F9 LEGAL"/>
              <xsd:enumeration value="F9 MAT CHARACT"/>
              <xsd:enumeration value="F9 MATERIAL ANALYSIS"/>
              <xsd:enumeration value="F9 METROLOGY"/>
              <xsd:enumeration value="F9 PARAMETRIC"/>
              <xsd:enumeration value="F9 PHOTO"/>
              <xsd:enumeration value="F9 PHOTO MASK"/>
              <xsd:enumeration value="F9 PRO/PROC LAB"/>
              <xsd:enumeration value="F9 PROBE"/>
              <xsd:enumeration value="F9 PROC CONTROL"/>
              <xsd:enumeration value="F9 PRODUCT ENGINEERING"/>
              <xsd:enumeration value="F9 PRODUCTION"/>
              <xsd:enumeration value="F9 PRODUCTION CONTROL"/>
              <xsd:enumeration value="F9 PURCHASING"/>
              <xsd:enumeration value="F9 PVD"/>
              <xsd:enumeration value="F9 QRA"/>
              <xsd:enumeration value="F9 QUALITY SYSTEM"/>
              <xsd:enumeration value="F9 RD"/>
              <xsd:enumeration value="F9 RDA"/>
              <xsd:enumeration value="F9 RETICLE"/>
              <xsd:enumeration value="F9 SALES MKTG"/>
              <xsd:enumeration value="F9 SITE WIDE"/>
              <xsd:enumeration value="F9 SURF ANAL AND WAFER CHAR. LABS"/>
              <xsd:enumeration value="F9 TRAINING"/>
              <xsd:enumeration value="F9 WET"/>
              <xsd:enumeration value="F9 YIELD ANALYSIS"/>
              <xsd:enumeration value="FAB C RDA"/>
              <xsd:enumeration value="FAB SUPPORT"/>
              <xsd:enumeration value="FAB WIDE GENERAL"/>
              <xsd:enumeration value="FABS-BOISE GENERAL"/>
              <xsd:enumeration value="FABS-GLOBAL"/>
              <xsd:enumeration value="FAILURE ANALYSIS"/>
              <xsd:enumeration value="FC BENCH"/>
              <xsd:enumeration value="FC CMP"/>
              <xsd:enumeration value="FC EIPS AND BASICS"/>
              <xsd:enumeration value="FC GENERAL"/>
              <xsd:enumeration value="FC IMPLANT"/>
              <xsd:enumeration value="FC IMPLANT-METALS"/>
              <xsd:enumeration value="FC IMPLANT/METALS"/>
              <xsd:enumeration value="FC METALS"/>
              <xsd:enumeration value="FC PC"/>
              <xsd:enumeration value="FC PLANNING"/>
              <xsd:enumeration value="FC RDA"/>
              <xsd:enumeration value="FC SAFETY"/>
              <xsd:enumeration value="FC TRAINING"/>
              <xsd:enumeration value="FC WET PROCESS"/>
              <xsd:enumeration value="FF ASSEMBLY"/>
              <xsd:enumeration value="FF CMP"/>
              <xsd:enumeration value="FF CVD"/>
              <xsd:enumeration value="FF DIFFUSION"/>
              <xsd:enumeration value="FF DRY ETCH"/>
              <xsd:enumeration value="FF FAB SUPPORT"/>
              <xsd:enumeration value="FF GENERAL"/>
              <xsd:enumeration value="FF IMPLANT"/>
              <xsd:enumeration value="FF METROLOGY"/>
              <xsd:enumeration value="FF PARAM"/>
              <xsd:enumeration value="FF PC TEST WAFERS"/>
              <xsd:enumeration value="FF PHOTO"/>
              <xsd:enumeration value="FF PROCESS CONTROL"/>
              <xsd:enumeration value="FF PVD"/>
              <xsd:enumeration value="FF RDA"/>
              <xsd:enumeration value="FF WET PROCESS"/>
              <xsd:enumeration value="FF YA_YE"/>
              <xsd:enumeration value="FINANCE"/>
              <xsd:enumeration value="FINISHED GOODS"/>
              <xsd:enumeration value="FO METALS"/>
              <xsd:enumeration value="GAS SUPPORT"/>
              <xsd:enumeration value="GAS SUPPORT GROUP"/>
              <xsd:enumeration value="GENERAL"/>
              <xsd:enumeration value="IMPLANT"/>
              <xsd:enumeration value="IMPLANT/METALS"/>
              <xsd:enumeration value="INDUSTRIAL ENGINEERING"/>
              <xsd:enumeration value="INLINE"/>
              <xsd:enumeration value="INLINE PARAM"/>
              <xsd:enumeration value="INTEGRATION"/>
              <xsd:enumeration value="KGD"/>
              <xsd:enumeration value="LEAD FINISH"/>
              <xsd:enumeration value="LEADFRAME"/>
              <xsd:enumeration value="LEADFRAME MATERIALS"/>
              <xsd:enumeration value="MANUFACTURING SYSTEMS"/>
              <xsd:enumeration value="MARKING AND VISUAL"/>
              <xsd:enumeration value="MASK"/>
              <xsd:enumeration value="MASSIVE PARALLEL TESTING"/>
              <xsd:enumeration value="MATERIAL ANALYSIS"/>
              <xsd:enumeration value="MATERIALS"/>
              <xsd:enumeration value="MECHANICAL ASSEMBLY"/>
              <xsd:enumeration value="METALS"/>
              <xsd:enumeration value="METROLOGY"/>
              <xsd:enumeration value="MISC"/>
              <xsd:enumeration value="MODULE AQL REF"/>
              <xsd:enumeration value="MODULE AQL TESTING (SIG)"/>
              <xsd:enumeration value="MODULE ASSEMBLY"/>
              <xsd:enumeration value="MODULE RELIABILITY TESTING"/>
              <xsd:enumeration value="MSA MODULE ASSEMBLY"/>
              <xsd:enumeration value="Multiple"/>
              <xsd:enumeration value="NEW PARTS"/>
              <xsd:enumeration value="OVEN"/>
              <xsd:enumeration value="PACKAGE RELIABILITY TESTING"/>
              <xsd:enumeration value="PACKAGES"/>
              <xsd:enumeration value="PACKAGING"/>
              <xsd:enumeration value="PARAM"/>
              <xsd:enumeration value="PARAMETRIC"/>
              <xsd:enumeration value="PATTERNING"/>
              <xsd:enumeration value="PC"/>
              <xsd:enumeration value="PC SYSTEM LEVEL TEST"/>
              <xsd:enumeration value="PESOFT"/>
              <xsd:enumeration value="PHOTO"/>
              <xsd:enumeration value="PLANNING"/>
              <xsd:enumeration value="PLANT OPERATIONS"/>
              <xsd:enumeration value="POST ELECTRICAL"/>
              <xsd:enumeration value="PROBE"/>
              <xsd:enumeration value="PROBE ENGINEERING"/>
              <xsd:enumeration value="PROBE EQUIPMENT ENG"/>
              <xsd:enumeration value="PROBE PRODUCTIONS"/>
              <xsd:enumeration value="PROCESS INTEGRATION"/>
              <xsd:enumeration value="PRODUCT ENGINEERING"/>
              <xsd:enumeration value="PRODUCTION CONTROL"/>
              <xsd:enumeration value="PROJECT OFFICE"/>
              <xsd:enumeration value="PROTOTYPE"/>
              <xsd:enumeration value="PUMP SHOP"/>
              <xsd:enumeration value="PUMP SUPPORT"/>
              <xsd:enumeration value="PURCHASING/LOGISTIC"/>
              <xsd:enumeration value="PVD"/>
              <xsd:enumeration value="QA"/>
              <xsd:enumeration value="QA MODULE LAB"/>
              <xsd:enumeration value="QRA"/>
              <xsd:enumeration value="QRA ENGINEERING"/>
              <xsd:enumeration value="QUALITY SYSTEMS"/>
              <xsd:enumeration value="RDA"/>
              <xsd:enumeration value="RDL"/>
              <xsd:enumeration value="SAFETY"/>
              <xsd:enumeration value="SAMPLING AND DISPO"/>
              <xsd:enumeration value="SAW"/>
              <xsd:enumeration value="SIG FIELD SERVICE"/>
              <xsd:enumeration value="SINGULATION"/>
              <xsd:enumeration value="SYS COMP LAB"/>
              <xsd:enumeration value="TERADYNE"/>
              <xsd:enumeration value="TEST"/>
              <xsd:enumeration value="TEST FLOOR"/>
              <xsd:enumeration value="THINNING"/>
              <xsd:enumeration value="TRAINING"/>
              <xsd:enumeration value="TRIM AND FORM"/>
              <xsd:enumeration value="WAFER BUMPING"/>
              <xsd:enumeration value="WAFER LAYOUT"/>
              <xsd:enumeration value="WET PROCESS"/>
              <xsd:enumeration value="WFR CHARACTERIZATION"/>
              <xsd:enumeration value="WIRE BOND"/>
              <xsd:enumeration value="YA"/>
              <xsd:enumeration value="YE"/>
              <xsd:enumeration value="YE/YA"/>
              <xsd:enumeration value="YIELD ANALYSIS"/>
            </xsd:restriction>
          </xsd:simpleType>
        </xsd:union>
      </xsd:simpleType>
    </xsd:element>
    <xsd:element name="EDC_ControlPlanDocument" ma:index="21" nillable="true" ma:displayName="Control Plan Document" ma:internalName="EDC_ControlPlanDocument">
      <xsd:simpleType>
        <xsd:union memberTypes="dms:Text">
          <xsd:simpleType>
            <xsd:restriction base="dms:Choice">
              <xsd:enumeration value="Metrology Capability"/>
              <xsd:enumeration value="Reaction Mechanism"/>
            </xsd:restriction>
          </xsd:simpleType>
        </xsd:union>
      </xsd:simpleType>
    </xsd:element>
    <xsd:element name="EDC_MfgDepartment" ma:index="22" nillable="true" ma:displayName="Mfg Department" ma:internalName="EDC_MfgDepartment">
      <xsd:simpleType>
        <xsd:union memberTypes="dms:Text">
          <xsd:simpleType>
            <xsd:restriction base="dms:Choice">
              <xsd:enumeration value="Assembly"/>
              <xsd:enumeration value="F0 EM"/>
              <xsd:enumeration value="F9 FAB"/>
              <xsd:enumeration value="Finance"/>
              <xsd:enumeration value="Flash"/>
              <xsd:enumeration value="Human Resources"/>
              <xsd:enumeration value="Information Technology"/>
              <xsd:enumeration value="Module"/>
              <xsd:enumeration value="Planning"/>
              <xsd:enumeration value="QRA"/>
              <xsd:enumeration value="Site Services"/>
              <xsd:enumeration value="Test"/>
            </xsd:restriction>
          </xsd:simpleType>
        </xsd:union>
      </xsd:simpleType>
    </xsd:element>
    <xsd:element name="EDC_DesignID" ma:index="23" nillable="true" ma:displayName="Design ID" ma:internalName="EDC_DesignID">
      <xsd:simpleType>
        <xsd:union memberTypes="dms:Text">
          <xsd:simpleType>
            <xsd:restriction base="dms:Choice">
              <xsd:enumeration value="BO1A"/>
              <xsd:enumeration value="C12A/MI-366"/>
              <xsd:enumeration value="C13A/MI-350"/>
              <xsd:enumeration value="C14L/MI-1310"/>
              <xsd:enumeration value="C15L/MI-2010"/>
              <xsd:enumeration value="C42B/MI-0343"/>
              <xsd:enumeration value="C16A/MI-3200"/>
              <xsd:enumeration value="C17A/MI-4100"/>
              <xsd:enumeration value="C30C/GILO3"/>
              <xsd:enumeration value="C46A/MV-02"/>
              <xsd:enumeration value="C44A/MV-13"/>
              <xsd:enumeration value="C44A/MV-13 E-type"/>
              <xsd:enumeration value="C44B/MV-13HS"/>
              <xsd:enumeration value="C47B/MV-40"/>
              <xsd:enumeration value="C62A/MV-03"/>
              <xsd:enumeration value="C80A/GILO4"/>
              <xsd:enumeration value="C82A/MI-0360"/>
              <xsd:enumeration value="C82S/MI-0370"/>
              <xsd:enumeration value="C84A"/>
              <xsd:enumeration value="C84A/MI-1300"/>
              <xsd:enumeration value="C85A/MI-2000"/>
              <xsd:enumeration value="D22"/>
              <xsd:enumeration value="D22/D24/D30"/>
              <xsd:enumeration value="D22/D30"/>
              <xsd:enumeration value="D22/D30/D32"/>
              <xsd:enumeration value="D24"/>
              <xsd:enumeration value="D24/D28"/>
              <xsd:enumeration value="D24/D28/D30/D32/D42"/>
              <xsd:enumeration value="D24/D28/D37"/>
              <xsd:enumeration value="D24/D28/D42"/>
              <xsd:enumeration value="D24/D30"/>
              <xsd:enumeration value="D24/D30/D32"/>
              <xsd:enumeration value="D24/D37"/>
              <xsd:enumeration value="D28"/>
              <xsd:enumeration value="D28/D30"/>
              <xsd:enumeration value="D28/D30/D32"/>
              <xsd:enumeration value="D28/D30/D37/D42"/>
              <xsd:enumeration value="D28/D37"/>
              <xsd:enumeration value="D28/D37/D42"/>
              <xsd:enumeration value="D28/D42"/>
              <xsd:enumeration value="D28/D52"/>
              <xsd:enumeration value="D28M/D42S"/>
              <xsd:enumeration value="D28M/D42S/D37M"/>
              <xsd:enumeration value="D30"/>
              <xsd:enumeration value="D30A"/>
              <xsd:enumeration value="D30C"/>
              <xsd:enumeration value="D30/D24"/>
              <xsd:enumeration value="D30/D32"/>
              <xsd:enumeration value="D30/D37"/>
              <xsd:enumeration value="D30/D42"/>
              <xsd:enumeration value="D32"/>
              <xsd:enumeration value="D32A"/>
              <xsd:enumeration value="D37"/>
              <xsd:enumeration value="D37M"/>
              <xsd:enumeration value="D37/D40"/>
              <xsd:enumeration value="D37/D40/G41"/>
              <xsd:enumeration value="D37/D40/D41/D42/D52"/>
              <xsd:enumeration value="D37/D40/D41/D42/D52/D54"/>
              <xsd:enumeration value="D37/D40/D42"/>
              <xsd:enumeration value="D37/D42"/>
              <xsd:enumeration value="D37/D42/Q03"/>
              <xsd:enumeration value="D37/G41"/>
              <xsd:enumeration value="D40"/>
              <xsd:enumeration value="D40/G41"/>
              <xsd:enumeration value="D42"/>
              <xsd:enumeration value="D42/D28"/>
              <xsd:enumeration value="D42S/D28M"/>
              <xsd:enumeration value="D42S/D28M/D37M"/>
              <xsd:enumeration value="D42/D52"/>
              <xsd:enumeration value="D42/D52/QO3C"/>
              <xsd:enumeration value="D50"/>
              <xsd:enumeration value="D52"/>
              <xsd:enumeration value="D52D/D52Z/Y52D/Y52G/Y52Z/Y64A"/>
              <xsd:enumeration value="D52/Q03C"/>
              <xsd:enumeration value="D52/Y52"/>
              <xsd:enumeration value="D52/Y52/Y64"/>
              <xsd:enumeration value="D50/D70"/>
              <xsd:enumeration value="D50/D70/D80"/>
              <xsd:enumeration value="D50/D80"/>
              <xsd:enumeration value="D62A"/>
              <xsd:enumeration value="D70"/>
              <xsd:enumeration value="D72"/>
              <xsd:enumeration value="D72G"/>
              <xsd:enumeration value="D74"/>
              <xsd:enumeration value="D74A"/>
              <xsd:enumeration value="D70/D80"/>
              <xsd:enumeration value="D70/D80/D90"/>
              <xsd:enumeration value="D70/D90"/>
              <xsd:enumeration value="D80"/>
              <xsd:enumeration value="D80/D90"/>
              <xsd:enumeration value="D84A"/>
              <xsd:enumeration value="D84B"/>
              <xsd:enumeration value="D90"/>
              <xsd:enumeration value="D90/D100"/>
              <xsd:enumeration value="D94A"/>
              <xsd:enumeration value="D94B"/>
              <xsd:enumeration value="D100"/>
              <xsd:enumeration value="E85A"/>
              <xsd:enumeration value="F26A"/>
              <xsd:enumeration value="F37Z"/>
              <xsd:enumeration value="Flash .15"/>
              <xsd:enumeration value="Flash .22"/>
              <xsd:enumeration value="Flash .22/Flash .30"/>
              <xsd:enumeration value="Flash .30"/>
              <xsd:enumeration value="G41"/>
              <xsd:enumeration value="G72"/>
              <xsd:enumeration value="G72R"/>
              <xsd:enumeration value="GOM"/>
              <xsd:enumeration value="H96A"/>
              <xsd:enumeration value="K41A/MI-SOC133"/>
              <xsd:enumeration value="K42B/MI-SOC343"/>
              <xsd:enumeration value="K12B/MI-SOC366"/>
              <xsd:enumeration value="K82A/MI-SOC360"/>
              <xsd:enumeration value="K14L/MI-SOC1310"/>
              <xsd:enumeration value="K15L"/>
              <xsd:enumeration value="K15L/MI-SOC2010"/>
              <xsd:enumeration value="K41B"/>
              <xsd:enumeration value="L94A"/>
              <xsd:enumeration value="M01"/>
              <xsd:enumeration value="M02"/>
              <xsd:enumeration value="M01A"/>
              <xsd:enumeration value="M02A"/>
              <xsd:enumeration value="M01C"/>
              <xsd:enumeration value="M29"/>
              <xsd:enumeration value="M32A"/>
              <xsd:enumeration value="M48A"/>
              <xsd:enumeration value="M49A"/>
              <xsd:enumeration value="Multiple"/>
              <xsd:enumeration value="NP"/>
              <xsd:enumeration value="P25A"/>
              <xsd:enumeration value="P24A"/>
              <xsd:enumeration value="P26Z"/>
              <xsd:enumeration value="QII"/>
              <xsd:enumeration value="Q03B"/>
              <xsd:enumeration value="Q03B/D24"/>
              <xsd:enumeration value="Q03B/Q04A"/>
              <xsd:enumeration value="Q03C"/>
              <xsd:enumeration value="Q03C/Q04A"/>
              <xsd:enumeration value="Q03C/Q07A"/>
              <xsd:enumeration value="Q04A"/>
              <xsd:enumeration value="Q04B"/>
              <xsd:enumeration value="QO4/QO7"/>
              <xsd:enumeration value="QO4/QO7/Q10"/>
              <xsd:enumeration value="Q04/Q10"/>
              <xsd:enumeration value="Q07A"/>
              <xsd:enumeration value="Q10"/>
              <xsd:enumeration value="Q10A"/>
              <xsd:enumeration value="Q10B"/>
              <xsd:enumeration value="Q11"/>
              <xsd:enumeration value="Q11A"/>
              <xsd:enumeration value="Q12"/>
              <xsd:enumeration value="Q12A"/>
              <xsd:enumeration value="Q16J"/>
              <xsd:enumeration value="Q17"/>
              <xsd:enumeration value="Q17A"/>
              <xsd:enumeration value="Q45A"/>
              <xsd:enumeration value="Q47A"/>
              <xsd:enumeration value="R85"/>
              <xsd:enumeration value="R85A"/>
              <xsd:enumeration value="R85C"/>
              <xsd:enumeration value="R85D"/>
              <xsd:enumeration value="R95A"/>
              <xsd:enumeration value="R96A"/>
              <xsd:enumeration value="RB/4N/Z3"/>
              <xsd:enumeration value="S10W"/>
              <xsd:enumeration value="S14W"/>
              <xsd:enumeration value="S16W"/>
              <xsd:enumeration value="S25"/>
              <xsd:enumeration value="S91A"/>
              <xsd:enumeration value="S19W"/>
              <xsd:enumeration value="S97A"/>
              <xsd:enumeration value="S92A"/>
              <xsd:enumeration value="T16A"/>
              <xsd:enumeration value="T17A"/>
              <xsd:enumeration value="T25W"/>
              <xsd:enumeration value="T26A"/>
              <xsd:enumeration value="T26M"/>
              <xsd:enumeration value="T26Z"/>
              <xsd:enumeration value="T27B"/>
              <xsd:enumeration value="T27L"/>
              <xsd:enumeration value="T27Z"/>
              <xsd:enumeration value="T28A"/>
              <xsd:enumeration value="T37Z"/>
              <xsd:enumeration value="T38A"/>
              <xsd:enumeration value="T84"/>
              <xsd:enumeration value="T84A"/>
              <xsd:enumeration value="T84W"/>
              <xsd:enumeration value="T85A"/>
              <xsd:enumeration value="T94W"/>
              <xsd:enumeration value="T95A"/>
              <xsd:enumeration value="T95W"/>
              <xsd:enumeration value="T96A"/>
              <xsd:enumeration value="T96B"/>
              <xsd:enumeration value="T96W"/>
              <xsd:enumeration value="TW"/>
              <xsd:enumeration value="U26A"/>
              <xsd:enumeration value="U26W"/>
              <xsd:enumeration value="U27A"/>
              <xsd:enumeration value="U27Y"/>
              <xsd:enumeration value="U27Z"/>
              <xsd:enumeration value="U28A"/>
              <xsd:enumeration value="U37A"/>
              <xsd:enumeration value="U37Y"/>
              <xsd:enumeration value="U37Z"/>
              <xsd:enumeration value="V84A"/>
              <xsd:enumeration value="V96A"/>
              <xsd:enumeration value="W31A"/>
              <xsd:enumeration value="W32A"/>
              <xsd:enumeration value="W33A"/>
              <xsd:enumeration value="W36A"/>
              <xsd:enumeration value="W37A"/>
              <xsd:enumeration value="W42A"/>
              <xsd:enumeration value="W46A"/>
              <xsd:enumeration value="W48A"/>
              <xsd:enumeration value="W56A"/>
              <xsd:enumeration value="X59A"/>
              <xsd:enumeration value="X68"/>
              <xsd:enumeration value="X68A"/>
              <xsd:enumeration value="X97A"/>
              <xsd:enumeration value="XC3D"/>
              <xsd:enumeration value="Y15A"/>
              <xsd:enumeration value="Y15B"/>
              <xsd:enumeration value="Y15W"/>
              <xsd:enumeration value="Y16A"/>
              <xsd:enumeration value="Y16Y"/>
              <xsd:enumeration value="Y17A"/>
              <xsd:enumeration value="Y25L"/>
              <xsd:enumeration value="Y25W"/>
              <xsd:enumeration value="Y26A"/>
              <xsd:enumeration value="Y26W"/>
              <xsd:enumeration value="Y27B"/>
              <xsd:enumeration value="Y42"/>
              <xsd:enumeration value="Y52"/>
              <xsd:enumeration value="Y52/Y64"/>
              <xsd:enumeration value="Y64"/>
              <xsd:enumeration value="Y72G"/>
              <xsd:enumeration value="Y74"/>
              <xsd:enumeration value="Y84"/>
              <xsd:enumeration value="Y84B"/>
              <xsd:enumeration value="Y84L"/>
              <xsd:enumeration value="Y84W"/>
              <xsd:enumeration value="Y85"/>
              <xsd:enumeration value="Y85A"/>
              <xsd:enumeration value="Y85B"/>
              <xsd:enumeration value="Y85Z"/>
              <xsd:enumeration value="Y86A"/>
              <xsd:enumeration value="Y94W"/>
              <xsd:enumeration value="Y95A"/>
              <xsd:enumeration value="Y95B"/>
              <xsd:enumeration value="Y95C"/>
              <xsd:enumeration value="Y95L"/>
              <xsd:enumeration value="Y95W"/>
              <xsd:enumeration value="Y96A"/>
              <xsd:enumeration value="Y96L"/>
              <xsd:enumeration value="Y96W"/>
              <xsd:enumeration value="Y97A"/>
            </xsd:restriction>
          </xsd:simpleType>
        </xsd:union>
      </xsd:simpleType>
    </xsd:element>
    <xsd:element name="EDC_DocumentType" ma:index="24" nillable="true" ma:displayName="Document Type" ma:internalName="EDC_DocumentType">
      <xsd:simpleType>
        <xsd:restriction base="dms:Text"/>
      </xsd:simpleType>
    </xsd:element>
    <xsd:element name="EDC_EquipmentTechnology" ma:index="25" nillable="true" ma:displayName="Equipment Technology" ma:internalName="EDC_EquipmentTechnology">
      <xsd:simpleType>
        <xsd:union memberTypes="dms:Text">
          <xsd:simpleType>
            <xsd:restriction base="dms:Choice">
              <xsd:enumeration value="ASSOCIATED PM"/>
              <xsd:enumeration value=" Carpenter"/>
              <xsd:enumeration value=" COOKBOOK"/>
              <xsd:enumeration value=" HVAC"/>
              <xsd:enumeration value=" MACTRONIX"/>
              <xsd:enumeration value=" Plumbing &amp; Uhp Plumbing"/>
              <xsd:enumeration value=" Hook Up"/>
              <xsd:enumeration value=" Budget"/>
              <xsd:enumeration value=" PCS"/>
              <xsd:enumeration value=" WO"/>
              <xsd:enumeration value=" QCQA"/>
              <xsd:enumeration value=" SMANTELLAMENTI"/>
              <xsd:enumeration value=" SIZE"/>
              <xsd:enumeration value=" Manutenzione"/>
              <xsd:enumeration value=" General"/>
              <xsd:enumeration value=" Cmp"/>
              <xsd:enumeration value=" Cvd"/>
              <xsd:enumeration value=" Etch"/>
              <xsd:enumeration value=" Diffusion"/>
              <xsd:enumeration value=" Eips"/>
              <xsd:enumeration value=" Implant"/>
              <xsd:enumeration value=" Pvd"/>
              <xsd:enumeration value=" Photo"/>
              <xsd:enumeration value=" Pumps"/>
              <xsd:enumeration value=" Wet"/>
              <xsd:enumeration value=" Electronics"/>
              <xsd:enumeration value=" Mfc"/>
              <xsd:enumeration value=" Abbattimento"/>
              <xsd:enumeration value=" Scambio"/>
              <xsd:enumeration value=" Vuoto"/>
              <xsd:enumeration value=" High Energy"/>
              <xsd:enumeration value=" High Current"/>
              <xsd:enumeration value=" Medium Current"/>
              <xsd:enumeration value=" Rapid Anneal"/>
              <xsd:enumeration value=" Wafer Marker"/>
              <xsd:enumeration value=" Laser Marker"/>
              <xsd:enumeration value=" Endura"/>
              <xsd:enumeration value=" Centura"/>
              <xsd:enumeration value=" DEWARD"/>
              <xsd:enumeration value=" EDX"/>
              <xsd:enumeration value=" EFA"/>
              <xsd:enumeration value=" GOLD SPUTTER"/>
              <xsd:enumeration value=" PLASMA ETCHER"/>
              <xsd:enumeration value=" MICRO CLEVEAGE"/>
              <xsd:enumeration value=" CONFOCAL MICROSCOPE"/>
              <xsd:enumeration value=" HOTSPOT"/>
              <xsd:enumeration value=" FIB"/>
              <xsd:enumeration value=" SEM"/>
              <xsd:enumeration value=" TEM"/>
              <xsd:enumeration value=" PRODUCER"/>
              <xsd:enumeration value=" P5000"/>
              <xsd:enumeration value=" CENTURA"/>
              <xsd:enumeration value=" MBB"/>
              <xsd:enumeration value=" WJ"/>
              <xsd:enumeration value=" AG"/>
              <xsd:enumeration value=" PROCESS"/>
              <xsd:enumeration value=" EQUIPMENT"/>
              <xsd:enumeration value=" KLA 8xxx"/>
              <xsd:enumeration value=" KLA 5xxx"/>
              <xsd:enumeration value=" CANON"/>
              <xsd:enumeration value=" ASML"/>
              <xsd:enumeration value=" MARK8"/>
              <xsd:enumeration value=" ACT8"/>
              <xsd:enumeration value=" BARC COATER"/>
              <xsd:enumeration value=" PIX COATER/DEVELOPER"/>
              <xsd:enumeration value=" INSPECTION TOOLS"/>
              <xsd:enumeration value=" REVIEW TOOLS"/>
              <xsd:enumeration value=" PROCEDURE"/>
              <xsd:enumeration value=" DATABASE"/>
              <xsd:enumeration value=" HANDLING"/>
              <xsd:enumeration value=" CONCENTRATION"/>
              <xsd:enumeration value=" CONTRACTOR"/>
              <xsd:enumeration value=" DEFECTS"/>
              <xsd:enumeration value=" LOTO"/>
              <xsd:enumeration value=" MATERIAL-ANALYSIS"/>
              <xsd:enumeration value=" PROFILE"/>
              <xsd:enumeration value=" RESISTIVITY"/>
              <xsd:enumeration value=" THICKNESS"/>
              <xsd:enumeration value=" 160 GRADI"/>
              <xsd:enumeration value=" 85 GRADI"/>
              <xsd:enumeration value=" ANALISI"/>
              <xsd:enumeration value=" BIOLOGICO"/>
              <xsd:enumeration value=" CALDAIE"/>
              <xsd:enumeration value=" CHEMICAL"/>
              <xsd:enumeration value=" CHEMICAL DISTRIBUTION"/>
              <xsd:enumeration value=" CHILLER"/>
              <xsd:enumeration value=" CMP"/>
              <xsd:enumeration value=" COGEN"/>
              <xsd:enumeration value=" COMUNICAZIONI"/>
              <xsd:enumeration value=" DCA"/>
              <xsd:enumeration value=" DIW"/>
              <xsd:enumeration value=" ELECTRICAL"/>
              <xsd:enumeration value=" EQ. TECH."/>
              <xsd:enumeration value=" EXHAUST"/>
              <xsd:enumeration value=" FORM"/>
              <xsd:enumeration value=" GAS DISTRIBUTION"/>
              <xsd:enumeration value=" HOLD TIME"/>
              <xsd:enumeration value=" HOVAL"/>
              <xsd:enumeration value=" INDUSTRIAL WATER"/>
              <xsd:enumeration value=" MAINTENANCE"/>
              <xsd:enumeration value=" MAINT-COGEN"/>
              <xsd:enumeration value=" MAINT-ELECTRICAL"/>
              <xsd:enumeration value=" MAINT-MECHANICAL"/>
              <xsd:enumeration value=" MAINT-INSTRUMENT"/>
              <xsd:enumeration value=" MAINT-SITE MAINT"/>
              <xsd:enumeration value=" MAKE UP"/>
              <xsd:enumeration value=" PCW"/>
              <xsd:enumeration value=" PLENUM"/>
              <xsd:enumeration value=" PRODUCER/P5000"/>
              <xsd:enumeration value=" PV"/>
              <xsd:enumeration value=" SAFETY"/>
              <xsd:enumeration value=" SCRUBBER"/>
              <xsd:enumeration value=" STEAM GENERATOR"/>
              <xsd:enumeration value=" TWR"/>
              <xsd:enumeration value=" VARIE"/>
              <xsd:enumeration value=" VLF"/>
              <xsd:enumeration value=" WASTE COLLECTION"/>
              <xsd:enumeration value=" WWT"/>
              <xsd:enumeration value=" JOB"/>
              <xsd:enumeration value=" SCRUB"/>
              <xsd:enumeration value=" MIRRA"/>
              <xsd:enumeration value=" JOB SCRUB"/>
              <xsd:enumeration value=" PRO"/>
              <xsd:enumeration value=" NOVA"/>
              <xsd:enumeration value=" EIPS"/>
              <xsd:enumeration value=" BOAT"/>
              <xsd:enumeration value=" BPSG"/>
              <xsd:enumeration value=" STI"/>
              <xsd:enumeration value=" ILD"/>
              <xsd:enumeration value=" TUNGSTEN"/>
              <xsd:enumeration value=" CONTAINER"/>
              <xsd:enumeration value=" GENERAL"/>
              <xsd:enumeration value=" WET STAGE"/>
              <xsd:enumeration value=" TEST WAFER"/>
              <xsd:enumeration value=" CENTURA IPS"/>
              <xsd:enumeration value=" DPS2"/>
              <xsd:enumeration value=" HITACHI"/>
              <xsd:enumeration value=" LAM 2300"/>
              <xsd:enumeration value=" LAM 4420"/>
              <xsd:enumeration value=" LAM 4520"/>
              <xsd:enumeration value=" LAM 9400 ALLIANCE"/>
              <xsd:enumeration value=" LAM 9600"/>
              <xsd:enumeration value=" LAM 9600 ALLIANCE"/>
              <xsd:enumeration value=" P5000 NIT"/>
              <xsd:enumeration value=" P5000 OXIDE"/>
              <xsd:enumeration value=" P5000 POLY"/>
              <xsd:enumeration value=" TEL 8500"/>
              <xsd:enumeration value=" TEL DRM"/>
              <xsd:enumeration value=" TEL SCCM"/>
              <xsd:enumeration value=" ASHER"/>
              <xsd:enumeration value=" NVLS"/>
              <xsd:enumeration value=" NOVELLUS"/>
              <xsd:enumeration value=" MATTSON HOODS"/>
              <xsd:enumeration value=" STEAG RETICLE CLEANER"/>
              <xsd:enumeration value=" ENTEGRIS BOAT WASHER"/>
              <xsd:enumeration value=" SEMITOOL HOODS"/>
              <xsd:enumeration value=" DNS HOODS"/>
              <xsd:enumeration value=" TOHO HOODS"/>
              <xsd:enumeration value=" DNS SCRUBBERS"/>
              <xsd:enumeration value=" MICRON COMBI ETCHERS"/>
              <xsd:enumeration value=" MATTSON ASHERS"/>
              <xsd:enumeration value=" FUSION"/>
              <xsd:enumeration value=" GASONICS"/>
              <xsd:enumeration value=" DUMPER"/>
              <xsd:enumeration value=" BULK &amp; PROCESS GASES"/>
              <xsd:enumeration value=" MECHANICAL"/>
              <xsd:enumeration value=" CONTROLS"/>
              <xsd:enumeration value=" STRUCTURAL"/>
              <xsd:enumeration value=" Data-Analysis"/>
            </xsd:restriction>
          </xsd:simpleType>
        </xsd:union>
      </xsd:simpleType>
    </xsd:element>
    <xsd:element name="EDC_FabModule" ma:index="26" nillable="true" ma:displayName="Fab Module" ma:internalName="EDC_FabModule">
      <xsd:simpleType>
        <xsd:union memberTypes="dms:Text">
          <xsd:simpleType>
            <xsd:restriction base="dms:Choice">
              <xsd:enumeration value="BEOL"/>
              <xsd:enumeration value="Cell"/>
              <xsd:enumeration value="CFA"/>
              <xsd:enumeration value="FEOL"/>
              <xsd:enumeration value="General"/>
              <xsd:enumeration value="MOL"/>
              <xsd:enumeration value="Multiple"/>
              <xsd:enumeration value="Plug"/>
              <xsd:enumeration value="Transistor"/>
            </xsd:restriction>
          </xsd:simpleType>
        </xsd:union>
      </xsd:simpleType>
    </xsd:element>
    <xsd:element name="EDC_MfgFacility" ma:index="27" nillable="true" ma:displayName="Mfg Facility" ma:internalName="EDC_MfgFacility">
      <xsd:simpleType>
        <xsd:union memberTypes="dms:Text">
          <xsd:simpleType>
            <xsd:restriction base="dms:Choice">
              <xsd:enumeration value="Assembly"/>
              <xsd:enumeration value="CONTAMINATION CONTRL"/>
              <xsd:enumeration value="CORP LABS"/>
              <xsd:enumeration value="Fab 0"/>
              <xsd:enumeration value="Fab 1"/>
              <xsd:enumeration value="Fab 2"/>
              <xsd:enumeration value="Fab 4"/>
              <xsd:enumeration value="Fab 6"/>
              <xsd:enumeration value="Fab 9"/>
              <xsd:enumeration value="Fab 9 (MIT)"/>
              <xsd:enumeration value="Fab F"/>
              <xsd:enumeration value="Fab Wide"/>
              <xsd:enumeration value="FABS-BOISE"/>
              <xsd:enumeration value="Flash"/>
              <xsd:enumeration value="GAS SUPPORT"/>
              <xsd:enumeration value="MFG Administration"/>
              <xsd:enumeration value="MFG Planning"/>
              <xsd:enumeration value="MFG SUPPORT"/>
              <xsd:enumeration value="MICRON"/>
              <xsd:enumeration value="MSA"/>
              <xsd:enumeration value="MTC (MASK)"/>
              <xsd:enumeration value="Micron Display"/>
              <xsd:enumeration value="Micron Technology"/>
              <xsd:enumeration value="Offshore Fabs"/>
              <xsd:enumeration value="PUMP SUPPORT"/>
              <xsd:enumeration value="Probe"/>
              <xsd:enumeration value="QA"/>
              <xsd:enumeration value="R&amp;D"/>
              <xsd:enumeration value="RDA"/>
              <xsd:enumeration value="Systems Integration"/>
              <xsd:enumeration value="Test"/>
            </xsd:restriction>
          </xsd:simpleType>
        </xsd:union>
      </xsd:simpleType>
    </xsd:element>
    <xsd:element name="EDC_ManufacturingGroup" ma:index="28" nillable="true" ma:displayName="Manufacturing Group" ma:internalName="EDC_ManufacturingGroup">
      <xsd:simpleType>
        <xsd:union memberTypes="dms:Text">
          <xsd:simpleType>
            <xsd:restriction base="dms:Choice">
              <xsd:enumeration value="Dept Wide"/>
              <xsd:enumeration value="Fab Wide"/>
              <xsd:enumeration value="Engineering"/>
              <xsd:enumeration value="Mfg Training"/>
              <xsd:enumeration value="Operative"/>
              <xsd:enumeration value="Production"/>
            </xsd:restriction>
          </xsd:simpleType>
        </xsd:union>
      </xsd:simpleType>
    </xsd:element>
    <xsd:element name="EDC_MfgProcess" ma:index="29" nillable="true" ma:displayName="Mfg Process" ma:internalName="EDC_MfgProcess">
      <xsd:simpleType>
        <xsd:union memberTypes="dms:Text">
          <xsd:simpleType>
            <xsd:restriction base="dms:Choice">
              <xsd:enumeration value=".35 CIF/SOC CMOS Imager"/>
              <xsd:enumeration value=".11 CMOS Imager"/>
              <xsd:enumeration value=".18 CMOS Imager"/>
              <xsd:enumeration value=".35 CMOS Imager"/>
              <xsd:enumeration value=".50 CMOS Imager"/>
              <xsd:enumeration value=".11 DDR"/>
              <xsd:enumeration value=".11 SDRAM"/>
              <xsd:enumeration value=".13 DDR"/>
              <xsd:enumeration value=".15 DDR"/>
              <xsd:enumeration value=".15 DRAM"/>
              <xsd:enumeration value=".18 DRAM"/>
              <xsd:enumeration value=".21 DRAM"/>
              <xsd:enumeration value=".25 DRAM"/>
              <xsd:enumeration value=".30 DRAM"/>
              <xsd:enumeration value=".35 DRAM"/>
              <xsd:enumeration value=".43 DRAM"/>
              <xsd:enumeration value=".35 Mach. Vis. CMOS Imager"/>
              <xsd:enumeration value=".11 SOC CMOS Imager"/>
              <xsd:enumeration value=".135 SDRAM"/>
              <xsd:enumeration value=".15 SDRAM"/>
              <xsd:enumeration value=".18 SDRAM"/>
              <xsd:enumeration value=".12um FLASH"/>
              <xsd:enumeration value=".15um FLASH"/>
              <xsd:enumeration value=".18um FLASH"/>
              <xsd:enumeration value=".25um FLASH"/>
              <xsd:enumeration value=".3um FLASH"/>
              <xsd:enumeration value=".43 FLASH"/>
              <xsd:enumeration value=".11 DDR2"/>
              <xsd:enumeration value=".11µm NCDRAM"/>
              <xsd:enumeration value=".11 PSRAM"/>
              <xsd:enumeration value=".13 SDRAM"/>
              <xsd:enumeration value=".085 DDR2"/>
              <xsd:enumeration value=".095 DDR"/>
              <xsd:enumeration value=".095 DDR2"/>
              <xsd:enumeration value=".095µm RLDRAM"/>
              <xsd:enumeration value=".11µm RLDRAM"/>
              <xsd:enumeration value="6INCH"/>
              <xsd:enumeration value="8INCH"/>
              <xsd:enumeration value="ALL"/>
              <xsd:enumeration value=".15 SRAM"/>
              <xsd:enumeration value="DDR"/>
              <xsd:enumeration value="DDR2"/>
              <xsd:enumeration value="DRAM 40-Series"/>
              <xsd:enumeration value="DRAM 50-Series"/>
              <xsd:enumeration value="DRAM 60-Series"/>
              <xsd:enumeration value="DRAM 70-Series"/>
              <xsd:enumeration value="EDRAM"/>
              <xsd:enumeration value="IMAGER"/>
              <xsd:enumeration value="IMAGER 10 Series"/>
              <xsd:enumeration value="IMAGER 10 Ext Series"/>
              <xsd:enumeration value="IMAGER 80 Series"/>
              <xsd:enumeration value="IMAGER 20 Series"/>
              <xsd:enumeration value="IMAGING"/>
              <xsd:enumeration value="Multiple"/>
              <xsd:enumeration value="RLDRAM"/>
              <xsd:enumeration value="SDRAM"/>
              <xsd:enumeration value="SRAM"/>
              <xsd:enumeration value=".11 VGA CMOS Imager"/>
              <xsd:enumeration value=".18 VGA CMOS Imager"/>
              <xsd:enumeration value=".22 VGA CMOS Imager"/>
              <xsd:enumeration value=".11 VGA/SOC CMOS Imager"/>
              <xsd:enumeration value=".25 VGA Mach. Vis. CMOS Imager"/>
            </xsd:restriction>
          </xsd:simpleType>
        </xsd:union>
      </xsd:simpleType>
    </xsd:element>
    <xsd:element name="EDC_MfgStatus" ma:index="30" nillable="true" ma:displayName="Mfg Status" ma:internalName="EDC_MfgStatus">
      <xsd:simpleType>
        <xsd:union memberTypes="dms:Text">
          <xsd:simpleType>
            <xsd:restriction base="dms:Choice">
              <xsd:enumeration value="ACTIVE"/>
              <xsd:enumeration value="CANCELLED"/>
              <xsd:enumeration value="CLOSED"/>
              <xsd:enumeration value="COMPLETED"/>
              <xsd:enumeration value="DRAFT"/>
              <xsd:enumeration value="GENERATING REPORTS"/>
              <xsd:enumeration value="IN PROGRESS"/>
              <xsd:enumeration value="INACTIVE"/>
              <xsd:enumeration value="NOT STARTED"/>
              <xsd:enumeration value="OBSOLETE"/>
              <xsd:enumeration value="ONGOING"/>
              <xsd:enumeration value="PENDING APPROVAL"/>
              <xsd:enumeration value="Phase 0"/>
              <xsd:enumeration value="Phase 1"/>
              <xsd:enumeration value="Phase 2"/>
              <xsd:enumeration value="Phase 3"/>
              <xsd:enumeration value="Phase 4"/>
              <xsd:enumeration value="Phase 5"/>
              <xsd:enumeration value="Phase 6"/>
              <xsd:enumeration value="Phase 7"/>
              <xsd:enumeration value="Phase 8"/>
              <xsd:enumeration value="RELEASED"/>
              <xsd:enumeration value="REJECTED"/>
              <xsd:enumeration value="REVIEW"/>
              <xsd:enumeration value="TEST"/>
              <xsd:enumeration value="UNASSIGNED"/>
              <xsd:enumeration value="WORKING DOCUMENT"/>
            </xsd:restriction>
          </xsd:simpleType>
        </xsd:union>
      </xsd:simpleType>
    </xsd:element>
    <xsd:element name="DocumentComment" ma:index="31" nillable="true" ma:displayName="Document Comment" ma:internalName="DocumentComment">
      <xsd:simpleType>
        <xsd:restriction base="dms:Text"/>
      </xsd:simpleType>
    </xsd:element>
    <xsd:element name="EDC_BinNumber" ma:index="32" nillable="true" ma:displayName="Bin Number" ma:internalName="EDC_BinNumber">
      <xsd:simpleType>
        <xsd:restriction base="dms:Text"/>
      </xsd:simpleType>
    </xsd:element>
    <xsd:element name="EDC_FailureSignature" ma:index="33" nillable="true" ma:displayName="Failure Signature" ma:internalName="EDC_FailureSignature">
      <xsd:simpleType>
        <xsd:restriction base="dms:Text"/>
      </xsd:simpleType>
    </xsd:element>
    <xsd:element name="EDC_JobID" ma:index="34" nillable="true" ma:displayName="Job ID" ma:internalName="EDC_JobID">
      <xsd:simpleType>
        <xsd:restriction base="dms:Text"/>
      </xsd:simpleType>
    </xsd:element>
    <xsd:element name="EDC_Level1Process" ma:index="35" nillable="true" ma:displayName="Level 1 Process" ma:internalName="EDC_Level1Process">
      <xsd:simpleType>
        <xsd:restriction base="dms:Text"/>
      </xsd:simpleType>
    </xsd:element>
    <xsd:element name="EDC_Level2Process" ma:index="36" nillable="true" ma:displayName="Level 2 Process" ma:internalName="EDC_Level2Process">
      <xsd:simpleType>
        <xsd:restriction base="dms:Text"/>
      </xsd:simpleType>
    </xsd:element>
    <xsd:element name="EDC_LotID" ma:index="37" nillable="true" ma:displayName="Lot ID" ma:internalName="EDC_LotID">
      <xsd:simpleType>
        <xsd:restriction base="dms:Text"/>
      </xsd:simpleType>
    </xsd:element>
    <xsd:element name="EDC_MistiID" ma:index="38" nillable="true" ma:displayName="Misti ID" ma:internalName="EDC_MistiID">
      <xsd:simpleType>
        <xsd:restriction base="dms:Text"/>
      </xsd:simpleType>
    </xsd:element>
    <xsd:element name="EDC_ProcessLevel" ma:index="39" nillable="true" ma:displayName="Process Level" ma:format="Dropdown" ma:internalName="EDC_ProcessLevel">
      <xsd:simpleType>
        <xsd:union memberTypes="dms:Text">
          <xsd:simpleType>
            <xsd:restriction base="dms:Choice">
              <xsd:enumeration value="00 PAD OXIDATION"/>
              <xsd:enumeration value="00 PWELL OXIDATION"/>
              <xsd:enumeration value="00 PWELL PRE OXIDATION CLN"/>
              <xsd:enumeration value="02 ALIGN MARK INSITU WET STRIP"/>
              <xsd:enumeration value="02 ALIGN MARK PHOTO"/>
              <xsd:enumeration value="02 ALIGN MARK RESIST DESCUM"/>
              <xsd:enumeration value="02 Pat"/>
              <xsd:enumeration value="02 PATTERN"/>
              <xsd:enumeration value="100:1 HF"/>
              <xsd:enumeration value="11 SPACER OXIDE DEP"/>
              <xsd:enumeration value="11 SPACER OXIDE DRY ETCH"/>
              <xsd:enumeration value="11 SPACER PHOTO"/>
              <xsd:enumeration value="15 NTUB PHOTO"/>
              <xsd:enumeration value="15 NTUB WELL DESCUM"/>
              <xsd:enumeration value="15 NTUB WELL P IMPLANT"/>
              <xsd:enumeration value="15 PATTERN"/>
              <xsd:enumeration value="16 COAT\BAKE"/>
              <xsd:enumeration value="17 COAT\BAKE"/>
              <xsd:enumeration value="18 COAT\BAKE"/>
              <xsd:enumeration value="20 CVD SOD"/>
              <xsd:enumeration value="20 FLD NIT WET STRIP MICRO INSP"/>
              <xsd:enumeration value="20 INSITU DRY ETCH"/>
              <xsd:enumeration value="20 NITRIDE DEP"/>
              <xsd:enumeration value="20 PATTERN"/>
              <xsd:enumeration value="20 STI ARC DEP"/>
              <xsd:enumeration value="20 STI CARBON DEP"/>
              <xsd:enumeration value="20 STI CARBON DRY ETCH"/>
              <xsd:enumeration value="20 STI ENH B IMPLANT"/>
              <xsd:enumeration value="20 STI INSITU DRY ETCH"/>
              <xsd:enumeration value="20 STI INTEGRATED DRY ETCH"/>
              <xsd:enumeration value="20 STI NITRIDE DEP"/>
              <xsd:enumeration value="20 STI NITRIDE DEP 2"/>
              <xsd:enumeration value="20 STI OXIDATION"/>
              <xsd:enumeration value="20 STI OXIDE CMP"/>
              <xsd:enumeration value="20 STI OXIDE COAT"/>
              <xsd:enumeration value="20 STI OXIDE DENS"/>
              <xsd:enumeration value="20 STI OXIDE DEP"/>
              <xsd:enumeration value="20 STI PHOTO"/>
              <xsd:enumeration value="20 STI PRE OXDATI CLN MIC INSP"/>
              <xsd:enumeration value="20 STI SOD CMP"/>
              <xsd:enumeration value="20 TEOS DEP"/>
              <xsd:enumeration value="21 PATTERN"/>
              <xsd:enumeration value="22 PATTERN"/>
              <xsd:enumeration value="22 PWELL PHOTO"/>
              <xsd:enumeration value="23 GATE POLY B IMPLANT"/>
              <xsd:enumeration value="23 NWELL PHOTO"/>
              <xsd:enumeration value="23 PATTERN"/>
              <xsd:enumeration value="24 N- PHOTO"/>
              <xsd:enumeration value="25 CONTAINER NITRIDE DEP"/>
              <xsd:enumeration value="25 CONTAINER NITRIDE DRY ETCH"/>
              <xsd:enumeration value="25 CONTAINER PHOTO"/>
              <xsd:enumeration value="25 CONTAINER POLY DEP"/>
              <xsd:enumeration value="28 PWELL PHOTO"/>
              <xsd:enumeration value="29 RAD ARC DEP"/>
              <xsd:enumeration value="29 RAD CARBON DEP"/>
              <xsd:enumeration value="29 RAD CARBON DRY ETCH"/>
              <xsd:enumeration value="29 RAD INSIT DRYSTR CLN MIC INSP"/>
              <xsd:enumeration value="29 RAD INSITU DRY ETCH"/>
              <xsd:enumeration value="29 RAD INTEGRATED DRY ETCH"/>
              <xsd:enumeration value="29 RAD OXIDATION"/>
              <xsd:enumeration value="29 RAD PHOTO"/>
              <xsd:enumeration value="30 N- PHOTO"/>
              <xsd:enumeration value="30 PATTERN"/>
              <xsd:enumeration value="33 PATTERN"/>
              <xsd:enumeration value="34 P- HALO ANG P IMPLANT"/>
              <xsd:enumeration value="34 P- LDD BF2 IMPLANT"/>
              <xsd:enumeration value="34 P- PHOTO"/>
              <xsd:enumeration value="34 PATTERN"/>
              <xsd:enumeration value="35 GATE PHOTO"/>
              <xsd:enumeration value="35 PATTERN"/>
              <xsd:enumeration value="36 N+ PHOTO"/>
              <xsd:enumeration value="37 P+ PHOTO"/>
              <xsd:enumeration value="37 P+ SD ANNEAL"/>
              <xsd:enumeration value="37 P+ SD B IMPLANT"/>
              <xsd:enumeration value="37 PATTERN"/>
              <xsd:enumeration value="39 N- PHOTO"/>
              <xsd:enumeration value="39 PATTERN"/>
              <xsd:enumeration value="40 CONTACT OXIDE DEP"/>
              <xsd:enumeration value="40 CONTACT OXIDE DRY ETCH"/>
              <xsd:enumeration value="40 CONTACT OXIDE RTP"/>
              <xsd:enumeration value="40 CONTACT PHOTO"/>
              <xsd:enumeration value="40 OXIDE DRY ETCH"/>
              <xsd:enumeration value="40 PATTERN"/>
              <xsd:enumeration value="40 TEOS DEP"/>
              <xsd:enumeration value="41 BACKSIDE NITRIDE DRY ETCH"/>
              <xsd:enumeration value="41 BACKSIDE RESIST COAT"/>
              <xsd:enumeration value="41 BPSG DEP"/>
              <xsd:enumeration value="41 BPSG RTP"/>
              <xsd:enumeration value="41 BSON"/>
              <xsd:enumeration value="41 CONTACT BPSG CMP"/>
              <xsd:enumeration value="41 CONTACT BPSG DEP"/>
              <xsd:enumeration value="41 CONTACT BPSG REFLOW"/>
              <xsd:enumeration value="41 CONTACT BPSG RTP"/>
              <xsd:enumeration value="41 CONTACT INTEGRATED DRY ETCH"/>
              <xsd:enumeration value="41 CONTACT MLR DRY ETCH"/>
              <xsd:enumeration value="41 CONTACT NITR PUNCH DRY ETCH"/>
              <xsd:enumeration value="41 CONTACT NITRIDE DEP"/>
              <xsd:enumeration value="41 CONTACT OXIDE DRY ETCH"/>
              <xsd:enumeration value="41 CONTACT PHOTO"/>
              <xsd:enumeration value="41 CONTACT POLY CMP"/>
              <xsd:enumeration value="41 CONTACT POLY CMP MICRO INSP"/>
              <xsd:enumeration value="41 CONTACT POLY DEP"/>
              <xsd:enumeration value="41 CONTACT POLY PUNCH DRY ETCH"/>
              <xsd:enumeration value="41 EPI NITRIDE BACKSIDE DRY ETCH"/>
              <xsd:enumeration value="41 EPI SI DEP"/>
              <xsd:enumeration value="41 NITRIDE DEP"/>
              <xsd:enumeration value="41 OXIDE DRY ETCH"/>
              <xsd:enumeration value="41 PATTERN"/>
              <xsd:enumeration value="41 POLY CMP"/>
              <xsd:enumeration value="41 POLY DEP"/>
              <xsd:enumeration value="41 REFLOW"/>
              <xsd:enumeration value="41 SON BPSG CMP"/>
              <xsd:enumeration value="42 CONT AL2O3 DEP"/>
              <xsd:enumeration value="42 CONT CMP"/>
              <xsd:enumeration value="42 CONT OX DRY STR CLN MIC INSP"/>
              <xsd:enumeration value="42 CONT RTP"/>
              <xsd:enumeration value="42 CONTAINER ARC DEP"/>
              <xsd:enumeration value="42 CONTAINER CARBON DEP"/>
              <xsd:enumeration value="42 CONTAINER CARBON DRY ETCH"/>
              <xsd:enumeration value="42 CONTAINER HFO2 DEP"/>
              <xsd:enumeration value="42 CONTAINER INSITU HFO2 DEP"/>
              <xsd:enumeration value="42 CONTAINER METAL CMP"/>
              <xsd:enumeration value="42 CONTAINER NITRIDE DEP"/>
              <xsd:enumeration value="42 CONTAINER NITRIDE RTP"/>
              <xsd:enumeration value="42 CONTAINER OXIDE DRY ETCH"/>
              <xsd:enumeration value="42 CONTAINER OXIDE RTP"/>
              <xsd:enumeration value="42 CONTAINER PHOTO"/>
              <xsd:enumeration value="42 CONTAINER POLY DRY ETCH"/>
              <xsd:enumeration value="42 CONTAINER PSG CMP"/>
              <xsd:enumeration value="42 CONTAINER PSG DEP"/>
              <xsd:enumeration value="42 CONTAINER PSG REFLOW"/>
              <xsd:enumeration value="42 CONTAINER RESIST COAT"/>
              <xsd:enumeration value="42 CONTAINER TI DEP"/>
              <xsd:enumeration value="42 CONTAINER TIN DEP"/>
              <xsd:enumeration value="42 CVD TIN DEP"/>
              <xsd:enumeration value="42 NIT BARRIER DEP"/>
              <xsd:enumeration value="42 OXIDE DRY ETCH"/>
              <xsd:enumeration value="42 POLY DRY ETCH"/>
              <xsd:enumeration value="42 PSG DEP"/>
              <xsd:enumeration value="42 PSG REFLOW"/>
              <xsd:enumeration value="45 CONTACT OXIDE DRY ETCH"/>
              <xsd:enumeration value="45 CONTACT PHOTO"/>
              <xsd:enumeration value="46 DARC DEP"/>
              <xsd:enumeration value="46 PATTERN"/>
              <xsd:enumeration value="47 LAST PART DARC ET"/>
              <xsd:enumeration value="47 PATTERN"/>
              <xsd:enumeration value="49 BACKSIDE NITRIDE DRY ETCH"/>
              <xsd:enumeration value="49 BACKSIDE RESIST COAT"/>
              <xsd:enumeration value="49 BPSG DEP"/>
              <xsd:enumeration value="49 BPSG REFLOW"/>
              <xsd:enumeration value="49 BPSG RTP"/>
              <xsd:enumeration value="49 CONT NITR BACKSIDE DRY ETCH"/>
              <xsd:enumeration value="49 CONTACT INTEGRATED DRY ETCH"/>
              <xsd:enumeration value="49 CONTACT MLR DRY ETCH"/>
              <xsd:enumeration value="49 CONTACT OXIDE CMP"/>
              <xsd:enumeration value="49 CONTACT OXIDE COAT"/>
              <xsd:enumeration value="49 CONTACT OXIDE DENS"/>
              <xsd:enumeration value="49 CONTACT OXIDE DEP"/>
              <xsd:enumeration value="49 CONTACT OXIDE DRY ETCH"/>
              <xsd:enumeration value="49 CONTACT PHOTO"/>
              <xsd:enumeration value="49 CONTACT POLY CMP"/>
              <xsd:enumeration value="49 CONTACT POLY CMP MICRO INSP"/>
              <xsd:enumeration value="49 CONTACT POLY DEP"/>
              <xsd:enumeration value="49 CONTACT POLY PUNCH DRY ETCH"/>
              <xsd:enumeration value="49 OXIDE DRY ETCH"/>
              <xsd:enumeration value="49 PATTERN"/>
              <xsd:enumeration value="49 POLY CMP"/>
              <xsd:enumeration value="49 POLY DEP"/>
              <xsd:enumeration value="49 PUNCH DRY ETCH"/>
              <xsd:enumeration value="49 SON BPSG CMP"/>
              <xsd:enumeration value="50 FIRST PART ETCH"/>
              <xsd:enumeration value="50 FRST PART NIT DEP"/>
              <xsd:enumeration value="50 GATE ARC DEP"/>
              <xsd:enumeration value="50 GATE CARBON DEP"/>
              <xsd:enumeration value="50 GATE CARBON DRY ETCH"/>
              <xsd:enumeration value="50 GATE INSITU DRY ETCH"/>
              <xsd:enumeration value="50 GATE INSITU POLY DEP"/>
              <xsd:enumeration value="50 GATE INSITU POLY DEP MIC INSP"/>
              <xsd:enumeration value="50 GATE INTEGRATED DRY ETCH"/>
              <xsd:enumeration value="50 GATE METAL SPUTTER"/>
              <xsd:enumeration value="50 GATE NITRIDE DEP"/>
              <xsd:enumeration value="50 GATE NITRIDE DEP 2"/>
              <xsd:enumeration value="50 GATE OXIDATION"/>
              <xsd:enumeration value="50 GATE OXIDATION 2"/>
              <xsd:enumeration value="50 GATE OXIDE DPN"/>
              <xsd:enumeration value="50 GATE PHOTO"/>
              <xsd:enumeration value="50 GATE POLY DEP"/>
              <xsd:enumeration value="50 GATE POLY DRY ETCH"/>
              <xsd:enumeration value="50 GATE POLY RTP"/>
              <xsd:enumeration value="50 GATE SAC OXIDATION"/>
              <xsd:enumeration value="50 GATE SD OXDATI CLN MIC INSP"/>
              <xsd:enumeration value="50 GATE SD OXIDATION"/>
              <xsd:enumeration value="50 GATEOX"/>
              <xsd:enumeration value="50 GATEOX 2"/>
              <xsd:enumeration value="50 GOX 2 DPN"/>
              <xsd:enumeration value="50 GOX 2 RTP"/>
              <xsd:enumeration value="50 LAST PART ETCH"/>
              <xsd:enumeration value="50 NIT SPACER DEP"/>
              <xsd:enumeration value="50 NIT SPACER ETCH"/>
              <xsd:enumeration value="50 NITRIDE DEP"/>
              <xsd:enumeration value="50 PATTERN"/>
              <xsd:enumeration value="50 POLY DEP"/>
              <xsd:enumeration value="50 POLY RTP"/>
              <xsd:enumeration value="50 PVD MMTI\WN\W DEP"/>
              <xsd:enumeration value="50 SACOX"/>
              <xsd:enumeration value="50 SELECTIVE SDOX"/>
              <xsd:enumeration value="50 SPACER NITRIDE DEP"/>
              <xsd:enumeration value="50 SPACER NITRIDE DRY ETCH"/>
              <xsd:enumeration value="500:1 HF"/>
              <xsd:enumeration value="52 CELL INSITU DRY ETCH"/>
              <xsd:enumeration value="52 CELL METAL SPUTTER"/>
              <xsd:enumeration value="52 CELL PHOTO"/>
              <xsd:enumeration value="52 CELL POLY DEP"/>
              <xsd:enumeration value="52 CELL TIN DEP"/>
              <xsd:enumeration value="52 CELLINSIT DRYSTR CLN MIC INSP"/>
              <xsd:enumeration value="52 CVD CELL TIN DEP"/>
              <xsd:enumeration value="52 INSITU DRY ETCH"/>
              <xsd:enumeration value="52 PATTERN"/>
              <xsd:enumeration value="52 PVD WSIX DEP"/>
              <xsd:enumeration value="55 BDL ARC DEP"/>
              <xsd:enumeration value="55 BDL CARBON DEP"/>
              <xsd:enumeration value="55 BDL CARBON DRY ETCH"/>
              <xsd:enumeration value="55 BDL INSIT DRYSTR CLN MIC INSP"/>
              <xsd:enumeration value="55 BDL INSITU DRY ETCH"/>
              <xsd:enumeration value="55 BDL INTEGRATED DRY ETCH"/>
              <xsd:enumeration value="55 BDL MET SPUT SCR MIC INSP"/>
              <xsd:enumeration value="55 BDL METAL SPUTTER"/>
              <xsd:enumeration value="55 BDL NITRIDE DEP"/>
              <xsd:enumeration value="55 BDL PHOTO"/>
              <xsd:enumeration value="55 BDL W DEP"/>
              <xsd:enumeration value="55 CVD W DEP"/>
              <xsd:enumeration value="55 DRY DEVELOP ETCH"/>
              <xsd:enumeration value="55 INSITU DRY ETCH"/>
              <xsd:enumeration value="55 NIT SPACER DEP"/>
              <xsd:enumeration value="55 NIT SPACER ETCH"/>
              <xsd:enumeration value="55 NITRIDE CAP DEP"/>
              <xsd:enumeration value="55 PATTERN"/>
              <xsd:enumeration value="55 PVD MMTI\WN DEP"/>
              <xsd:enumeration value="55 SPACER NITRIDE DEP"/>
              <xsd:enumeration value="55 SPACER NITRIDE DRY ETCH"/>
              <xsd:enumeration value="60 BPSG CMP"/>
              <xsd:enumeration value="60 BPSG DEP"/>
              <xsd:enumeration value="60 CONTACT ARC DEP"/>
              <xsd:enumeration value="60 CONTACT BPSG CMP"/>
              <xsd:enumeration value="60 CONTACT BPSG DEP"/>
              <xsd:enumeration value="60 CONTACT CARBON DEP"/>
              <xsd:enumeration value="60 CONTACT CARBON DRY ETCH"/>
              <xsd:enumeration value="60 CONTACT METAL CMP"/>
              <xsd:enumeration value="60 CONTACT METAL CMP MICRO INSP"/>
              <xsd:enumeration value="60 CONTACT OXIDE DEP"/>
              <xsd:enumeration value="60 CONTACT OXIDE DRY ETCH"/>
              <xsd:enumeration value="60 CONTACT PHOTO"/>
              <xsd:enumeration value="60 CONTACT TI DEP"/>
              <xsd:enumeration value="60 CONTACT TIN DEP"/>
              <xsd:enumeration value="60 CONTACT W DEP"/>
              <xsd:enumeration value="60 CVD TI DEP"/>
              <xsd:enumeration value="60 CVD TIN DEP"/>
              <xsd:enumeration value="60 CVD W DEP"/>
              <xsd:enumeration value="60 DRY DEVELOP ETCH"/>
              <xsd:enumeration value="60 OXIDE DRY ETCH"/>
              <xsd:enumeration value="60 PATTERN"/>
              <xsd:enumeration value="60 W CMP"/>
              <xsd:enumeration value="61 ILD DEP"/>
              <xsd:enumeration value="61 OXIDE DRY ETCH"/>
              <xsd:enumeration value="61 PATTERN"/>
              <xsd:enumeration value="62 PATTERN"/>
              <xsd:enumeration value="65 CU VIA OXIDE DEP"/>
              <xsd:enumeration value="65 CU VIA OXIDE DRY ETCH"/>
              <xsd:enumeration value="65 CU VIA PHOTO"/>
              <xsd:enumeration value="66 VIA OXIDE DRY ETCH"/>
              <xsd:enumeration value="71 METAL DRY ETCH"/>
              <xsd:enumeration value="71 PATTERN"/>
              <xsd:enumeration value="71 PVD AL DEP"/>
              <xsd:enumeration value="72 METAL DRY ETCH"/>
              <xsd:enumeration value="72 PATTERN"/>
              <xsd:enumeration value="72 PVD AL DEP"/>
              <xsd:enumeration value="73 PATTERN"/>
              <xsd:enumeration value="82 CU BACKSIDE NITRIDE DEP"/>
              <xsd:enumeration value="82 CU PASS ALLOY"/>
              <xsd:enumeration value="82 CU PASS INSITU DRY ETCH"/>
              <xsd:enumeration value="82 CU PASS NITRIDE DEP"/>
              <xsd:enumeration value="82 CU PASS OXIDE DEP"/>
              <xsd:enumeration value="82 CU PASS PHOTO"/>
              <xsd:enumeration value="82 CU PASS POLYIMIDE ANNEAL"/>
              <xsd:enumeration value="82 OXIDE DRY ETCH"/>
              <xsd:enumeration value="82 PASS ALLOY"/>
              <xsd:enumeration value="82 PASS INSITU DRY ETCH"/>
              <xsd:enumeration value="82 PASS NITRIDE BACKSIDE DEP"/>
              <xsd:enumeration value="82 PASS NITRIDE DEP"/>
              <xsd:enumeration value="82 PATTERN"/>
              <xsd:enumeration value="88 PASS OXIDE DRY ETCH"/>
              <xsd:enumeration value="88 PASS PHOTO"/>
              <xsd:enumeration value="91 DAMASCENE BLOK DEP"/>
              <xsd:enumeration value="91 DAMASCENE INTEGRATED DRY ETCH"/>
              <xsd:enumeration value="91 DAMASCENE OXIDE DEP"/>
              <xsd:enumeration value="91 DAMASCENE OXIDE DRY ETCH"/>
              <xsd:enumeration value="91 DAMASCENE PHOTO"/>
              <xsd:enumeration value="91 METAL1 BLOK DEP"/>
              <xsd:enumeration value="91 METAL1 CU ANNEAL"/>
              <xsd:enumeration value="91 METAL1 CU CMP"/>
              <xsd:enumeration value="91 METAL1 CU CMP MICRO INSP"/>
              <xsd:enumeration value="91 METAL1 CU SPUTTER"/>
              <xsd:enumeration value="92 METAL2 BLOK DEP"/>
              <xsd:enumeration value="92 METAL2 CU ANNEAL"/>
              <xsd:enumeration value="92 METAL2 CU CMP"/>
              <xsd:enumeration value="92 METAL2 CU CMP MICRO INSP"/>
              <xsd:enumeration value="92 METAL2 CU SPUTTER"/>
              <xsd:enumeration value="92 METAL2 OXIDE DRY ETCH"/>
              <xsd:enumeration value="92 METAL2 PHOTO"/>
              <xsd:enumeration value="93 INTERCON OXIDE DRY ETCH"/>
              <xsd:enumeration value="ACC"/>
              <xsd:enumeration value="ADD SC1"/>
              <xsd:enumeration value="Bevel Etch"/>
              <xsd:enumeration value="BKSIDE NIT ETCH"/>
              <xsd:enumeration value="BOE"/>
              <xsd:enumeration value="BOE \ STRIP PIRANHA \ HF"/>
              <xsd:enumeration value="BOE\Strip Piranha\HF"/>
              <xsd:enumeration value="Cu Plating"/>
              <xsd:enumeration value="CU PLATING"/>
              <xsd:enumeration value="Cu_Plating"/>
              <xsd:enumeration value="CURE"/>
              <xsd:enumeration value="Descum Strip"/>
              <xsd:enumeration value="DESCUM STRIP"/>
              <xsd:enumeration value="DIL PHOS"/>
              <xsd:enumeration value="HF"/>
              <xsd:enumeration value="HF \ WAPM"/>
              <xsd:enumeration value="HIGH CURRENT\LOW ENERGY"/>
              <xsd:enumeration value="HIGH ENERGY"/>
              <xsd:enumeration value="HOT PHOS"/>
              <xsd:enumeration value="ILD CMP"/>
              <xsd:enumeration value="ILD2 CMP"/>
              <xsd:enumeration value="MID CURRENT"/>
              <xsd:enumeration value="MRCA"/>
              <xsd:enumeration value="MRCA \ 100:1HF"/>
              <xsd:enumeration value="MSE"/>
              <xsd:enumeration value="MSE2"/>
              <xsd:enumeration value="NH3 STRIP"/>
              <xsd:enumeration value="Ni-Pd Plating"/>
              <xsd:enumeration value="NI-PD PLATING"/>
              <xsd:enumeration value="PADOX"/>
              <xsd:enumeration value="PIRANHA"/>
              <xsd:enumeration value="PIRANHA \ HF"/>
              <xsd:enumeration value="Piranha\HF"/>
              <xsd:enumeration value="QE II"/>
              <xsd:enumeration value="QE2"/>
              <xsd:enumeration value="RINSE"/>
              <xsd:enumeration value="Rinse \ SC1 \ HFSC1 \ SC1HF"/>
              <xsd:enumeration value="RINSE \ SC1 \ HFSC1 \ SC1HF"/>
              <xsd:enumeration value="S\D ANNEAL"/>
              <xsd:enumeration value="SC1"/>
              <xsd:enumeration value="SC1 \ HF"/>
              <xsd:enumeration value="SC1\HF"/>
              <xsd:enumeration value="Scrub SS3000"/>
              <xsd:enumeration value="SCRUB SS3000"/>
              <xsd:enumeration value="Scrub SU3000"/>
              <xsd:enumeration value="SCRUB SU3000"/>
              <xsd:enumeration value="SCRUBBER"/>
              <xsd:enumeration value="SOD DENSE"/>
              <xsd:enumeration value="Strip"/>
              <xsd:enumeration value="STRIP"/>
              <xsd:enumeration value="WAPM"/>
              <xsd:enumeration value="WAPM\ HFWAPM"/>
              <xsd:enumeration value="WNS"/>
              <xsd:enumeration value="WSIX BUFF"/>
            </xsd:restriction>
          </xsd:simpleType>
        </xsd:union>
      </xsd:simpleType>
    </xsd:element>
    <xsd:element name="EDC_TechDepartment" ma:index="40" nillable="true" ma:displayName="Tech Department" ma:format="Dropdown" ma:internalName="EDC_TechDepartment">
      <xsd:simpleType>
        <xsd:union memberTypes="dms:Text">
          <xsd:simpleType>
            <xsd:restriction base="dms:Choice">
              <xsd:enumeration value="Administration"/>
              <xsd:enumeration value="ADT"/>
              <xsd:enumeration value="Advanced Systems Technology Development"/>
              <xsd:enumeration value="Amos Plant ops"/>
              <xsd:enumeration value="Apps Engineering"/>
              <xsd:enumeration value="Assembly"/>
              <xsd:enumeration value="Engineering"/>
              <xsd:enumeration value="Equipment"/>
              <xsd:enumeration value="ESG"/>
              <xsd:enumeration value="F0 EM"/>
              <xsd:enumeration value="F9 FAB"/>
              <xsd:enumeration value="FAB"/>
              <xsd:enumeration value="FAB"/>
              <xsd:enumeration value="Fab1"/>
              <xsd:enumeration value="FAB1"/>
              <xsd:enumeration value="Fab2"/>
              <xsd:enumeration value="FAB2"/>
              <xsd:enumeration value="Fac"/>
              <xsd:enumeration value="FAC"/>
              <xsd:enumeration value="Finance"/>
              <xsd:enumeration value="Flash"/>
              <xsd:enumeration value="HR"/>
              <xsd:enumeration value="Human Resources"/>
              <xsd:enumeration value="Human resources"/>
              <xsd:enumeration value="Information Technology"/>
              <xsd:enumeration value="integration"/>
              <xsd:enumeration value="IS&amp;S"/>
              <xsd:enumeration value="MarCom"/>
              <xsd:enumeration value="MarCom/Apps Engineering"/>
              <xsd:enumeration value="Market Research"/>
              <xsd:enumeration value="Marketing"/>
              <xsd:enumeration value="MFG 200"/>
              <xsd:enumeration value="MFG 300"/>
              <xsd:enumeration value="Mfg Test"/>
              <xsd:enumeration value="MFG Training"/>
              <xsd:enumeration value="Module"/>
              <xsd:enumeration value="MSP"/>
              <xsd:enumeration value="Non Fab"/>
              <xsd:enumeration value="NSG Architecture"/>
              <xsd:enumeration value="P&amp;MM"/>
              <xsd:enumeration value="PE"/>
              <xsd:enumeration value="PEE 200"/>
              <xsd:enumeration value="PEE 300"/>
              <xsd:enumeration value="Planning"/>
              <xsd:enumeration value="PRD"/>
              <xsd:enumeration value="PROBE"/>
              <xsd:enumeration value="Probe &amp; PE"/>
              <xsd:enumeration value="product engineernig"/>
              <xsd:enumeration value="Production"/>
              <xsd:enumeration value="Purchasing &amp; Logistic"/>
              <xsd:enumeration value="QRA"/>
              <xsd:enumeration value="QRA"/>
              <xsd:enumeration value="qra"/>
              <xsd:enumeration value="Quality and Reliability Assurance"/>
              <xsd:enumeration value="RND ( R&amp;D )"/>
              <xsd:enumeration value="San José NAND Flash Controller Design Team"/>
              <xsd:enumeration value="Security"/>
              <xsd:enumeration value="SECURITY"/>
              <xsd:enumeration value="Site Services"/>
              <xsd:enumeration value="Site Wide"/>
              <xsd:enumeration value="SJDC Design Team"/>
              <xsd:enumeration value="SJDC Micron Systems Group"/>
              <xsd:enumeration value="Strategic Marketing"/>
              <xsd:enumeration value="Systems Memory Product Group"/>
              <xsd:enumeration value="Tech Writers"/>
              <xsd:enumeration value="Technical Marketing"/>
              <xsd:enumeration value="Technical marketing"/>
              <xsd:enumeration value="Test"/>
              <xsd:enumeration value="UKDC"/>
              <xsd:enumeration value="UKiDC"/>
              <xsd:enumeration value="YLD ENG"/>
            </xsd:restriction>
          </xsd:simpleType>
        </xsd:union>
      </xsd:simpleType>
    </xsd:element>
    <xsd:element name="EDC_Section" ma:index="41" nillable="true" ma:displayName="Section" ma:format="Dropdown" ma:internalName="EDC_Section">
      <xsd:simpleType>
        <xsd:union memberTypes="dms:Text">
          <xsd:simpleType>
            <xsd:restriction base="dms:Choice">
              <xsd:enumeration value="ADV YIELD MGMT"/>
              <xsd:enumeration value="ADVANCE MICROSCOPY"/>
              <xsd:enumeration value="AUTOMATION INT"/>
              <xsd:enumeration value="BLDG MAINT"/>
              <xsd:enumeration value="BUSINESS SYS"/>
              <xsd:enumeration value="CAP ACQ &amp; ASSETS SALES"/>
              <xsd:enumeration value="CHANGE MGMT"/>
              <xsd:enumeration value="CLEANROOM\GAS"/>
              <xsd:enumeration value="CMP"/>
              <xsd:enumeration value="CMP MFG"/>
              <xsd:enumeration value="COMPUTER SERVICES"/>
              <xsd:enumeration value="DB\UNIX ADMIN\SUPPORT"/>
              <xsd:enumeration value="DEVICE TEST"/>
              <xsd:enumeration value="DEVICE TEST 1"/>
              <xsd:enumeration value="DI\CHEMICAL"/>
              <xsd:enumeration value="DIFFUSION"/>
              <xsd:enumeration value="DIFFUSION MFG"/>
              <xsd:enumeration value="DIFFUSION3"/>
              <xsd:enumeration value="DRY ETCH"/>
              <xsd:enumeration value="DRY ETCH 1"/>
              <xsd:enumeration value="DRY ETCH 2"/>
              <xsd:enumeration value="DRY ETCH1"/>
              <xsd:enumeration value="DRY ETCH2"/>
              <xsd:enumeration value="DRY ETCH4"/>
              <xsd:enumeration value="e-HR\TRG"/>
              <xsd:enumeration value="EHS"/>
              <xsd:enumeration value="ELECTRICAL &amp; INSTRUMENTATION"/>
              <xsd:enumeration value="EMPLOYEE SERVICES"/>
              <xsd:enumeration value="ENGINEERING SYS"/>
              <xsd:enumeration value="EQPT SPARES &amp; SERV"/>
              <xsd:enumeration value="FA\PARAM"/>
              <xsd:enumeration value="FAB AUTOMATION"/>
              <xsd:enumeration value="FAB SUPPORT"/>
              <xsd:enumeration value="FAB TRANSFER"/>
              <xsd:enumeration value="FAILURE ANALYSIS"/>
              <xsd:enumeration value="General"/>
              <xsd:enumeration value="IE\PLANNING"/>
              <xsd:enumeration value="IMPLANT"/>
              <xsd:enumeration value="INTEGRATED ANALYSIS"/>
              <xsd:enumeration value="INTEGRATION"/>
              <xsd:enumeration value="INTEGRATION4"/>
              <xsd:enumeration value="IQC\CHEMICAL LAB"/>
              <xsd:enumeration value="MAINTENANCE"/>
              <xsd:enumeration value="Materials\Warehouse Management"/>
              <xsd:enumeration value="MAT'LS STOCKROOM OPS"/>
              <xsd:enumeration value="MECH &amp; ELECT"/>
              <xsd:enumeration value="MECHANICAL &amp; BLD MAINTENANCE"/>
              <xsd:enumeration value="METROLOGY"/>
              <xsd:enumeration value="MFG EE"/>
              <xsd:enumeration value="na"/>
              <xsd:enumeration value="NETWORK\MAINFRAME\COMM"/>
              <xsd:enumeration value="PC"/>
              <xsd:enumeration value="PC\SERVER\NT ADMIN"/>
              <xsd:enumeration value="Permit Licenses"/>
              <xsd:enumeration value="Photo"/>
              <xsd:enumeration value="PHOTO"/>
              <xsd:enumeration value="PHOTO EQUIPMENT"/>
              <xsd:enumeration value="PHOTO PLANNING"/>
              <xsd:enumeration value="PHOTO2"/>
              <xsd:enumeration value="PHOTO3"/>
              <xsd:enumeration value="PHOTO5"/>
              <xsd:enumeration value="PLANNING"/>
              <xsd:enumeration value="PQA"/>
              <xsd:enumeration value="PRD YIELD ANALYSIS"/>
              <xsd:enumeration value="PROBE PLANNING"/>
              <xsd:enumeration value="PROBE PROCESS"/>
              <xsd:enumeration value="PROBE\ENG APPS"/>
              <xsd:enumeration value="PROCESS CONTROL"/>
              <xsd:enumeration value="PROCESS CONTROL SYSTEM"/>
              <xsd:enumeration value="Procurement &amp; Transactions"/>
              <xsd:enumeration value="PROD PLANNING"/>
              <xsd:enumeration value="PTS\QUAL\RELIABILITY"/>
              <xsd:enumeration value="QS"/>
              <xsd:enumeration value="RDA"/>
              <xsd:enumeration value="RDA3"/>
              <xsd:enumeration value="RDA4"/>
              <xsd:enumeration value="SAP BPP"/>
              <xsd:enumeration value="section"/>
              <xsd:enumeration value="SECURITY"/>
              <xsd:enumeration value="SITE OPS"/>
              <xsd:enumeration value="Spec"/>
              <xsd:enumeration value="Supplier Management"/>
              <xsd:enumeration value="TECHNICAL TRG\KM"/>
              <xsd:enumeration value="TEST APPL"/>
              <xsd:enumeration value="TEST INTG &amp; APPL"/>
              <xsd:enumeration value="THIN FILM"/>
              <xsd:enumeration value="THIN FILM 1"/>
              <xsd:enumeration value="THIN FILM 2"/>
              <xsd:enumeration value="WEB \ KM"/>
              <xsd:enumeration value="WET"/>
              <xsd:enumeration value="WET MFG"/>
              <xsd:enumeration value="YIELD DIAGNOSTIC"/>
              <xsd:enumeration value="YIELD DIAGNOSTIC 1"/>
              <xsd:enumeration value="YIELD DIAGNOSTIC 2"/>
              <xsd:enumeration value="YIELD DIAGNOSTIC 2/PYA"/>
              <xsd:enumeration value="YIELD DIAGNOSTIC 3"/>
              <xsd:enumeration value="YIELD DIAGNOSTIC 4"/>
            </xsd:restriction>
          </xsd:simpleType>
        </xsd:union>
      </xsd:simpleType>
    </xsd:element>
    <xsd:element name="EDC_DescriptionofChanges" ma:index="42" nillable="true" ma:displayName="Description of Changes" ma:internalName="EDC_DescriptionofChanges">
      <xsd:simpleType>
        <xsd:restriction base="dms:Text"/>
      </xsd:simpleType>
    </xsd:element>
    <xsd:element name="EDC_DocumentOwner" ma:index="43" nillable="true" ma:displayName="Document Owner" ma:internalName="EDC_DocumentOwner">
      <xsd:simpleType>
        <xsd:restriction base="dms:Text"/>
      </xsd:simpleType>
    </xsd:element>
    <xsd:element name="EDC_Job" ma:index="44" nillable="true" ma:displayName="Job" ma:format="Dropdown" ma:internalName="EDC_Job">
      <xsd:simpleType>
        <xsd:union memberTypes="dms:Text">
          <xsd:simpleType>
            <xsd:restriction base="dms:Choice">
              <xsd:enumeration value="100 series - Equipment"/>
              <xsd:enumeration value="100s - Operation"/>
              <xsd:enumeration value="20 Series - Equipment"/>
              <xsd:enumeration value="20 Series - Operation"/>
              <xsd:enumeration value="20 Series - Process"/>
              <xsd:enumeration value="200mm_Metrology"/>
              <xsd:enumeration value="30 Series - Equipment"/>
              <xsd:enumeration value="30 series - Operation"/>
              <xsd:enumeration value="30 Series - Operation"/>
              <xsd:enumeration value="30 Series - Process"/>
              <xsd:enumeration value="300mm - Equipment"/>
              <xsd:enumeration value="300mm - NAND Process"/>
              <xsd:enumeration value="300mm - Operation"/>
              <xsd:enumeration value="300mm - Process"/>
              <xsd:enumeration value="300mm - Process/NAND"/>
              <xsd:enumeration value="300mm - YA"/>
              <xsd:enumeration value="300mm_Equipment"/>
              <xsd:enumeration value="300mm_Operation"/>
              <xsd:enumeration value="40 Series - Equipment"/>
              <xsd:enumeration value="40 Series - Operation"/>
              <xsd:enumeration value="40 Series - Process"/>
              <xsd:enumeration value="50 Series - Equipment"/>
              <xsd:enumeration value="50 Series - Operation"/>
              <xsd:enumeration value="50 Series - Process"/>
              <xsd:enumeration value="50 Series - RFQ"/>
              <xsd:enumeration value="60 Series - Operation"/>
              <xsd:enumeration value="60 Series - Process"/>
              <xsd:enumeration value="60 Series - RFQ"/>
              <xsd:enumeration value="70 Series - Process"/>
              <xsd:enumeration value="70 Series - RFQ"/>
              <xsd:enumeration value="80 Series - Process"/>
              <xsd:enumeration value="80 Series NAND - Process"/>
              <xsd:enumeration value="90 Series NAND - Process"/>
              <xsd:enumeration value="Audit"/>
              <xsd:enumeration value="Backup\Restore"/>
              <xsd:enumeration value="Bench"/>
              <xsd:enumeration value="Calibration"/>
              <xsd:enumeration value="Cap Req Purch or Eval"/>
              <xsd:enumeration value="Chemlab"/>
              <xsd:enumeration value="CIM"/>
              <xsd:enumeration value="Cleanroom"/>
              <xsd:enumeration value="Computer Services"/>
              <xsd:enumeration value="Configuration"/>
              <xsd:enumeration value="Control"/>
              <xsd:enumeration value="Customer complaints"/>
              <xsd:enumeration value="Device Qual"/>
              <xsd:enumeration value="DocControl _Records"/>
              <xsd:enumeration value="Downgrade Criteria"/>
              <xsd:enumeration value="EHSMS"/>
              <xsd:enumeration value="Equipment"/>
              <xsd:enumeration value="General"/>
              <xsd:enumeration value="GENERAL"/>
              <xsd:enumeration value="Incoming Material"/>
              <xsd:enumeration value="Manufacturing System"/>
              <xsd:enumeration value="Measurement System Analysis"/>
              <xsd:enumeration value="MFG - Operation"/>
              <xsd:enumeration value="Monitoring"/>
              <xsd:enumeration value="Operation"/>
              <xsd:enumeration value="Outgoing"/>
              <xsd:enumeration value="PROBE\ENG APPS"/>
              <xsd:enumeration value="Process"/>
              <xsd:enumeration value="Process Equipment"/>
              <xsd:enumeration value="Product Reliability"/>
              <xsd:enumeration value="Reporting"/>
              <xsd:enumeration value="Retention\Archive"/>
              <xsd:enumeration value="RFQ-Spec"/>
              <xsd:enumeration value="SAP BPP ECC5.0"/>
              <xsd:enumeration value="SAP Support"/>
              <xsd:enumeration value="Security Officers"/>
              <xsd:enumeration value="Shift Support"/>
              <xsd:enumeration value="Shipping"/>
              <xsd:enumeration value="Software"/>
              <xsd:enumeration value="Start and Stop"/>
              <xsd:enumeration value="Troubleshooting"/>
              <xsd:enumeration value="Vendor Escalation"/>
            </xsd:restriction>
          </xsd:simpleType>
        </xsd:union>
      </xsd:simpleType>
    </xsd:element>
    <xsd:element name="EDC_JobType" ma:index="45" nillable="true" ma:displayName="Job Type" ma:format="Dropdown" ma:internalName="EDC_JobType">
      <xsd:simpleType>
        <xsd:union memberTypes="dms:Text">
          <xsd:simpleType>
            <xsd:restriction base="dms:Choice">
              <xsd:enumeration value="Gasonics"/>
              <xsd:enumeration value="Hoods"/>
              <xsd:enumeration value="Hoods-Mattson"/>
              <xsd:enumeration value="Hoods-TEL"/>
              <xsd:enumeration value="Hoods-TOHO"/>
              <xsd:enumeration value="KEM"/>
              <xsd:enumeration value="Scrubber"/>
              <xsd:enumeration value="02 Pat"/>
              <xsd:enumeration value="100:1 HF"/>
              <xsd:enumeration value="1000:1 HF"/>
              <xsd:enumeration value="11 Pat"/>
              <xsd:enumeration value="11 Spacer Oxide"/>
              <xsd:enumeration value="12 Gate Insitu"/>
              <xsd:enumeration value="13 Pat"/>
              <xsd:enumeration value="15 Pat"/>
              <xsd:enumeration value="16 Coat"/>
              <xsd:enumeration value="16/17/18Coat"/>
              <xsd:enumeration value="17 Coat"/>
              <xsd:enumeration value="18 Coat"/>
              <xsd:enumeration value="193nm Scanner"/>
              <xsd:enumeration value="193nm Track"/>
              <xsd:enumeration value="20"/>
              <xsd:enumeration value="20 DARC"/>
              <xsd:enumeration value="20 Etch"/>
              <xsd:enumeration value="20 Integrated"/>
              <xsd:enumeration value="20 Pat"/>
              <xsd:enumeration value="20 SOD"/>
              <xsd:enumeration value="20 STI Carbon"/>
              <xsd:enumeration value="20 STI Insitu"/>
              <xsd:enumeration value="20 STI Integrated"/>
              <xsd:enumeration value="20 Transparent Carbon"/>
              <xsd:enumeration value="22 Pat"/>
              <xsd:enumeration value="23 Pat"/>
              <xsd:enumeration value="24 Pat"/>
              <xsd:enumeration value="248nm Critical Scanner"/>
              <xsd:enumeration value="248nm Critical Track"/>
              <xsd:enumeration value="248nm Non-Critical Scanner"/>
              <xsd:enumeration value="248nm Non-Critical Track"/>
              <xsd:enumeration value="25 container integrated"/>
              <xsd:enumeration value="25 Container Nitride"/>
              <xsd:enumeration value="25 Pat"/>
              <xsd:enumeration value="28 Pat"/>
              <xsd:enumeration value="29 AHM"/>
              <xsd:enumeration value="29 HDP"/>
              <xsd:enumeration value="29 Integrated"/>
              <xsd:enumeration value="29 Pat"/>
              <xsd:enumeration value="29 RAD Carbon"/>
              <xsd:enumeration value="29 RAD Insitu"/>
              <xsd:enumeration value="29 RAD Integrated"/>
              <xsd:enumeration value="29 RAD metal"/>
              <xsd:enumeration value="29 RAD oxide"/>
              <xsd:enumeration value="29 RAD resist"/>
              <xsd:enumeration value="29 spacer oxide"/>
              <xsd:enumeration value="30 Pat"/>
              <xsd:enumeration value="300mm"/>
              <xsd:enumeration value="300mm Equipment"/>
              <xsd:enumeration value="300mm Operation"/>
              <xsd:enumeration value="300mm Probe Mfg"/>
              <xsd:enumeration value="33 Pat"/>
              <xsd:enumeration value="34 Pat"/>
              <xsd:enumeration value="35 Pat"/>
              <xsd:enumeration value="36 Pat"/>
              <xsd:enumeration value="37 Pat"/>
              <xsd:enumeration value="38 Pat"/>
              <xsd:enumeration value="39 Pat"/>
              <xsd:enumeration value="40 contact integrated"/>
              <xsd:enumeration value="40 Contact MLR"/>
              <xsd:enumeration value="40 Contact Oxide"/>
              <xsd:enumeration value="40 Etch"/>
              <xsd:enumeration value="40 Pat"/>
              <xsd:enumeration value="41 Backside Nitride"/>
              <xsd:enumeration value="41 BPSG"/>
              <xsd:enumeration value="41 BSON"/>
              <xsd:enumeration value="41 Contact Integrated"/>
              <xsd:enumeration value="41 Contact MLR"/>
              <xsd:enumeration value="41 Contact Nitride Punch"/>
              <xsd:enumeration value="41 Contact Oxide"/>
              <xsd:enumeration value="41 Contact Oxynit"/>
              <xsd:enumeration value="41 Contact Poly Punch"/>
              <xsd:enumeration value="41 Etch"/>
              <xsd:enumeration value="41 Pat"/>
              <xsd:enumeration value="41 PCMP"/>
              <xsd:enumeration value="41 SOD"/>
              <xsd:enumeration value="41 SON BPSG"/>
              <xsd:enumeration value="41 SON SOD"/>
              <xsd:enumeration value="42 AHM"/>
              <xsd:enumeration value="42 BPSG"/>
              <xsd:enumeration value="42 CONT TIN CMP"/>
              <xsd:enumeration value="42 Container Carbon"/>
              <xsd:enumeration value="42 container oxide"/>
              <xsd:enumeration value="42 Container Oxide"/>
              <xsd:enumeration value="42 Container Poly"/>
              <xsd:enumeration value="42 DARC"/>
              <xsd:enumeration value="42 ox Etch"/>
              <xsd:enumeration value="42 Ox Etch"/>
              <xsd:enumeration value="42 OXIDE"/>
              <xsd:enumeration value="42 Pat"/>
              <xsd:enumeration value="42 Poly Etch"/>
              <xsd:enumeration value="42 PSG"/>
              <xsd:enumeration value="42 PSG CMP"/>
              <xsd:enumeration value="42 TiN backside"/>
              <xsd:enumeration value="42 Transparent Carbon"/>
              <xsd:enumeration value="45 Contact Integrated"/>
              <xsd:enumeration value="45 Contact Oxide"/>
              <xsd:enumeration value="45 Pat"/>
              <xsd:enumeration value="46 Container Carbon"/>
              <xsd:enumeration value="46 DARC"/>
              <xsd:enumeration value="46 DD Etch"/>
              <xsd:enumeration value="46 Pat"/>
              <xsd:enumeration value="46 TC DARC"/>
              <xsd:enumeration value="46 Transparent Carbon"/>
              <xsd:enumeration value="47 Container Carbon"/>
              <xsd:enumeration value="47 DD Etch"/>
              <xsd:enumeration value="47 Pat"/>
              <xsd:enumeration value="48 Nit Etch"/>
              <xsd:enumeration value="48 Pat"/>
              <xsd:enumeration value="49 AHM"/>
              <xsd:enumeration value="49 Backside Nitride"/>
              <xsd:enumeration value="49 BPSG"/>
              <xsd:enumeration value="49 BSON"/>
              <xsd:enumeration value="49 Contact Integrated"/>
              <xsd:enumeration value="49 Contact MLR"/>
              <xsd:enumeration value="49 Contact Oxide"/>
              <xsd:enumeration value="49 contact oxynit"/>
              <xsd:enumeration value="49 Contact Poly Punch"/>
              <xsd:enumeration value="49 Etch"/>
              <xsd:enumeration value="49 nitride punch"/>
              <xsd:enumeration value="49 Pat"/>
              <xsd:enumeration value="49 PCMP"/>
              <xsd:enumeration value="49 SOD"/>
              <xsd:enumeration value="49 Soft Punch"/>
              <xsd:enumeration value="49 SON SOD"/>
              <xsd:enumeration value="50 DARC"/>
              <xsd:enumeration value="50 Etch"/>
              <xsd:enumeration value="50 Gate Carbon"/>
              <xsd:enumeration value="50 Gate Insitu"/>
              <xsd:enumeration value="50 Gate Integrated"/>
              <xsd:enumeration value="50 Gate Poly"/>
              <xsd:enumeration value="50 Integrated"/>
              <xsd:enumeration value="50 MMTI"/>
              <xsd:enumeration value="50 Pat"/>
              <xsd:enumeration value="50 Spacer Etch"/>
              <xsd:enumeration value="50 Spacer Nitride"/>
              <xsd:enumeration value="50 Transparent Carbon"/>
              <xsd:enumeration value="50 WL"/>
              <xsd:enumeration value="500:1 HF"/>
              <xsd:enumeration value="52"/>
              <xsd:enumeration value="52 Cell Insitu"/>
              <xsd:enumeration value="52 Chop"/>
              <xsd:enumeration value="52 Etch"/>
              <xsd:enumeration value="52 Pat"/>
              <xsd:enumeration value="52 W"/>
              <xsd:enumeration value="52 WSIX"/>
              <xsd:enumeration value="54 backside nitride"/>
              <xsd:enumeration value="54 BL"/>
              <xsd:enumeration value="54 BL integrated"/>
              <xsd:enumeration value="54 spacer1 nitride"/>
              <xsd:enumeration value="54 spacer2 nitride"/>
              <xsd:enumeration value="54 Transparent Carbon"/>
              <xsd:enumeration value="55 BDL"/>
              <xsd:enumeration value="55 BDL Carbon"/>
              <xsd:enumeration value="55 BDL Insitu"/>
              <xsd:enumeration value="55 BDL Integrated"/>
              <xsd:enumeration value="55 DARC"/>
              <xsd:enumeration value="55 DD Etch"/>
              <xsd:enumeration value="55 Etch"/>
              <xsd:enumeration value="55 Integrated"/>
              <xsd:enumeration value="55 LI integrated"/>
              <xsd:enumeration value="55 MMTI"/>
              <xsd:enumeration value="55 Pat"/>
              <xsd:enumeration value="55 Spacer Etch"/>
              <xsd:enumeration value="55 Spacer Nitride"/>
              <xsd:enumeration value="55 TC DARC"/>
              <xsd:enumeration value="55 Transparent Carbon"/>
              <xsd:enumeration value="60 BCMP"/>
              <xsd:enumeration value="60 BLOK"/>
              <xsd:enumeration value="60 BPSG"/>
              <xsd:enumeration value="60 Contact Carbon"/>
              <xsd:enumeration value="60 contact metal"/>
              <xsd:enumeration value="60 Contact Oxide"/>
              <xsd:enumeration value="60 DARC"/>
              <xsd:enumeration value="60 DD Etch"/>
              <xsd:enumeration value="60 Etch"/>
              <xsd:enumeration value="60 Pat"/>
              <xsd:enumeration value="60 TC DARC"/>
              <xsd:enumeration value="60 Transparent Carbon"/>
              <xsd:enumeration value="61 Etch"/>
              <xsd:enumeration value="61 Pat"/>
              <xsd:enumeration value="62 Etch"/>
              <xsd:enumeration value="62 Liner Tin"/>
              <xsd:enumeration value="62 LINER TIN"/>
              <xsd:enumeration value="62 Pat"/>
              <xsd:enumeration value="62 Via Oxide"/>
              <xsd:enumeration value="65 Cu Via Oxide"/>
              <xsd:enumeration value="65 Pat"/>
              <xsd:enumeration value="65 via integrated"/>
              <xsd:enumeration value="66 Cu Via2 Oxide"/>
              <xsd:enumeration value="71 DARC"/>
              <xsd:enumeration value="71 Etch"/>
              <xsd:enumeration value="71 Pat"/>
              <xsd:enumeration value="71 Registration"/>
              <xsd:enumeration value="72 DARC"/>
              <xsd:enumeration value="72 Etch"/>
              <xsd:enumeration value="72 Etch Alignment"/>
              <xsd:enumeration value="72 Pat"/>
              <xsd:enumeration value="73 DARC"/>
              <xsd:enumeration value="73 Metal3"/>
              <xsd:enumeration value="73 METAL3"/>
              <xsd:enumeration value="73 Metal3 Metal"/>
              <xsd:enumeration value="73 Pat"/>
              <xsd:enumeration value="73 PVD AL DEP"/>
              <xsd:enumeration value="80 Pat"/>
              <xsd:enumeration value="82 Coat"/>
              <xsd:enumeration value="82 Cu Pass Insitu"/>
              <xsd:enumeration value="82 Etch"/>
              <xsd:enumeration value="82 pass insitu"/>
              <xsd:enumeration value="82 Pat"/>
              <xsd:enumeration value="88 Oxide"/>
              <xsd:enumeration value="88 Pat"/>
              <xsd:enumeration value="91 BLOK"/>
              <xsd:enumeration value="91 Cu"/>
              <xsd:enumeration value="91 Damascene Integrated"/>
              <xsd:enumeration value="91 Damascene Oxide"/>
              <xsd:enumeration value="91 metal 1 integrated"/>
              <xsd:enumeration value="91 METAL OXIDE"/>
              <xsd:enumeration value="91 Pat"/>
              <xsd:enumeration value="92 BLOK"/>
              <xsd:enumeration value="92 Cu"/>
              <xsd:enumeration value="92 Metal 2 Oxide"/>
              <xsd:enumeration value="92 Pat"/>
              <xsd:enumeration value="93 Cu"/>
              <xsd:enumeration value="93 Metal 3 Oxide"/>
              <xsd:enumeration value="Access Control"/>
              <xsd:enumeration value="Add SC1"/>
              <xsd:enumeration value="ADD SC1"/>
              <xsd:enumeration value="ADRS"/>
              <xsd:enumeration value="AG RTP"/>
              <xsd:enumeration value="AG-RTP"/>
              <xsd:enumeration value="AIT"/>
              <xsd:enumeration value="Al2O3"/>
              <xsd:enumeration value="Al2O3_HFO2"/>
              <xsd:enumeration value="Al2O3_HFOX"/>
              <xsd:enumeration value="Alarm Disposition"/>
              <xsd:enumeration value="ALD_Ox"/>
              <xsd:enumeration value="All Hoods"/>
              <xsd:enumeration value="Alloy"/>
              <xsd:enumeration value="ALM3"/>
              <xsd:enumeration value="AMAT Centura AdvantEdge"/>
              <xsd:enumeration value="AMAT DPS"/>
              <xsd:enumeration value="AMAT Enabler"/>
              <xsd:enumeration value="AMAT OPUS"/>
              <xsd:enumeration value="AMAT Producer Etch"/>
              <xsd:enumeration value="AMHS"/>
              <xsd:enumeration value="AMHS OPS"/>
              <xsd:enumeration value="AMT COMPASSPRO"/>
              <xsd:enumeration value="AMT DPS"/>
              <xsd:enumeration value="AMT DR SEM"/>
              <xsd:enumeration value="AMT IPS"/>
              <xsd:enumeration value="AMT P5000"/>
              <xsd:enumeration value="AMT RTP"/>
              <xsd:enumeration value="Anneal"/>
              <xsd:enumeration value="Anneal_Reflow_Cure"/>
              <xsd:enumeration value="AP"/>
              <xsd:enumeration value="AP Oxidation"/>
              <xsd:enumeration value="APM"/>
              <xsd:enumeration value="Archer"/>
              <xsd:enumeration value="ARCHER"/>
              <xsd:enumeration value="ASEMon"/>
              <xsd:enumeration value="ASH"/>
              <xsd:enumeration value="Asher"/>
              <xsd:enumeration value="Asher - Axcelis"/>
              <xsd:enumeration value="Asher Qual"/>
              <xsd:enumeration value="Ashers"/>
              <xsd:enumeration value="ASIQMon"/>
              <xsd:enumeration value="Automation"/>
              <xsd:enumeration value="Axcelis"/>
              <xsd:enumeration value="Axcelist"/>
              <xsd:enumeration value="Backgrind"/>
              <xsd:enumeration value="Beamline"/>
              <xsd:enumeration value="Bede_XRD"/>
              <xsd:enumeration value="BEOL Clean"/>
              <xsd:enumeration value="Bevel Etch"/>
              <xsd:enumeration value="BMC"/>
              <xsd:enumeration value="BMC_Linux"/>
              <xsd:enumeration value="BMC_MSSQL"/>
              <xsd:enumeration value="BMC_Solaris"/>
              <xsd:enumeration value="BMC_Sybase"/>
              <xsd:enumeration value="BMC_Windows"/>
              <xsd:enumeration value="BN Etch"/>
              <xsd:enumeration value="BOE"/>
              <xsd:enumeration value="BOE SPM"/>
              <xsd:enumeration value="BOE/PIR"/>
              <xsd:enumeration value="BPSG"/>
              <xsd:enumeration value="Bulk Chemical"/>
              <xsd:enumeration value="CANON Scanner"/>
              <xsd:enumeration value="CANON Stepper"/>
              <xsd:enumeration value="Cap Req Purch or Eval"/>
              <xsd:enumeration value="Carrier Head"/>
              <xsd:enumeration value="CD-Metrology"/>
              <xsd:enumeration value="Chart Control"/>
              <xsd:enumeration value="Chemical"/>
              <xsd:enumeration value="Chemical &amp; POU Analysis"/>
              <xsd:enumeration value="Civil"/>
              <xsd:enumeration value="Clean Piranha"/>
              <xsd:enumeration value="Cleanroom system"/>
              <xsd:enumeration value="CMP Consumables"/>
              <xsd:enumeration value="CMP Head Rebuild"/>
              <xsd:enumeration value="Coater"/>
              <xsd:enumeration value="Coin_Stacker"/>
              <xsd:enumeration value="Compass"/>
              <xsd:enumeration value="Consultant Remote Dial-In"/>
              <xsd:enumeration value="Container_Anneal"/>
              <xsd:enumeration value="Control Documents"/>
              <xsd:enumeration value="Control Instrumentation"/>
              <xsd:enumeration value="Cu ACC"/>
              <xsd:enumeration value="Cu Barrier"/>
              <xsd:enumeration value="Cu Barrier/Seed"/>
              <xsd:enumeration value="Cu Barrier\Seed"/>
              <xsd:enumeration value="Cu Pass Nit"/>
              <xsd:enumeration value="Cu Plating"/>
              <xsd:enumeration value="Cu\NiPd Contam Ctrl"/>
              <xsd:enumeration value="Cu-ECP"/>
              <xsd:enumeration value="CVD"/>
              <xsd:enumeration value="CVD SiC Cu-Block"/>
              <xsd:enumeration value="CVDTI"/>
              <xsd:enumeration value="CVDTIN"/>
              <xsd:enumeration value="CVDW"/>
              <xsd:enumeration value="Cymer Laser"/>
              <xsd:enumeration value="DAFP_AFM"/>
              <xsd:enumeration value="DARC"/>
              <xsd:enumeration value="Data Collection"/>
              <xsd:enumeration value="DCVD"/>
              <xsd:enumeration value="DE1 AMAT DPS"/>
              <xsd:enumeration value="DE1 AMT DPS"/>
              <xsd:enumeration value="DE1 AMT IPS"/>
              <xsd:enumeration value="DE1 AMT P5000"/>
              <xsd:enumeration value="DE1 DPS1\DPS2"/>
              <xsd:enumeration value="DE1 Etcher"/>
              <xsd:enumeration value="DE1 Measurement &amp; Inspection"/>
              <xsd:enumeration value="DE1 Metrology\Inspection"/>
              <xsd:enumeration value="DE1 TEL"/>
              <xsd:enumeration value="DE1 TEL DRM\PE"/>
              <xsd:enumeration value="DE1 TEL SCCM"/>
              <xsd:enumeration value="DE2 CD-Metrology"/>
              <xsd:enumeration value="DE2 Etcher"/>
              <xsd:enumeration value="DE2 Hitachi"/>
              <xsd:enumeration value="DE2 LAM 2300"/>
              <xsd:enumeration value="DE2 LAM 2300 Exelan"/>
              <xsd:enumeration value="DE2 LAM 9400"/>
              <xsd:enumeration value="DE2 LAM 9600"/>
              <xsd:enumeration value="DE2 LAM Alliance"/>
              <xsd:enumeration value="DE2 LAM Exelan"/>
              <xsd:enumeration value="DE2 LAM Rainbow"/>
              <xsd:enumeration value="Deposition"/>
              <xsd:enumeration value="Deprocessing"/>
              <xsd:enumeration value="Development"/>
              <xsd:enumeration value="Deviation"/>
              <xsd:enumeration value="Deviation Disposition"/>
              <xsd:enumeration value="DFS"/>
              <xsd:enumeration value="DI water system"/>
              <xsd:enumeration value="Dil Phos"/>
              <xsd:enumeration value="Dirty Piranha"/>
              <xsd:enumeration value="Dispense System"/>
              <xsd:enumeration value="Disposal"/>
              <xsd:enumeration value="Disposition"/>
              <xsd:enumeration value="DIW"/>
              <xsd:enumeration value="DMS"/>
              <xsd:enumeration value="DNS"/>
              <xsd:enumeration value="DNS &amp; TOHO"/>
              <xsd:enumeration value="Document Control"/>
              <xsd:enumeration value="Documentum"/>
              <xsd:enumeration value="DPN"/>
              <xsd:enumeration value="DPN \ RTP"/>
              <xsd:enumeration value="DPN/RTP"/>
              <xsd:enumeration value="DPN\RTP\ISSG"/>
              <xsd:enumeration value="DPS1\DPS2"/>
              <xsd:enumeration value="DR SEM"/>
              <xsd:enumeration value="DRSEM"/>
              <xsd:enumeration value="Dummy"/>
              <xsd:enumeration value="E500"/>
              <xsd:enumeration value="EAI  Assessment"/>
              <xsd:enumeration value="Eaton"/>
              <xsd:enumeration value="Ebara 300S"/>
              <xsd:enumeration value="EBS"/>
              <xsd:enumeration value="EBSmon"/>
              <xsd:enumeration value="EBSMon"/>
              <xsd:enumeration value="ECN"/>
              <xsd:enumeration value="eLearning"/>
              <xsd:enumeration value="Electrical"/>
              <xsd:enumeration value="EMMI"/>
              <xsd:enumeration value="Environment Control"/>
              <xsd:enumeration value="Environmental"/>
              <xsd:enumeration value="Environmental Control"/>
              <xsd:enumeration value="EPI Centura"/>
              <xsd:enumeration value="Equipment Base"/>
              <xsd:enumeration value="Equipment Checkout"/>
              <xsd:enumeration value="Equipment Handling &amp; Safety"/>
              <xsd:enumeration value="Equipment Sharing"/>
              <xsd:enumeration value="ERT"/>
              <xsd:enumeration value="ES20"/>
              <xsd:enumeration value="ES3 Scanner"/>
              <xsd:enumeration value="ES6 Scanner"/>
              <xsd:enumeration value="ESDA"/>
              <xsd:enumeration value="Etch Merge Wafer"/>
              <xsd:enumeration value="Etch PM_CM Recovery"/>
              <xsd:enumeration value="Etch Process Qual"/>
              <xsd:enumeration value="Etch Qual"/>
              <xsd:enumeration value="Etch Split Wafer"/>
              <xsd:enumeration value="Etch Stage Lot"/>
              <xsd:enumeration value="Etch Thickness"/>
              <xsd:enumeration value="Etch Trench"/>
              <xsd:enumeration value="Etch TW"/>
              <xsd:enumeration value="Etch Unstage Lot"/>
              <xsd:enumeration value="Etch Verity SEM"/>
              <xsd:enumeration value="Etch Wafer Flip"/>
              <xsd:enumeration value="Etcher"/>
              <xsd:enumeration value="ETL"/>
              <xsd:enumeration value="Events Management"/>
              <xsd:enumeration value="Excalibur"/>
              <xsd:enumeration value="External Audit"/>
              <xsd:enumeration value="Fab1 Instrumentation"/>
              <xsd:enumeration value="Fab2 Instrumentation"/>
              <xsd:enumeration value="Facet Etch"/>
              <xsd:enumeration value="Failure Analysis"/>
              <xsd:enumeration value="FIB"/>
              <xsd:enumeration value="FICO"/>
              <xsd:enumeration value="FILM_METROLOGY"/>
              <xsd:enumeration value="Fire Protection System"/>
              <xsd:enumeration value="FOUP"/>
              <xsd:enumeration value="FOUP Clean-Storm"/>
              <xsd:enumeration value="Functional"/>
              <xsd:enumeration value="Furnace"/>
              <xsd:enumeration value="Furnace TEL (AP)"/>
              <xsd:enumeration value="Furnace TEL (Nit)"/>
              <xsd:enumeration value="Furnace TEL (Poly)"/>
              <xsd:enumeration value="Furnace TEL (TEOS)"/>
              <xsd:enumeration value="Furnace-ALD OX"/>
              <xsd:enumeration value="Furnace-AlHfOx"/>
              <xsd:enumeration value="Furnace-Alloy"/>
              <xsd:enumeration value="Furnace-Anneal Reflow"/>
              <xsd:enumeration value="Furnace-AP Oxidation"/>
              <xsd:enumeration value="Furnace-Densification"/>
              <xsd:enumeration value="Furnace-Disilane\Boron Poly"/>
              <xsd:enumeration value="Furnace-KE"/>
              <xsd:enumeration value="Furnace-KOYO"/>
              <xsd:enumeration value="Furnace-LP Oxidation"/>
              <xsd:enumeration value="Furnace-Nitride"/>
              <xsd:enumeration value="Furnace-PIX Cure"/>
              <xsd:enumeration value="Furnace-Poly"/>
              <xsd:enumeration value="Furnace-Selective Oxidation"/>
              <xsd:enumeration value="Furnace-TEL"/>
              <xsd:enumeration value="Furnace-TEOS"/>
              <xsd:enumeration value="Furnace-TiN"/>
              <xsd:enumeration value="Furnace-Zirconium"/>
              <xsd:enumeration value="G3"/>
              <xsd:enumeration value="G3FIB"/>
              <xsd:enumeration value="Gas"/>
              <xsd:enumeration value="Gas Detection System"/>
              <xsd:enumeration value="Gasonics"/>
              <xsd:enumeration value="Gate Loop"/>
              <xsd:enumeration value="General"/>
              <xsd:enumeration value="GENERAL"/>
              <xsd:enumeration value="General Spec"/>
              <xsd:enumeration value="Gold Sputter"/>
              <xsd:enumeration value="Grants Administration"/>
              <xsd:enumeration value="GW Qual"/>
              <xsd:enumeration value="H2O2 Handling"/>
              <xsd:enumeration value="HDP"/>
              <xsd:enumeration value="Health"/>
              <xsd:enumeration value="Helpdesk OPS"/>
              <xsd:enumeration value="HF"/>
              <xsd:enumeration value="HF WAPM"/>
              <xsd:enumeration value="HFAPM HFMLAPM"/>
              <xsd:enumeration value="HFWAPM"/>
              <xsd:enumeration value="Hitachi"/>
              <xsd:enumeration value="HITACHI SEM"/>
              <xsd:enumeration value="Hood Safety Checks"/>
              <xsd:enumeration value="Hoods"/>
              <xsd:enumeration value="Hoods Qual"/>
              <xsd:enumeration value="Hoods-DNS"/>
              <xsd:enumeration value="Hoods-Mattson"/>
              <xsd:enumeration value="Hoods-PSI"/>
              <xsd:enumeration value="Hoods-Quartz clean"/>
              <xsd:enumeration value="Hoods-Rework-Hoods"/>
              <xsd:enumeration value="Hoods-SMS"/>
              <xsd:enumeration value="Hoods-TEL"/>
              <xsd:enumeration value="Hoods-TOHO"/>
              <xsd:enumeration value="Horiba"/>
              <xsd:enumeration value="HORIBA"/>
              <xsd:enumeration value="Hot Phos"/>
              <xsd:enumeration value="House Keeping"/>
              <xsd:enumeration value="ICMP"/>
              <xsd:enumeration value="ILD_TEOS PASS"/>
              <xsd:enumeration value="ILD2 CMP"/>
              <xsd:enumeration value="I-line Stepper"/>
              <xsd:enumeration value="I-line Track"/>
              <xsd:enumeration value="Implant"/>
              <xsd:enumeration value="Information Control"/>
              <xsd:enumeration value="Inline Disposition"/>
              <xsd:enumeration value="Inline Param"/>
              <xsd:enumeration value="Inline Process"/>
              <xsd:enumeration value="Inline Scanner Cluster Tools"/>
              <xsd:enumeration value="Internal Audit"/>
              <xsd:enumeration value="Internal Prober"/>
              <xsd:enumeration value="ISSG"/>
              <xsd:enumeration value="IWT"/>
              <xsd:enumeration value="Jet Scrub"/>
              <xsd:enumeration value="JHA"/>
              <xsd:enumeration value="JV6200_XRF"/>
              <xsd:enumeration value="JV6200_XRRXRF"/>
              <xsd:enumeration value="KEM"/>
              <xsd:enumeration value="Kestrel"/>
              <xsd:enumeration value="KLA"/>
              <xsd:enumeration value="KLA &amp; HITACHI SEM"/>
              <xsd:enumeration value="KLA 23XX"/>
              <xsd:enumeration value="KLA23XX"/>
              <xsd:enumeration value="KLA2800"/>
              <xsd:enumeration value="KLA-Tencor AIT-UV"/>
              <xsd:enumeration value="KLA-Tencor eS2x"/>
              <xsd:enumeration value="KLA-Tencor ES32"/>
              <xsd:enumeration value="KLA-Tencor eS3x"/>
              <xsd:enumeration value="KLA-Tencor KLA21xx"/>
              <xsd:enumeration value="KLA-Tencor KLA23xx"/>
              <xsd:enumeration value="KLA-Tencor SP1"/>
              <xsd:enumeration value="KLA-Viper"/>
              <xsd:enumeration value="LAM 2300"/>
              <xsd:enumeration value="LAM 2300 Exelan"/>
              <xsd:enumeration value="LAM 2300 Kiyo"/>
              <xsd:enumeration value="LAM 9400"/>
              <xsd:enumeration value="LAM 9600"/>
              <xsd:enumeration value="LAM Alliance"/>
              <xsd:enumeration value="LAM Exelan"/>
              <xsd:enumeration value="LAM Rainbow"/>
              <xsd:enumeration value="LAM TCP"/>
              <xsd:enumeration value="Laser Marker"/>
              <xsd:enumeration value="LexFab300_EPMA"/>
              <xsd:enumeration value="Line Dispositions"/>
              <xsd:enumeration value="Liquid Discharge"/>
              <xsd:enumeration value="Logistics"/>
              <xsd:enumeration value="Lot Classification"/>
              <xsd:enumeration value="Lot Combine"/>
              <xsd:enumeration value="Lot Start"/>
              <xsd:enumeration value="LP Oxidation"/>
              <xsd:enumeration value="LPD HF"/>
              <xsd:enumeration value="LT SC1"/>
              <xsd:enumeration value="M&amp;E"/>
              <xsd:enumeration value="Mainframe"/>
              <xsd:enumeration value="Maintenance"/>
              <xsd:enumeration value="Management Review"/>
              <xsd:enumeration value="Manual Grinding\Polishing"/>
              <xsd:enumeration value="Manual Operation"/>
              <xsd:enumeration value="Master List"/>
              <xsd:enumeration value="Masterlist"/>
              <xsd:enumeration value="Materials\Spares Planning"/>
              <xsd:enumeration value="Materials\Warehouse Management"/>
              <xsd:enumeration value="Mattson-Steag"/>
              <xsd:enumeration value="MCVD"/>
              <xsd:enumeration value="Measurement"/>
              <xsd:enumeration value="Measurement &amp; Inspection"/>
              <xsd:enumeration value="Measurement &amp; Particle Count"/>
              <xsd:enumeration value="Mechanical"/>
              <xsd:enumeration value="Mechanical and Electrical"/>
              <xsd:enumeration value="MentorSF3_Balance"/>
              <xsd:enumeration value="Mesa"/>
              <xsd:enumeration value="Metal Clean"/>
              <xsd:enumeration value="Metal Piranha"/>
              <xsd:enumeration value="Metal1"/>
              <xsd:enumeration value="Metal2"/>
              <xsd:enumeration value="Metro"/>
              <xsd:enumeration value="Metrology"/>
              <xsd:enumeration value="Metrology Tools Operations"/>
              <xsd:enumeration value="Metrology\Inspection"/>
              <xsd:enumeration value="MFC Change"/>
              <xsd:enumeration value="MFG Operation"/>
              <xsd:enumeration value="Micromate"/>
              <xsd:enumeration value="Microscope"/>
              <xsd:enumeration value="Mirra"/>
              <xsd:enumeration value="Mirra Mesa"/>
              <xsd:enumeration value="Misprocess Disposition"/>
              <xsd:enumeration value="MLAPM"/>
              <xsd:enumeration value="MM"/>
              <xsd:enumeration value="MMTI"/>
              <xsd:enumeration value="Monitor"/>
              <xsd:enumeration value="Move In"/>
              <xsd:enumeration value="MRCA"/>
              <xsd:enumeration value="MSE"/>
              <xsd:enumeration value="MSE2"/>
              <xsd:enumeration value="MSE2 udHF"/>
              <xsd:enumeration value="NANO9000_IM"/>
              <xsd:enumeration value="Negevtech NT3100"/>
              <xsd:enumeration value="NETIQ"/>
              <xsd:enumeration value="Network\Mainframe"/>
              <xsd:enumeration value="NH4OH"/>
              <xsd:enumeration value="Ni-Pd Electroless Plating"/>
              <xsd:enumeration value="Nitride"/>
              <xsd:enumeration value="Non Equipment Specific JHA"/>
              <xsd:enumeration value="Non W-Nitride"/>
              <xsd:enumeration value="Non-Metrology"/>
              <xsd:enumeration value="Nova"/>
              <xsd:enumeration value="NOVA3090_IM"/>
              <xsd:enumeration value="Nova3090_OCD"/>
              <xsd:enumeration value="NPW"/>
              <xsd:enumeration value="Objectives &amp; Targets"/>
              <xsd:enumeration value="OEM"/>
              <xsd:enumeration value="Offline"/>
              <xsd:enumeration value="Oi Leica"/>
              <xsd:enumeration value="Operation"/>
              <xsd:enumeration value="Operations"/>
              <xsd:enumeration value="Opn Supply"/>
              <xsd:enumeration value="Optical Scope"/>
              <xsd:enumeration value="Others"/>
              <xsd:enumeration value="OTHERS"/>
              <xsd:enumeration value="Oxide Teos"/>
              <xsd:enumeration value="Parametric"/>
              <xsd:enumeration value="Parts Cleaning"/>
              <xsd:enumeration value="PAT\MES UAT Checklist"/>
              <xsd:enumeration value="PCARD_GENERIC"/>
              <xsd:enumeration value="PCARD_T36M"/>
              <xsd:enumeration value="PCARD_U37Y"/>
              <xsd:enumeration value="Permit Licenses"/>
              <xsd:enumeration value="pH meter Calibration"/>
              <xsd:enumeration value="Photo Piranha"/>
              <xsd:enumeration value="Piranha"/>
              <xsd:enumeration value="PIX"/>
              <xsd:enumeration value="PIX Operation"/>
              <xsd:enumeration value="PIX RESIST"/>
              <xsd:enumeration value="PLAD"/>
              <xsd:enumeration value="Planning"/>
              <xsd:enumeration value="PLC"/>
              <xsd:enumeration value="PM"/>
              <xsd:enumeration value="PM Checklist"/>
              <xsd:enumeration value="PM\CM"/>
              <xsd:enumeration value="PM\CM Works"/>
              <xsd:enumeration value="Poly"/>
              <xsd:enumeration value="Polyimide Cure"/>
              <xsd:enumeration value="Polymide Coater"/>
              <xsd:enumeration value="PONIT"/>
              <xsd:enumeration value="PR Management"/>
              <xsd:enumeration value="Probe Card"/>
              <xsd:enumeration value="Probe Station"/>
              <xsd:enumeration value="Prober"/>
              <xsd:enumeration value="Prober_TEL"/>
              <xsd:enumeration value="Prober_TSK"/>
              <xsd:enumeration value="Procedure"/>
              <xsd:enumeration value="Process"/>
              <xsd:enumeration value="Process Control"/>
              <xsd:enumeration value="Process Flow Control"/>
              <xsd:enumeration value="Process Management"/>
              <xsd:enumeration value="Procurement"/>
              <xsd:enumeration value="Procurement &amp; Transactions"/>
              <xsd:enumeration value="Producer"/>
              <xsd:enumeration value="Production Lot Processing"/>
              <xsd:enumeration value="Production Planning"/>
              <xsd:enumeration value="Prometric"/>
              <xsd:enumeration value="Puma9100"/>
              <xsd:enumeration value="PVD"/>
              <xsd:enumeration value="PVD-Cu-Seed\Barrier"/>
              <xsd:enumeration value="QC Inspection"/>
              <xsd:enumeration value="QE2"/>
              <xsd:enumeration value="QM"/>
              <xsd:enumeration value="QS3300_FTIR"/>
              <xsd:enumeration value="Qual"/>
              <xsd:enumeration value="Qual Flow"/>
              <xsd:enumeration value="Quantum"/>
              <xsd:enumeration value="QuantumX+"/>
              <xsd:enumeration value="Quartzware"/>
              <xsd:enumeration value="Queue Time"/>
              <xsd:enumeration value="Ramco"/>
              <xsd:enumeration value="Receiving"/>
              <xsd:enumeration value="Records"/>
              <xsd:enumeration value="Recreation"/>
              <xsd:enumeration value="Reflexion LK"/>
              <xsd:enumeration value="Reflow/Anneal"/>
              <xsd:enumeration value="Reflow_Anneal"/>
              <xsd:enumeration value="Release"/>
              <xsd:enumeration value="Release Strategy"/>
              <xsd:enumeration value="Reliability Testing"/>
              <xsd:enumeration value="Resist"/>
              <xsd:enumeration value="Resource Centre Operations"/>
              <xsd:enumeration value="Reticle"/>
              <xsd:enumeration value="Return Of Shipped Materials"/>
              <xsd:enumeration value="Rework"/>
              <xsd:enumeration value="RFQ"/>
              <xsd:enumeration value="RIE"/>
              <xsd:enumeration value="Rinse"/>
              <xsd:enumeration value="RMA"/>
              <xsd:enumeration value="Roles&amp;Authorization"/>
              <xsd:enumeration value="Routine Roundsheet"/>
              <xsd:enumeration value="RS100C_RS"/>
              <xsd:enumeration value="RTP"/>
              <xsd:enumeration value="Rudolf"/>
              <xsd:enumeration value="Safety"/>
              <xsd:enumeration value="Safety Spec"/>
              <xsd:enumeration value="Safety Specs"/>
              <xsd:enumeration value="Safety System Matrix"/>
              <xsd:enumeration value="Safety Testing"/>
              <xsd:enumeration value="Sales"/>
              <xsd:enumeration value="SAP BPP"/>
              <xsd:enumeration value="SC1"/>
              <xsd:enumeration value="SC1 HF"/>
              <xsd:enumeration value="SC1_MEG"/>
              <xsd:enumeration value="Scanner"/>
              <xsd:enumeration value="SCANNER"/>
              <xsd:enumeration value="Scanner &amp; Track"/>
              <xsd:enumeration value="Scrub"/>
              <xsd:enumeration value="SCRUB"/>
              <xsd:enumeration value="Scrubber"/>
              <xsd:enumeration value="SCRUBBER"/>
              <xsd:enumeration value="SCRUBBER SOP"/>
              <xsd:enumeration value="SDIFAaST300_CV"/>
              <xsd:enumeration value="SealedMedia DRM"/>
              <xsd:enumeration value="Selective EPI"/>
              <xsd:enumeration value="Selective Ox"/>
              <xsd:enumeration value="SEM"/>
              <xsd:enumeration value="Semitool Cu Plating"/>
              <xsd:enumeration value="Server - Configuration"/>
              <xsd:enumeration value="ServerMon"/>
              <xsd:enumeration value="SFDTIN"/>
              <xsd:enumeration value="SFX200_Film"/>
              <xsd:enumeration value="SharePoint"/>
              <xsd:enumeration value="Shibaura CDE-3000"/>
              <xsd:enumeration value="Shipment Inventory"/>
              <xsd:enumeration value="Shipping Procedure"/>
              <xsd:enumeration value="Single wafer - SS3000"/>
              <xsd:enumeration value="Single wafer - SU3000"/>
              <xsd:enumeration value="Single Wafer Clean"/>
              <xsd:enumeration value="Single_Wafers"/>
              <xsd:enumeration value="Site Procedure"/>
              <xsd:enumeration value="Slurry"/>
              <xsd:enumeration value="SMS"/>
              <xsd:enumeration value="SOD"/>
              <xsd:enumeration value="SOD Dense"/>
              <xsd:enumeration value="Sorter"/>
              <xsd:enumeration value="Sorters"/>
              <xsd:enumeration value="SP1"/>
              <xsd:enumeration value="SPEC Ni-Pd Plating"/>
              <xsd:enumeration value="Specialty Chemical"/>
              <xsd:enumeration value="SpectraShape_CD"/>
              <xsd:enumeration value="Sputter"/>
              <xsd:enumeration value="SQ2"/>
              <xsd:enumeration value="Standalone Coat Process Operatio"/>
              <xsd:enumeration value="Standalone Coat Process Opn"/>
              <xsd:enumeration value="Standard"/>
              <xsd:enumeration value="Statistical Process Control (SPC"/>
              <xsd:enumeration value="Stepper"/>
              <xsd:enumeration value="STI SOD CMP"/>
              <xsd:enumeration value="Stockroom"/>
              <xsd:enumeration value="Stockroom Management"/>
              <xsd:enumeration value="Storage"/>
              <xsd:enumeration value="Sump Overflow"/>
              <xsd:enumeration value="SunMC"/>
              <xsd:enumeration value="Supplier Management"/>
              <xsd:enumeration value="Support System"/>
              <xsd:enumeration value="Swap Kit Cleaning"/>
              <xsd:enumeration value="SWC"/>
              <xsd:enumeration value="SWC BOE"/>
              <xsd:enumeration value="SWR"/>
              <xsd:enumeration value="Sysadmin"/>
              <xsd:enumeration value="T67A"/>
              <xsd:enumeration value="Targets"/>
              <xsd:enumeration value="TEL"/>
              <xsd:enumeration value="Tel ACT12 StandaloneCoat Tracks"/>
              <xsd:enumeration value="TEL DRM\PE"/>
              <xsd:enumeration value="TEL SCCM"/>
              <xsd:enumeration value="TEL Telius DRM"/>
              <xsd:enumeration value="TEL Telius SCCM"/>
              <xsd:enumeration value="TEL Track"/>
              <xsd:enumeration value="TEL Unity TIN"/>
              <xsd:enumeration value="TEM"/>
              <xsd:enumeration value="Tencor"/>
              <xsd:enumeration value="TEOS"/>
              <xsd:enumeration value="Test Wafer"/>
              <xsd:enumeration value="Tester"/>
              <xsd:enumeration value="Tester_Advantest"/>
              <xsd:enumeration value="Tester_C1D"/>
              <xsd:enumeration value="Tester_HP"/>
              <xsd:enumeration value="Tester_J996"/>
              <xsd:enumeration value="Tester_Keithley"/>
              <xsd:enumeration value="Tester_Probe1"/>
              <xsd:enumeration value="TEVET_IM"/>
              <xsd:enumeration value="TF AMAT Centura"/>
              <xsd:enumeration value="TF AMAT Endura"/>
              <xsd:enumeration value="TF AMAT Producer"/>
              <xsd:enumeration value="TF CVD"/>
              <xsd:enumeration value="TF CVD Altus"/>
              <xsd:enumeration value="TF CVD EPI"/>
              <xsd:enumeration value="TF CVD Producer BLOK"/>
              <xsd:enumeration value="TF CVD Producer BPSG"/>
              <xsd:enumeration value="TF CVD Producer Darc"/>
              <xsd:enumeration value="TF CVD Producer HARP"/>
              <xsd:enumeration value="TF CVD Producer Oxide"/>
              <xsd:enumeration value="TF CVD Producer PSG"/>
              <xsd:enumeration value="TF CVD Producer TC"/>
              <xsd:enumeration value="TF CVD SOD"/>
              <xsd:enumeration value="TF CVD Speed Next HDP"/>
              <xsd:enumeration value="TF CVD Trias"/>
              <xsd:enumeration value="TF CVD Vector Nitride"/>
              <xsd:enumeration value="TF CVD Vector Oxide"/>
              <xsd:enumeration value="TF LAM Coronus Bevel"/>
              <xsd:enumeration value="TF Master List"/>
              <xsd:enumeration value="TF Novellus Altus"/>
              <xsd:enumeration value="TF Novellus Vector"/>
              <xsd:enumeration value="TF PVD"/>
              <xsd:enumeration value="TF PVD Endura"/>
              <xsd:enumeration value="TF SOSUL Bevel"/>
              <xsd:enumeration value="TF TEL ACT 12"/>
              <xsd:enumeration value="TF TEL TRIAS"/>
              <xsd:enumeration value="TF1 AG RTP"/>
              <xsd:enumeration value="TF1 AMT RTP"/>
              <xsd:enumeration value="TF1 Anneal"/>
              <xsd:enumeration value="TF1 DCVD"/>
              <xsd:enumeration value="TF1 HDP"/>
              <xsd:enumeration value="TF1 RTP"/>
              <xsd:enumeration value="TF1 Safety Spec"/>
              <xsd:enumeration value="TF1 Scrubber"/>
              <xsd:enumeration value="TF2 MCVD"/>
              <xsd:enumeration value="TF2 PVD"/>
              <xsd:enumeration value="TF2 Scrubber"/>
              <xsd:enumeration value="TF2 Sputter"/>
              <xsd:enumeration value="TF2 TEL Unity TIN"/>
              <xsd:enumeration value="Thermal Wave"/>
              <xsd:enumeration value="THICKNESS"/>
              <xsd:enumeration value="THK DISPOSITION"/>
              <xsd:enumeration value="TiN"/>
              <xsd:enumeration value="TMS"/>
              <xsd:enumeration value="TOOL CM Response Chart"/>
              <xsd:enumeration value="Toxic Hood\Bead Blaster"/>
              <xsd:enumeration value="TP630XP_TW"/>
              <xsd:enumeration value="Track"/>
              <xsd:enumeration value="Training Administration"/>
              <xsd:enumeration value="Troubleshooting Guide"/>
              <xsd:enumeration value="U48B"/>
              <xsd:enumeration value="U67A"/>
              <xsd:enumeration value="U68A"/>
              <xsd:enumeration value="udHF"/>
              <xsd:enumeration value="udHF udAPM"/>
              <xsd:enumeration value="Ultra"/>
              <xsd:enumeration value="Ulvac"/>
              <xsd:enumeration value="Ulvac Entron Ex"/>
              <xsd:enumeration value="Used Asset Sales Management"/>
              <xsd:enumeration value="Uvision200"/>
              <xsd:enumeration value="V68A"/>
              <xsd:enumeration value="V69A"/>
              <xsd:enumeration value="V70S"/>
              <xsd:enumeration value="Vendor Preapproval"/>
              <xsd:enumeration value="VIISta 80"/>
              <xsd:enumeration value="VIISta 810"/>
              <xsd:enumeration value="VIISta3000"/>
              <xsd:enumeration value="VIISta810"/>
              <xsd:enumeration value="VIIStaHCS"/>
              <xsd:enumeration value="VIIStaTrident"/>
              <xsd:enumeration value="Viper"/>
              <xsd:enumeration value="VIPER"/>
              <xsd:enumeration value="Visual Inspection"/>
              <xsd:enumeration value="VSD"/>
              <xsd:enumeration value="Wafer"/>
              <xsd:enumeration value="Wafer Flip"/>
              <xsd:enumeration value="Wafer Management"/>
              <xsd:enumeration value="Wafer Operations"/>
              <xsd:enumeration value="Wafer Packaging"/>
              <xsd:enumeration value="Wafer Sorter"/>
              <xsd:enumeration value="Wafer Transfer"/>
              <xsd:enumeration value="WAPM"/>
              <xsd:enumeration value="WCMP"/>
              <xsd:enumeration value="WJ"/>
              <xsd:enumeration value="WLRC"/>
              <xsd:enumeration value="W-Nitride"/>
              <xsd:enumeration value="WNS"/>
              <xsd:enumeration value="Work Permit"/>
              <xsd:enumeration value="WSIX"/>
              <xsd:enumeration value="Wsix Buff"/>
              <xsd:enumeration value="ZrOx"/>
              <xsd:enumeration value="ZROX"/>
            </xsd:restriction>
          </xsd:simpleType>
        </xsd:union>
      </xsd:simpleType>
    </xsd:element>
    <xsd:element name="EDC_ReviewBy" ma:index="46" nillable="true" ma:displayName="Review By" ma:internalName="EDC_ReviewBy">
      <xsd:simpleType>
        <xsd:restriction base="dms:Text"/>
      </xsd:simpleType>
    </xsd:element>
    <xsd:element name="EDC_ReviewDate" ma:index="47" nillable="true" ma:displayName="Review Date" ma:internalName="EDC_ReviewDate">
      <xsd:simpleType>
        <xsd:restriction base="dms:DateTime"/>
      </xsd:simpleType>
    </xsd:element>
    <xsd:element name="EDC_ReviewStatus" ma:index="48" nillable="true" ma:displayName="Review Status" ma:internalName="EDC_Review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Description" ma:index="17" nillable="true" ma:displayName="Description" ma:internalName="Description"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702c88-f0f8-4045-a6b8-405c4acd040c" elementFormDefault="qualified">
    <xsd:import namespace="http://schemas.microsoft.com/office/2006/documentManagement/types"/>
    <xsd:import namespace="http://schemas.microsoft.com/office/infopath/2007/PartnerControls"/>
    <xsd:element name="_dlc_DocId" ma:index="52" nillable="true" ma:displayName="Document ID Value" ma:description="The value of the document ID assigned to this item." ma:internalName="_dlc_DocId" ma:readOnly="true">
      <xsd:simpleType>
        <xsd:restriction base="dms:Text"/>
      </xsd:simpleType>
    </xsd:element>
    <xsd:element name="_dlc_DocIdUrl" ma:index="5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54"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6.xml><?xml version="1.0" encoding="utf-8"?>
<ct:contentTypeSchema xmlns:ct="http://schemas.microsoft.com/office/2006/metadata/contentType" xmlns:ma="http://schemas.microsoft.com/office/2006/metadata/properties/metaAttributes" ct:_="" ma:_="" ma:contentTypeName="MFG - Production Manufacturing" ma:contentTypeID="0x010100CD6E6A531DF33E4DA07FC6A59B083B6309020068FC8EB522AC8E44BC00D815FC169EFC" ma:contentTypeVersion="39" ma:contentTypeDescription="New" ma:contentTypeScope="" ma:versionID="33b0b77d1c3fee0895f12946fbd39733">
  <xsd:schema xmlns:xsd="http://www.w3.org/2001/XMLSchema" xmlns:xs="http://www.w3.org/2001/XMLSchema" xmlns:p="http://schemas.microsoft.com/office/2006/metadata/properties" xmlns:ns1="http://schemas.microsoft.com/sharepoint/v3" xmlns:ns2="9da2a8c5-e2e9-492f-892b-673e1ab35ec9" xmlns:ns3="http://schemas.microsoft.com/sharepoint/v3/fields" xmlns:ns4="b4702c88-f0f8-4045-a6b8-405c4acd040c" targetNamespace="http://schemas.microsoft.com/office/2006/metadata/properties" ma:root="true" ma:fieldsID="6cfcc587c96aaaf2dc8eb851352a84a6" ns1:_="" ns2:_="" ns3:_="" ns4:_="">
    <xsd:import namespace="http://schemas.microsoft.com/sharepoint/v3"/>
    <xsd:import namespace="9da2a8c5-e2e9-492f-892b-673e1ab35ec9"/>
    <xsd:import namespace="http://schemas.microsoft.com/sharepoint/v3/fields"/>
    <xsd:import namespace="b4702c88-f0f8-4045-a6b8-405c4acd040c"/>
    <xsd:element name="properties">
      <xsd:complexType>
        <xsd:sequence>
          <xsd:element name="documentManagement">
            <xsd:complexType>
              <xsd:all>
                <xsd:element ref="ns2:r_object_id" minOccurs="0"/>
                <xsd:element ref="ns2:i_chronicle_id" minOccurs="0"/>
                <xsd:element ref="ns2:r_version_label" minOccurs="0"/>
                <xsd:element ref="ns2:DocType" minOccurs="0"/>
                <xsd:element ref="ns2:object_name" minOccurs="0"/>
                <xsd:element ref="ns2:MTKeywords" minOccurs="0"/>
                <xsd:element ref="ns2:WorkflowRoute" minOccurs="0"/>
                <xsd:element ref="ns2:WorkflowNotification" minOccurs="0"/>
                <xsd:element ref="ns2:WorkflowType" minOccurs="0"/>
                <xsd:element ref="ns3:Description" minOccurs="0"/>
                <xsd:element ref="ns1:Name" minOccurs="0"/>
                <xsd:element ref="ns2:MicronRecord" minOccurs="0"/>
                <xsd:element ref="ns2:DocumentComment" minOccurs="0"/>
                <xsd:element ref="ns2:EmFrom" minOccurs="0"/>
                <xsd:element ref="ns2:EmSubject" minOccurs="0"/>
                <xsd:element ref="ns2:EmReceivedDate" minOccurs="0"/>
                <xsd:element ref="ns2:EmCategory" minOccurs="0"/>
                <xsd:element ref="ns2:EmAttachment" minOccurs="0"/>
                <xsd:element ref="ns2:EmConversationID" minOccurs="0"/>
                <xsd:element ref="ns2:EmFolder" minOccurs="0"/>
                <xsd:element ref="ns2:EDC_JobID" minOccurs="0"/>
                <xsd:element ref="ns2:EDC_Level1Process" minOccurs="0"/>
                <xsd:element ref="ns2:EDC_Level2Process" minOccurs="0"/>
                <xsd:element ref="ns2:EDC_LotID" minOccurs="0"/>
                <xsd:element ref="ns2:EDC_MistiID" minOccurs="0"/>
                <xsd:element ref="ns2:EDC_ProcessLevel" minOccurs="0"/>
                <xsd:element ref="ns2:EDC_TechDepartment" minOccurs="0"/>
                <xsd:element ref="ns2:EDC_Section" minOccurs="0"/>
                <xsd:element ref="ns2:EDC_DescriptionofChanges" minOccurs="0"/>
                <xsd:element ref="ns2:EDC_DocumentOwner" minOccurs="0"/>
                <xsd:element ref="ns2:EDC_Job" minOccurs="0"/>
                <xsd:element ref="ns2:EDC_JobType" minOccurs="0"/>
                <xsd:element ref="ns2:EDC_ReviewBy" minOccurs="0"/>
                <xsd:element ref="ns2:EDC_ReviewDate" minOccurs="0"/>
                <xsd:element ref="ns2:EDC_ReviewStatus" minOccurs="0"/>
                <xsd:element ref="ns1:_dlc_Exempt" minOccurs="0"/>
                <xsd:element ref="ns1:_dlc_ExpireDateSaved" minOccurs="0"/>
                <xsd:element ref="ns1:_dlc_ExpireDate" minOccurs="0"/>
                <xsd:element ref="ns2:EDC_ControlPlanDocument" minOccurs="0"/>
                <xsd:element ref="ns2:EDC_MfgDepartment" minOccurs="0"/>
                <xsd:element ref="ns2:EDC_DesignID" minOccurs="0"/>
                <xsd:element ref="ns2:EDC_DocumentType" minOccurs="0"/>
                <xsd:element ref="ns2:EDC_EquipmentTechnology" minOccurs="0"/>
                <xsd:element ref="ns2:EDC_FabModule" minOccurs="0"/>
                <xsd:element ref="ns2:EDC_MfgFacility" minOccurs="0"/>
                <xsd:element ref="ns2:EDC_ManufacturingGroup" minOccurs="0"/>
                <xsd:element ref="ns2:EDC_MfgProcess" minOccurs="0"/>
                <xsd:element ref="ns2:EDC_MfgStatus" minOccurs="0"/>
                <xsd:element ref="ns2:EDC_MfgArea" minOccurs="0"/>
                <xsd:element ref="ns2:EDC_BinNumber" minOccurs="0"/>
                <xsd:element ref="ns2:EDC_FailureSignature" minOccurs="0"/>
                <xsd:element ref="ns4:_dlc_DocId" minOccurs="0"/>
                <xsd:element ref="ns4:_dlc_DocIdUrl" minOccurs="0"/>
                <xsd:element ref="ns4: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Name" ma:index="18" nillable="true" ma:displayName="Account" ma:internalName="Name" ma:readOnly="true">
      <xsd:simpleType>
        <xsd:restriction base="dms:Text"/>
      </xsd:simpleType>
    </xsd:element>
    <xsd:element name="_dlc_Exempt" ma:index="43" nillable="true" ma:displayName="Exempt from Policy" ma:hidden="true" ma:internalName="_dlc_Exempt" ma:readOnly="true">
      <xsd:simpleType>
        <xsd:restriction base="dms:Unknown"/>
      </xsd:simpleType>
    </xsd:element>
    <xsd:element name="_dlc_ExpireDateSaved" ma:index="44" nillable="true" ma:displayName="Original Expiration Date" ma:hidden="true" ma:internalName="_dlc_ExpireDateSaved" ma:readOnly="true">
      <xsd:simpleType>
        <xsd:restriction base="dms:DateTime"/>
      </xsd:simpleType>
    </xsd:element>
    <xsd:element name="_dlc_ExpireDate" ma:index="45"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da2a8c5-e2e9-492f-892b-673e1ab35ec9" elementFormDefault="qualified">
    <xsd:import namespace="http://schemas.microsoft.com/office/2006/documentManagement/types"/>
    <xsd:import namespace="http://schemas.microsoft.com/office/infopath/2007/PartnerControls"/>
    <xsd:element name="r_object_id" ma:index="8" nillable="true" ma:displayName="r_object_id" ma:internalName="r_object_id">
      <xsd:simpleType>
        <xsd:restriction base="dms:Text"/>
      </xsd:simpleType>
    </xsd:element>
    <xsd:element name="i_chronicle_id" ma:index="9" nillable="true" ma:displayName="i_chronicle_id" ma:internalName="i_chronicle_id">
      <xsd:simpleType>
        <xsd:restriction base="dms:Text"/>
      </xsd:simpleType>
    </xsd:element>
    <xsd:element name="r_version_label" ma:index="10" nillable="true" ma:displayName="r_version_label" ma:internalName="r_version_label">
      <xsd:simpleType>
        <xsd:restriction base="dms:Text"/>
      </xsd:simpleType>
    </xsd:element>
    <xsd:element name="DocType" ma:index="11" nillable="true" ma:displayName="DocType" ma:internalName="DocType">
      <xsd:simpleType>
        <xsd:restriction base="dms:Text"/>
      </xsd:simpleType>
    </xsd:element>
    <xsd:element name="object_name" ma:index="12" nillable="true" ma:displayName="object_name" ma:internalName="object_name">
      <xsd:simpleType>
        <xsd:restriction base="dms:Note">
          <xsd:maxLength value="255"/>
        </xsd:restriction>
      </xsd:simpleType>
    </xsd:element>
    <xsd:element name="MTKeywords" ma:index="13" nillable="true" ma:displayName="MT Keywords" ma:internalName="MTKeywords">
      <xsd:simpleType>
        <xsd:restriction base="dms:Text"/>
      </xsd:simpleType>
    </xsd:element>
    <xsd:element name="WorkflowRoute" ma:index="14" nillable="true" ma:displayName="Workflow Route" ma:indexed="true" ma:list="4849cd2b-f0d2-40c6-a58c-6844ae704402" ma:internalName="WorkflowRoute" ma:showField="Title" ma:web="b4702c88-f0f8-4045-a6b8-405c4acd040c">
      <xsd:simpleType>
        <xsd:restriction base="dms:Lookup"/>
      </xsd:simpleType>
    </xsd:element>
    <xsd:element name="WorkflowNotification" ma:index="15" nillable="true" ma:displayName="Workflow Notification" ma:internalName="WorkflowNotification">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orkflowType" ma:index="16" nillable="true" ma:displayName="Workflow Type" ma:default="Circular" ma:internalName="WorkflowType">
      <xsd:simpleType>
        <xsd:union memberTypes="dms:Text">
          <xsd:simpleType>
            <xsd:restriction base="dms:Choice">
              <xsd:enumeration value="Circular"/>
              <xsd:enumeration value=" Linear with Release"/>
              <xsd:enumeration value=" Linear with Reroute"/>
            </xsd:restriction>
          </xsd:simpleType>
        </xsd:union>
      </xsd:simpleType>
    </xsd:element>
    <xsd:element name="MicronRecord" ma:index="19" nillable="true" ma:displayName="Micron Record" ma:default="No" ma:internalName="MicronRecord">
      <xsd:simpleType>
        <xsd:union memberTypes="dms:Text">
          <xsd:simpleType>
            <xsd:restriction base="dms:Choice">
              <xsd:enumeration value="No"/>
              <xsd:enumeration value=" Yes"/>
            </xsd:restriction>
          </xsd:simpleType>
        </xsd:union>
      </xsd:simpleType>
    </xsd:element>
    <xsd:element name="DocumentComment" ma:index="20" nillable="true" ma:displayName="Document Comment" ma:internalName="DocumentComment">
      <xsd:simpleType>
        <xsd:restriction base="dms:Text"/>
      </xsd:simpleType>
    </xsd:element>
    <xsd:element name="EmFrom" ma:index="21" nillable="true" ma:displayName="EmFrom" ma:internalName="EmFrom" ma:readOnly="false">
      <xsd:simpleType>
        <xsd:restriction base="dms:Text">
          <xsd:maxLength value="255"/>
        </xsd:restriction>
      </xsd:simpleType>
    </xsd:element>
    <xsd:element name="EmSubject" ma:index="22" nillable="true" ma:displayName="EmSubject" ma:internalName="EmSubject" ma:readOnly="false">
      <xsd:simpleType>
        <xsd:restriction base="dms:Text">
          <xsd:maxLength value="255"/>
        </xsd:restriction>
      </xsd:simpleType>
    </xsd:element>
    <xsd:element name="EmReceivedDate" ma:index="23" nillable="true" ma:displayName="EmReceivedDate" ma:format="DateTime" ma:internalName="EmReceivedDate" ma:readOnly="false">
      <xsd:simpleType>
        <xsd:restriction base="dms:DateTime"/>
      </xsd:simpleType>
    </xsd:element>
    <xsd:element name="EmCategory" ma:index="24" nillable="true" ma:displayName="EmCategory" ma:internalName="EmCategory" ma:readOnly="false">
      <xsd:simpleType>
        <xsd:restriction base="dms:Text">
          <xsd:maxLength value="255"/>
        </xsd:restriction>
      </xsd:simpleType>
    </xsd:element>
    <xsd:element name="EmAttachment" ma:index="25" nillable="true" ma:displayName="EmAttachment" ma:default="No" ma:format="Dropdown" ma:internalName="EmAttachment" ma:readOnly="false">
      <xsd:simpleType>
        <xsd:restriction base="dms:Choice">
          <xsd:enumeration value="No"/>
          <xsd:enumeration value="Yes"/>
        </xsd:restriction>
      </xsd:simpleType>
    </xsd:element>
    <xsd:element name="EmConversationID" ma:index="26" nillable="true" ma:displayName="EmConversationID" ma:internalName="EmConversationID" ma:readOnly="false">
      <xsd:simpleType>
        <xsd:restriction base="dms:Text">
          <xsd:maxLength value="255"/>
        </xsd:restriction>
      </xsd:simpleType>
    </xsd:element>
    <xsd:element name="EmFolder" ma:index="27" nillable="true" ma:displayName="EmFolder" ma:internalName="EmFolder" ma:readOnly="false">
      <xsd:simpleType>
        <xsd:restriction base="dms:Text">
          <xsd:maxLength value="255"/>
        </xsd:restriction>
      </xsd:simpleType>
    </xsd:element>
    <xsd:element name="EDC_JobID" ma:index="28" nillable="true" ma:displayName="Job ID" ma:internalName="EDC_JobID">
      <xsd:simpleType>
        <xsd:restriction base="dms:Text"/>
      </xsd:simpleType>
    </xsd:element>
    <xsd:element name="EDC_Level1Process" ma:index="29" nillable="true" ma:displayName="Level 1 Process" ma:internalName="EDC_Level1Process">
      <xsd:simpleType>
        <xsd:restriction base="dms:Text"/>
      </xsd:simpleType>
    </xsd:element>
    <xsd:element name="EDC_Level2Process" ma:index="30" nillable="true" ma:displayName="Level 2 Process" ma:internalName="EDC_Level2Process">
      <xsd:simpleType>
        <xsd:restriction base="dms:Text"/>
      </xsd:simpleType>
    </xsd:element>
    <xsd:element name="EDC_LotID" ma:index="31" nillable="true" ma:displayName="Lot ID" ma:internalName="EDC_LotID">
      <xsd:simpleType>
        <xsd:restriction base="dms:Text"/>
      </xsd:simpleType>
    </xsd:element>
    <xsd:element name="EDC_MistiID" ma:index="32" nillable="true" ma:displayName="Misti ID" ma:internalName="EDC_MistiID">
      <xsd:simpleType>
        <xsd:restriction base="dms:Text"/>
      </xsd:simpleType>
    </xsd:element>
    <xsd:element name="EDC_ProcessLevel" ma:index="33" nillable="true" ma:displayName="Process Level" ma:format="Dropdown" ma:internalName="EDC_ProcessLevel">
      <xsd:simpleType>
        <xsd:union memberTypes="dms:Text">
          <xsd:simpleType>
            <xsd:restriction base="dms:Choice">
              <xsd:enumeration value="00 PAD OXIDATION"/>
              <xsd:enumeration value="00 PWELL OXIDATION"/>
              <xsd:enumeration value="00 PWELL PRE OXIDATION CLN"/>
              <xsd:enumeration value="02 ALIGN MARK INSITU WET STRIP"/>
              <xsd:enumeration value="02 ALIGN MARK PHOTO"/>
              <xsd:enumeration value="02 ALIGN MARK RESIST DESCUM"/>
              <xsd:enumeration value="02 Pat"/>
              <xsd:enumeration value="02 PATTERN"/>
              <xsd:enumeration value="100:1 HF"/>
              <xsd:enumeration value="11 SPACER OXIDE DEP"/>
              <xsd:enumeration value="11 SPACER OXIDE DRY ETCH"/>
              <xsd:enumeration value="11 SPACER PHOTO"/>
              <xsd:enumeration value="15 NTUB PHOTO"/>
              <xsd:enumeration value="15 NTUB WELL DESCUM"/>
              <xsd:enumeration value="15 NTUB WELL P IMPLANT"/>
              <xsd:enumeration value="15 PATTERN"/>
              <xsd:enumeration value="16 COAT\BAKE"/>
              <xsd:enumeration value="17 COAT\BAKE"/>
              <xsd:enumeration value="18 COAT\BAKE"/>
              <xsd:enumeration value="20 CVD SOD"/>
              <xsd:enumeration value="20 FLD NIT WET STRIP MICRO INSP"/>
              <xsd:enumeration value="20 INSITU DRY ETCH"/>
              <xsd:enumeration value="20 NITRIDE DEP"/>
              <xsd:enumeration value="20 PATTERN"/>
              <xsd:enumeration value="20 STI ARC DEP"/>
              <xsd:enumeration value="20 STI CARBON DEP"/>
              <xsd:enumeration value="20 STI CARBON DRY ETCH"/>
              <xsd:enumeration value="20 STI ENH B IMPLANT"/>
              <xsd:enumeration value="20 STI INSITU DRY ETCH"/>
              <xsd:enumeration value="20 STI INTEGRATED DRY ETCH"/>
              <xsd:enumeration value="20 STI NITRIDE DEP"/>
              <xsd:enumeration value="20 STI NITRIDE DEP 2"/>
              <xsd:enumeration value="20 STI OXIDATION"/>
              <xsd:enumeration value="20 STI OXIDE CMP"/>
              <xsd:enumeration value="20 STI OXIDE COAT"/>
              <xsd:enumeration value="20 STI OXIDE DENS"/>
              <xsd:enumeration value="20 STI OXIDE DEP"/>
              <xsd:enumeration value="20 STI PHOTO"/>
              <xsd:enumeration value="20 STI PRE OXDATI CLN MIC INSP"/>
              <xsd:enumeration value="20 STI SOD CMP"/>
              <xsd:enumeration value="20 TEOS DEP"/>
              <xsd:enumeration value="21 PATTERN"/>
              <xsd:enumeration value="22 PATTERN"/>
              <xsd:enumeration value="22 PWELL PHOTO"/>
              <xsd:enumeration value="23 GATE POLY B IMPLANT"/>
              <xsd:enumeration value="23 NWELL PHOTO"/>
              <xsd:enumeration value="23 PATTERN"/>
              <xsd:enumeration value="24 N- PHOTO"/>
              <xsd:enumeration value="25 CONTAINER NITRIDE DEP"/>
              <xsd:enumeration value="25 CONTAINER NITRIDE DRY ETCH"/>
              <xsd:enumeration value="25 CONTAINER PHOTO"/>
              <xsd:enumeration value="25 CONTAINER POLY DEP"/>
              <xsd:enumeration value="28 PWELL PHOTO"/>
              <xsd:enumeration value="29 RAD ARC DEP"/>
              <xsd:enumeration value="29 RAD CARBON DEP"/>
              <xsd:enumeration value="29 RAD CARBON DRY ETCH"/>
              <xsd:enumeration value="29 RAD INSIT DRYSTR CLN MIC INSP"/>
              <xsd:enumeration value="29 RAD INSITU DRY ETCH"/>
              <xsd:enumeration value="29 RAD INTEGRATED DRY ETCH"/>
              <xsd:enumeration value="29 RAD OXIDATION"/>
              <xsd:enumeration value="29 RAD PHOTO"/>
              <xsd:enumeration value="30 N- PHOTO"/>
              <xsd:enumeration value="30 PATTERN"/>
              <xsd:enumeration value="33 PATTERN"/>
              <xsd:enumeration value="34 P- HALO ANG P IMPLANT"/>
              <xsd:enumeration value="34 P- LDD BF2 IMPLANT"/>
              <xsd:enumeration value="34 P- PHOTO"/>
              <xsd:enumeration value="34 PATTERN"/>
              <xsd:enumeration value="35 GATE PHOTO"/>
              <xsd:enumeration value="35 PATTERN"/>
              <xsd:enumeration value="36 N+ PHOTO"/>
              <xsd:enumeration value="37 P+ PHOTO"/>
              <xsd:enumeration value="37 P+ SD ANNEAL"/>
              <xsd:enumeration value="37 P+ SD B IMPLANT"/>
              <xsd:enumeration value="37 PATTERN"/>
              <xsd:enumeration value="39 N- PHOTO"/>
              <xsd:enumeration value="39 PATTERN"/>
              <xsd:enumeration value="40 CONTACT OXIDE DEP"/>
              <xsd:enumeration value="40 CONTACT OXIDE DRY ETCH"/>
              <xsd:enumeration value="40 CONTACT OXIDE RTP"/>
              <xsd:enumeration value="40 CONTACT PHOTO"/>
              <xsd:enumeration value="40 OXIDE DRY ETCH"/>
              <xsd:enumeration value="40 PATTERN"/>
              <xsd:enumeration value="40 TEOS DEP"/>
              <xsd:enumeration value="41 BACKSIDE NITRIDE DRY ETCH"/>
              <xsd:enumeration value="41 BACKSIDE RESIST COAT"/>
              <xsd:enumeration value="41 BPSG DEP"/>
              <xsd:enumeration value="41 BPSG RTP"/>
              <xsd:enumeration value="41 BSON"/>
              <xsd:enumeration value="41 CONTACT BPSG CMP"/>
              <xsd:enumeration value="41 CONTACT BPSG DEP"/>
              <xsd:enumeration value="41 CONTACT BPSG REFLOW"/>
              <xsd:enumeration value="41 CONTACT BPSG RTP"/>
              <xsd:enumeration value="41 CONTACT INTEGRATED DRY ETCH"/>
              <xsd:enumeration value="41 CONTACT MLR DRY ETCH"/>
              <xsd:enumeration value="41 CONTACT NITR PUNCH DRY ETCH"/>
              <xsd:enumeration value="41 CONTACT NITRIDE DEP"/>
              <xsd:enumeration value="41 CONTACT OXIDE DRY ETCH"/>
              <xsd:enumeration value="41 CONTACT PHOTO"/>
              <xsd:enumeration value="41 CONTACT POLY CMP"/>
              <xsd:enumeration value="41 CONTACT POLY CMP MICRO INSP"/>
              <xsd:enumeration value="41 CONTACT POLY DEP"/>
              <xsd:enumeration value="41 CONTACT POLY PUNCH DRY ETCH"/>
              <xsd:enumeration value="41 EPI NITRIDE BACKSIDE DRY ETCH"/>
              <xsd:enumeration value="41 EPI SI DEP"/>
              <xsd:enumeration value="41 NITRIDE DEP"/>
              <xsd:enumeration value="41 OXIDE DRY ETCH"/>
              <xsd:enumeration value="41 PATTERN"/>
              <xsd:enumeration value="41 POLY CMP"/>
              <xsd:enumeration value="41 POLY DEP"/>
              <xsd:enumeration value="41 REFLOW"/>
              <xsd:enumeration value="41 SON BPSG CMP"/>
              <xsd:enumeration value="42 CONT AL2O3 DEP"/>
              <xsd:enumeration value="42 CONT CMP"/>
              <xsd:enumeration value="42 CONT OX DRY STR CLN MIC INSP"/>
              <xsd:enumeration value="42 CONT RTP"/>
              <xsd:enumeration value="42 CONTAINER ARC DEP"/>
              <xsd:enumeration value="42 CONTAINER CARBON DEP"/>
              <xsd:enumeration value="42 CONTAINER CARBON DRY ETCH"/>
              <xsd:enumeration value="42 CONTAINER HFO2 DEP"/>
              <xsd:enumeration value="42 CONTAINER INSITU HFO2 DEP"/>
              <xsd:enumeration value="42 CONTAINER METAL CMP"/>
              <xsd:enumeration value="42 CONTAINER NITRIDE DEP"/>
              <xsd:enumeration value="42 CONTAINER NITRIDE RTP"/>
              <xsd:enumeration value="42 CONTAINER OXIDE DRY ETCH"/>
              <xsd:enumeration value="42 CONTAINER OXIDE RTP"/>
              <xsd:enumeration value="42 CONTAINER PHOTO"/>
              <xsd:enumeration value="42 CONTAINER POLY DRY ETCH"/>
              <xsd:enumeration value="42 CONTAINER PSG CMP"/>
              <xsd:enumeration value="42 CONTAINER PSG DEP"/>
              <xsd:enumeration value="42 CONTAINER PSG REFLOW"/>
              <xsd:enumeration value="42 CONTAINER RESIST COAT"/>
              <xsd:enumeration value="42 CONTAINER TI DEP"/>
              <xsd:enumeration value="42 CONTAINER TIN DEP"/>
              <xsd:enumeration value="42 CVD TIN DEP"/>
              <xsd:enumeration value="42 NIT BARRIER DEP"/>
              <xsd:enumeration value="42 OXIDE DRY ETCH"/>
              <xsd:enumeration value="42 POLY DRY ETCH"/>
              <xsd:enumeration value="42 PSG DEP"/>
              <xsd:enumeration value="42 PSG REFLOW"/>
              <xsd:enumeration value="45 CONTACT OXIDE DRY ETCH"/>
              <xsd:enumeration value="45 CONTACT PHOTO"/>
              <xsd:enumeration value="46 DARC DEP"/>
              <xsd:enumeration value="46 PATTERN"/>
              <xsd:enumeration value="47 LAST PART DARC ET"/>
              <xsd:enumeration value="47 PATTERN"/>
              <xsd:enumeration value="49 BACKSIDE NITRIDE DRY ETCH"/>
              <xsd:enumeration value="49 BACKSIDE RESIST COAT"/>
              <xsd:enumeration value="49 BPSG DEP"/>
              <xsd:enumeration value="49 BPSG REFLOW"/>
              <xsd:enumeration value="49 BPSG RTP"/>
              <xsd:enumeration value="49 CONT NITR BACKSIDE DRY ETCH"/>
              <xsd:enumeration value="49 CONTACT INTEGRATED DRY ETCH"/>
              <xsd:enumeration value="49 CONTACT MLR DRY ETCH"/>
              <xsd:enumeration value="49 CONTACT OXIDE CMP"/>
              <xsd:enumeration value="49 CONTACT OXIDE COAT"/>
              <xsd:enumeration value="49 CONTACT OXIDE DENS"/>
              <xsd:enumeration value="49 CONTACT OXIDE DEP"/>
              <xsd:enumeration value="49 CONTACT OXIDE DRY ETCH"/>
              <xsd:enumeration value="49 CONTACT PHOTO"/>
              <xsd:enumeration value="49 CONTACT POLY CMP"/>
              <xsd:enumeration value="49 CONTACT POLY CMP MICRO INSP"/>
              <xsd:enumeration value="49 CONTACT POLY DEP"/>
              <xsd:enumeration value="49 CONTACT POLY PUNCH DRY ETCH"/>
              <xsd:enumeration value="49 OXIDE DRY ETCH"/>
              <xsd:enumeration value="49 PATTERN"/>
              <xsd:enumeration value="49 POLY CMP"/>
              <xsd:enumeration value="49 POLY DEP"/>
              <xsd:enumeration value="49 PUNCH DRY ETCH"/>
              <xsd:enumeration value="49 SON BPSG CMP"/>
              <xsd:enumeration value="50 FIRST PART ETCH"/>
              <xsd:enumeration value="50 FRST PART NIT DEP"/>
              <xsd:enumeration value="50 GATE ARC DEP"/>
              <xsd:enumeration value="50 GATE CARBON DEP"/>
              <xsd:enumeration value="50 GATE CARBON DRY ETCH"/>
              <xsd:enumeration value="50 GATE INSITU DRY ETCH"/>
              <xsd:enumeration value="50 GATE INSITU POLY DEP"/>
              <xsd:enumeration value="50 GATE INSITU POLY DEP MIC INSP"/>
              <xsd:enumeration value="50 GATE INTEGRATED DRY ETCH"/>
              <xsd:enumeration value="50 GATE METAL SPUTTER"/>
              <xsd:enumeration value="50 GATE NITRIDE DEP"/>
              <xsd:enumeration value="50 GATE NITRIDE DEP 2"/>
              <xsd:enumeration value="50 GATE OXIDATION"/>
              <xsd:enumeration value="50 GATE OXIDATION 2"/>
              <xsd:enumeration value="50 GATE OXIDE DPN"/>
              <xsd:enumeration value="50 GATE PHOTO"/>
              <xsd:enumeration value="50 GATE POLY DEP"/>
              <xsd:enumeration value="50 GATE POLY DRY ETCH"/>
              <xsd:enumeration value="50 GATE POLY RTP"/>
              <xsd:enumeration value="50 GATE SAC OXIDATION"/>
              <xsd:enumeration value="50 GATE SD OXDATI CLN MIC INSP"/>
              <xsd:enumeration value="50 GATE SD OXIDATION"/>
              <xsd:enumeration value="50 GATEOX"/>
              <xsd:enumeration value="50 GATEOX 2"/>
              <xsd:enumeration value="50 GOX 2 DPN"/>
              <xsd:enumeration value="50 GOX 2 RTP"/>
              <xsd:enumeration value="50 LAST PART ETCH"/>
              <xsd:enumeration value="50 NIT SPACER DEP"/>
              <xsd:enumeration value="50 NIT SPACER ETCH"/>
              <xsd:enumeration value="50 NITRIDE DEP"/>
              <xsd:enumeration value="50 PATTERN"/>
              <xsd:enumeration value="50 POLY DEP"/>
              <xsd:enumeration value="50 POLY RTP"/>
              <xsd:enumeration value="50 PVD MMTI\WN\W DEP"/>
              <xsd:enumeration value="50 SACOX"/>
              <xsd:enumeration value="50 SELECTIVE SDOX"/>
              <xsd:enumeration value="50 SPACER NITRIDE DEP"/>
              <xsd:enumeration value="50 SPACER NITRIDE DRY ETCH"/>
              <xsd:enumeration value="500:1 HF"/>
              <xsd:enumeration value="52 CELL INSITU DRY ETCH"/>
              <xsd:enumeration value="52 CELL METAL SPUTTER"/>
              <xsd:enumeration value="52 CELL PHOTO"/>
              <xsd:enumeration value="52 CELL POLY DEP"/>
              <xsd:enumeration value="52 CELL TIN DEP"/>
              <xsd:enumeration value="52 CELLINSIT DRYSTR CLN MIC INSP"/>
              <xsd:enumeration value="52 CVD CELL TIN DEP"/>
              <xsd:enumeration value="52 INSITU DRY ETCH"/>
              <xsd:enumeration value="52 PATTERN"/>
              <xsd:enumeration value="52 PVD WSIX DEP"/>
              <xsd:enumeration value="55 BDL ARC DEP"/>
              <xsd:enumeration value="55 BDL CARBON DEP"/>
              <xsd:enumeration value="55 BDL CARBON DRY ETCH"/>
              <xsd:enumeration value="55 BDL INSIT DRYSTR CLN MIC INSP"/>
              <xsd:enumeration value="55 BDL INSITU DRY ETCH"/>
              <xsd:enumeration value="55 BDL INTEGRATED DRY ETCH"/>
              <xsd:enumeration value="55 BDL MET SPUT SCR MIC INSP"/>
              <xsd:enumeration value="55 BDL METAL SPUTTER"/>
              <xsd:enumeration value="55 BDL NITRIDE DEP"/>
              <xsd:enumeration value="55 BDL PHOTO"/>
              <xsd:enumeration value="55 BDL W DEP"/>
              <xsd:enumeration value="55 CVD W DEP"/>
              <xsd:enumeration value="55 DRY DEVELOP ETCH"/>
              <xsd:enumeration value="55 INSITU DRY ETCH"/>
              <xsd:enumeration value="55 NIT SPACER DEP"/>
              <xsd:enumeration value="55 NIT SPACER ETCH"/>
              <xsd:enumeration value="55 NITRIDE CAP DEP"/>
              <xsd:enumeration value="55 PATTERN"/>
              <xsd:enumeration value="55 PVD MMTI\WN DEP"/>
              <xsd:enumeration value="55 SPACER NITRIDE DEP"/>
              <xsd:enumeration value="55 SPACER NITRIDE DRY ETCH"/>
              <xsd:enumeration value="60 BPSG CMP"/>
              <xsd:enumeration value="60 BPSG DEP"/>
              <xsd:enumeration value="60 CONTACT ARC DEP"/>
              <xsd:enumeration value="60 CONTACT BPSG CMP"/>
              <xsd:enumeration value="60 CONTACT BPSG DEP"/>
              <xsd:enumeration value="60 CONTACT CARBON DEP"/>
              <xsd:enumeration value="60 CONTACT CARBON DRY ETCH"/>
              <xsd:enumeration value="60 CONTACT METAL CMP"/>
              <xsd:enumeration value="60 CONTACT METAL CMP MICRO INSP"/>
              <xsd:enumeration value="60 CONTACT OXIDE DEP"/>
              <xsd:enumeration value="60 CONTACT OXIDE DRY ETCH"/>
              <xsd:enumeration value="60 CONTACT PHOTO"/>
              <xsd:enumeration value="60 CONTACT TI DEP"/>
              <xsd:enumeration value="60 CONTACT TIN DEP"/>
              <xsd:enumeration value="60 CONTACT W DEP"/>
              <xsd:enumeration value="60 CVD TI DEP"/>
              <xsd:enumeration value="60 CVD TIN DEP"/>
              <xsd:enumeration value="60 CVD W DEP"/>
              <xsd:enumeration value="60 DRY DEVELOP ETCH"/>
              <xsd:enumeration value="60 OXIDE DRY ETCH"/>
              <xsd:enumeration value="60 PATTERN"/>
              <xsd:enumeration value="60 W CMP"/>
              <xsd:enumeration value="61 ILD DEP"/>
              <xsd:enumeration value="61 OXIDE DRY ETCH"/>
              <xsd:enumeration value="61 PATTERN"/>
              <xsd:enumeration value="62 PATTERN"/>
              <xsd:enumeration value="65 CU VIA OXIDE DEP"/>
              <xsd:enumeration value="65 CU VIA OXIDE DRY ETCH"/>
              <xsd:enumeration value="65 CU VIA PHOTO"/>
              <xsd:enumeration value="66 VIA OXIDE DRY ETCH"/>
              <xsd:enumeration value="71 METAL DRY ETCH"/>
              <xsd:enumeration value="71 PATTERN"/>
              <xsd:enumeration value="71 PVD AL DEP"/>
              <xsd:enumeration value="72 METAL DRY ETCH"/>
              <xsd:enumeration value="72 PATTERN"/>
              <xsd:enumeration value="72 PVD AL DEP"/>
              <xsd:enumeration value="73 PATTERN"/>
              <xsd:enumeration value="82 CU BACKSIDE NITRIDE DEP"/>
              <xsd:enumeration value="82 CU PASS ALLOY"/>
              <xsd:enumeration value="82 CU PASS INSITU DRY ETCH"/>
              <xsd:enumeration value="82 CU PASS NITRIDE DEP"/>
              <xsd:enumeration value="82 CU PASS OXIDE DEP"/>
              <xsd:enumeration value="82 CU PASS PHOTO"/>
              <xsd:enumeration value="82 CU PASS POLYIMIDE ANNEAL"/>
              <xsd:enumeration value="82 OXIDE DRY ETCH"/>
              <xsd:enumeration value="82 PASS ALLOY"/>
              <xsd:enumeration value="82 PASS INSITU DRY ETCH"/>
              <xsd:enumeration value="82 PASS NITRIDE BACKSIDE DEP"/>
              <xsd:enumeration value="82 PASS NITRIDE DEP"/>
              <xsd:enumeration value="82 PATTERN"/>
              <xsd:enumeration value="88 PASS OXIDE DRY ETCH"/>
              <xsd:enumeration value="88 PASS PHOTO"/>
              <xsd:enumeration value="91 DAMASCENE BLOK DEP"/>
              <xsd:enumeration value="91 DAMASCENE INTEGRATED DRY ETCH"/>
              <xsd:enumeration value="91 DAMASCENE OXIDE DEP"/>
              <xsd:enumeration value="91 DAMASCENE OXIDE DRY ETCH"/>
              <xsd:enumeration value="91 DAMASCENE PHOTO"/>
              <xsd:enumeration value="91 METAL1 BLOK DEP"/>
              <xsd:enumeration value="91 METAL1 CU ANNEAL"/>
              <xsd:enumeration value="91 METAL1 CU CMP"/>
              <xsd:enumeration value="91 METAL1 CU CMP MICRO INSP"/>
              <xsd:enumeration value="91 METAL1 CU SPUTTER"/>
              <xsd:enumeration value="92 METAL2 BLOK DEP"/>
              <xsd:enumeration value="92 METAL2 CU ANNEAL"/>
              <xsd:enumeration value="92 METAL2 CU CMP"/>
              <xsd:enumeration value="92 METAL2 CU CMP MICRO INSP"/>
              <xsd:enumeration value="92 METAL2 CU SPUTTER"/>
              <xsd:enumeration value="92 METAL2 OXIDE DRY ETCH"/>
              <xsd:enumeration value="92 METAL2 PHOTO"/>
              <xsd:enumeration value="93 INTERCON OXIDE DRY ETCH"/>
              <xsd:enumeration value="ACC"/>
              <xsd:enumeration value="ADD SC1"/>
              <xsd:enumeration value="Bevel Etch"/>
              <xsd:enumeration value="BKSIDE NIT ETCH"/>
              <xsd:enumeration value="BOE"/>
              <xsd:enumeration value="BOE \ STRIP PIRANHA \ HF"/>
              <xsd:enumeration value="BOE\Strip Piranha\HF"/>
              <xsd:enumeration value="Cu Plating"/>
              <xsd:enumeration value="CU PLATING"/>
              <xsd:enumeration value="Cu_Plating"/>
              <xsd:enumeration value="CURE"/>
              <xsd:enumeration value="Descum Strip"/>
              <xsd:enumeration value="DESCUM STRIP"/>
              <xsd:enumeration value="DIL PHOS"/>
              <xsd:enumeration value="HF"/>
              <xsd:enumeration value="HF \ WAPM"/>
              <xsd:enumeration value="HIGH CURRENT\LOW ENERGY"/>
              <xsd:enumeration value="HIGH ENERGY"/>
              <xsd:enumeration value="HOT PHOS"/>
              <xsd:enumeration value="ILD CMP"/>
              <xsd:enumeration value="ILD2 CMP"/>
              <xsd:enumeration value="MID CURRENT"/>
              <xsd:enumeration value="MRCA"/>
              <xsd:enumeration value="MRCA \ 100:1HF"/>
              <xsd:enumeration value="MSE"/>
              <xsd:enumeration value="MSE2"/>
              <xsd:enumeration value="NH3 STRIP"/>
              <xsd:enumeration value="Ni-Pd Plating"/>
              <xsd:enumeration value="NI-PD PLATING"/>
              <xsd:enumeration value="PADOX"/>
              <xsd:enumeration value="PIRANHA"/>
              <xsd:enumeration value="PIRANHA \ HF"/>
              <xsd:enumeration value="Piranha\HF"/>
              <xsd:enumeration value="QE II"/>
              <xsd:enumeration value="QE2"/>
              <xsd:enumeration value="RINSE"/>
              <xsd:enumeration value="Rinse \ SC1 \ HFSC1 \ SC1HF"/>
              <xsd:enumeration value="RINSE \ SC1 \ HFSC1 \ SC1HF"/>
              <xsd:enumeration value="S\D ANNEAL"/>
              <xsd:enumeration value="SC1"/>
              <xsd:enumeration value="SC1 \ HF"/>
              <xsd:enumeration value="SC1\HF"/>
              <xsd:enumeration value="Scrub SS3000"/>
              <xsd:enumeration value="SCRUB SS3000"/>
              <xsd:enumeration value="Scrub SU3000"/>
              <xsd:enumeration value="SCRUB SU3000"/>
              <xsd:enumeration value="SCRUBBER"/>
              <xsd:enumeration value="SOD DENSE"/>
              <xsd:enumeration value="Strip"/>
              <xsd:enumeration value="STRIP"/>
              <xsd:enumeration value="WAPM"/>
              <xsd:enumeration value="WAPM\ HFWAPM"/>
              <xsd:enumeration value="WNS"/>
              <xsd:enumeration value="WSIX BUFF"/>
            </xsd:restriction>
          </xsd:simpleType>
        </xsd:union>
      </xsd:simpleType>
    </xsd:element>
    <xsd:element name="EDC_TechDepartment" ma:index="34" nillable="true" ma:displayName="Tech Department" ma:format="Dropdown" ma:internalName="EDC_TechDepartment">
      <xsd:simpleType>
        <xsd:union memberTypes="dms:Text">
          <xsd:simpleType>
            <xsd:restriction base="dms:Choice">
              <xsd:enumeration value="Administration"/>
              <xsd:enumeration value="ADT"/>
              <xsd:enumeration value="Advanced Systems Technology Development"/>
              <xsd:enumeration value="Amos Plant ops"/>
              <xsd:enumeration value="Apps Engineering"/>
              <xsd:enumeration value="Assembly"/>
              <xsd:enumeration value="Engineering"/>
              <xsd:enumeration value="Equipment"/>
              <xsd:enumeration value="ESG"/>
              <xsd:enumeration value="F0 EM"/>
              <xsd:enumeration value="F9 FAB"/>
              <xsd:enumeration value="FAB"/>
              <xsd:enumeration value="FAB"/>
              <xsd:enumeration value="Fab1"/>
              <xsd:enumeration value="FAB1"/>
              <xsd:enumeration value="Fab2"/>
              <xsd:enumeration value="FAB2"/>
              <xsd:enumeration value="Fac"/>
              <xsd:enumeration value="FAC"/>
              <xsd:enumeration value="Finance"/>
              <xsd:enumeration value="Flash"/>
              <xsd:enumeration value="HR"/>
              <xsd:enumeration value="Human Resources"/>
              <xsd:enumeration value="Human resources"/>
              <xsd:enumeration value="Information Technology"/>
              <xsd:enumeration value="integration"/>
              <xsd:enumeration value="IS&amp;S"/>
              <xsd:enumeration value="MarCom"/>
              <xsd:enumeration value="MarCom/Apps Engineering"/>
              <xsd:enumeration value="Market Research"/>
              <xsd:enumeration value="Marketing"/>
              <xsd:enumeration value="MFG 200"/>
              <xsd:enumeration value="MFG 300"/>
              <xsd:enumeration value="Mfg Test"/>
              <xsd:enumeration value="MFG Training"/>
              <xsd:enumeration value="Module"/>
              <xsd:enumeration value="MSP"/>
              <xsd:enumeration value="Non Fab"/>
              <xsd:enumeration value="NSG Architecture"/>
              <xsd:enumeration value="P&amp;MM"/>
              <xsd:enumeration value="PE"/>
              <xsd:enumeration value="PEE 200"/>
              <xsd:enumeration value="PEE 300"/>
              <xsd:enumeration value="Planning"/>
              <xsd:enumeration value="PRD"/>
              <xsd:enumeration value="PROBE"/>
              <xsd:enumeration value="Probe &amp; PE"/>
              <xsd:enumeration value="product engineernig"/>
              <xsd:enumeration value="Production"/>
              <xsd:enumeration value="Purchasing &amp; Logistic"/>
              <xsd:enumeration value="QRA"/>
              <xsd:enumeration value="QRA"/>
              <xsd:enumeration value="qra"/>
              <xsd:enumeration value="Quality and Reliability Assurance"/>
              <xsd:enumeration value="RND ( R&amp;D )"/>
              <xsd:enumeration value="San José NAND Flash Controller Design Team"/>
              <xsd:enumeration value="Security"/>
              <xsd:enumeration value="SECURITY"/>
              <xsd:enumeration value="Site Services"/>
              <xsd:enumeration value="Site Wide"/>
              <xsd:enumeration value="SJDC Design Team"/>
              <xsd:enumeration value="SJDC Micron Systems Group"/>
              <xsd:enumeration value="Strategic Marketing"/>
              <xsd:enumeration value="Systems Memory Product Group"/>
              <xsd:enumeration value="Tech Writers"/>
              <xsd:enumeration value="Technical Marketing"/>
              <xsd:enumeration value="Technical marketing"/>
              <xsd:enumeration value="Test"/>
              <xsd:enumeration value="UKDC"/>
              <xsd:enumeration value="UKiDC"/>
              <xsd:enumeration value="YLD ENG"/>
            </xsd:restriction>
          </xsd:simpleType>
        </xsd:union>
      </xsd:simpleType>
    </xsd:element>
    <xsd:element name="EDC_Section" ma:index="35" nillable="true" ma:displayName="Section" ma:format="Dropdown" ma:internalName="EDC_Section">
      <xsd:simpleType>
        <xsd:union memberTypes="dms:Text">
          <xsd:simpleType>
            <xsd:restriction base="dms:Choice">
              <xsd:enumeration value="ADV YIELD MGMT"/>
              <xsd:enumeration value="ADVANCE MICROSCOPY"/>
              <xsd:enumeration value="AUTOMATION INT"/>
              <xsd:enumeration value="BLDG MAINT"/>
              <xsd:enumeration value="BUSINESS SYS"/>
              <xsd:enumeration value="CAP ACQ &amp; ASSETS SALES"/>
              <xsd:enumeration value="CHANGE MGMT"/>
              <xsd:enumeration value="CLEANROOM\GAS"/>
              <xsd:enumeration value="CMP"/>
              <xsd:enumeration value="CMP MFG"/>
              <xsd:enumeration value="COMPUTER SERVICES"/>
              <xsd:enumeration value="DB\UNIX ADMIN\SUPPORT"/>
              <xsd:enumeration value="DEVICE TEST"/>
              <xsd:enumeration value="DEVICE TEST 1"/>
              <xsd:enumeration value="DI\CHEMICAL"/>
              <xsd:enumeration value="DIFFUSION"/>
              <xsd:enumeration value="DIFFUSION MFG"/>
              <xsd:enumeration value="DIFFUSION3"/>
              <xsd:enumeration value="DRY ETCH"/>
              <xsd:enumeration value="DRY ETCH 1"/>
              <xsd:enumeration value="DRY ETCH 2"/>
              <xsd:enumeration value="DRY ETCH1"/>
              <xsd:enumeration value="DRY ETCH2"/>
              <xsd:enumeration value="DRY ETCH4"/>
              <xsd:enumeration value="e-HR\TRG"/>
              <xsd:enumeration value="EHS"/>
              <xsd:enumeration value="ELECTRICAL &amp; INSTRUMENTATION"/>
              <xsd:enumeration value="EMPLOYEE SERVICES"/>
              <xsd:enumeration value="ENGINEERING SYS"/>
              <xsd:enumeration value="EQPT SPARES &amp; SERV"/>
              <xsd:enumeration value="FA\PARAM"/>
              <xsd:enumeration value="FAB AUTOMATION"/>
              <xsd:enumeration value="FAB SUPPORT"/>
              <xsd:enumeration value="FAB TRANSFER"/>
              <xsd:enumeration value="FAILURE ANALYSIS"/>
              <xsd:enumeration value="General"/>
              <xsd:enumeration value="IE\PLANNING"/>
              <xsd:enumeration value="IMPLANT"/>
              <xsd:enumeration value="INTEGRATED ANALYSIS"/>
              <xsd:enumeration value="INTEGRATION"/>
              <xsd:enumeration value="INTEGRATION4"/>
              <xsd:enumeration value="IQC\CHEMICAL LAB"/>
              <xsd:enumeration value="MAINTENANCE"/>
              <xsd:enumeration value="Materials\Warehouse Management"/>
              <xsd:enumeration value="MAT'LS STOCKROOM OPS"/>
              <xsd:enumeration value="MECH &amp; ELECT"/>
              <xsd:enumeration value="MECHANICAL &amp; BLD MAINTENANCE"/>
              <xsd:enumeration value="METROLOGY"/>
              <xsd:enumeration value="MFG EE"/>
              <xsd:enumeration value="na"/>
              <xsd:enumeration value="NETWORK\MAINFRAME\COMM"/>
              <xsd:enumeration value="PC"/>
              <xsd:enumeration value="PC\SERVER\NT ADMIN"/>
              <xsd:enumeration value="Permit Licenses"/>
              <xsd:enumeration value="Photo"/>
              <xsd:enumeration value="PHOTO"/>
              <xsd:enumeration value="PHOTO EQUIPMENT"/>
              <xsd:enumeration value="PHOTO PLANNING"/>
              <xsd:enumeration value="PHOTO2"/>
              <xsd:enumeration value="PHOTO3"/>
              <xsd:enumeration value="PHOTO5"/>
              <xsd:enumeration value="PLANNING"/>
              <xsd:enumeration value="PQA"/>
              <xsd:enumeration value="PRD YIELD ANALYSIS"/>
              <xsd:enumeration value="PROBE PLANNING"/>
              <xsd:enumeration value="PROBE PROCESS"/>
              <xsd:enumeration value="PROBE\ENG APPS"/>
              <xsd:enumeration value="PROCESS CONTROL"/>
              <xsd:enumeration value="PROCESS CONTROL SYSTEM"/>
              <xsd:enumeration value="Procurement &amp; Transactions"/>
              <xsd:enumeration value="PROD PLANNING"/>
              <xsd:enumeration value="PTS\QUAL\RELIABILITY"/>
              <xsd:enumeration value="QS"/>
              <xsd:enumeration value="RDA"/>
              <xsd:enumeration value="RDA3"/>
              <xsd:enumeration value="RDA4"/>
              <xsd:enumeration value="SAP BPP"/>
              <xsd:enumeration value="section"/>
              <xsd:enumeration value="SECURITY"/>
              <xsd:enumeration value="SITE OPS"/>
              <xsd:enumeration value="Spec"/>
              <xsd:enumeration value="Supplier Management"/>
              <xsd:enumeration value="TECHNICAL TRG\KM"/>
              <xsd:enumeration value="TEST APPL"/>
              <xsd:enumeration value="TEST INTG &amp; APPL"/>
              <xsd:enumeration value="THIN FILM"/>
              <xsd:enumeration value="THIN FILM 1"/>
              <xsd:enumeration value="THIN FILM 2"/>
              <xsd:enumeration value="WEB \ KM"/>
              <xsd:enumeration value="WET"/>
              <xsd:enumeration value="WET MFG"/>
              <xsd:enumeration value="YIELD DIAGNOSTIC"/>
              <xsd:enumeration value="YIELD DIAGNOSTIC 1"/>
              <xsd:enumeration value="YIELD DIAGNOSTIC 2"/>
              <xsd:enumeration value="YIELD DIAGNOSTIC 2/PYA"/>
              <xsd:enumeration value="YIELD DIAGNOSTIC 3"/>
              <xsd:enumeration value="YIELD DIAGNOSTIC 4"/>
            </xsd:restriction>
          </xsd:simpleType>
        </xsd:union>
      </xsd:simpleType>
    </xsd:element>
    <xsd:element name="EDC_DescriptionofChanges" ma:index="36" nillable="true" ma:displayName="Description of Changes" ma:internalName="EDC_DescriptionofChanges">
      <xsd:simpleType>
        <xsd:restriction base="dms:Text"/>
      </xsd:simpleType>
    </xsd:element>
    <xsd:element name="EDC_DocumentOwner" ma:index="37" nillable="true" ma:displayName="Document Owner" ma:internalName="EDC_DocumentOwner">
      <xsd:simpleType>
        <xsd:restriction base="dms:Text"/>
      </xsd:simpleType>
    </xsd:element>
    <xsd:element name="EDC_Job" ma:index="38" nillable="true" ma:displayName="Job" ma:format="Dropdown" ma:internalName="EDC_Job">
      <xsd:simpleType>
        <xsd:union memberTypes="dms:Text">
          <xsd:simpleType>
            <xsd:restriction base="dms:Choice">
              <xsd:enumeration value="100 series - Equipment"/>
              <xsd:enumeration value="100s - Operation"/>
              <xsd:enumeration value="20 Series - Equipment"/>
              <xsd:enumeration value="20 Series - Operation"/>
              <xsd:enumeration value="20 Series - Process"/>
              <xsd:enumeration value="200mm_Metrology"/>
              <xsd:enumeration value="30 Series - Equipment"/>
              <xsd:enumeration value="30 series - Operation"/>
              <xsd:enumeration value="30 Series - Operation"/>
              <xsd:enumeration value="30 Series - Process"/>
              <xsd:enumeration value="300mm - Equipment"/>
              <xsd:enumeration value="300mm - NAND Process"/>
              <xsd:enumeration value="300mm - Operation"/>
              <xsd:enumeration value="300mm - Process"/>
              <xsd:enumeration value="300mm - Process/NAND"/>
              <xsd:enumeration value="300mm - YA"/>
              <xsd:enumeration value="300mm_Equipment"/>
              <xsd:enumeration value="300mm_Operation"/>
              <xsd:enumeration value="40 Series - Equipment"/>
              <xsd:enumeration value="40 Series - Operation"/>
              <xsd:enumeration value="40 Series - Process"/>
              <xsd:enumeration value="50 Series - Equipment"/>
              <xsd:enumeration value="50 Series - Operation"/>
              <xsd:enumeration value="50 Series - Process"/>
              <xsd:enumeration value="50 Series - RFQ"/>
              <xsd:enumeration value="60 Series - Operation"/>
              <xsd:enumeration value="60 Series - Process"/>
              <xsd:enumeration value="60 Series - RFQ"/>
              <xsd:enumeration value="70 Series - Process"/>
              <xsd:enumeration value="70 Series - RFQ"/>
              <xsd:enumeration value="80 Series - Process"/>
              <xsd:enumeration value="80 Series NAND - Process"/>
              <xsd:enumeration value="90 Series NAND - Process"/>
              <xsd:enumeration value="Audit"/>
              <xsd:enumeration value="Backup\Restore"/>
              <xsd:enumeration value="Bench"/>
              <xsd:enumeration value="Calibration"/>
              <xsd:enumeration value="Cap Req Purch or Eval"/>
              <xsd:enumeration value="Chemlab"/>
              <xsd:enumeration value="CIM"/>
              <xsd:enumeration value="Cleanroom"/>
              <xsd:enumeration value="Computer Services"/>
              <xsd:enumeration value="Configuration"/>
              <xsd:enumeration value="Control"/>
              <xsd:enumeration value="Customer complaints"/>
              <xsd:enumeration value="Device Qual"/>
              <xsd:enumeration value="DocControl _Records"/>
              <xsd:enumeration value="Downgrade Criteria"/>
              <xsd:enumeration value="EHSMS"/>
              <xsd:enumeration value="Equipment"/>
              <xsd:enumeration value="General"/>
              <xsd:enumeration value="GENERAL"/>
              <xsd:enumeration value="Incoming Material"/>
              <xsd:enumeration value="Manufacturing System"/>
              <xsd:enumeration value="Measurement System Analysis"/>
              <xsd:enumeration value="MFG - Operation"/>
              <xsd:enumeration value="Monitoring"/>
              <xsd:enumeration value="Operation"/>
              <xsd:enumeration value="Outgoing"/>
              <xsd:enumeration value="PROBE\ENG APPS"/>
              <xsd:enumeration value="Process"/>
              <xsd:enumeration value="Process Equipment"/>
              <xsd:enumeration value="Product Reliability"/>
              <xsd:enumeration value="Reporting"/>
              <xsd:enumeration value="Retention\Archive"/>
              <xsd:enumeration value="RFQ-Spec"/>
              <xsd:enumeration value="SAP BPP ECC5.0"/>
              <xsd:enumeration value="SAP Support"/>
              <xsd:enumeration value="Security Officers"/>
              <xsd:enumeration value="Shift Support"/>
              <xsd:enumeration value="Shipping"/>
              <xsd:enumeration value="Software"/>
              <xsd:enumeration value="Start and Stop"/>
              <xsd:enumeration value="Troubleshooting"/>
              <xsd:enumeration value="Vendor Escalation"/>
            </xsd:restriction>
          </xsd:simpleType>
        </xsd:union>
      </xsd:simpleType>
    </xsd:element>
    <xsd:element name="EDC_JobType" ma:index="39" nillable="true" ma:displayName="Job Type" ma:format="Dropdown" ma:internalName="EDC_JobType">
      <xsd:simpleType>
        <xsd:union memberTypes="dms:Text">
          <xsd:simpleType>
            <xsd:restriction base="dms:Choice">
              <xsd:enumeration value="Gasonics"/>
              <xsd:enumeration value="Hoods"/>
              <xsd:enumeration value="Hoods-Mattson"/>
              <xsd:enumeration value="Hoods-TEL"/>
              <xsd:enumeration value="Hoods-TOHO"/>
              <xsd:enumeration value="KEM"/>
              <xsd:enumeration value="Scrubber"/>
              <xsd:enumeration value="02 Pat"/>
              <xsd:enumeration value="100:1 HF"/>
              <xsd:enumeration value="1000:1 HF"/>
              <xsd:enumeration value="11 Pat"/>
              <xsd:enumeration value="11 Spacer Oxide"/>
              <xsd:enumeration value="12 Gate Insitu"/>
              <xsd:enumeration value="13 Pat"/>
              <xsd:enumeration value="15 Pat"/>
              <xsd:enumeration value="16 Coat"/>
              <xsd:enumeration value="16/17/18Coat"/>
              <xsd:enumeration value="17 Coat"/>
              <xsd:enumeration value="18 Coat"/>
              <xsd:enumeration value="193nm Scanner"/>
              <xsd:enumeration value="193nm Track"/>
              <xsd:enumeration value="20"/>
              <xsd:enumeration value="20 DARC"/>
              <xsd:enumeration value="20 Etch"/>
              <xsd:enumeration value="20 Integrated"/>
              <xsd:enumeration value="20 Pat"/>
              <xsd:enumeration value="20 SOD"/>
              <xsd:enumeration value="20 STI Carbon"/>
              <xsd:enumeration value="20 STI Insitu"/>
              <xsd:enumeration value="20 STI Integrated"/>
              <xsd:enumeration value="20 Transparent Carbon"/>
              <xsd:enumeration value="22 Pat"/>
              <xsd:enumeration value="23 Pat"/>
              <xsd:enumeration value="24 Pat"/>
              <xsd:enumeration value="248nm Critical Scanner"/>
              <xsd:enumeration value="248nm Critical Track"/>
              <xsd:enumeration value="248nm Non-Critical Scanner"/>
              <xsd:enumeration value="248nm Non-Critical Track"/>
              <xsd:enumeration value="25 container integrated"/>
              <xsd:enumeration value="25 Container Nitride"/>
              <xsd:enumeration value="25 Pat"/>
              <xsd:enumeration value="28 Pat"/>
              <xsd:enumeration value="29 AHM"/>
              <xsd:enumeration value="29 HDP"/>
              <xsd:enumeration value="29 Integrated"/>
              <xsd:enumeration value="29 Pat"/>
              <xsd:enumeration value="29 RAD Carbon"/>
              <xsd:enumeration value="29 RAD Insitu"/>
              <xsd:enumeration value="29 RAD Integrated"/>
              <xsd:enumeration value="29 RAD metal"/>
              <xsd:enumeration value="29 RAD oxide"/>
              <xsd:enumeration value="29 RAD resist"/>
              <xsd:enumeration value="29 spacer oxide"/>
              <xsd:enumeration value="30 Pat"/>
              <xsd:enumeration value="300mm"/>
              <xsd:enumeration value="300mm Equipment"/>
              <xsd:enumeration value="300mm Operation"/>
              <xsd:enumeration value="300mm Probe Mfg"/>
              <xsd:enumeration value="33 Pat"/>
              <xsd:enumeration value="34 Pat"/>
              <xsd:enumeration value="35 Pat"/>
              <xsd:enumeration value="36 Pat"/>
              <xsd:enumeration value="37 Pat"/>
              <xsd:enumeration value="38 Pat"/>
              <xsd:enumeration value="39 Pat"/>
              <xsd:enumeration value="40 contact integrated"/>
              <xsd:enumeration value="40 Contact MLR"/>
              <xsd:enumeration value="40 Contact Oxide"/>
              <xsd:enumeration value="40 Etch"/>
              <xsd:enumeration value="40 Pat"/>
              <xsd:enumeration value="41 Backside Nitride"/>
              <xsd:enumeration value="41 BPSG"/>
              <xsd:enumeration value="41 BSON"/>
              <xsd:enumeration value="41 Contact Integrated"/>
              <xsd:enumeration value="41 Contact MLR"/>
              <xsd:enumeration value="41 Contact Nitride Punch"/>
              <xsd:enumeration value="41 Contact Oxide"/>
              <xsd:enumeration value="41 Contact Oxynit"/>
              <xsd:enumeration value="41 Contact Poly Punch"/>
              <xsd:enumeration value="41 Etch"/>
              <xsd:enumeration value="41 Pat"/>
              <xsd:enumeration value="41 PCMP"/>
              <xsd:enumeration value="41 SOD"/>
              <xsd:enumeration value="41 SON BPSG"/>
              <xsd:enumeration value="41 SON SOD"/>
              <xsd:enumeration value="42 AHM"/>
              <xsd:enumeration value="42 BPSG"/>
              <xsd:enumeration value="42 CONT TIN CMP"/>
              <xsd:enumeration value="42 Container Carbon"/>
              <xsd:enumeration value="42 container oxide"/>
              <xsd:enumeration value="42 Container Oxide"/>
              <xsd:enumeration value="42 Container Poly"/>
              <xsd:enumeration value="42 DARC"/>
              <xsd:enumeration value="42 ox Etch"/>
              <xsd:enumeration value="42 Ox Etch"/>
              <xsd:enumeration value="42 OXIDE"/>
              <xsd:enumeration value="42 Pat"/>
              <xsd:enumeration value="42 Poly Etch"/>
              <xsd:enumeration value="42 PSG"/>
              <xsd:enumeration value="42 PSG CMP"/>
              <xsd:enumeration value="42 TiN backside"/>
              <xsd:enumeration value="42 Transparent Carbon"/>
              <xsd:enumeration value="45 Contact Integrated"/>
              <xsd:enumeration value="45 Contact Oxide"/>
              <xsd:enumeration value="45 Pat"/>
              <xsd:enumeration value="46 Container Carbon"/>
              <xsd:enumeration value="46 DARC"/>
              <xsd:enumeration value="46 DD Etch"/>
              <xsd:enumeration value="46 Pat"/>
              <xsd:enumeration value="46 TC DARC"/>
              <xsd:enumeration value="46 Transparent Carbon"/>
              <xsd:enumeration value="47 Container Carbon"/>
              <xsd:enumeration value="47 DD Etch"/>
              <xsd:enumeration value="47 Pat"/>
              <xsd:enumeration value="48 Nit Etch"/>
              <xsd:enumeration value="48 Pat"/>
              <xsd:enumeration value="49 AHM"/>
              <xsd:enumeration value="49 Backside Nitride"/>
              <xsd:enumeration value="49 BPSG"/>
              <xsd:enumeration value="49 BSON"/>
              <xsd:enumeration value="49 Contact Integrated"/>
              <xsd:enumeration value="49 Contact MLR"/>
              <xsd:enumeration value="49 Contact Oxide"/>
              <xsd:enumeration value="49 contact oxynit"/>
              <xsd:enumeration value="49 Contact Poly Punch"/>
              <xsd:enumeration value="49 Etch"/>
              <xsd:enumeration value="49 nitride punch"/>
              <xsd:enumeration value="49 Pat"/>
              <xsd:enumeration value="49 PCMP"/>
              <xsd:enumeration value="49 SOD"/>
              <xsd:enumeration value="49 Soft Punch"/>
              <xsd:enumeration value="49 SON SOD"/>
              <xsd:enumeration value="50 DARC"/>
              <xsd:enumeration value="50 Etch"/>
              <xsd:enumeration value="50 Gate Carbon"/>
              <xsd:enumeration value="50 Gate Insitu"/>
              <xsd:enumeration value="50 Gate Integrated"/>
              <xsd:enumeration value="50 Gate Poly"/>
              <xsd:enumeration value="50 Integrated"/>
              <xsd:enumeration value="50 MMTI"/>
              <xsd:enumeration value="50 Pat"/>
              <xsd:enumeration value="50 Spacer Etch"/>
              <xsd:enumeration value="50 Spacer Nitride"/>
              <xsd:enumeration value="50 Transparent Carbon"/>
              <xsd:enumeration value="50 WL"/>
              <xsd:enumeration value="500:1 HF"/>
              <xsd:enumeration value="52"/>
              <xsd:enumeration value="52 Cell Insitu"/>
              <xsd:enumeration value="52 Chop"/>
              <xsd:enumeration value="52 Etch"/>
              <xsd:enumeration value="52 Pat"/>
              <xsd:enumeration value="52 W"/>
              <xsd:enumeration value="52 WSIX"/>
              <xsd:enumeration value="54 backside nitride"/>
              <xsd:enumeration value="54 BL"/>
              <xsd:enumeration value="54 BL integrated"/>
              <xsd:enumeration value="54 spacer1 nitride"/>
              <xsd:enumeration value="54 spacer2 nitride"/>
              <xsd:enumeration value="54 Transparent Carbon"/>
              <xsd:enumeration value="55 BDL"/>
              <xsd:enumeration value="55 BDL Carbon"/>
              <xsd:enumeration value="55 BDL Insitu"/>
              <xsd:enumeration value="55 BDL Integrated"/>
              <xsd:enumeration value="55 DARC"/>
              <xsd:enumeration value="55 DD Etch"/>
              <xsd:enumeration value="55 Etch"/>
              <xsd:enumeration value="55 Integrated"/>
              <xsd:enumeration value="55 LI integrated"/>
              <xsd:enumeration value="55 MMTI"/>
              <xsd:enumeration value="55 Pat"/>
              <xsd:enumeration value="55 Spacer Etch"/>
              <xsd:enumeration value="55 Spacer Nitride"/>
              <xsd:enumeration value="55 TC DARC"/>
              <xsd:enumeration value="55 Transparent Carbon"/>
              <xsd:enumeration value="60 BCMP"/>
              <xsd:enumeration value="60 BLOK"/>
              <xsd:enumeration value="60 BPSG"/>
              <xsd:enumeration value="60 Contact Carbon"/>
              <xsd:enumeration value="60 contact metal"/>
              <xsd:enumeration value="60 Contact Oxide"/>
              <xsd:enumeration value="60 DARC"/>
              <xsd:enumeration value="60 DD Etch"/>
              <xsd:enumeration value="60 Etch"/>
              <xsd:enumeration value="60 Pat"/>
              <xsd:enumeration value="60 TC DARC"/>
              <xsd:enumeration value="60 Transparent Carbon"/>
              <xsd:enumeration value="61 Etch"/>
              <xsd:enumeration value="61 Pat"/>
              <xsd:enumeration value="62 Etch"/>
              <xsd:enumeration value="62 Liner Tin"/>
              <xsd:enumeration value="62 LINER TIN"/>
              <xsd:enumeration value="62 Pat"/>
              <xsd:enumeration value="62 Via Oxide"/>
              <xsd:enumeration value="65 Cu Via Oxide"/>
              <xsd:enumeration value="65 Pat"/>
              <xsd:enumeration value="65 via integrated"/>
              <xsd:enumeration value="66 Cu Via2 Oxide"/>
              <xsd:enumeration value="71 DARC"/>
              <xsd:enumeration value="71 Etch"/>
              <xsd:enumeration value="71 Pat"/>
              <xsd:enumeration value="71 Registration"/>
              <xsd:enumeration value="72 DARC"/>
              <xsd:enumeration value="72 Etch"/>
              <xsd:enumeration value="72 Etch Alignment"/>
              <xsd:enumeration value="72 Pat"/>
              <xsd:enumeration value="73 DARC"/>
              <xsd:enumeration value="73 Metal3"/>
              <xsd:enumeration value="73 METAL3"/>
              <xsd:enumeration value="73 Metal3 Metal"/>
              <xsd:enumeration value="73 Pat"/>
              <xsd:enumeration value="73 PVD AL DEP"/>
              <xsd:enumeration value="80 Pat"/>
              <xsd:enumeration value="82 Coat"/>
              <xsd:enumeration value="82 Cu Pass Insitu"/>
              <xsd:enumeration value="82 Etch"/>
              <xsd:enumeration value="82 pass insitu"/>
              <xsd:enumeration value="82 Pat"/>
              <xsd:enumeration value="88 Oxide"/>
              <xsd:enumeration value="88 Pat"/>
              <xsd:enumeration value="91 BLOK"/>
              <xsd:enumeration value="91 Cu"/>
              <xsd:enumeration value="91 Damascene Integrated"/>
              <xsd:enumeration value="91 Damascene Oxide"/>
              <xsd:enumeration value="91 metal 1 integrated"/>
              <xsd:enumeration value="91 METAL OXIDE"/>
              <xsd:enumeration value="91 Pat"/>
              <xsd:enumeration value="92 BLOK"/>
              <xsd:enumeration value="92 Cu"/>
              <xsd:enumeration value="92 Metal 2 Oxide"/>
              <xsd:enumeration value="92 Pat"/>
              <xsd:enumeration value="93 Cu"/>
              <xsd:enumeration value="93 Metal 3 Oxide"/>
              <xsd:enumeration value="Access Control"/>
              <xsd:enumeration value="Add SC1"/>
              <xsd:enumeration value="ADD SC1"/>
              <xsd:enumeration value="ADRS"/>
              <xsd:enumeration value="AG RTP"/>
              <xsd:enumeration value="AG-RTP"/>
              <xsd:enumeration value="AIT"/>
              <xsd:enumeration value="Al2O3"/>
              <xsd:enumeration value="Al2O3_HFO2"/>
              <xsd:enumeration value="Al2O3_HFOX"/>
              <xsd:enumeration value="Alarm Disposition"/>
              <xsd:enumeration value="ALD_Ox"/>
              <xsd:enumeration value="All Hoods"/>
              <xsd:enumeration value="Alloy"/>
              <xsd:enumeration value="ALM3"/>
              <xsd:enumeration value="AMAT Centura AdvantEdge"/>
              <xsd:enumeration value="AMAT DPS"/>
              <xsd:enumeration value="AMAT Enabler"/>
              <xsd:enumeration value="AMAT OPUS"/>
              <xsd:enumeration value="AMAT Producer Etch"/>
              <xsd:enumeration value="AMHS"/>
              <xsd:enumeration value="AMHS OPS"/>
              <xsd:enumeration value="AMT COMPASSPRO"/>
              <xsd:enumeration value="AMT DPS"/>
              <xsd:enumeration value="AMT DR SEM"/>
              <xsd:enumeration value="AMT IPS"/>
              <xsd:enumeration value="AMT P5000"/>
              <xsd:enumeration value="AMT RTP"/>
              <xsd:enumeration value="Anneal"/>
              <xsd:enumeration value="Anneal_Reflow_Cure"/>
              <xsd:enumeration value="AP"/>
              <xsd:enumeration value="AP Oxidation"/>
              <xsd:enumeration value="APM"/>
              <xsd:enumeration value="Archer"/>
              <xsd:enumeration value="ARCHER"/>
              <xsd:enumeration value="ASEMon"/>
              <xsd:enumeration value="ASH"/>
              <xsd:enumeration value="Asher"/>
              <xsd:enumeration value="Asher - Axcelis"/>
              <xsd:enumeration value="Asher Qual"/>
              <xsd:enumeration value="Ashers"/>
              <xsd:enumeration value="ASIQMon"/>
              <xsd:enumeration value="Automation"/>
              <xsd:enumeration value="Axcelis"/>
              <xsd:enumeration value="Axcelist"/>
              <xsd:enumeration value="Backgrind"/>
              <xsd:enumeration value="Beamline"/>
              <xsd:enumeration value="Bede_XRD"/>
              <xsd:enumeration value="BEOL Clean"/>
              <xsd:enumeration value="Bevel Etch"/>
              <xsd:enumeration value="BMC"/>
              <xsd:enumeration value="BMC_Linux"/>
              <xsd:enumeration value="BMC_MSSQL"/>
              <xsd:enumeration value="BMC_Solaris"/>
              <xsd:enumeration value="BMC_Sybase"/>
              <xsd:enumeration value="BMC_Windows"/>
              <xsd:enumeration value="BN Etch"/>
              <xsd:enumeration value="BOE"/>
              <xsd:enumeration value="BOE SPM"/>
              <xsd:enumeration value="BOE/PIR"/>
              <xsd:enumeration value="BPSG"/>
              <xsd:enumeration value="Bulk Chemical"/>
              <xsd:enumeration value="CANON Scanner"/>
              <xsd:enumeration value="CANON Stepper"/>
              <xsd:enumeration value="Cap Req Purch or Eval"/>
              <xsd:enumeration value="Carrier Head"/>
              <xsd:enumeration value="CD-Metrology"/>
              <xsd:enumeration value="Chart Control"/>
              <xsd:enumeration value="Chemical"/>
              <xsd:enumeration value="Chemical &amp; POU Analysis"/>
              <xsd:enumeration value="Civil"/>
              <xsd:enumeration value="Clean Piranha"/>
              <xsd:enumeration value="Cleanroom system"/>
              <xsd:enumeration value="CMP Consumables"/>
              <xsd:enumeration value="CMP Head Rebuild"/>
              <xsd:enumeration value="Coater"/>
              <xsd:enumeration value="Coin_Stacker"/>
              <xsd:enumeration value="Compass"/>
              <xsd:enumeration value="Consultant Remote Dial-In"/>
              <xsd:enumeration value="Container_Anneal"/>
              <xsd:enumeration value="Control Documents"/>
              <xsd:enumeration value="Control Instrumentation"/>
              <xsd:enumeration value="Cu ACC"/>
              <xsd:enumeration value="Cu Barrier"/>
              <xsd:enumeration value="Cu Barrier/Seed"/>
              <xsd:enumeration value="Cu Barrier\Seed"/>
              <xsd:enumeration value="Cu Pass Nit"/>
              <xsd:enumeration value="Cu Plating"/>
              <xsd:enumeration value="Cu\NiPd Contam Ctrl"/>
              <xsd:enumeration value="Cu-ECP"/>
              <xsd:enumeration value="CVD"/>
              <xsd:enumeration value="CVD SiC Cu-Block"/>
              <xsd:enumeration value="CVDTI"/>
              <xsd:enumeration value="CVDTIN"/>
              <xsd:enumeration value="CVDW"/>
              <xsd:enumeration value="Cymer Laser"/>
              <xsd:enumeration value="DAFP_AFM"/>
              <xsd:enumeration value="DARC"/>
              <xsd:enumeration value="Data Collection"/>
              <xsd:enumeration value="DCVD"/>
              <xsd:enumeration value="DE1 AMAT DPS"/>
              <xsd:enumeration value="DE1 AMT DPS"/>
              <xsd:enumeration value="DE1 AMT IPS"/>
              <xsd:enumeration value="DE1 AMT P5000"/>
              <xsd:enumeration value="DE1 DPS1\DPS2"/>
              <xsd:enumeration value="DE1 Etcher"/>
              <xsd:enumeration value="DE1 Measurement &amp; Inspection"/>
              <xsd:enumeration value="DE1 Metrology\Inspection"/>
              <xsd:enumeration value="DE1 TEL"/>
              <xsd:enumeration value="DE1 TEL DRM\PE"/>
              <xsd:enumeration value="DE1 TEL SCCM"/>
              <xsd:enumeration value="DE2 CD-Metrology"/>
              <xsd:enumeration value="DE2 Etcher"/>
              <xsd:enumeration value="DE2 Hitachi"/>
              <xsd:enumeration value="DE2 LAM 2300"/>
              <xsd:enumeration value="DE2 LAM 2300 Exelan"/>
              <xsd:enumeration value="DE2 LAM 9400"/>
              <xsd:enumeration value="DE2 LAM 9600"/>
              <xsd:enumeration value="DE2 LAM Alliance"/>
              <xsd:enumeration value="DE2 LAM Exelan"/>
              <xsd:enumeration value="DE2 LAM Rainbow"/>
              <xsd:enumeration value="Deposition"/>
              <xsd:enumeration value="Deprocessing"/>
              <xsd:enumeration value="Development"/>
              <xsd:enumeration value="Deviation"/>
              <xsd:enumeration value="Deviation Disposition"/>
              <xsd:enumeration value="DFS"/>
              <xsd:enumeration value="DI water system"/>
              <xsd:enumeration value="Dil Phos"/>
              <xsd:enumeration value="Dirty Piranha"/>
              <xsd:enumeration value="Dispense System"/>
              <xsd:enumeration value="Disposal"/>
              <xsd:enumeration value="Disposition"/>
              <xsd:enumeration value="DIW"/>
              <xsd:enumeration value="DMS"/>
              <xsd:enumeration value="DNS"/>
              <xsd:enumeration value="DNS &amp; TOHO"/>
              <xsd:enumeration value="Document Control"/>
              <xsd:enumeration value="Documentum"/>
              <xsd:enumeration value="DPN"/>
              <xsd:enumeration value="DPN \ RTP"/>
              <xsd:enumeration value="DPN/RTP"/>
              <xsd:enumeration value="DPN\RTP\ISSG"/>
              <xsd:enumeration value="DPS1\DPS2"/>
              <xsd:enumeration value="DR SEM"/>
              <xsd:enumeration value="DRSEM"/>
              <xsd:enumeration value="Dummy"/>
              <xsd:enumeration value="E500"/>
              <xsd:enumeration value="EAI  Assessment"/>
              <xsd:enumeration value="Eaton"/>
              <xsd:enumeration value="Ebara 300S"/>
              <xsd:enumeration value="EBS"/>
              <xsd:enumeration value="EBSmon"/>
              <xsd:enumeration value="EBSMon"/>
              <xsd:enumeration value="ECN"/>
              <xsd:enumeration value="eLearning"/>
              <xsd:enumeration value="Electrical"/>
              <xsd:enumeration value="EMMI"/>
              <xsd:enumeration value="Environment Control"/>
              <xsd:enumeration value="Environmental"/>
              <xsd:enumeration value="Environmental Control"/>
              <xsd:enumeration value="EPI Centura"/>
              <xsd:enumeration value="Equipment Base"/>
              <xsd:enumeration value="Equipment Checkout"/>
              <xsd:enumeration value="Equipment Handling &amp; Safety"/>
              <xsd:enumeration value="Equipment Sharing"/>
              <xsd:enumeration value="ERT"/>
              <xsd:enumeration value="ES20"/>
              <xsd:enumeration value="ES3 Scanner"/>
              <xsd:enumeration value="ES6 Scanner"/>
              <xsd:enumeration value="ESDA"/>
              <xsd:enumeration value="Etch Merge Wafer"/>
              <xsd:enumeration value="Etch PM_CM Recovery"/>
              <xsd:enumeration value="Etch Process Qual"/>
              <xsd:enumeration value="Etch Qual"/>
              <xsd:enumeration value="Etch Split Wafer"/>
              <xsd:enumeration value="Etch Stage Lot"/>
              <xsd:enumeration value="Etch Thickness"/>
              <xsd:enumeration value="Etch Trench"/>
              <xsd:enumeration value="Etch TW"/>
              <xsd:enumeration value="Etch Unstage Lot"/>
              <xsd:enumeration value="Etch Verity SEM"/>
              <xsd:enumeration value="Etch Wafer Flip"/>
              <xsd:enumeration value="Etcher"/>
              <xsd:enumeration value="ETL"/>
              <xsd:enumeration value="Events Management"/>
              <xsd:enumeration value="Excalibur"/>
              <xsd:enumeration value="External Audit"/>
              <xsd:enumeration value="Fab1 Instrumentation"/>
              <xsd:enumeration value="Fab2 Instrumentation"/>
              <xsd:enumeration value="Facet Etch"/>
              <xsd:enumeration value="Failure Analysis"/>
              <xsd:enumeration value="FIB"/>
              <xsd:enumeration value="FICO"/>
              <xsd:enumeration value="FILM_METROLOGY"/>
              <xsd:enumeration value="Fire Protection System"/>
              <xsd:enumeration value="FOUP"/>
              <xsd:enumeration value="FOUP Clean-Storm"/>
              <xsd:enumeration value="Functional"/>
              <xsd:enumeration value="Furnace"/>
              <xsd:enumeration value="Furnace TEL (AP)"/>
              <xsd:enumeration value="Furnace TEL (Nit)"/>
              <xsd:enumeration value="Furnace TEL (Poly)"/>
              <xsd:enumeration value="Furnace TEL (TEOS)"/>
              <xsd:enumeration value="Furnace-ALD OX"/>
              <xsd:enumeration value="Furnace-AlHfOx"/>
              <xsd:enumeration value="Furnace-Alloy"/>
              <xsd:enumeration value="Furnace-Anneal Reflow"/>
              <xsd:enumeration value="Furnace-AP Oxidation"/>
              <xsd:enumeration value="Furnace-Densification"/>
              <xsd:enumeration value="Furnace-Disilane\Boron Poly"/>
              <xsd:enumeration value="Furnace-KE"/>
              <xsd:enumeration value="Furnace-KOYO"/>
              <xsd:enumeration value="Furnace-LP Oxidation"/>
              <xsd:enumeration value="Furnace-Nitride"/>
              <xsd:enumeration value="Furnace-PIX Cure"/>
              <xsd:enumeration value="Furnace-Poly"/>
              <xsd:enumeration value="Furnace-Selective Oxidation"/>
              <xsd:enumeration value="Furnace-TEL"/>
              <xsd:enumeration value="Furnace-TEOS"/>
              <xsd:enumeration value="Furnace-TiN"/>
              <xsd:enumeration value="Furnace-Zirconium"/>
              <xsd:enumeration value="G3"/>
              <xsd:enumeration value="G3FIB"/>
              <xsd:enumeration value="Gas"/>
              <xsd:enumeration value="Gas Detection System"/>
              <xsd:enumeration value="Gasonics"/>
              <xsd:enumeration value="Gate Loop"/>
              <xsd:enumeration value="General"/>
              <xsd:enumeration value="GENERAL"/>
              <xsd:enumeration value="General Spec"/>
              <xsd:enumeration value="Gold Sputter"/>
              <xsd:enumeration value="Grants Administration"/>
              <xsd:enumeration value="GW Qual"/>
              <xsd:enumeration value="H2O2 Handling"/>
              <xsd:enumeration value="HDP"/>
              <xsd:enumeration value="Health"/>
              <xsd:enumeration value="Helpdesk OPS"/>
              <xsd:enumeration value="HF"/>
              <xsd:enumeration value="HF WAPM"/>
              <xsd:enumeration value="HFAPM HFMLAPM"/>
              <xsd:enumeration value="HFWAPM"/>
              <xsd:enumeration value="Hitachi"/>
              <xsd:enumeration value="HITACHI SEM"/>
              <xsd:enumeration value="Hood Safety Checks"/>
              <xsd:enumeration value="Hoods"/>
              <xsd:enumeration value="Hoods Qual"/>
              <xsd:enumeration value="Hoods-DNS"/>
              <xsd:enumeration value="Hoods-Mattson"/>
              <xsd:enumeration value="Hoods-PSI"/>
              <xsd:enumeration value="Hoods-Quartz clean"/>
              <xsd:enumeration value="Hoods-Rework-Hoods"/>
              <xsd:enumeration value="Hoods-SMS"/>
              <xsd:enumeration value="Hoods-TEL"/>
              <xsd:enumeration value="Hoods-TOHO"/>
              <xsd:enumeration value="Horiba"/>
              <xsd:enumeration value="HORIBA"/>
              <xsd:enumeration value="Hot Phos"/>
              <xsd:enumeration value="House Keeping"/>
              <xsd:enumeration value="ICMP"/>
              <xsd:enumeration value="ILD_TEOS PASS"/>
              <xsd:enumeration value="ILD2 CMP"/>
              <xsd:enumeration value="I-line Stepper"/>
              <xsd:enumeration value="I-line Track"/>
              <xsd:enumeration value="Implant"/>
              <xsd:enumeration value="Information Control"/>
              <xsd:enumeration value="Inline Disposition"/>
              <xsd:enumeration value="Inline Param"/>
              <xsd:enumeration value="Inline Process"/>
              <xsd:enumeration value="Inline Scanner Cluster Tools"/>
              <xsd:enumeration value="Internal Audit"/>
              <xsd:enumeration value="Internal Prober"/>
              <xsd:enumeration value="ISSG"/>
              <xsd:enumeration value="IWT"/>
              <xsd:enumeration value="Jet Scrub"/>
              <xsd:enumeration value="JHA"/>
              <xsd:enumeration value="JV6200_XRF"/>
              <xsd:enumeration value="JV6200_XRRXRF"/>
              <xsd:enumeration value="KEM"/>
              <xsd:enumeration value="Kestrel"/>
              <xsd:enumeration value="KLA"/>
              <xsd:enumeration value="KLA &amp; HITACHI SEM"/>
              <xsd:enumeration value="KLA 23XX"/>
              <xsd:enumeration value="KLA23XX"/>
              <xsd:enumeration value="KLA2800"/>
              <xsd:enumeration value="KLA-Tencor AIT-UV"/>
              <xsd:enumeration value="KLA-Tencor eS2x"/>
              <xsd:enumeration value="KLA-Tencor ES32"/>
              <xsd:enumeration value="KLA-Tencor eS3x"/>
              <xsd:enumeration value="KLA-Tencor KLA21xx"/>
              <xsd:enumeration value="KLA-Tencor KLA23xx"/>
              <xsd:enumeration value="KLA-Tencor SP1"/>
              <xsd:enumeration value="KLA-Viper"/>
              <xsd:enumeration value="LAM 2300"/>
              <xsd:enumeration value="LAM 2300 Exelan"/>
              <xsd:enumeration value="LAM 2300 Kiyo"/>
              <xsd:enumeration value="LAM 9400"/>
              <xsd:enumeration value="LAM 9600"/>
              <xsd:enumeration value="LAM Alliance"/>
              <xsd:enumeration value="LAM Exelan"/>
              <xsd:enumeration value="LAM Rainbow"/>
              <xsd:enumeration value="LAM TCP"/>
              <xsd:enumeration value="Laser Marker"/>
              <xsd:enumeration value="LexFab300_EPMA"/>
              <xsd:enumeration value="Line Dispositions"/>
              <xsd:enumeration value="Liquid Discharge"/>
              <xsd:enumeration value="Logistics"/>
              <xsd:enumeration value="Lot Classification"/>
              <xsd:enumeration value="Lot Combine"/>
              <xsd:enumeration value="Lot Start"/>
              <xsd:enumeration value="LP Oxidation"/>
              <xsd:enumeration value="LPD HF"/>
              <xsd:enumeration value="LT SC1"/>
              <xsd:enumeration value="M&amp;E"/>
              <xsd:enumeration value="Mainframe"/>
              <xsd:enumeration value="Maintenance"/>
              <xsd:enumeration value="Management Review"/>
              <xsd:enumeration value="Manual Grinding\Polishing"/>
              <xsd:enumeration value="Manual Operation"/>
              <xsd:enumeration value="Master List"/>
              <xsd:enumeration value="Masterlist"/>
              <xsd:enumeration value="Materials\Spares Planning"/>
              <xsd:enumeration value="Materials\Warehouse Management"/>
              <xsd:enumeration value="Mattson-Steag"/>
              <xsd:enumeration value="MCVD"/>
              <xsd:enumeration value="Measurement"/>
              <xsd:enumeration value="Measurement &amp; Inspection"/>
              <xsd:enumeration value="Measurement &amp; Particle Count"/>
              <xsd:enumeration value="Mechanical"/>
              <xsd:enumeration value="Mechanical and Electrical"/>
              <xsd:enumeration value="MentorSF3_Balance"/>
              <xsd:enumeration value="Mesa"/>
              <xsd:enumeration value="Metal Clean"/>
              <xsd:enumeration value="Metal Piranha"/>
              <xsd:enumeration value="Metal1"/>
              <xsd:enumeration value="Metal2"/>
              <xsd:enumeration value="Metro"/>
              <xsd:enumeration value="Metrology"/>
              <xsd:enumeration value="Metrology Tools Operations"/>
              <xsd:enumeration value="Metrology\Inspection"/>
              <xsd:enumeration value="MFC Change"/>
              <xsd:enumeration value="MFG Operation"/>
              <xsd:enumeration value="Micromate"/>
              <xsd:enumeration value="Microscope"/>
              <xsd:enumeration value="Mirra"/>
              <xsd:enumeration value="Mirra Mesa"/>
              <xsd:enumeration value="Misprocess Disposition"/>
              <xsd:enumeration value="MLAPM"/>
              <xsd:enumeration value="MM"/>
              <xsd:enumeration value="MMTI"/>
              <xsd:enumeration value="Monitor"/>
              <xsd:enumeration value="Move In"/>
              <xsd:enumeration value="MRCA"/>
              <xsd:enumeration value="MSE"/>
              <xsd:enumeration value="MSE2"/>
              <xsd:enumeration value="MSE2 udHF"/>
              <xsd:enumeration value="NANO9000_IM"/>
              <xsd:enumeration value="Negevtech NT3100"/>
              <xsd:enumeration value="NETIQ"/>
              <xsd:enumeration value="Network\Mainframe"/>
              <xsd:enumeration value="NH4OH"/>
              <xsd:enumeration value="Ni-Pd Electroless Plating"/>
              <xsd:enumeration value="Nitride"/>
              <xsd:enumeration value="Non Equipment Specific JHA"/>
              <xsd:enumeration value="Non W-Nitride"/>
              <xsd:enumeration value="Non-Metrology"/>
              <xsd:enumeration value="Nova"/>
              <xsd:enumeration value="NOVA3090_IM"/>
              <xsd:enumeration value="Nova3090_OCD"/>
              <xsd:enumeration value="NPW"/>
              <xsd:enumeration value="Objectives &amp; Targets"/>
              <xsd:enumeration value="OEM"/>
              <xsd:enumeration value="Offline"/>
              <xsd:enumeration value="Oi Leica"/>
              <xsd:enumeration value="Operation"/>
              <xsd:enumeration value="Operations"/>
              <xsd:enumeration value="Opn Supply"/>
              <xsd:enumeration value="Optical Scope"/>
              <xsd:enumeration value="Others"/>
              <xsd:enumeration value="OTHERS"/>
              <xsd:enumeration value="Oxide Teos"/>
              <xsd:enumeration value="Parametric"/>
              <xsd:enumeration value="Parts Cleaning"/>
              <xsd:enumeration value="PAT\MES UAT Checklist"/>
              <xsd:enumeration value="PCARD_GENERIC"/>
              <xsd:enumeration value="PCARD_T36M"/>
              <xsd:enumeration value="PCARD_U37Y"/>
              <xsd:enumeration value="Permit Licenses"/>
              <xsd:enumeration value="pH meter Calibration"/>
              <xsd:enumeration value="Photo Piranha"/>
              <xsd:enumeration value="Piranha"/>
              <xsd:enumeration value="PIX"/>
              <xsd:enumeration value="PIX Operation"/>
              <xsd:enumeration value="PIX RESIST"/>
              <xsd:enumeration value="PLAD"/>
              <xsd:enumeration value="Planning"/>
              <xsd:enumeration value="PLC"/>
              <xsd:enumeration value="PM"/>
              <xsd:enumeration value="PM Checklist"/>
              <xsd:enumeration value="PM\CM"/>
              <xsd:enumeration value="PM\CM Works"/>
              <xsd:enumeration value="Poly"/>
              <xsd:enumeration value="Polyimide Cure"/>
              <xsd:enumeration value="Polymide Coater"/>
              <xsd:enumeration value="PONIT"/>
              <xsd:enumeration value="PR Management"/>
              <xsd:enumeration value="Probe Card"/>
              <xsd:enumeration value="Probe Station"/>
              <xsd:enumeration value="Prober"/>
              <xsd:enumeration value="Prober_TEL"/>
              <xsd:enumeration value="Prober_TSK"/>
              <xsd:enumeration value="Procedure"/>
              <xsd:enumeration value="Process"/>
              <xsd:enumeration value="Process Control"/>
              <xsd:enumeration value="Process Flow Control"/>
              <xsd:enumeration value="Process Management"/>
              <xsd:enumeration value="Procurement"/>
              <xsd:enumeration value="Procurement &amp; Transactions"/>
              <xsd:enumeration value="Producer"/>
              <xsd:enumeration value="Production Lot Processing"/>
              <xsd:enumeration value="Production Planning"/>
              <xsd:enumeration value="Prometric"/>
              <xsd:enumeration value="Puma9100"/>
              <xsd:enumeration value="PVD"/>
              <xsd:enumeration value="PVD-Cu-Seed\Barrier"/>
              <xsd:enumeration value="QC Inspection"/>
              <xsd:enumeration value="QE2"/>
              <xsd:enumeration value="QM"/>
              <xsd:enumeration value="QS3300_FTIR"/>
              <xsd:enumeration value="Qual"/>
              <xsd:enumeration value="Qual Flow"/>
              <xsd:enumeration value="Quantum"/>
              <xsd:enumeration value="QuantumX+"/>
              <xsd:enumeration value="Quartzware"/>
              <xsd:enumeration value="Queue Time"/>
              <xsd:enumeration value="Ramco"/>
              <xsd:enumeration value="Receiving"/>
              <xsd:enumeration value="Records"/>
              <xsd:enumeration value="Recreation"/>
              <xsd:enumeration value="Reflexion LK"/>
              <xsd:enumeration value="Reflow/Anneal"/>
              <xsd:enumeration value="Reflow_Anneal"/>
              <xsd:enumeration value="Release"/>
              <xsd:enumeration value="Release Strategy"/>
              <xsd:enumeration value="Reliability Testing"/>
              <xsd:enumeration value="Resist"/>
              <xsd:enumeration value="Resource Centre Operations"/>
              <xsd:enumeration value="Reticle"/>
              <xsd:enumeration value="Return Of Shipped Materials"/>
              <xsd:enumeration value="Rework"/>
              <xsd:enumeration value="RFQ"/>
              <xsd:enumeration value="RIE"/>
              <xsd:enumeration value="Rinse"/>
              <xsd:enumeration value="RMA"/>
              <xsd:enumeration value="Roles&amp;Authorization"/>
              <xsd:enumeration value="Routine Roundsheet"/>
              <xsd:enumeration value="RS100C_RS"/>
              <xsd:enumeration value="RTP"/>
              <xsd:enumeration value="Rudolf"/>
              <xsd:enumeration value="Safety"/>
              <xsd:enumeration value="Safety Spec"/>
              <xsd:enumeration value="Safety Specs"/>
              <xsd:enumeration value="Safety System Matrix"/>
              <xsd:enumeration value="Safety Testing"/>
              <xsd:enumeration value="Sales"/>
              <xsd:enumeration value="SAP BPP"/>
              <xsd:enumeration value="SC1"/>
              <xsd:enumeration value="SC1 HF"/>
              <xsd:enumeration value="SC1_MEG"/>
              <xsd:enumeration value="Scanner"/>
              <xsd:enumeration value="SCANNER"/>
              <xsd:enumeration value="Scanner &amp; Track"/>
              <xsd:enumeration value="Scrub"/>
              <xsd:enumeration value="SCRUB"/>
              <xsd:enumeration value="Scrubber"/>
              <xsd:enumeration value="SCRUBBER"/>
              <xsd:enumeration value="SCRUBBER SOP"/>
              <xsd:enumeration value="SDIFAaST300_CV"/>
              <xsd:enumeration value="SealedMedia DRM"/>
              <xsd:enumeration value="Selective EPI"/>
              <xsd:enumeration value="Selective Ox"/>
              <xsd:enumeration value="SEM"/>
              <xsd:enumeration value="Semitool Cu Plating"/>
              <xsd:enumeration value="Server - Configuration"/>
              <xsd:enumeration value="ServerMon"/>
              <xsd:enumeration value="SFDTIN"/>
              <xsd:enumeration value="SFX200_Film"/>
              <xsd:enumeration value="SharePoint"/>
              <xsd:enumeration value="Shibaura CDE-3000"/>
              <xsd:enumeration value="Shipment Inventory"/>
              <xsd:enumeration value="Shipping Procedure"/>
              <xsd:enumeration value="Single wafer - SS3000"/>
              <xsd:enumeration value="Single wafer - SU3000"/>
              <xsd:enumeration value="Single Wafer Clean"/>
              <xsd:enumeration value="Single_Wafers"/>
              <xsd:enumeration value="Site Procedure"/>
              <xsd:enumeration value="Slurry"/>
              <xsd:enumeration value="SMS"/>
              <xsd:enumeration value="SOD"/>
              <xsd:enumeration value="SOD Dense"/>
              <xsd:enumeration value="Sorter"/>
              <xsd:enumeration value="Sorters"/>
              <xsd:enumeration value="SP1"/>
              <xsd:enumeration value="SPEC Ni-Pd Plating"/>
              <xsd:enumeration value="Specialty Chemical"/>
              <xsd:enumeration value="SpectraShape_CD"/>
              <xsd:enumeration value="Sputter"/>
              <xsd:enumeration value="SQ2"/>
              <xsd:enumeration value="Standalone Coat Process Operatio"/>
              <xsd:enumeration value="Standalone Coat Process Opn"/>
              <xsd:enumeration value="Standard"/>
              <xsd:enumeration value="Statistical Process Control (SPC"/>
              <xsd:enumeration value="Stepper"/>
              <xsd:enumeration value="STI SOD CMP"/>
              <xsd:enumeration value="Stockroom"/>
              <xsd:enumeration value="Stockroom Management"/>
              <xsd:enumeration value="Storage"/>
              <xsd:enumeration value="Sump Overflow"/>
              <xsd:enumeration value="SunMC"/>
              <xsd:enumeration value="Supplier Management"/>
              <xsd:enumeration value="Support System"/>
              <xsd:enumeration value="Swap Kit Cleaning"/>
              <xsd:enumeration value="SWC"/>
              <xsd:enumeration value="SWC BOE"/>
              <xsd:enumeration value="SWR"/>
              <xsd:enumeration value="Sysadmin"/>
              <xsd:enumeration value="T67A"/>
              <xsd:enumeration value="Targets"/>
              <xsd:enumeration value="TEL"/>
              <xsd:enumeration value="Tel ACT12 StandaloneCoat Tracks"/>
              <xsd:enumeration value="TEL DRM\PE"/>
              <xsd:enumeration value="TEL SCCM"/>
              <xsd:enumeration value="TEL Telius DRM"/>
              <xsd:enumeration value="TEL Telius SCCM"/>
              <xsd:enumeration value="TEL Track"/>
              <xsd:enumeration value="TEL Unity TIN"/>
              <xsd:enumeration value="TEM"/>
              <xsd:enumeration value="Tencor"/>
              <xsd:enumeration value="TEOS"/>
              <xsd:enumeration value="Test Wafer"/>
              <xsd:enumeration value="Tester"/>
              <xsd:enumeration value="Tester_Advantest"/>
              <xsd:enumeration value="Tester_C1D"/>
              <xsd:enumeration value="Tester_HP"/>
              <xsd:enumeration value="Tester_J996"/>
              <xsd:enumeration value="Tester_Keithley"/>
              <xsd:enumeration value="Tester_Probe1"/>
              <xsd:enumeration value="TEVET_IM"/>
              <xsd:enumeration value="TF AMAT Centura"/>
              <xsd:enumeration value="TF AMAT Endura"/>
              <xsd:enumeration value="TF AMAT Producer"/>
              <xsd:enumeration value="TF CVD"/>
              <xsd:enumeration value="TF CVD Altus"/>
              <xsd:enumeration value="TF CVD EPI"/>
              <xsd:enumeration value="TF CVD Producer BLOK"/>
              <xsd:enumeration value="TF CVD Producer BPSG"/>
              <xsd:enumeration value="TF CVD Producer Darc"/>
              <xsd:enumeration value="TF CVD Producer HARP"/>
              <xsd:enumeration value="TF CVD Producer Oxide"/>
              <xsd:enumeration value="TF CVD Producer PSG"/>
              <xsd:enumeration value="TF CVD Producer TC"/>
              <xsd:enumeration value="TF CVD SOD"/>
              <xsd:enumeration value="TF CVD Speed Next HDP"/>
              <xsd:enumeration value="TF CVD Trias"/>
              <xsd:enumeration value="TF CVD Vector Nitride"/>
              <xsd:enumeration value="TF CVD Vector Oxide"/>
              <xsd:enumeration value="TF LAM Coronus Bevel"/>
              <xsd:enumeration value="TF Master List"/>
              <xsd:enumeration value="TF Novellus Altus"/>
              <xsd:enumeration value="TF Novellus Vector"/>
              <xsd:enumeration value="TF PVD"/>
              <xsd:enumeration value="TF PVD Endura"/>
              <xsd:enumeration value="TF SOSUL Bevel"/>
              <xsd:enumeration value="TF TEL ACT 12"/>
              <xsd:enumeration value="TF TEL TRIAS"/>
              <xsd:enumeration value="TF1 AG RTP"/>
              <xsd:enumeration value="TF1 AMT RTP"/>
              <xsd:enumeration value="TF1 Anneal"/>
              <xsd:enumeration value="TF1 DCVD"/>
              <xsd:enumeration value="TF1 HDP"/>
              <xsd:enumeration value="TF1 RTP"/>
              <xsd:enumeration value="TF1 Safety Spec"/>
              <xsd:enumeration value="TF1 Scrubber"/>
              <xsd:enumeration value="TF2 MCVD"/>
              <xsd:enumeration value="TF2 PVD"/>
              <xsd:enumeration value="TF2 Scrubber"/>
              <xsd:enumeration value="TF2 Sputter"/>
              <xsd:enumeration value="TF2 TEL Unity TIN"/>
              <xsd:enumeration value="Thermal Wave"/>
              <xsd:enumeration value="THICKNESS"/>
              <xsd:enumeration value="THK DISPOSITION"/>
              <xsd:enumeration value="TiN"/>
              <xsd:enumeration value="TMS"/>
              <xsd:enumeration value="TOOL CM Response Chart"/>
              <xsd:enumeration value="Toxic Hood\Bead Blaster"/>
              <xsd:enumeration value="TP630XP_TW"/>
              <xsd:enumeration value="Track"/>
              <xsd:enumeration value="Training Administration"/>
              <xsd:enumeration value="Troubleshooting Guide"/>
              <xsd:enumeration value="U48B"/>
              <xsd:enumeration value="U67A"/>
              <xsd:enumeration value="U68A"/>
              <xsd:enumeration value="udHF"/>
              <xsd:enumeration value="udHF udAPM"/>
              <xsd:enumeration value="Ultra"/>
              <xsd:enumeration value="Ulvac"/>
              <xsd:enumeration value="Ulvac Entron Ex"/>
              <xsd:enumeration value="Used Asset Sales Management"/>
              <xsd:enumeration value="Uvision200"/>
              <xsd:enumeration value="V68A"/>
              <xsd:enumeration value="V69A"/>
              <xsd:enumeration value="V70S"/>
              <xsd:enumeration value="Vendor Preapproval"/>
              <xsd:enumeration value="VIISta 80"/>
              <xsd:enumeration value="VIISta 810"/>
              <xsd:enumeration value="VIISta3000"/>
              <xsd:enumeration value="VIISta810"/>
              <xsd:enumeration value="VIIStaHCS"/>
              <xsd:enumeration value="VIIStaTrident"/>
              <xsd:enumeration value="Viper"/>
              <xsd:enumeration value="VIPER"/>
              <xsd:enumeration value="Visual Inspection"/>
              <xsd:enumeration value="VSD"/>
              <xsd:enumeration value="Wafer"/>
              <xsd:enumeration value="Wafer Flip"/>
              <xsd:enumeration value="Wafer Management"/>
              <xsd:enumeration value="Wafer Operations"/>
              <xsd:enumeration value="Wafer Packaging"/>
              <xsd:enumeration value="Wafer Sorter"/>
              <xsd:enumeration value="Wafer Transfer"/>
              <xsd:enumeration value="WAPM"/>
              <xsd:enumeration value="WCMP"/>
              <xsd:enumeration value="WJ"/>
              <xsd:enumeration value="WLRC"/>
              <xsd:enumeration value="W-Nitride"/>
              <xsd:enumeration value="WNS"/>
              <xsd:enumeration value="Work Permit"/>
              <xsd:enumeration value="WSIX"/>
              <xsd:enumeration value="Wsix Buff"/>
              <xsd:enumeration value="ZrOx"/>
              <xsd:enumeration value="ZROX"/>
            </xsd:restriction>
          </xsd:simpleType>
        </xsd:union>
      </xsd:simpleType>
    </xsd:element>
    <xsd:element name="EDC_ReviewBy" ma:index="40" nillable="true" ma:displayName="Review By" ma:internalName="EDC_ReviewBy">
      <xsd:simpleType>
        <xsd:restriction base="dms:Text"/>
      </xsd:simpleType>
    </xsd:element>
    <xsd:element name="EDC_ReviewDate" ma:index="41" nillable="true" ma:displayName="Review Date" ma:internalName="EDC_ReviewDate">
      <xsd:simpleType>
        <xsd:restriction base="dms:DateTime"/>
      </xsd:simpleType>
    </xsd:element>
    <xsd:element name="EDC_ReviewStatus" ma:index="42" nillable="true" ma:displayName="Review Status" ma:internalName="EDC_ReviewStatus">
      <xsd:simpleType>
        <xsd:restriction base="dms:Text"/>
      </xsd:simpleType>
    </xsd:element>
    <xsd:element name="EDC_ControlPlanDocument" ma:index="46" nillable="true" ma:displayName="Control Plan Document" ma:internalName="EDC_ControlPlanDocument">
      <xsd:simpleType>
        <xsd:union memberTypes="dms:Text">
          <xsd:simpleType>
            <xsd:restriction base="dms:Choice">
              <xsd:enumeration value="Metrology Capability"/>
              <xsd:enumeration value="Reaction Mechanism"/>
            </xsd:restriction>
          </xsd:simpleType>
        </xsd:union>
      </xsd:simpleType>
    </xsd:element>
    <xsd:element name="EDC_MfgDepartment" ma:index="47" nillable="true" ma:displayName="Mfg Department" ma:internalName="EDC_MfgDepartment">
      <xsd:simpleType>
        <xsd:union memberTypes="dms:Text">
          <xsd:simpleType>
            <xsd:restriction base="dms:Choice">
              <xsd:enumeration value="Assembly"/>
              <xsd:enumeration value="F0 EM"/>
              <xsd:enumeration value="F9 FAB"/>
              <xsd:enumeration value="Finance"/>
              <xsd:enumeration value="Flash"/>
              <xsd:enumeration value="Human Resources"/>
              <xsd:enumeration value="Information Technology"/>
              <xsd:enumeration value="Module"/>
              <xsd:enumeration value="Planning"/>
              <xsd:enumeration value="QRA"/>
              <xsd:enumeration value="Site Services"/>
              <xsd:enumeration value="Test"/>
            </xsd:restriction>
          </xsd:simpleType>
        </xsd:union>
      </xsd:simpleType>
    </xsd:element>
    <xsd:element name="EDC_DesignID" ma:index="48" nillable="true" ma:displayName="Design ID" ma:internalName="EDC_DesignID">
      <xsd:simpleType>
        <xsd:union memberTypes="dms:Text">
          <xsd:simpleType>
            <xsd:restriction base="dms:Choice">
              <xsd:enumeration value="BO1A"/>
              <xsd:enumeration value="C12A/MI-366"/>
              <xsd:enumeration value="C13A/MI-350"/>
              <xsd:enumeration value="C14L/MI-1310"/>
              <xsd:enumeration value="C15L/MI-2010"/>
              <xsd:enumeration value="C42B/MI-0343"/>
              <xsd:enumeration value="C16A/MI-3200"/>
              <xsd:enumeration value="C17A/MI-4100"/>
              <xsd:enumeration value="C30C/GILO3"/>
              <xsd:enumeration value="C46A/MV-02"/>
              <xsd:enumeration value="C44A/MV-13"/>
              <xsd:enumeration value="C44A/MV-13 E-type"/>
              <xsd:enumeration value="C44B/MV-13HS"/>
              <xsd:enumeration value="C47B/MV-40"/>
              <xsd:enumeration value="C62A/MV-03"/>
              <xsd:enumeration value="C80A/GILO4"/>
              <xsd:enumeration value="C82A/MI-0360"/>
              <xsd:enumeration value="C82S/MI-0370"/>
              <xsd:enumeration value="C84A"/>
              <xsd:enumeration value="C84A/MI-1300"/>
              <xsd:enumeration value="C85A/MI-2000"/>
              <xsd:enumeration value="D22"/>
              <xsd:enumeration value="D22/D24/D30"/>
              <xsd:enumeration value="D22/D30"/>
              <xsd:enumeration value="D22/D30/D32"/>
              <xsd:enumeration value="D24"/>
              <xsd:enumeration value="D24/D28"/>
              <xsd:enumeration value="D24/D28/D30/D32/D42"/>
              <xsd:enumeration value="D24/D28/D37"/>
              <xsd:enumeration value="D24/D28/D42"/>
              <xsd:enumeration value="D24/D30"/>
              <xsd:enumeration value="D24/D30/D32"/>
              <xsd:enumeration value="D24/D37"/>
              <xsd:enumeration value="D28"/>
              <xsd:enumeration value="D28/D30"/>
              <xsd:enumeration value="D28/D30/D32"/>
              <xsd:enumeration value="D28/D30/D37/D42"/>
              <xsd:enumeration value="D28/D37"/>
              <xsd:enumeration value="D28/D37/D42"/>
              <xsd:enumeration value="D28/D42"/>
              <xsd:enumeration value="D28/D52"/>
              <xsd:enumeration value="D28M/D42S"/>
              <xsd:enumeration value="D28M/D42S/D37M"/>
              <xsd:enumeration value="D30"/>
              <xsd:enumeration value="D30A"/>
              <xsd:enumeration value="D30C"/>
              <xsd:enumeration value="D30/D24"/>
              <xsd:enumeration value="D30/D32"/>
              <xsd:enumeration value="D30/D37"/>
              <xsd:enumeration value="D30/D42"/>
              <xsd:enumeration value="D32"/>
              <xsd:enumeration value="D32A"/>
              <xsd:enumeration value="D37"/>
              <xsd:enumeration value="D37M"/>
              <xsd:enumeration value="D37/D40"/>
              <xsd:enumeration value="D37/D40/G41"/>
              <xsd:enumeration value="D37/D40/D41/D42/D52"/>
              <xsd:enumeration value="D37/D40/D41/D42/D52/D54"/>
              <xsd:enumeration value="D37/D40/D42"/>
              <xsd:enumeration value="D37/D42"/>
              <xsd:enumeration value="D37/D42/Q03"/>
              <xsd:enumeration value="D37/G41"/>
              <xsd:enumeration value="D40"/>
              <xsd:enumeration value="D40/G41"/>
              <xsd:enumeration value="D42"/>
              <xsd:enumeration value="D42/D28"/>
              <xsd:enumeration value="D42S/D28M"/>
              <xsd:enumeration value="D42S/D28M/D37M"/>
              <xsd:enumeration value="D42/D52"/>
              <xsd:enumeration value="D42/D52/QO3C"/>
              <xsd:enumeration value="D50"/>
              <xsd:enumeration value="D52"/>
              <xsd:enumeration value="D52D/D52Z/Y52D/Y52G/Y52Z/Y64A"/>
              <xsd:enumeration value="D52/Q03C"/>
              <xsd:enumeration value="D52/Y52"/>
              <xsd:enumeration value="D52/Y52/Y64"/>
              <xsd:enumeration value="D50/D70"/>
              <xsd:enumeration value="D50/D70/D80"/>
              <xsd:enumeration value="D50/D80"/>
              <xsd:enumeration value="D62A"/>
              <xsd:enumeration value="D70"/>
              <xsd:enumeration value="D72"/>
              <xsd:enumeration value="D72G"/>
              <xsd:enumeration value="D74"/>
              <xsd:enumeration value="D74A"/>
              <xsd:enumeration value="D70/D80"/>
              <xsd:enumeration value="D70/D80/D90"/>
              <xsd:enumeration value="D70/D90"/>
              <xsd:enumeration value="D80"/>
              <xsd:enumeration value="D80/D90"/>
              <xsd:enumeration value="D84A"/>
              <xsd:enumeration value="D84B"/>
              <xsd:enumeration value="D90"/>
              <xsd:enumeration value="D90/D100"/>
              <xsd:enumeration value="D94A"/>
              <xsd:enumeration value="D94B"/>
              <xsd:enumeration value="D100"/>
              <xsd:enumeration value="E85A"/>
              <xsd:enumeration value="F26A"/>
              <xsd:enumeration value="F37Z"/>
              <xsd:enumeration value="Flash .15"/>
              <xsd:enumeration value="Flash .22"/>
              <xsd:enumeration value="Flash .22/Flash .30"/>
              <xsd:enumeration value="Flash .30"/>
              <xsd:enumeration value="G41"/>
              <xsd:enumeration value="G72"/>
              <xsd:enumeration value="G72R"/>
              <xsd:enumeration value="GOM"/>
              <xsd:enumeration value="H96A"/>
              <xsd:enumeration value="K41A/MI-SOC133"/>
              <xsd:enumeration value="K42B/MI-SOC343"/>
              <xsd:enumeration value="K12B/MI-SOC366"/>
              <xsd:enumeration value="K82A/MI-SOC360"/>
              <xsd:enumeration value="K14L/MI-SOC1310"/>
              <xsd:enumeration value="K15L"/>
              <xsd:enumeration value="K15L/MI-SOC2010"/>
              <xsd:enumeration value="K41B"/>
              <xsd:enumeration value="L94A"/>
              <xsd:enumeration value="M01"/>
              <xsd:enumeration value="M02"/>
              <xsd:enumeration value="M01A"/>
              <xsd:enumeration value="M02A"/>
              <xsd:enumeration value="M01C"/>
              <xsd:enumeration value="M29"/>
              <xsd:enumeration value="M32A"/>
              <xsd:enumeration value="M48A"/>
              <xsd:enumeration value="M49A"/>
              <xsd:enumeration value="Multiple"/>
              <xsd:enumeration value="NP"/>
              <xsd:enumeration value="P25A"/>
              <xsd:enumeration value="P24A"/>
              <xsd:enumeration value="P26Z"/>
              <xsd:enumeration value="QII"/>
              <xsd:enumeration value="Q03B"/>
              <xsd:enumeration value="Q03B/D24"/>
              <xsd:enumeration value="Q03B/Q04A"/>
              <xsd:enumeration value="Q03C"/>
              <xsd:enumeration value="Q03C/Q04A"/>
              <xsd:enumeration value="Q03C/Q07A"/>
              <xsd:enumeration value="Q04A"/>
              <xsd:enumeration value="Q04B"/>
              <xsd:enumeration value="QO4/QO7"/>
              <xsd:enumeration value="QO4/QO7/Q10"/>
              <xsd:enumeration value="Q04/Q10"/>
              <xsd:enumeration value="Q07A"/>
              <xsd:enumeration value="Q10"/>
              <xsd:enumeration value="Q10A"/>
              <xsd:enumeration value="Q10B"/>
              <xsd:enumeration value="Q11"/>
              <xsd:enumeration value="Q11A"/>
              <xsd:enumeration value="Q12"/>
              <xsd:enumeration value="Q12A"/>
              <xsd:enumeration value="Q16J"/>
              <xsd:enumeration value="Q17"/>
              <xsd:enumeration value="Q17A"/>
              <xsd:enumeration value="Q45A"/>
              <xsd:enumeration value="Q47A"/>
              <xsd:enumeration value="R85"/>
              <xsd:enumeration value="R85A"/>
              <xsd:enumeration value="R85C"/>
              <xsd:enumeration value="R85D"/>
              <xsd:enumeration value="R95A"/>
              <xsd:enumeration value="R96A"/>
              <xsd:enumeration value="RB/4N/Z3"/>
              <xsd:enumeration value="S10W"/>
              <xsd:enumeration value="S14W"/>
              <xsd:enumeration value="S16W"/>
              <xsd:enumeration value="S25"/>
              <xsd:enumeration value="S91A"/>
              <xsd:enumeration value="S19W"/>
              <xsd:enumeration value="S97A"/>
              <xsd:enumeration value="S92A"/>
              <xsd:enumeration value="T16A"/>
              <xsd:enumeration value="T17A"/>
              <xsd:enumeration value="T25W"/>
              <xsd:enumeration value="T26A"/>
              <xsd:enumeration value="T26M"/>
              <xsd:enumeration value="T26Z"/>
              <xsd:enumeration value="T27B"/>
              <xsd:enumeration value="T27L"/>
              <xsd:enumeration value="T27Z"/>
              <xsd:enumeration value="T28A"/>
              <xsd:enumeration value="T37Z"/>
              <xsd:enumeration value="T38A"/>
              <xsd:enumeration value="T84"/>
              <xsd:enumeration value="T84A"/>
              <xsd:enumeration value="T84W"/>
              <xsd:enumeration value="T85A"/>
              <xsd:enumeration value="T94W"/>
              <xsd:enumeration value="T95A"/>
              <xsd:enumeration value="T95W"/>
              <xsd:enumeration value="T96A"/>
              <xsd:enumeration value="T96B"/>
              <xsd:enumeration value="T96W"/>
              <xsd:enumeration value="TW"/>
              <xsd:enumeration value="U26A"/>
              <xsd:enumeration value="U26W"/>
              <xsd:enumeration value="U27A"/>
              <xsd:enumeration value="U27Y"/>
              <xsd:enumeration value="U27Z"/>
              <xsd:enumeration value="U28A"/>
              <xsd:enumeration value="U37A"/>
              <xsd:enumeration value="U37Y"/>
              <xsd:enumeration value="U37Z"/>
              <xsd:enumeration value="V84A"/>
              <xsd:enumeration value="V96A"/>
              <xsd:enumeration value="W31A"/>
              <xsd:enumeration value="W32A"/>
              <xsd:enumeration value="W33A"/>
              <xsd:enumeration value="W36A"/>
              <xsd:enumeration value="W37A"/>
              <xsd:enumeration value="W42A"/>
              <xsd:enumeration value="W46A"/>
              <xsd:enumeration value="W48A"/>
              <xsd:enumeration value="W56A"/>
              <xsd:enumeration value="X59A"/>
              <xsd:enumeration value="X68"/>
              <xsd:enumeration value="X68A"/>
              <xsd:enumeration value="X97A"/>
              <xsd:enumeration value="XC3D"/>
              <xsd:enumeration value="Y15A"/>
              <xsd:enumeration value="Y15B"/>
              <xsd:enumeration value="Y15W"/>
              <xsd:enumeration value="Y16A"/>
              <xsd:enumeration value="Y16Y"/>
              <xsd:enumeration value="Y17A"/>
              <xsd:enumeration value="Y25L"/>
              <xsd:enumeration value="Y25W"/>
              <xsd:enumeration value="Y26A"/>
              <xsd:enumeration value="Y26W"/>
              <xsd:enumeration value="Y27B"/>
              <xsd:enumeration value="Y42"/>
              <xsd:enumeration value="Y52"/>
              <xsd:enumeration value="Y52/Y64"/>
              <xsd:enumeration value="Y64"/>
              <xsd:enumeration value="Y72G"/>
              <xsd:enumeration value="Y74"/>
              <xsd:enumeration value="Y84"/>
              <xsd:enumeration value="Y84B"/>
              <xsd:enumeration value="Y84L"/>
              <xsd:enumeration value="Y84W"/>
              <xsd:enumeration value="Y85"/>
              <xsd:enumeration value="Y85A"/>
              <xsd:enumeration value="Y85B"/>
              <xsd:enumeration value="Y85Z"/>
              <xsd:enumeration value="Y86A"/>
              <xsd:enumeration value="Y94W"/>
              <xsd:enumeration value="Y95A"/>
              <xsd:enumeration value="Y95B"/>
              <xsd:enumeration value="Y95C"/>
              <xsd:enumeration value="Y95L"/>
              <xsd:enumeration value="Y95W"/>
              <xsd:enumeration value="Y96A"/>
              <xsd:enumeration value="Y96L"/>
              <xsd:enumeration value="Y96W"/>
              <xsd:enumeration value="Y97A"/>
            </xsd:restriction>
          </xsd:simpleType>
        </xsd:union>
      </xsd:simpleType>
    </xsd:element>
    <xsd:element name="EDC_DocumentType" ma:index="49" nillable="true" ma:displayName="Document Type" ma:internalName="EDC_DocumentType">
      <xsd:simpleType>
        <xsd:restriction base="dms:Text"/>
      </xsd:simpleType>
    </xsd:element>
    <xsd:element name="EDC_EquipmentTechnology" ma:index="50" nillable="true" ma:displayName="Equipment Technology" ma:internalName="EDC_EquipmentTechnology">
      <xsd:simpleType>
        <xsd:union memberTypes="dms:Text">
          <xsd:simpleType>
            <xsd:restriction base="dms:Choice">
              <xsd:enumeration value="ASSOCIATED PM"/>
              <xsd:enumeration value=" Carpenter"/>
              <xsd:enumeration value=" COOKBOOK"/>
              <xsd:enumeration value=" HVAC"/>
              <xsd:enumeration value=" MACTRONIX"/>
              <xsd:enumeration value=" Plumbing &amp; Uhp Plumbing"/>
              <xsd:enumeration value=" Hook Up"/>
              <xsd:enumeration value=" Budget"/>
              <xsd:enumeration value=" PCS"/>
              <xsd:enumeration value=" WO"/>
              <xsd:enumeration value=" QCQA"/>
              <xsd:enumeration value=" SMANTELLAMENTI"/>
              <xsd:enumeration value=" SIZE"/>
              <xsd:enumeration value=" Manutenzione"/>
              <xsd:enumeration value=" General"/>
              <xsd:enumeration value=" Cmp"/>
              <xsd:enumeration value=" Cvd"/>
              <xsd:enumeration value=" Etch"/>
              <xsd:enumeration value=" Diffusion"/>
              <xsd:enumeration value=" Eips"/>
              <xsd:enumeration value=" Implant"/>
              <xsd:enumeration value=" Pvd"/>
              <xsd:enumeration value=" Photo"/>
              <xsd:enumeration value=" Pumps"/>
              <xsd:enumeration value=" Wet"/>
              <xsd:enumeration value=" Electronics"/>
              <xsd:enumeration value=" Mfc"/>
              <xsd:enumeration value=" Abbattimento"/>
              <xsd:enumeration value=" Scambio"/>
              <xsd:enumeration value=" Vuoto"/>
              <xsd:enumeration value=" High Energy"/>
              <xsd:enumeration value=" High Current"/>
              <xsd:enumeration value=" Medium Current"/>
              <xsd:enumeration value=" Rapid Anneal"/>
              <xsd:enumeration value=" Wafer Marker"/>
              <xsd:enumeration value=" Laser Marker"/>
              <xsd:enumeration value=" Endura"/>
              <xsd:enumeration value=" Centura"/>
              <xsd:enumeration value=" DEWARD"/>
              <xsd:enumeration value=" EDX"/>
              <xsd:enumeration value=" EFA"/>
              <xsd:enumeration value=" GOLD SPUTTER"/>
              <xsd:enumeration value=" PLASMA ETCHER"/>
              <xsd:enumeration value=" MICRO CLEVEAGE"/>
              <xsd:enumeration value=" CONFOCAL MICROSCOPE"/>
              <xsd:enumeration value=" HOTSPOT"/>
              <xsd:enumeration value=" FIB"/>
              <xsd:enumeration value=" SEM"/>
              <xsd:enumeration value=" TEM"/>
              <xsd:enumeration value=" PRODUCER"/>
              <xsd:enumeration value=" P5000"/>
              <xsd:enumeration value=" CENTURA"/>
              <xsd:enumeration value=" MBB"/>
              <xsd:enumeration value=" WJ"/>
              <xsd:enumeration value=" AG"/>
              <xsd:enumeration value=" PROCESS"/>
              <xsd:enumeration value=" EQUIPMENT"/>
              <xsd:enumeration value=" KLA 8xxx"/>
              <xsd:enumeration value=" KLA 5xxx"/>
              <xsd:enumeration value=" CANON"/>
              <xsd:enumeration value=" ASML"/>
              <xsd:enumeration value=" MARK8"/>
              <xsd:enumeration value=" ACT8"/>
              <xsd:enumeration value=" BARC COATER"/>
              <xsd:enumeration value=" PIX COATER/DEVELOPER"/>
              <xsd:enumeration value=" INSPECTION TOOLS"/>
              <xsd:enumeration value=" REVIEW TOOLS"/>
              <xsd:enumeration value=" PROCEDURE"/>
              <xsd:enumeration value=" DATABASE"/>
              <xsd:enumeration value=" HANDLING"/>
              <xsd:enumeration value=" CONCENTRATION"/>
              <xsd:enumeration value=" CONTRACTOR"/>
              <xsd:enumeration value=" DEFECTS"/>
              <xsd:enumeration value=" LOTO"/>
              <xsd:enumeration value=" MATERIAL-ANALYSIS"/>
              <xsd:enumeration value=" PROFILE"/>
              <xsd:enumeration value=" RESISTIVITY"/>
              <xsd:enumeration value=" THICKNESS"/>
              <xsd:enumeration value=" 160 GRADI"/>
              <xsd:enumeration value=" 85 GRADI"/>
              <xsd:enumeration value=" ANALISI"/>
              <xsd:enumeration value=" BIOLOGICO"/>
              <xsd:enumeration value=" CALDAIE"/>
              <xsd:enumeration value=" CHEMICAL"/>
              <xsd:enumeration value=" CHEMICAL DISTRIBUTION"/>
              <xsd:enumeration value=" CHILLER"/>
              <xsd:enumeration value=" CMP"/>
              <xsd:enumeration value=" COGEN"/>
              <xsd:enumeration value=" COMUNICAZIONI"/>
              <xsd:enumeration value=" DCA"/>
              <xsd:enumeration value=" DIW"/>
              <xsd:enumeration value=" ELECTRICAL"/>
              <xsd:enumeration value=" EQ. TECH."/>
              <xsd:enumeration value=" EXHAUST"/>
              <xsd:enumeration value=" FORM"/>
              <xsd:enumeration value=" GAS DISTRIBUTION"/>
              <xsd:enumeration value=" HOLD TIME"/>
              <xsd:enumeration value=" HOVAL"/>
              <xsd:enumeration value=" INDUSTRIAL WATER"/>
              <xsd:enumeration value=" MAINTENANCE"/>
              <xsd:enumeration value=" MAINT-COGEN"/>
              <xsd:enumeration value=" MAINT-ELECTRICAL"/>
              <xsd:enumeration value=" MAINT-MECHANICAL"/>
              <xsd:enumeration value=" MAINT-INSTRUMENT"/>
              <xsd:enumeration value=" MAINT-SITE MAINT"/>
              <xsd:enumeration value=" MAKE UP"/>
              <xsd:enumeration value=" PCW"/>
              <xsd:enumeration value=" PLENUM"/>
              <xsd:enumeration value=" PRODUCER/P5000"/>
              <xsd:enumeration value=" PV"/>
              <xsd:enumeration value=" SAFETY"/>
              <xsd:enumeration value=" SCRUBBER"/>
              <xsd:enumeration value=" STEAM GENERATOR"/>
              <xsd:enumeration value=" TWR"/>
              <xsd:enumeration value=" VARIE"/>
              <xsd:enumeration value=" VLF"/>
              <xsd:enumeration value=" WASTE COLLECTION"/>
              <xsd:enumeration value=" WWT"/>
              <xsd:enumeration value=" JOB"/>
              <xsd:enumeration value=" SCRUB"/>
              <xsd:enumeration value=" MIRRA"/>
              <xsd:enumeration value=" JOB SCRUB"/>
              <xsd:enumeration value=" PRO"/>
              <xsd:enumeration value=" NOVA"/>
              <xsd:enumeration value=" EIPS"/>
              <xsd:enumeration value=" BOAT"/>
              <xsd:enumeration value=" BPSG"/>
              <xsd:enumeration value=" STI"/>
              <xsd:enumeration value=" ILD"/>
              <xsd:enumeration value=" TUNGSTEN"/>
              <xsd:enumeration value=" CONTAINER"/>
              <xsd:enumeration value=" GENERAL"/>
              <xsd:enumeration value=" WET STAGE"/>
              <xsd:enumeration value=" TEST WAFER"/>
              <xsd:enumeration value=" CENTURA IPS"/>
              <xsd:enumeration value=" DPS2"/>
              <xsd:enumeration value=" HITACHI"/>
              <xsd:enumeration value=" LAM 2300"/>
              <xsd:enumeration value=" LAM 4420"/>
              <xsd:enumeration value=" LAM 4520"/>
              <xsd:enumeration value=" LAM 9400 ALLIANCE"/>
              <xsd:enumeration value=" LAM 9600"/>
              <xsd:enumeration value=" LAM 9600 ALLIANCE"/>
              <xsd:enumeration value=" P5000 NIT"/>
              <xsd:enumeration value=" P5000 OXIDE"/>
              <xsd:enumeration value=" P5000 POLY"/>
              <xsd:enumeration value=" TEL 8500"/>
              <xsd:enumeration value=" TEL DRM"/>
              <xsd:enumeration value=" TEL SCCM"/>
              <xsd:enumeration value=" ASHER"/>
              <xsd:enumeration value=" NVLS"/>
              <xsd:enumeration value=" NOVELLUS"/>
              <xsd:enumeration value=" MATTSON HOODS"/>
              <xsd:enumeration value=" STEAG RETICLE CLEANER"/>
              <xsd:enumeration value=" ENTEGRIS BOAT WASHER"/>
              <xsd:enumeration value=" SEMITOOL HOODS"/>
              <xsd:enumeration value=" DNS HOODS"/>
              <xsd:enumeration value=" TOHO HOODS"/>
              <xsd:enumeration value=" DNS SCRUBBERS"/>
              <xsd:enumeration value=" MICRON COMBI ETCHERS"/>
              <xsd:enumeration value=" MATTSON ASHERS"/>
              <xsd:enumeration value=" FUSION"/>
              <xsd:enumeration value=" GASONICS"/>
              <xsd:enumeration value=" DUMPER"/>
              <xsd:enumeration value=" BULK &amp; PROCESS GASES"/>
              <xsd:enumeration value=" MECHANICAL"/>
              <xsd:enumeration value=" CONTROLS"/>
              <xsd:enumeration value=" STRUCTURAL"/>
              <xsd:enumeration value=" Data-Analysis"/>
            </xsd:restriction>
          </xsd:simpleType>
        </xsd:union>
      </xsd:simpleType>
    </xsd:element>
    <xsd:element name="EDC_FabModule" ma:index="51" nillable="true" ma:displayName="Fab Module" ma:format="Dropdown" ma:internalName="EDC_FabModule">
      <xsd:simpleType>
        <xsd:union memberTypes="dms:Text">
          <xsd:simpleType>
            <xsd:restriction base="dms:Choice">
              <xsd:enumeration value="BEOL"/>
              <xsd:enumeration value="Cell"/>
              <xsd:enumeration value="CFA"/>
              <xsd:enumeration value="Device"/>
              <xsd:enumeration value="FEOL"/>
              <xsd:enumeration value="General"/>
              <xsd:enumeration value="MOL"/>
              <xsd:enumeration value="Multiple"/>
              <xsd:enumeration value="Plug"/>
              <xsd:enumeration value="Product"/>
              <xsd:enumeration value="Transistor"/>
            </xsd:restriction>
          </xsd:simpleType>
        </xsd:union>
      </xsd:simpleType>
    </xsd:element>
    <xsd:element name="EDC_MfgFacility" ma:index="52" nillable="true" ma:displayName="Mfg Facility" ma:format="Dropdown" ma:internalName="EDC_MfgFacility">
      <xsd:simpleType>
        <xsd:union memberTypes="dms:Text">
          <xsd:simpleType>
            <xsd:restriction base="dms:Choice">
              <xsd:enumeration value="Assembly"/>
              <xsd:enumeration value="BOISE FACILITIES"/>
              <xsd:enumeration value="COMPANY WIDE"/>
              <xsd:enumeration value="CONTAMINATION CONTRL"/>
              <xsd:enumeration value="CORP LABS"/>
              <xsd:enumeration value="CORPORATE FACILITIES"/>
              <xsd:enumeration value="CORPORATE EHS"/>
              <xsd:enumeration value="Fab 0"/>
              <xsd:enumeration value="Fab 1"/>
              <xsd:enumeration value="Fab 2"/>
              <xsd:enumeration value="Fab 4"/>
              <xsd:enumeration value="Fab 6"/>
              <xsd:enumeration value="Fab 9"/>
              <xsd:enumeration value="Fab 9 (MIT)"/>
              <xsd:enumeration value="Fab 10"/>
              <xsd:enumeration value="Fab 15"/>
              <xsd:enumeration value="Fab 16"/>
              <xsd:enumeration value="Fab F"/>
              <xsd:enumeration value="Fab Wide"/>
              <xsd:enumeration value="FABS-BOISE"/>
              <xsd:enumeration value="Flash"/>
              <xsd:enumeration value="GAS SUPPORT"/>
              <xsd:enumeration value="GLOBAL FAB"/>
              <xsd:enumeration value="IMF"/>
              <xsd:enumeration value="MFG Administration"/>
              <xsd:enumeration value="MFG Planning"/>
              <xsd:enumeration value="MFG SUPPORT"/>
              <xsd:enumeration value="MICRON"/>
              <xsd:enumeration value="MSA"/>
              <xsd:enumeration value="MTC (MASK)"/>
              <xsd:enumeration value="Micron Display"/>
              <xsd:enumeration value="Micron Technology"/>
              <xsd:enumeration value="OCT"/>
              <xsd:enumeration value="Offshore Fabs"/>
              <xsd:enumeration value="PUMP SUPPORT"/>
              <xsd:enumeration value="Probe"/>
              <xsd:enumeration value="QA"/>
              <xsd:enumeration value="R&amp;D"/>
              <xsd:enumeration value="RDA"/>
              <xsd:enumeration value="Systems Integration"/>
              <xsd:enumeration value="Test"/>
            </xsd:restriction>
          </xsd:simpleType>
        </xsd:union>
      </xsd:simpleType>
    </xsd:element>
    <xsd:element name="EDC_ManufacturingGroup" ma:index="53" nillable="true" ma:displayName="Manufacturing Group" ma:internalName="EDC_ManufacturingGroup">
      <xsd:simpleType>
        <xsd:union memberTypes="dms:Text">
          <xsd:simpleType>
            <xsd:restriction base="dms:Choice">
              <xsd:enumeration value="Dept Wide"/>
              <xsd:enumeration value="Fab Wide"/>
              <xsd:enumeration value="Engineering"/>
              <xsd:enumeration value="Mfg Training"/>
              <xsd:enumeration value="Operative"/>
              <xsd:enumeration value="Production"/>
            </xsd:restriction>
          </xsd:simpleType>
        </xsd:union>
      </xsd:simpleType>
    </xsd:element>
    <xsd:element name="EDC_MfgProcess" ma:index="54" nillable="true" ma:displayName="Mfg Process" ma:internalName="EDC_MfgProcess">
      <xsd:simpleType>
        <xsd:union memberTypes="dms:Text">
          <xsd:simpleType>
            <xsd:restriction base="dms:Choice">
              <xsd:enumeration value=".35 CIF/SOC CMOS Imager"/>
              <xsd:enumeration value=".11 CMOS Imager"/>
              <xsd:enumeration value=".18 CMOS Imager"/>
              <xsd:enumeration value=".35 CMOS Imager"/>
              <xsd:enumeration value=".50 CMOS Imager"/>
              <xsd:enumeration value=".11 DDR"/>
              <xsd:enumeration value=".11 SDRAM"/>
              <xsd:enumeration value=".13 DDR"/>
              <xsd:enumeration value=".15 DDR"/>
              <xsd:enumeration value=".15 DRAM"/>
              <xsd:enumeration value=".18 DRAM"/>
              <xsd:enumeration value=".21 DRAM"/>
              <xsd:enumeration value=".25 DRAM"/>
              <xsd:enumeration value=".30 DRAM"/>
              <xsd:enumeration value=".35 DRAM"/>
              <xsd:enumeration value=".43 DRAM"/>
              <xsd:enumeration value=".35 Mach. Vis. CMOS Imager"/>
              <xsd:enumeration value=".11 SOC CMOS Imager"/>
              <xsd:enumeration value=".135 SDRAM"/>
              <xsd:enumeration value=".15 SDRAM"/>
              <xsd:enumeration value=".18 SDRAM"/>
              <xsd:enumeration value=".12um FLASH"/>
              <xsd:enumeration value=".15um FLASH"/>
              <xsd:enumeration value=".18um FLASH"/>
              <xsd:enumeration value=".25um FLASH"/>
              <xsd:enumeration value=".3um FLASH"/>
              <xsd:enumeration value=".43 FLASH"/>
              <xsd:enumeration value=".11 DDR2"/>
              <xsd:enumeration value=".11µm NCDRAM"/>
              <xsd:enumeration value=".11 PSRAM"/>
              <xsd:enumeration value=".13 SDRAM"/>
              <xsd:enumeration value=".085 DDR2"/>
              <xsd:enumeration value=".095 DDR"/>
              <xsd:enumeration value=".095 DDR2"/>
              <xsd:enumeration value=".095µm RLDRAM"/>
              <xsd:enumeration value=".11µm RLDRAM"/>
              <xsd:enumeration value="6INCH"/>
              <xsd:enumeration value="8INCH"/>
              <xsd:enumeration value="ALL"/>
              <xsd:enumeration value=".15 SRAM"/>
              <xsd:enumeration value="DDR"/>
              <xsd:enumeration value="DDR2"/>
              <xsd:enumeration value="DRAM 40-Series"/>
              <xsd:enumeration value="DRAM 50-Series"/>
              <xsd:enumeration value="DRAM 60-Series"/>
              <xsd:enumeration value="DRAM 70-Series"/>
              <xsd:enumeration value="EDRAM"/>
              <xsd:enumeration value="IMAGER"/>
              <xsd:enumeration value="IMAGER 10 Series"/>
              <xsd:enumeration value="IMAGER 10 Ext Series"/>
              <xsd:enumeration value="IMAGER 80 Series"/>
              <xsd:enumeration value="IMAGER 20 Series"/>
              <xsd:enumeration value="IMAGING"/>
              <xsd:enumeration value="Multiple"/>
              <xsd:enumeration value="RLDRAM"/>
              <xsd:enumeration value="SDRAM"/>
              <xsd:enumeration value="SRAM"/>
              <xsd:enumeration value=".11 VGA CMOS Imager"/>
              <xsd:enumeration value=".18 VGA CMOS Imager"/>
              <xsd:enumeration value=".22 VGA CMOS Imager"/>
              <xsd:enumeration value=".11 VGA/SOC CMOS Imager"/>
              <xsd:enumeration value=".25 VGA Mach. Vis. CMOS Imager"/>
            </xsd:restriction>
          </xsd:simpleType>
        </xsd:union>
      </xsd:simpleType>
    </xsd:element>
    <xsd:element name="EDC_MfgStatus" ma:index="55" nillable="true" ma:displayName="Mfg Status" ma:format="Dropdown" ma:internalName="EDC_MfgStatus">
      <xsd:simpleType>
        <xsd:union memberTypes="dms:Text">
          <xsd:simpleType>
            <xsd:restriction base="dms:Choice">
              <xsd:enumeration value="ACTIVE"/>
              <xsd:enumeration value="CANCELLED"/>
              <xsd:enumeration value="CLOSED"/>
              <xsd:enumeration value="COMPLETED"/>
              <xsd:enumeration value="DRAFT"/>
              <xsd:enumeration value="GENERATING REPORTS"/>
              <xsd:enumeration value="IN PROGRESS"/>
              <xsd:enumeration value="INACTIVE"/>
              <xsd:enumeration value="NOT STARTED"/>
              <xsd:enumeration value="OBSOLETE"/>
              <xsd:enumeration value="ONGOING"/>
              <xsd:enumeration value="PENDING APPROVAL"/>
              <xsd:enumeration value="Phase 0"/>
              <xsd:enumeration value="Phase 1"/>
              <xsd:enumeration value="Phase 2"/>
              <xsd:enumeration value="Phase 3"/>
              <xsd:enumeration value="Phase 4"/>
              <xsd:enumeration value="Phase 5"/>
              <xsd:enumeration value="Phase 6"/>
              <xsd:enumeration value="Phase 7"/>
              <xsd:enumeration value="Phase 8"/>
              <xsd:enumeration value="RELEASED"/>
              <xsd:enumeration value="REJECTED"/>
              <xsd:enumeration value="REVIEW"/>
              <xsd:enumeration value="TEST"/>
              <xsd:enumeration value="UNASSIGNED"/>
              <xsd:enumeration value="WORKING DOCUMENT"/>
            </xsd:restriction>
          </xsd:simpleType>
        </xsd:union>
      </xsd:simpleType>
    </xsd:element>
    <xsd:element name="EDC_MfgArea" ma:index="56" nillable="true" ma:displayName="Mfg Area" ma:internalName="EDC_MfgArea">
      <xsd:simpleType>
        <xsd:union memberTypes="dms:Text">
          <xsd:simpleType>
            <xsd:restriction base="dms:Choice">
              <xsd:enumeration value="8INCH"/>
              <xsd:enumeration value="AMHS"/>
              <xsd:enumeration value="ASSM ADHESIVE PRINT"/>
              <xsd:enumeration value="ASSM APE"/>
              <xsd:enumeration value="ASSM BALL ATTACH"/>
              <xsd:enumeration value="ASSM BOND DIAGRAM"/>
              <xsd:enumeration value="ASSM CIRCUIT BOARD"/>
              <xsd:enumeration value="ASSM CLEANROOM"/>
              <xsd:enumeration value="ASSM CSAM"/>
              <xsd:enumeration value="ASSM DESIGN AND DRAFTING"/>
              <xsd:enumeration value="ASSM DICING"/>
              <xsd:enumeration value="ASSM DIE ATTACH"/>
              <xsd:enumeration value="ASSM DIE BUMP"/>
              <xsd:enumeration value="ASSM ENCAP"/>
              <xsd:enumeration value="ASSM ETCH"/>
              <xsd:enumeration value="ASSM EXTERNAL PROGRAM"/>
              <xsd:enumeration value="ASSM FA"/>
              <xsd:enumeration value="ASSM GENERAL"/>
              <xsd:enumeration value="ASSM IMAGING"/>
              <xsd:enumeration value="ASSM LC"/>
              <xsd:enumeration value="ASSM LEAD FINISH"/>
              <xsd:enumeration value="ASSM LEADFRAME"/>
              <xsd:enumeration value="ASSM LEADFRAME MATERIALS"/>
              <xsd:enumeration value="ASSM MATERIALS"/>
              <xsd:enumeration value="ASSM MFGSYS"/>
              <xsd:enumeration value="ASSM MISC"/>
              <xsd:enumeration value="ASSM MST MECH LAB"/>
              <xsd:enumeration value="ASSM PACKAGES"/>
              <xsd:enumeration value="ASSM PHOTO"/>
              <xsd:enumeration value="ASSM PLANNING"/>
              <xsd:enumeration value="ASSM PRIME RECONSTRUCT"/>
              <xsd:enumeration value="ASSM PROTOTYPE"/>
              <xsd:enumeration value="ASSM PVD"/>
              <xsd:enumeration value="ASSM QC"/>
              <xsd:enumeration value="ASSM RDL"/>
              <xsd:enumeration value="ASSM SAFETY"/>
              <xsd:enumeration value="ASSM SINGULATION"/>
              <xsd:enumeration value="ASSM THINNING"/>
              <xsd:enumeration value="ASSM TRAINING"/>
              <xsd:enumeration value="ASSM TRIM AND FORM"/>
              <xsd:enumeration value="ASSM WAFER BUMP"/>
              <xsd:enumeration value="ASSM WAFER FINISH"/>
              <xsd:enumeration value="ASSM WAFER INSPECTION"/>
              <xsd:enumeration value="ASSM WAFER LAYOUT"/>
              <xsd:enumeration value="ASSM WAFER PLATE"/>
              <xsd:enumeration value="ASSM WAFER SCRIBE"/>
              <xsd:enumeration value="ASSM WIRE BOND"/>
              <xsd:enumeration value="BACKGRIND"/>
              <xsd:enumeration value="BALL ATTACH"/>
              <xsd:enumeration value="BENCH"/>
              <xsd:enumeration value="BOARD PRODUCTION"/>
              <xsd:enumeration value="BOARD PRODUCTION TEST"/>
              <xsd:enumeration value="BOND DIAGRAM"/>
              <xsd:enumeration value="BRIEF"/>
              <xsd:enumeration value="BURN-IN"/>
              <xsd:enumeration value="C/R SUPPORT"/>
              <xsd:enumeration value="CENTRAL MASK"/>
              <xsd:enumeration value="CFA"/>
              <xsd:enumeration value="CHANGE MANAGEMENT"/>
              <xsd:enumeration value="CHAR"/>
              <xsd:enumeration value="CIRCUIT BOARD"/>
              <xsd:enumeration value="CIRCUIT BOARD SUBSTRATES"/>
              <xsd:enumeration value="CLEANROOM"/>
              <xsd:enumeration value="CMP"/>
              <xsd:enumeration value="COMPANYWIDE"/>
              <xsd:enumeration value="COMPONENT AQL TESTING"/>
              <xsd:enumeration value="CONTAMINATION CONTRL"/>
              <xsd:enumeration value="CONTAMINATION CONTROL"/>
              <xsd:enumeration value="CORPORATE PURCHASING"/>
              <xsd:enumeration value="CVD"/>
              <xsd:enumeration value="DESIGN"/>
              <xsd:enumeration value="DESIGN AND DRAFTING"/>
              <xsd:enumeration value="DICING"/>
              <xsd:enumeration value="DIE ATTACH"/>
              <xsd:enumeration value="DIE COAT"/>
              <xsd:enumeration value="DIE/WAFER SALES"/>
              <xsd:enumeration value="DIFFUSION"/>
              <xsd:enumeration value="DIFFUSION-APPLIED"/>
              <xsd:enumeration value="DIFFUSION-CVD"/>
              <xsd:enumeration value="DIFFUSION-FURNACE"/>
              <xsd:enumeration value="DRY ETCH"/>
              <xsd:enumeration value="EPI"/>
              <xsd:enumeration value="ENCAP"/>
              <xsd:enumeration value="ENGINEERING SECTION 1"/>
              <xsd:enumeration value="ENGINEERING SECTION 2"/>
              <xsd:enumeration value="ENVIRONMENTAL TESTING"/>
              <xsd:enumeration value="EQUIPMENT SUPPORT"/>
              <xsd:enumeration value="ETCH"/>
              <xsd:enumeration value="F0 BENCH"/>
              <xsd:enumeration value="F0 CMP"/>
              <xsd:enumeration value="F0 CVD"/>
              <xsd:enumeration value="F0 DIFFUSION"/>
              <xsd:enumeration value="F0 DRY ETCH"/>
              <xsd:enumeration value="F0 General"/>
              <xsd:enumeration value="F0 IMPLANT"/>
              <xsd:enumeration value="F0 METALS"/>
              <xsd:enumeration value="F0 METROLOGY"/>
              <xsd:enumeration value="F0 PHOTO"/>
              <xsd:enumeration value="F0 PROBE"/>
              <xsd:enumeration value="F0 RDA"/>
              <xsd:enumeration value="F0 THIN FILM"/>
              <xsd:enumeration value="F0 WET"/>
              <xsd:enumeration value="F1 BENCH CVD"/>
              <xsd:enumeration value="F1 BENCH DIFFUSION"/>
              <xsd:enumeration value="F1 BENCH DRY ETCH"/>
              <xsd:enumeration value="F1 BENCH EIPS"/>
              <xsd:enumeration value="F1 BENCH ETCH"/>
              <xsd:enumeration value="F1 BENCH GENERAL"/>
              <xsd:enumeration value="F1 BENCH MFC"/>
              <xsd:enumeration value="F1 BENCH MFG SUPPORT"/>
              <xsd:enumeration value="F1 BENCH OPTICAL"/>
              <xsd:enumeration value="F1 BENCH PHOTO"/>
              <xsd:enumeration value="F1 BENCH ROBOT-RF"/>
              <xsd:enumeration value="F1 BENCH WET PROCESS"/>
              <xsd:enumeration value="F1 CONTAM CONTROL"/>
              <xsd:enumeration value="F1 CVD"/>
              <xsd:enumeration value="F1 DIFFUSION"/>
              <xsd:enumeration value="F1 DIFFUSION APPLIED"/>
              <xsd:enumeration value="F1 DIFFUSION FURNACE"/>
              <xsd:enumeration value="F1 DRY ETCH"/>
              <xsd:enumeration value="F1 GENERAL"/>
              <xsd:enumeration value="F1 LOT TRANSPORT"/>
              <xsd:enumeration value="F1 MASK"/>
              <xsd:enumeration value="F1 PC"/>
              <xsd:enumeration value="F1 PHOTO"/>
              <xsd:enumeration value="F1 PROCESS ENGINEER"/>
              <xsd:enumeration value="F1 RDA"/>
              <xsd:enumeration value="F1 TRAINING"/>
              <xsd:enumeration value="F1 WET ETCH"/>
              <xsd:enumeration value="F1 YE-PARAM"/>
              <xsd:enumeration value="F1 YIELD ANALYSIS"/>
              <xsd:enumeration value="F2 IQC"/>
              <xsd:enumeration value="F3 BENCH CVD"/>
              <xsd:enumeration value="F3 BENCH DIFFUSION"/>
              <xsd:enumeration value="F3 BENCH DIFF_SEMI"/>
              <xsd:enumeration value="F3 BENCH DRY ETCH"/>
              <xsd:enumeration value="F3 BENCH EIPS"/>
              <xsd:enumeration value="F3 BENCH ETCH"/>
              <xsd:enumeration value="F3 BENCH ETCH_OPTICL"/>
              <xsd:enumeration value="F3 BENCH GENERAL"/>
              <xsd:enumeration value="F3 BENCH PHOTO"/>
              <xsd:enumeration value="F3 BENCH PHOTO_PST"/>
              <xsd:enumeration value="F3 BENCH ROBOT-RF"/>
              <xsd:enumeration value="F3 BENCH WET PROCESS"/>
              <xsd:enumeration value="F3 CENTRAL MASK"/>
              <xsd:enumeration value="F3 CVD"/>
              <xsd:enumeration value="F3 DIFFUSION"/>
              <xsd:enumeration value="F3 DRY ETCH"/>
              <xsd:enumeration value="F3 GENERAL"/>
              <xsd:enumeration value="F3 METROLOGY"/>
              <xsd:enumeration value="F3 PARAMETRICS"/>
              <xsd:enumeration value="F3 PC"/>
              <xsd:enumeration value="F3 PHOTO"/>
              <xsd:enumeration value="F3 PLANNING"/>
              <xsd:enumeration value="F3 RDA"/>
              <xsd:enumeration value="F3 TRAINING"/>
              <xsd:enumeration value="F3 WET PROCESS"/>
              <xsd:enumeration value="F3 YIELD ENHANCEMENT"/>
              <xsd:enumeration value="F4 ASSEMBLY"/>
              <xsd:enumeration value="F4 BENCH"/>
              <xsd:enumeration value="F4 CMP"/>
              <xsd:enumeration value="F4 CVD"/>
              <xsd:enumeration value="F4 DIFFUSION"/>
              <xsd:enumeration value="F4 DRY ETCH"/>
              <xsd:enumeration value="F4 GENERAL"/>
              <xsd:enumeration value="F4 IMPLANT"/>
              <xsd:enumeration value="F4 MASK"/>
              <xsd:enumeration value="F4 METROLOGY"/>
              <xsd:enumeration value="F4 PARAM"/>
              <xsd:enumeration value="F4 PC TEST WAFERS"/>
              <xsd:enumeration value="F4 PHOTO"/>
              <xsd:enumeration value="F4 PHOTO METRO"/>
              <xsd:enumeration value="F4 PHOTO PARTS"/>
              <xsd:enumeration value="F4 PHOTO STEPPERS"/>
              <xsd:enumeration value="F4 PHOTO TRACKS"/>
              <xsd:enumeration value="F4 PVD CMP"/>
              <xsd:enumeration value="F4 PVD/PLATING"/>
              <xsd:enumeration value="F4 PVD/PLATING EQUIP"/>
              <xsd:enumeration value="F4 PVD/PLATING PLATE"/>
              <xsd:enumeration value="F4 PVD/PLATING PVD"/>
              <xsd:enumeration value="F4 QUALITY SYSTEMS"/>
              <xsd:enumeration value="F4 RDA"/>
              <xsd:enumeration value="F4 TRAINING"/>
              <xsd:enumeration value="F4 WET ETCH"/>
              <xsd:enumeration value="F4 WET PROCESS"/>
              <xsd:enumeration value="F4 WFR LVL PACKAGING"/>
              <xsd:enumeration value="F4 WORLDWIDE TRANSFER"/>
              <xsd:enumeration value="F4 YA_YE"/>
              <xsd:enumeration value="F6 Bench"/>
              <xsd:enumeration value="F6 CMP"/>
              <xsd:enumeration value="F6 CVD"/>
              <xsd:enumeration value="F6 Diffusion"/>
              <xsd:enumeration value="F6 General"/>
              <xsd:enumeration value="F6 PC"/>
              <xsd:enumeration value="F6 PROCESS CONTROL"/>
              <xsd:enumeration value="F6 Photo"/>
              <xsd:enumeration value="F6 R&amp;D"/>
              <xsd:enumeration value="F6 RDA"/>
              <xsd:enumeration value="F6 Safety"/>
              <xsd:enumeration value="F6 Training"/>
              <xsd:enumeration value="F6 Wet Process"/>
              <xsd:enumeration value="F8 BACKEND"/>
              <xsd:enumeration value="F8 CENTRAL MASK"/>
              <xsd:enumeration value="F8 EQUIPMENT SUPPORT"/>
              <xsd:enumeration value="F8 FRONTEND"/>
              <xsd:enumeration value="F8 GENERAL"/>
              <xsd:enumeration value="F8 LITHOGRAPHY"/>
              <xsd:enumeration value="F8 METROLOGY"/>
              <xsd:enumeration value="F8 PROCESS"/>
              <xsd:enumeration value="F8 SAFETY"/>
              <xsd:enumeration value="F9 ADMINISTRATION"/>
              <xsd:enumeration value="F9 ANALYTICAL CHEMISTRY LAB"/>
              <xsd:enumeration value="F9 CFA"/>
              <xsd:enumeration value="F9 CMP"/>
              <xsd:enumeration value="F9 CONSTRUCTION SPEC"/>
              <xsd:enumeration value="F9 CONTAMINATION CTRL"/>
              <xsd:enumeration value="F9 CORPORATE AFFAIRS"/>
              <xsd:enumeration value="F9 CVD"/>
              <xsd:enumeration value="F9 DESIGN STANDARD"/>
              <xsd:enumeration value="F9 DIFFUSION"/>
              <xsd:enumeration value="F9 DIFFUSION/CVD"/>
              <xsd:enumeration value="F9 DOC CTRL"/>
              <xsd:enumeration value="F9 DOC INTEGRATION"/>
              <xsd:enumeration value="F9 DRY ETCH"/>
              <xsd:enumeration value="F9 ENGINEERING"/>
              <xsd:enumeration value="F9 EQUIPMENT BENCH"/>
              <xsd:enumeration value="F9 EQUIPMENT CALIBRATION LAB"/>
              <xsd:enumeration value="F9 EQUIPMENT METROLOGY"/>
              <xsd:enumeration value="F9 EQUIPMENT PUMP"/>
              <xsd:enumeration value="F9 EQUIPMENT PUMP SIST. ABBATTIMENTO"/>
              <xsd:enumeration value="F9 EQUIPMENT PUMP SIST. SCAMBIO"/>
              <xsd:enumeration value="F9 EQUIPMENT PUMP SIST. VUOTO"/>
              <xsd:enumeration value="F9 EQUIPMENT SUPPORT"/>
              <xsd:enumeration value="F9 EQUIPMENT TRADE-SHOP"/>
              <xsd:enumeration value="F9 ESHS"/>
              <xsd:enumeration value="F9 FAB"/>
              <xsd:enumeration value="F9 FACILITIES"/>
              <xsd:enumeration value="F9 FACILITIES CONSTRUCTION"/>
              <xsd:enumeration value="F9 FACILITIES ENGINEERING"/>
              <xsd:enumeration value="F9 FACILITIES MAINTENANCE"/>
              <xsd:enumeration value="F9 FACILITIES OPERATIONS"/>
              <xsd:enumeration value="F9 FACILITIES OPERATIONS CHEM"/>
              <xsd:enumeration value="F9 FACILITIES OPERATIONS COGEN"/>
              <xsd:enumeration value="F9 FACILITIES OPERATIONS ELECT"/>
              <xsd:enumeration value="F9 FACILITIES OPERATIONS MECH"/>
              <xsd:enumeration value="F9 FACILITIES OPERATIONS PLENUM"/>
              <xsd:enumeration value="F9 FACILITIES OPERATIONS WWT"/>
              <xsd:enumeration value="F9 FACILITIES SPECIAL SERVICES"/>
              <xsd:enumeration value="F9 FAILURE ANALYSIS"/>
              <xsd:enumeration value="F9 FINANCE"/>
              <xsd:enumeration value="F9 GENERAL"/>
              <xsd:enumeration value="F9 HUMAN RESOURCES"/>
              <xsd:enumeration value="F9 IMPLANT"/>
              <xsd:enumeration value="F9 IMPLANT/SPUTTER"/>
              <xsd:enumeration value="F9 INTEGR/PARAM"/>
              <xsd:enumeration value="F9 INTEGRATION"/>
              <xsd:enumeration value="F9 LEGAL"/>
              <xsd:enumeration value="F9 MAT CHARACT"/>
              <xsd:enumeration value="F9 MATERIAL ANALYSIS"/>
              <xsd:enumeration value="F9 METROLOGY"/>
              <xsd:enumeration value="F9 PARAMETRIC"/>
              <xsd:enumeration value="F9 PHOTO"/>
              <xsd:enumeration value="F9 PHOTO MASK"/>
              <xsd:enumeration value="F9 PRO/PROC LAB"/>
              <xsd:enumeration value="F9 PROBE"/>
              <xsd:enumeration value="F9 PROC CONTROL"/>
              <xsd:enumeration value="F9 PRODUCT ENGINEERING"/>
              <xsd:enumeration value="F9 PRODUCTION"/>
              <xsd:enumeration value="F9 PRODUCTION CONTROL"/>
              <xsd:enumeration value="F9 PURCHASING"/>
              <xsd:enumeration value="F9 PVD"/>
              <xsd:enumeration value="F9 QRA"/>
              <xsd:enumeration value="F9 QUALITY SYSTEM"/>
              <xsd:enumeration value="F9 RD"/>
              <xsd:enumeration value="F9 RDA"/>
              <xsd:enumeration value="F9 RETICLE"/>
              <xsd:enumeration value="F9 SALES MKTG"/>
              <xsd:enumeration value="F9 SITE WIDE"/>
              <xsd:enumeration value="F9 SURF ANAL AND WAFER CHAR. LABS"/>
              <xsd:enumeration value="F9 TRAINING"/>
              <xsd:enumeration value="F9 WET"/>
              <xsd:enumeration value="F9 YIELD ANALYSIS"/>
              <xsd:enumeration value="FAB C RDA"/>
              <xsd:enumeration value="FAB SUPPORT"/>
              <xsd:enumeration value="FAB WIDE GENERAL"/>
              <xsd:enumeration value="FABS-BOISE GENERAL"/>
              <xsd:enumeration value="FABS-GLOBAL"/>
              <xsd:enumeration value="FAILURE ANALYSIS"/>
              <xsd:enumeration value="FC BENCH"/>
              <xsd:enumeration value="FC CMP"/>
              <xsd:enumeration value="FC EIPS AND BASICS"/>
              <xsd:enumeration value="FC GENERAL"/>
              <xsd:enumeration value="FC IMPLANT"/>
              <xsd:enumeration value="FC IMPLANT-METALS"/>
              <xsd:enumeration value="FC IMPLANT/METALS"/>
              <xsd:enumeration value="FC METALS"/>
              <xsd:enumeration value="FC PC"/>
              <xsd:enumeration value="FC PLANNING"/>
              <xsd:enumeration value="FC RDA"/>
              <xsd:enumeration value="FC SAFETY"/>
              <xsd:enumeration value="FC TRAINING"/>
              <xsd:enumeration value="FC WET PROCESS"/>
              <xsd:enumeration value="FF ASSEMBLY"/>
              <xsd:enumeration value="FF CMP"/>
              <xsd:enumeration value="FF CVD"/>
              <xsd:enumeration value="FF DIFFUSION"/>
              <xsd:enumeration value="FF DRY ETCH"/>
              <xsd:enumeration value="FF FAB SUPPORT"/>
              <xsd:enumeration value="FF GENERAL"/>
              <xsd:enumeration value="FF IMPLANT"/>
              <xsd:enumeration value="FF METROLOGY"/>
              <xsd:enumeration value="FF PARAM"/>
              <xsd:enumeration value="FF PC TEST WAFERS"/>
              <xsd:enumeration value="FF PHOTO"/>
              <xsd:enumeration value="FF PROCESS CONTROL"/>
              <xsd:enumeration value="FF PVD"/>
              <xsd:enumeration value="FF RDA"/>
              <xsd:enumeration value="FF WET PROCESS"/>
              <xsd:enumeration value="FF YA_YE"/>
              <xsd:enumeration value="FINANCE"/>
              <xsd:enumeration value="FINISHED GOODS"/>
              <xsd:enumeration value="FO METALS"/>
              <xsd:enumeration value="GAS SUPPORT"/>
              <xsd:enumeration value="GAS SUPPORT GROUP"/>
              <xsd:enumeration value="GENERAL"/>
              <xsd:enumeration value="IMPLANT"/>
              <xsd:enumeration value="IMPLANT/METALS"/>
              <xsd:enumeration value="INDUSTRIAL ENGINEERING"/>
              <xsd:enumeration value="INLINE"/>
              <xsd:enumeration value="INLINE PARAM"/>
              <xsd:enumeration value="INTEGRATION"/>
              <xsd:enumeration value="KGD"/>
              <xsd:enumeration value="LEAD FINISH"/>
              <xsd:enumeration value="LEADFRAME"/>
              <xsd:enumeration value="LEADFRAME MATERIALS"/>
              <xsd:enumeration value="MANUFACTURING SYSTEMS"/>
              <xsd:enumeration value="MARKING AND VISUAL"/>
              <xsd:enumeration value="MASK"/>
              <xsd:enumeration value="MASSIVE PARALLEL TESTING"/>
              <xsd:enumeration value="MATERIAL ANALYSIS"/>
              <xsd:enumeration value="MATERIALS"/>
              <xsd:enumeration value="MECHANICAL ASSEMBLY"/>
              <xsd:enumeration value="METALS"/>
              <xsd:enumeration value="METROLOGY"/>
              <xsd:enumeration value="MISC"/>
              <xsd:enumeration value="MODULE AQL REF"/>
              <xsd:enumeration value="MODULE AQL TESTING (SIG)"/>
              <xsd:enumeration value="MODULE ASSEMBLY"/>
              <xsd:enumeration value="MODULE RELIABILITY TESTING"/>
              <xsd:enumeration value="MSA MODULE ASSEMBLY"/>
              <xsd:enumeration value="Multiple"/>
              <xsd:enumeration value="NEW PARTS"/>
              <xsd:enumeration value="OVEN"/>
              <xsd:enumeration value="PACKAGE RELIABILITY TESTING"/>
              <xsd:enumeration value="PACKAGES"/>
              <xsd:enumeration value="PACKAGING"/>
              <xsd:enumeration value="PARAM"/>
              <xsd:enumeration value="PARAMETRIC"/>
              <xsd:enumeration value="PATTERNING"/>
              <xsd:enumeration value="PC"/>
              <xsd:enumeration value="PC SYSTEM LEVEL TEST"/>
              <xsd:enumeration value="PESOFT"/>
              <xsd:enumeration value="PHOTO"/>
              <xsd:enumeration value="PLANNING"/>
              <xsd:enumeration value="PLANT OPERATIONS"/>
              <xsd:enumeration value="POST ELECTRICAL"/>
              <xsd:enumeration value="PROBE"/>
              <xsd:enumeration value="PROBE ENGINEERING"/>
              <xsd:enumeration value="PROBE EQUIPMENT ENG"/>
              <xsd:enumeration value="PROBE PRODUCTIONS"/>
              <xsd:enumeration value="PROCESS INTEGRATION"/>
              <xsd:enumeration value="PRODUCT ENGINEERING"/>
              <xsd:enumeration value="PRODUCTION CONTROL"/>
              <xsd:enumeration value="PROJECT OFFICE"/>
              <xsd:enumeration value="PROTOTYPE"/>
              <xsd:enumeration value="PUMP SHOP"/>
              <xsd:enumeration value="PUMP SUPPORT"/>
              <xsd:enumeration value="PURCHASING/LOGISTIC"/>
              <xsd:enumeration value="PVD"/>
              <xsd:enumeration value="QA"/>
              <xsd:enumeration value="QA MODULE LAB"/>
              <xsd:enumeration value="QRA"/>
              <xsd:enumeration value="QRA ENGINEERING"/>
              <xsd:enumeration value="QUALITY SYSTEMS"/>
              <xsd:enumeration value="RDA"/>
              <xsd:enumeration value="RDL"/>
              <xsd:enumeration value="SAFETY"/>
              <xsd:enumeration value="SAMPLING AND DISPO"/>
              <xsd:enumeration value="SAW"/>
              <xsd:enumeration value="SIG FIELD SERVICE"/>
              <xsd:enumeration value="SINGULATION"/>
              <xsd:enumeration value="SYS COMP LAB"/>
              <xsd:enumeration value="TERADYNE"/>
              <xsd:enumeration value="TEST"/>
              <xsd:enumeration value="TEST FLOOR"/>
              <xsd:enumeration value="THINNING"/>
              <xsd:enumeration value="TRAINING"/>
              <xsd:enumeration value="TRIM AND FORM"/>
              <xsd:enumeration value="WAFER BUMPING"/>
              <xsd:enumeration value="WAFER LAYOUT"/>
              <xsd:enumeration value="WET PROCESS"/>
              <xsd:enumeration value="WFR CHARACTERIZATION"/>
              <xsd:enumeration value="WIRE BOND"/>
              <xsd:enumeration value="YA"/>
              <xsd:enumeration value="YE"/>
              <xsd:enumeration value="YE/YA"/>
              <xsd:enumeration value="YIELD ANALYSIS"/>
            </xsd:restriction>
          </xsd:simpleType>
        </xsd:union>
      </xsd:simpleType>
    </xsd:element>
    <xsd:element name="EDC_BinNumber" ma:index="57" nillable="true" ma:displayName="Bin Number" ma:internalName="EDC_BinNumber">
      <xsd:simpleType>
        <xsd:restriction base="dms:Text"/>
      </xsd:simpleType>
    </xsd:element>
    <xsd:element name="EDC_FailureSignature" ma:index="58" nillable="true" ma:displayName="Failure Signature" ma:internalName="EDC_FailureSignatur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Description" ma:index="17" nillable="true" ma:displayName="Description" ma:internalName="Description"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702c88-f0f8-4045-a6b8-405c4acd040c" elementFormDefault="qualified">
    <xsd:import namespace="http://schemas.microsoft.com/office/2006/documentManagement/types"/>
    <xsd:import namespace="http://schemas.microsoft.com/office/infopath/2007/PartnerControls"/>
    <xsd:element name="_dlc_DocId" ma:index="59" nillable="true" ma:displayName="Document ID Value" ma:description="The value of the document ID assigned to this item." ma:internalName="_dlc_DocId" ma:readOnly="true">
      <xsd:simpleType>
        <xsd:restriction base="dms:Text"/>
      </xsd:simpleType>
    </xsd:element>
    <xsd:element name="_dlc_DocIdUrl" ma:index="6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mso-contentType ?>
<SharedContentType xmlns="Microsoft.SharePoint.Taxonomy.ContentTypeSync" SourceId="7d0f6f0b-6f82-4a9a-81e4-04de45000ff3" ContentTypeId="0x010100CD6E6A531DF33E4DA07FC6A59B083B630902" PreviousValue="false"/>
</file>

<file path=customXml/item8.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7DF215-F01C-4A51-94C8-BEAD88F58446}"/>
</file>

<file path=customXml/itemProps2.xml><?xml version="1.0" encoding="utf-8"?>
<ds:datastoreItem xmlns:ds="http://schemas.openxmlformats.org/officeDocument/2006/customXml" ds:itemID="{E52067A6-72AC-4B33-A66D-A8A05AEF140B}"/>
</file>

<file path=customXml/itemProps3.xml><?xml version="1.0" encoding="utf-8"?>
<ds:datastoreItem xmlns:ds="http://schemas.openxmlformats.org/officeDocument/2006/customXml" ds:itemID="{5A8EC5BE-F043-47D6-931E-C35B36EB62B4}"/>
</file>

<file path=customXml/itemProps4.xml><?xml version="1.0" encoding="utf-8"?>
<ds:datastoreItem xmlns:ds="http://schemas.openxmlformats.org/officeDocument/2006/customXml" ds:itemID="{034EF01A-16E7-471F-83F4-8C05102298DB}"/>
</file>

<file path=customXml/itemProps5.xml><?xml version="1.0" encoding="utf-8"?>
<ds:datastoreItem xmlns:ds="http://schemas.openxmlformats.org/officeDocument/2006/customXml" ds:itemID="{2A2809C6-020C-468B-BB86-F3F93F2BE784}"/>
</file>

<file path=customXml/itemProps6.xml><?xml version="1.0" encoding="utf-8"?>
<ds:datastoreItem xmlns:ds="http://schemas.openxmlformats.org/officeDocument/2006/customXml" ds:itemID="{8BAFB88D-128C-4426-B87C-548D2F120E2F}"/>
</file>

<file path=customXml/itemProps7.xml><?xml version="1.0" encoding="utf-8"?>
<ds:datastoreItem xmlns:ds="http://schemas.openxmlformats.org/officeDocument/2006/customXml" ds:itemID="{E6E5594D-6743-4795-9449-99402AD7EA36}"/>
</file>

<file path=customXml/itemProps8.xml><?xml version="1.0" encoding="utf-8"?>
<ds:datastoreItem xmlns:ds="http://schemas.openxmlformats.org/officeDocument/2006/customXml" ds:itemID="{E4EBB1CF-35AC-4313-AC32-CB6F665571F9}"/>
</file>

<file path=docProps/app.xml><?xml version="1.0" encoding="utf-8"?>
<Properties xmlns="http://schemas.openxmlformats.org/officeDocument/2006/extended-properties" xmlns:vt="http://schemas.openxmlformats.org/officeDocument/2006/docPropsVTypes">
  <Template/>
  <TotalTime>5011</TotalTime>
  <Words>9785</Words>
  <Application>Microsoft Office PowerPoint</Application>
  <PresentationFormat>On-screen Show (4:3)</PresentationFormat>
  <Paragraphs>1685</Paragraphs>
  <Slides>49</Slides>
  <Notes>48</Notes>
  <HiddenSlides>4</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1" baseType="lpstr">
      <vt:lpstr>Oriel</vt:lpstr>
      <vt:lpstr>Package</vt:lpstr>
      <vt:lpstr>PQA Perl 101</vt:lpstr>
      <vt:lpstr>What’s This All About?</vt:lpstr>
      <vt:lpstr>We’ll Cover Exotic Topics Like…</vt:lpstr>
      <vt:lpstr>Perl Setup</vt:lpstr>
      <vt:lpstr>Ground Rules</vt:lpstr>
      <vt:lpstr>What’s Perl?</vt:lpstr>
      <vt:lpstr>A Perl Script…</vt:lpstr>
      <vt:lpstr>A Note on Notepad</vt:lpstr>
      <vt:lpstr>A Note on PerlDoc</vt:lpstr>
      <vt:lpstr>My First Perl</vt:lpstr>
      <vt:lpstr>Basic Perl Syntax</vt:lpstr>
      <vt:lpstr>Basic Perl Variables: Scalars</vt:lpstr>
      <vt:lpstr>Basic Perl Variables: Scalars</vt:lpstr>
      <vt:lpstr>What Does This Script Print?</vt:lpstr>
      <vt:lpstr>Perl String &amp; Number Operators (Reference*)</vt:lpstr>
      <vt:lpstr>Basic Perl Special Characters (Reference*)</vt:lpstr>
      <vt:lpstr>About undef</vt:lpstr>
      <vt:lpstr>Perl Booleans</vt:lpstr>
      <vt:lpstr>Program Control: if, elsif, else</vt:lpstr>
      <vt:lpstr>Perl Logical Operators</vt:lpstr>
      <vt:lpstr>Program Control: unless</vt:lpstr>
      <vt:lpstr>Functions</vt:lpstr>
      <vt:lpstr>Lists and Arrays</vt:lpstr>
      <vt:lpstr>Multidimensional Arrays</vt:lpstr>
      <vt:lpstr>Lists and Arrays</vt:lpstr>
      <vt:lpstr>Array Indices</vt:lpstr>
      <vt:lpstr>Useful Array Functions</vt:lpstr>
      <vt:lpstr>Useful Array Functions</vt:lpstr>
      <vt:lpstr>What Does This Script Print?</vt:lpstr>
      <vt:lpstr>Program Control: Loops</vt:lpstr>
      <vt:lpstr>Program Control: Loops</vt:lpstr>
      <vt:lpstr>Hashes</vt:lpstr>
      <vt:lpstr>Hashes</vt:lpstr>
      <vt:lpstr>Hashes</vt:lpstr>
      <vt:lpstr>Hash Indices</vt:lpstr>
      <vt:lpstr>Useful Hash Functions</vt:lpstr>
      <vt:lpstr>What Does This Script Print?</vt:lpstr>
      <vt:lpstr>Perl Input &amp; Output</vt:lpstr>
      <vt:lpstr>Command-Line Parameters</vt:lpstr>
      <vt:lpstr>Perl Console I/O</vt:lpstr>
      <vt:lpstr>Perl File I/O</vt:lpstr>
      <vt:lpstr>Perl File I/O</vt:lpstr>
      <vt:lpstr>Putting It All Together…</vt:lpstr>
      <vt:lpstr>Homework, Part 1  “Necessary”</vt:lpstr>
      <vt:lpstr>Homework, Part 2:  “Impractical But Fun”</vt:lpstr>
      <vt:lpstr>Homework, Part 3:  “Practical”</vt:lpstr>
      <vt:lpstr>Helpful Stuff</vt:lpstr>
      <vt:lpstr>Stuff to Look Forward To…</vt:lpstr>
      <vt:lpstr>Slide 49</vt:lpstr>
    </vt:vector>
  </TitlesOfParts>
  <Company>Micron Technology,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Tech_Lecture_PQA_Perl_101.pptx</dc:title>
  <dc:creator>Timothy S Sperr</dc:creator>
  <cp:lastModifiedBy>Timothy S Sperr</cp:lastModifiedBy>
  <cp:revision>593</cp:revision>
  <dcterms:created xsi:type="dcterms:W3CDTF">2012-04-17T19:03:44Z</dcterms:created>
  <dcterms:modified xsi:type="dcterms:W3CDTF">2012-09-13T15:32:28Z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icron Approval Workflow">
    <vt:lpwstr>, </vt:lpwstr>
  </property>
  <property fmtid="{D5CDD505-2E9C-101B-9397-08002B2CF9AE}" pid="3" name="_dlc_policyId">
    <vt:lpwstr>0x010100CD6E6A531DF33E4DA07FC6A59B083B630902|-1967006973</vt:lpwstr>
  </property>
  <property fmtid="{D5CDD505-2E9C-101B-9397-08002B2CF9AE}" pid="4" name="ContentTypeId">
    <vt:lpwstr>0x010100CD6E6A531DF33E4DA07FC6A59B083B6309020068FC8EB522AC8E44BC00D815FC169EFC</vt:lpwstr>
  </property>
  <property fmtid="{D5CDD505-2E9C-101B-9397-08002B2CF9AE}" pid="5" name="ItemRetentionFormula">
    <vt:lpwstr>&lt;formula id="Microsoft.Office.RecordsManagement.PolicyFeatures.Expiration.Formula.BuiltIn"&gt;&lt;number&gt;3560&lt;/number&gt;&lt;property&gt;Modified&lt;/property&gt;&lt;propertyId&gt;28cf69c5-fa48-462a-b5cd-27b6f9d2bd5f&lt;/propertyId&gt;&lt;period&gt;days&lt;/period&gt;&lt;/formula&gt;</vt:lpwstr>
  </property>
  <property fmtid="{D5CDD505-2E9C-101B-9397-08002B2CF9AE}" pid="6" name="_dlc_DocIdItemGuid">
    <vt:lpwstr>1076c352-1ca9-43c5-acf2-878e9a0ae9ce</vt:lpwstr>
  </property>
</Properties>
</file>