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5" r:id="rId6"/>
    <p:sldId id="261" r:id="rId7"/>
    <p:sldId id="271" r:id="rId8"/>
    <p:sldId id="272" r:id="rId9"/>
    <p:sldId id="273" r:id="rId10"/>
    <p:sldId id="274" r:id="rId11"/>
    <p:sldId id="275" r:id="rId12"/>
    <p:sldId id="263" r:id="rId13"/>
    <p:sldId id="262" r:id="rId14"/>
    <p:sldId id="268" r:id="rId15"/>
    <p:sldId id="270" r:id="rId16"/>
    <p:sldId id="269"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C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p:scale>
          <a:sx n="86" d="100"/>
          <a:sy n="86"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1C04-0FB8-4FD7-A706-4E6E945E8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B414A9-AE1E-4FFC-BD95-ADDFBE53B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5BFC1B-13CB-484F-B629-F25A2F897C7F}"/>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5" name="Footer Placeholder 4">
            <a:extLst>
              <a:ext uri="{FF2B5EF4-FFF2-40B4-BE49-F238E27FC236}">
                <a16:creationId xmlns:a16="http://schemas.microsoft.com/office/drawing/2014/main" id="{5BFD79A8-EFE2-4F09-ADDD-066DEDFFF7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EA4C3-48AE-4739-A58D-A361109DAB74}"/>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244650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6700-ECF2-4C9F-A1A0-5F20D497AA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7F605-5571-48B6-A010-50F41D7CA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1CCC-ADAA-4A85-B7B3-436DD1B76010}"/>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5" name="Footer Placeholder 4">
            <a:extLst>
              <a:ext uri="{FF2B5EF4-FFF2-40B4-BE49-F238E27FC236}">
                <a16:creationId xmlns:a16="http://schemas.microsoft.com/office/drawing/2014/main" id="{5E6A7643-0A6E-41F0-80FC-7C9210D8A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B2384-F938-4E80-A27A-B21385F18477}"/>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377772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42DF3-64E0-48AD-A074-333A41B5A4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60FE7-5CA7-4B20-93EA-FF3605FAA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581FF-1635-4E2D-9923-686440C262BA}"/>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5" name="Footer Placeholder 4">
            <a:extLst>
              <a:ext uri="{FF2B5EF4-FFF2-40B4-BE49-F238E27FC236}">
                <a16:creationId xmlns:a16="http://schemas.microsoft.com/office/drawing/2014/main" id="{8ED4C73F-4E14-4ED1-840C-23E4CBA04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E9EB8F-5AED-4B40-B9D0-7F20629A9C85}"/>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201106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6140-0DC0-489A-AFFF-CF13D08293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D2B9F6-B172-46D5-AE30-6B1D6B42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6BA2F-B7A4-427D-8C50-DD3AA85DA93B}"/>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5" name="Footer Placeholder 4">
            <a:extLst>
              <a:ext uri="{FF2B5EF4-FFF2-40B4-BE49-F238E27FC236}">
                <a16:creationId xmlns:a16="http://schemas.microsoft.com/office/drawing/2014/main" id="{D36F0B67-FA37-4B4B-932C-A01F58FA3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928BD-A5F9-4AE4-B39F-CC00CAF26D69}"/>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25908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DF73-2015-4729-A2A0-3CA843EDF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679E2D-F3B3-430B-9839-30C33F750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AEAC1-2A6A-4357-AF64-8936E6964F36}"/>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5" name="Footer Placeholder 4">
            <a:extLst>
              <a:ext uri="{FF2B5EF4-FFF2-40B4-BE49-F238E27FC236}">
                <a16:creationId xmlns:a16="http://schemas.microsoft.com/office/drawing/2014/main" id="{C7F87262-7E05-4F1E-AA30-576E055D4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C1DFA-6392-4252-AD83-81BEDBB48187}"/>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344658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FCAA-499C-4128-BC23-99400BAA7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CE1C1E-15BC-4410-A2F0-BCC70A6A4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CE3B83-CA7F-4E8C-AD52-C2A01292C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7A2F87-28B3-47C5-8DF7-348BA8C851CC}"/>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6" name="Footer Placeholder 5">
            <a:extLst>
              <a:ext uri="{FF2B5EF4-FFF2-40B4-BE49-F238E27FC236}">
                <a16:creationId xmlns:a16="http://schemas.microsoft.com/office/drawing/2014/main" id="{63651560-629D-48B8-B269-7482C5BE32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AA108-DCA7-4EED-BE77-954B2EE3CAB9}"/>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363339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756A-74C4-4981-A366-9A1D48BBBC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067F8-61AE-44E9-80C4-D246205C3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DE668D-F419-4DEF-8855-43CA90D362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0092F6-4762-4A2C-850A-06DFEE54C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3D71F-1CD9-47EC-A5FC-E459D8D20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388D4B-F92A-448B-B21B-173F612329A1}"/>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8" name="Footer Placeholder 7">
            <a:extLst>
              <a:ext uri="{FF2B5EF4-FFF2-40B4-BE49-F238E27FC236}">
                <a16:creationId xmlns:a16="http://schemas.microsoft.com/office/drawing/2014/main" id="{16EBF0BF-4992-40B8-ADD2-E9C93C787E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FE39E5-1C92-4307-8E01-21DDB0FAD95E}"/>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283166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66F8-B034-44EF-9A79-863184523E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8D4BE0-9871-44E7-962D-0308138C91AB}"/>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4" name="Footer Placeholder 3">
            <a:extLst>
              <a:ext uri="{FF2B5EF4-FFF2-40B4-BE49-F238E27FC236}">
                <a16:creationId xmlns:a16="http://schemas.microsoft.com/office/drawing/2014/main" id="{5A2FC43D-960E-4850-8553-592381139C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4D4E25-8293-4851-92FE-5B4A3D90E126}"/>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240425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27BDF-62F4-42DF-BD7F-CE7DEF756E23}"/>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3" name="Footer Placeholder 2">
            <a:extLst>
              <a:ext uri="{FF2B5EF4-FFF2-40B4-BE49-F238E27FC236}">
                <a16:creationId xmlns:a16="http://schemas.microsoft.com/office/drawing/2014/main" id="{B1BF4DE4-C232-4944-AB5C-C320144A73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299485-34AD-4997-88A5-0034BA717E51}"/>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198482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AAF0-1B9D-4778-8FB2-0F485C748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BFC1A0-5D6A-4DA3-B6BE-22D50DE33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6403E6-A3E9-4009-B0D3-7A5859575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4F823-FE89-4E7A-B0E8-537CBA6D0E2B}"/>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6" name="Footer Placeholder 5">
            <a:extLst>
              <a:ext uri="{FF2B5EF4-FFF2-40B4-BE49-F238E27FC236}">
                <a16:creationId xmlns:a16="http://schemas.microsoft.com/office/drawing/2014/main" id="{02F580AB-FCC1-4F9C-8A32-E6DDAB212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0ABD3-34E5-41F8-96BC-2626D1EC03BA}"/>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33833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D8D-7E17-4826-8C37-3253D3F3A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F595E3-9DAB-4F1B-9BD5-2739606A5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401F33-3D9A-41F0-A01F-2FA45178E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E3136-F931-434F-842E-7EAD26D20052}"/>
              </a:ext>
            </a:extLst>
          </p:cNvPr>
          <p:cNvSpPr>
            <a:spLocks noGrp="1"/>
          </p:cNvSpPr>
          <p:nvPr>
            <p:ph type="dt" sz="half" idx="10"/>
          </p:nvPr>
        </p:nvSpPr>
        <p:spPr/>
        <p:txBody>
          <a:bodyPr/>
          <a:lstStyle/>
          <a:p>
            <a:fld id="{F5C03C8D-F293-4F78-AC72-F420040DF55C}" type="datetimeFigureOut">
              <a:rPr lang="en-IN" smtClean="0"/>
              <a:t>25-04-2023</a:t>
            </a:fld>
            <a:endParaRPr lang="en-IN"/>
          </a:p>
        </p:txBody>
      </p:sp>
      <p:sp>
        <p:nvSpPr>
          <p:cNvPr id="6" name="Footer Placeholder 5">
            <a:extLst>
              <a:ext uri="{FF2B5EF4-FFF2-40B4-BE49-F238E27FC236}">
                <a16:creationId xmlns:a16="http://schemas.microsoft.com/office/drawing/2014/main" id="{FCAFBA01-9A3E-40AD-AF3C-9DF005E33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5C0D1-C0CD-461F-B830-9ECB4CBD4A3B}"/>
              </a:ext>
            </a:extLst>
          </p:cNvPr>
          <p:cNvSpPr>
            <a:spLocks noGrp="1"/>
          </p:cNvSpPr>
          <p:nvPr>
            <p:ph type="sldNum" sz="quarter" idx="12"/>
          </p:nvPr>
        </p:nvSpPr>
        <p:spPr/>
        <p:txBody>
          <a:bodyPr/>
          <a:lstStyle/>
          <a:p>
            <a:fld id="{B0C81219-4240-4158-8BD4-A30E6E6B75B0}" type="slidenum">
              <a:rPr lang="en-IN" smtClean="0"/>
              <a:t>‹#›</a:t>
            </a:fld>
            <a:endParaRPr lang="en-IN"/>
          </a:p>
        </p:txBody>
      </p:sp>
    </p:spTree>
    <p:extLst>
      <p:ext uri="{BB962C8B-B14F-4D97-AF65-F5344CB8AC3E}">
        <p14:creationId xmlns:p14="http://schemas.microsoft.com/office/powerpoint/2010/main" val="172948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253DB-6F03-4F1B-9012-925C94544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4D180C-509C-4D63-9087-95B0595F7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8D4BB-AB5F-4DAF-B9A3-37964B6F9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03C8D-F293-4F78-AC72-F420040DF55C}" type="datetimeFigureOut">
              <a:rPr lang="en-IN" smtClean="0"/>
              <a:t>25-04-2023</a:t>
            </a:fld>
            <a:endParaRPr lang="en-IN"/>
          </a:p>
        </p:txBody>
      </p:sp>
      <p:sp>
        <p:nvSpPr>
          <p:cNvPr id="5" name="Footer Placeholder 4">
            <a:extLst>
              <a:ext uri="{FF2B5EF4-FFF2-40B4-BE49-F238E27FC236}">
                <a16:creationId xmlns:a16="http://schemas.microsoft.com/office/drawing/2014/main" id="{276401DD-5F81-4469-AFF4-7C430DD7E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803BFF-E385-4634-8C7B-6E72E8E774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81219-4240-4158-8BD4-A30E6E6B75B0}" type="slidenum">
              <a:rPr lang="en-IN" smtClean="0"/>
              <a:t>‹#›</a:t>
            </a:fld>
            <a:endParaRPr lang="en-IN"/>
          </a:p>
        </p:txBody>
      </p:sp>
    </p:spTree>
    <p:extLst>
      <p:ext uri="{BB962C8B-B14F-4D97-AF65-F5344CB8AC3E}">
        <p14:creationId xmlns:p14="http://schemas.microsoft.com/office/powerpoint/2010/main" val="339346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B535D2-FE63-4F80-B0A2-340B31AF345A}"/>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APB PROTOCOL</a:t>
            </a:r>
            <a:endParaRPr lang="en-IN" sz="4800">
              <a:solidFill>
                <a:srgbClr val="FFFFFF"/>
              </a:solidFill>
            </a:endParaRPr>
          </a:p>
        </p:txBody>
      </p:sp>
      <p:sp>
        <p:nvSpPr>
          <p:cNvPr id="3" name="Subtitle 2">
            <a:extLst>
              <a:ext uri="{FF2B5EF4-FFF2-40B4-BE49-F238E27FC236}">
                <a16:creationId xmlns:a16="http://schemas.microsoft.com/office/drawing/2014/main" id="{E3773166-C662-41E5-9B7D-A8F47A0575E0}"/>
              </a:ext>
            </a:extLst>
          </p:cNvPr>
          <p:cNvSpPr>
            <a:spLocks noGrp="1"/>
          </p:cNvSpPr>
          <p:nvPr>
            <p:ph type="subTitle" idx="1"/>
          </p:nvPr>
        </p:nvSpPr>
        <p:spPr>
          <a:xfrm>
            <a:off x="1350682" y="4870824"/>
            <a:ext cx="10005951" cy="1458258"/>
          </a:xfrm>
        </p:spPr>
        <p:txBody>
          <a:bodyPr anchor="ctr">
            <a:normAutofit/>
          </a:bodyPr>
          <a:lstStyle/>
          <a:p>
            <a:pPr algn="l"/>
            <a:r>
              <a:rPr lang="en-US" dirty="0"/>
              <a:t>Name: G. Vamsi Girish</a:t>
            </a:r>
          </a:p>
          <a:p>
            <a:pPr algn="l"/>
            <a:r>
              <a:rPr lang="en-US" dirty="0" err="1"/>
              <a:t>M.Tech</a:t>
            </a:r>
            <a:r>
              <a:rPr lang="en-US" dirty="0"/>
              <a:t>: NIT Trichy VLSI Systems</a:t>
            </a:r>
          </a:p>
          <a:p>
            <a:pPr algn="l"/>
            <a:r>
              <a:rPr lang="en-US" dirty="0"/>
              <a:t> </a:t>
            </a:r>
            <a:endParaRPr lang="en-IN" dirty="0"/>
          </a:p>
        </p:txBody>
      </p:sp>
    </p:spTree>
    <p:extLst>
      <p:ext uri="{BB962C8B-B14F-4D97-AF65-F5344CB8AC3E}">
        <p14:creationId xmlns:p14="http://schemas.microsoft.com/office/powerpoint/2010/main" val="335087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54A6D2-D396-F4B2-5DAF-8059015FAE13}"/>
              </a:ext>
            </a:extLst>
          </p:cNvPr>
          <p:cNvPicPr>
            <a:picLocks noChangeAspect="1"/>
          </p:cNvPicPr>
          <p:nvPr/>
        </p:nvPicPr>
        <p:blipFill>
          <a:blip r:embed="rId2"/>
          <a:stretch>
            <a:fillRect/>
          </a:stretch>
        </p:blipFill>
        <p:spPr>
          <a:xfrm>
            <a:off x="7514864" y="1230284"/>
            <a:ext cx="4133880" cy="3613265"/>
          </a:xfrm>
          <a:prstGeom prst="rect">
            <a:avLst/>
          </a:prstGeom>
        </p:spPr>
      </p:pic>
      <p:sp>
        <p:nvSpPr>
          <p:cNvPr id="5" name="TextBox 4">
            <a:extLst>
              <a:ext uri="{FF2B5EF4-FFF2-40B4-BE49-F238E27FC236}">
                <a16:creationId xmlns:a16="http://schemas.microsoft.com/office/drawing/2014/main" id="{20FF1D5B-1A64-DE43-C235-0012924B487D}"/>
              </a:ext>
            </a:extLst>
          </p:cNvPr>
          <p:cNvSpPr txBox="1"/>
          <p:nvPr/>
        </p:nvSpPr>
        <p:spPr>
          <a:xfrm>
            <a:off x="1008611" y="1838281"/>
            <a:ext cx="6096000" cy="1477328"/>
          </a:xfrm>
          <a:prstGeom prst="rect">
            <a:avLst/>
          </a:prstGeom>
          <a:noFill/>
        </p:spPr>
        <p:txBody>
          <a:bodyPr wrap="square">
            <a:spAutoFit/>
          </a:bodyPr>
          <a:lstStyle/>
          <a:p>
            <a:r>
              <a:rPr lang="en-US" dirty="0"/>
              <a:t>The transfer is extended if PREADY is driven LOW during an Access phase. The following signals remain unchanged while PREADY remains LOW: • Address signal, PADDR • Direction signal, PWRITE • Select signal, PSEL • Enable signal, PENABLE • Protection signal, PPRO</a:t>
            </a:r>
            <a:endParaRPr lang="en-IN" dirty="0"/>
          </a:p>
        </p:txBody>
      </p:sp>
      <p:sp>
        <p:nvSpPr>
          <p:cNvPr id="7" name="TextBox 6">
            <a:extLst>
              <a:ext uri="{FF2B5EF4-FFF2-40B4-BE49-F238E27FC236}">
                <a16:creationId xmlns:a16="http://schemas.microsoft.com/office/drawing/2014/main" id="{C03F8932-E858-07F8-37A3-9C999B8409E2}"/>
              </a:ext>
            </a:extLst>
          </p:cNvPr>
          <p:cNvSpPr txBox="1"/>
          <p:nvPr/>
        </p:nvSpPr>
        <p:spPr>
          <a:xfrm>
            <a:off x="886691" y="1045618"/>
            <a:ext cx="6096000" cy="369332"/>
          </a:xfrm>
          <a:prstGeom prst="rect">
            <a:avLst/>
          </a:prstGeom>
          <a:noFill/>
        </p:spPr>
        <p:txBody>
          <a:bodyPr wrap="square">
            <a:spAutoFit/>
          </a:bodyPr>
          <a:lstStyle/>
          <a:p>
            <a:r>
              <a:rPr lang="en-US" dirty="0"/>
              <a:t>With wait states </a:t>
            </a:r>
          </a:p>
        </p:txBody>
      </p:sp>
      <p:sp>
        <p:nvSpPr>
          <p:cNvPr id="9" name="TextBox 8">
            <a:extLst>
              <a:ext uri="{FF2B5EF4-FFF2-40B4-BE49-F238E27FC236}">
                <a16:creationId xmlns:a16="http://schemas.microsoft.com/office/drawing/2014/main" id="{09B7D921-3FDB-61B6-715C-12B6FB9E2CD2}"/>
              </a:ext>
            </a:extLst>
          </p:cNvPr>
          <p:cNvSpPr txBox="1"/>
          <p:nvPr/>
        </p:nvSpPr>
        <p:spPr>
          <a:xfrm>
            <a:off x="8478982" y="4897181"/>
            <a:ext cx="6096000" cy="369332"/>
          </a:xfrm>
          <a:prstGeom prst="rect">
            <a:avLst/>
          </a:prstGeom>
          <a:noFill/>
        </p:spPr>
        <p:txBody>
          <a:bodyPr wrap="square">
            <a:spAutoFit/>
          </a:bodyPr>
          <a:lstStyle/>
          <a:p>
            <a:r>
              <a:rPr lang="en-US" dirty="0"/>
              <a:t>With wait states </a:t>
            </a:r>
          </a:p>
        </p:txBody>
      </p:sp>
    </p:spTree>
    <p:extLst>
      <p:ext uri="{BB962C8B-B14F-4D97-AF65-F5344CB8AC3E}">
        <p14:creationId xmlns:p14="http://schemas.microsoft.com/office/powerpoint/2010/main" val="359729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58D3E-5F6E-EBAB-16FF-AD1923C37B6B}"/>
              </a:ext>
            </a:extLst>
          </p:cNvPr>
          <p:cNvSpPr txBox="1"/>
          <p:nvPr/>
        </p:nvSpPr>
        <p:spPr>
          <a:xfrm>
            <a:off x="714894" y="757443"/>
            <a:ext cx="6096000" cy="1477328"/>
          </a:xfrm>
          <a:prstGeom prst="rect">
            <a:avLst/>
          </a:prstGeom>
          <a:noFill/>
        </p:spPr>
        <p:txBody>
          <a:bodyPr wrap="square">
            <a:spAutoFit/>
          </a:bodyPr>
          <a:lstStyle/>
          <a:p>
            <a:r>
              <a:rPr lang="en-IN" b="1" dirty="0"/>
              <a:t>Error response</a:t>
            </a:r>
          </a:p>
          <a:p>
            <a:pPr marL="285750" indent="-285750">
              <a:buFont typeface="Arial" panose="020B0604020202020204" pitchFamily="34" charset="0"/>
              <a:buChar char="•"/>
            </a:pPr>
            <a:r>
              <a:rPr lang="en-IN" dirty="0"/>
              <a:t>Error response comes when data read or write not happen properly.</a:t>
            </a:r>
          </a:p>
          <a:p>
            <a:pPr marL="285750" indent="-285750">
              <a:buFont typeface="Arial" panose="020B0604020202020204" pitchFamily="34" charset="0"/>
              <a:buChar char="•"/>
            </a:pPr>
            <a:r>
              <a:rPr lang="en-IN" dirty="0"/>
              <a:t>Throughout access phase data address select line should not change.</a:t>
            </a:r>
          </a:p>
        </p:txBody>
      </p:sp>
    </p:spTree>
    <p:extLst>
      <p:ext uri="{BB962C8B-B14F-4D97-AF65-F5344CB8AC3E}">
        <p14:creationId xmlns:p14="http://schemas.microsoft.com/office/powerpoint/2010/main" val="19390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461D-63E8-4EDF-ABC1-99941FBF6371}"/>
              </a:ext>
            </a:extLst>
          </p:cNvPr>
          <p:cNvSpPr>
            <a:spLocks noGrp="1"/>
          </p:cNvSpPr>
          <p:nvPr>
            <p:ph type="title"/>
          </p:nvPr>
        </p:nvSpPr>
        <p:spPr/>
        <p:txBody>
          <a:bodyPr/>
          <a:lstStyle/>
          <a:p>
            <a:r>
              <a:rPr lang="en-US" dirty="0"/>
              <a:t>Master Write Operation</a:t>
            </a:r>
            <a:endParaRPr lang="en-IN" dirty="0"/>
          </a:p>
        </p:txBody>
      </p:sp>
      <p:sp>
        <p:nvSpPr>
          <p:cNvPr id="6" name="Left Brace 5">
            <a:extLst>
              <a:ext uri="{FF2B5EF4-FFF2-40B4-BE49-F238E27FC236}">
                <a16:creationId xmlns:a16="http://schemas.microsoft.com/office/drawing/2014/main" id="{ED6815FB-2F42-487E-AAA0-9BB8E6DB47BB}"/>
              </a:ext>
            </a:extLst>
          </p:cNvPr>
          <p:cNvSpPr/>
          <p:nvPr/>
        </p:nvSpPr>
        <p:spPr>
          <a:xfrm rot="5400000" flipV="1">
            <a:off x="5658042" y="2309839"/>
            <a:ext cx="201125" cy="792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C2811C0C-D44B-4531-9E31-91657D1E0B15}"/>
              </a:ext>
            </a:extLst>
          </p:cNvPr>
          <p:cNvSpPr/>
          <p:nvPr/>
        </p:nvSpPr>
        <p:spPr>
          <a:xfrm rot="5400000" flipV="1">
            <a:off x="6432595" y="2345839"/>
            <a:ext cx="201125" cy="720000"/>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8" name="Left Brace 7">
            <a:extLst>
              <a:ext uri="{FF2B5EF4-FFF2-40B4-BE49-F238E27FC236}">
                <a16:creationId xmlns:a16="http://schemas.microsoft.com/office/drawing/2014/main" id="{79A065B3-C970-4245-866C-C4B010633358}"/>
              </a:ext>
            </a:extLst>
          </p:cNvPr>
          <p:cNvSpPr/>
          <p:nvPr/>
        </p:nvSpPr>
        <p:spPr>
          <a:xfrm rot="5400000" flipV="1">
            <a:off x="4427608" y="1891907"/>
            <a:ext cx="201125" cy="1656000"/>
          </a:xfrm>
          <a:prstGeom prst="leftBrac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9" name="Rectangle 8">
            <a:extLst>
              <a:ext uri="{FF2B5EF4-FFF2-40B4-BE49-F238E27FC236}">
                <a16:creationId xmlns:a16="http://schemas.microsoft.com/office/drawing/2014/main" id="{2D1F67AF-177E-44AF-BCAD-70643015C97C}"/>
              </a:ext>
            </a:extLst>
          </p:cNvPr>
          <p:cNvSpPr/>
          <p:nvPr/>
        </p:nvSpPr>
        <p:spPr>
          <a:xfrm>
            <a:off x="3830003" y="2239412"/>
            <a:ext cx="1174059"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IDLE State</a:t>
            </a:r>
            <a:endParaRPr lang="en-IN" sz="1400" dirty="0">
              <a:solidFill>
                <a:schemeClr val="tx1"/>
              </a:solidFill>
            </a:endParaRPr>
          </a:p>
        </p:txBody>
      </p:sp>
      <p:sp>
        <p:nvSpPr>
          <p:cNvPr id="10" name="Rectangle 9">
            <a:extLst>
              <a:ext uri="{FF2B5EF4-FFF2-40B4-BE49-F238E27FC236}">
                <a16:creationId xmlns:a16="http://schemas.microsoft.com/office/drawing/2014/main" id="{8C1E37E5-E6A4-42E5-A9A2-1B7C307E36D7}"/>
              </a:ext>
            </a:extLst>
          </p:cNvPr>
          <p:cNvSpPr/>
          <p:nvPr/>
        </p:nvSpPr>
        <p:spPr>
          <a:xfrm>
            <a:off x="5201013" y="2253480"/>
            <a:ext cx="1063803"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SETUP State</a:t>
            </a:r>
            <a:endParaRPr lang="en-IN" sz="1400" dirty="0">
              <a:solidFill>
                <a:schemeClr val="tx1"/>
              </a:solidFill>
            </a:endParaRPr>
          </a:p>
        </p:txBody>
      </p:sp>
      <p:sp>
        <p:nvSpPr>
          <p:cNvPr id="11" name="Rectangle 10">
            <a:extLst>
              <a:ext uri="{FF2B5EF4-FFF2-40B4-BE49-F238E27FC236}">
                <a16:creationId xmlns:a16="http://schemas.microsoft.com/office/drawing/2014/main" id="{DA9697FF-2EE9-4E06-A228-3558E928FBCC}"/>
              </a:ext>
            </a:extLst>
          </p:cNvPr>
          <p:cNvSpPr/>
          <p:nvPr/>
        </p:nvSpPr>
        <p:spPr>
          <a:xfrm>
            <a:off x="6197974" y="2239411"/>
            <a:ext cx="808807"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ENABLE State</a:t>
            </a:r>
            <a:endParaRPr lang="en-IN" sz="1400" dirty="0">
              <a:solidFill>
                <a:schemeClr val="tx1"/>
              </a:solidFill>
            </a:endParaRPr>
          </a:p>
        </p:txBody>
      </p:sp>
      <p:pic>
        <p:nvPicPr>
          <p:cNvPr id="4" name="Picture 3">
            <a:extLst>
              <a:ext uri="{FF2B5EF4-FFF2-40B4-BE49-F238E27FC236}">
                <a16:creationId xmlns:a16="http://schemas.microsoft.com/office/drawing/2014/main" id="{24594387-CE1A-4037-AE3A-39A85EA7C791}"/>
              </a:ext>
            </a:extLst>
          </p:cNvPr>
          <p:cNvPicPr>
            <a:picLocks noChangeAspect="1"/>
          </p:cNvPicPr>
          <p:nvPr/>
        </p:nvPicPr>
        <p:blipFill rotWithShape="1">
          <a:blip r:embed="rId2"/>
          <a:srcRect l="16196" t="19888" r="21413" b="37772"/>
          <a:stretch/>
        </p:blipFill>
        <p:spPr>
          <a:xfrm>
            <a:off x="1397544" y="2820470"/>
            <a:ext cx="9759533" cy="3667643"/>
          </a:xfrm>
          <a:prstGeom prst="rect">
            <a:avLst/>
          </a:prstGeom>
        </p:spPr>
      </p:pic>
      <p:sp>
        <p:nvSpPr>
          <p:cNvPr id="22" name="Left Brace 21">
            <a:extLst>
              <a:ext uri="{FF2B5EF4-FFF2-40B4-BE49-F238E27FC236}">
                <a16:creationId xmlns:a16="http://schemas.microsoft.com/office/drawing/2014/main" id="{03178F03-E4FF-470A-BB76-12570549A0C2}"/>
              </a:ext>
            </a:extLst>
          </p:cNvPr>
          <p:cNvSpPr/>
          <p:nvPr/>
        </p:nvSpPr>
        <p:spPr>
          <a:xfrm rot="5400000" flipV="1">
            <a:off x="8720189" y="2241831"/>
            <a:ext cx="201125" cy="936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Left Brace 22">
            <a:extLst>
              <a:ext uri="{FF2B5EF4-FFF2-40B4-BE49-F238E27FC236}">
                <a16:creationId xmlns:a16="http://schemas.microsoft.com/office/drawing/2014/main" id="{72AA74BF-A460-4622-9A7B-CFC50BADA99E}"/>
              </a:ext>
            </a:extLst>
          </p:cNvPr>
          <p:cNvSpPr/>
          <p:nvPr/>
        </p:nvSpPr>
        <p:spPr>
          <a:xfrm rot="5400000" flipV="1">
            <a:off x="9898888" y="2007745"/>
            <a:ext cx="201125" cy="1404000"/>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24" name="Left Brace 23">
            <a:extLst>
              <a:ext uri="{FF2B5EF4-FFF2-40B4-BE49-F238E27FC236}">
                <a16:creationId xmlns:a16="http://schemas.microsoft.com/office/drawing/2014/main" id="{2F5951A5-173B-494F-A64C-0FFDE79F6D5C}"/>
              </a:ext>
            </a:extLst>
          </p:cNvPr>
          <p:cNvSpPr/>
          <p:nvPr/>
        </p:nvSpPr>
        <p:spPr>
          <a:xfrm rot="5400000" flipV="1">
            <a:off x="7545701" y="1975492"/>
            <a:ext cx="133582" cy="1476000"/>
          </a:xfrm>
          <a:prstGeom prst="leftBrac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C13CA6BF-5DC0-488D-89F9-821EDAAF2D93}"/>
              </a:ext>
            </a:extLst>
          </p:cNvPr>
          <p:cNvSpPr/>
          <p:nvPr/>
        </p:nvSpPr>
        <p:spPr>
          <a:xfrm>
            <a:off x="7117910" y="2263747"/>
            <a:ext cx="954154"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IDLE State</a:t>
            </a:r>
            <a:endParaRPr lang="en-IN" sz="1400" dirty="0">
              <a:solidFill>
                <a:schemeClr val="tx1"/>
              </a:solidFill>
            </a:endParaRPr>
          </a:p>
        </p:txBody>
      </p:sp>
      <p:sp>
        <p:nvSpPr>
          <p:cNvPr id="26" name="Rectangle 25">
            <a:extLst>
              <a:ext uri="{FF2B5EF4-FFF2-40B4-BE49-F238E27FC236}">
                <a16:creationId xmlns:a16="http://schemas.microsoft.com/office/drawing/2014/main" id="{3C8387FA-4FA8-42EB-A0E0-0148B38C3AD3}"/>
              </a:ext>
            </a:extLst>
          </p:cNvPr>
          <p:cNvSpPr/>
          <p:nvPr/>
        </p:nvSpPr>
        <p:spPr>
          <a:xfrm>
            <a:off x="8239399" y="2268016"/>
            <a:ext cx="1174059"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SETUP State</a:t>
            </a:r>
            <a:endParaRPr lang="en-IN" sz="1400" dirty="0">
              <a:solidFill>
                <a:schemeClr val="tx1"/>
              </a:solidFill>
            </a:endParaRPr>
          </a:p>
        </p:txBody>
      </p:sp>
      <p:sp>
        <p:nvSpPr>
          <p:cNvPr id="27" name="Rectangle 26">
            <a:extLst>
              <a:ext uri="{FF2B5EF4-FFF2-40B4-BE49-F238E27FC236}">
                <a16:creationId xmlns:a16="http://schemas.microsoft.com/office/drawing/2014/main" id="{5F4D24D6-3480-4893-B767-135A99F17EE7}"/>
              </a:ext>
            </a:extLst>
          </p:cNvPr>
          <p:cNvSpPr/>
          <p:nvPr/>
        </p:nvSpPr>
        <p:spPr>
          <a:xfrm>
            <a:off x="9491377" y="2270167"/>
            <a:ext cx="1174059"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ENABLE State</a:t>
            </a:r>
            <a:endParaRPr lang="en-IN" sz="1400" dirty="0">
              <a:solidFill>
                <a:schemeClr val="tx1"/>
              </a:solidFill>
            </a:endParaRPr>
          </a:p>
        </p:txBody>
      </p:sp>
      <p:sp>
        <p:nvSpPr>
          <p:cNvPr id="28" name="Left Brace 27">
            <a:extLst>
              <a:ext uri="{FF2B5EF4-FFF2-40B4-BE49-F238E27FC236}">
                <a16:creationId xmlns:a16="http://schemas.microsoft.com/office/drawing/2014/main" id="{F7693DFA-5988-438B-8377-4C9863F01D38}"/>
              </a:ext>
            </a:extLst>
          </p:cNvPr>
          <p:cNvSpPr/>
          <p:nvPr/>
        </p:nvSpPr>
        <p:spPr>
          <a:xfrm rot="5400000">
            <a:off x="5229367" y="433057"/>
            <a:ext cx="123581" cy="32040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9" name="Left Brace 28">
            <a:extLst>
              <a:ext uri="{FF2B5EF4-FFF2-40B4-BE49-F238E27FC236}">
                <a16:creationId xmlns:a16="http://schemas.microsoft.com/office/drawing/2014/main" id="{B4F59C18-390F-4D7C-831B-E17864EFE5DE}"/>
              </a:ext>
            </a:extLst>
          </p:cNvPr>
          <p:cNvSpPr/>
          <p:nvPr/>
        </p:nvSpPr>
        <p:spPr>
          <a:xfrm rot="5400000">
            <a:off x="8739368" y="121922"/>
            <a:ext cx="123581" cy="3816000"/>
          </a:xfrm>
          <a:prstGeom prst="leftBrace">
            <a:avLst/>
          </a:prstGeom>
          <a:ln>
            <a:solidFill>
              <a:srgbClr val="EDC51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F4045A43-2DB5-424E-AAE9-82AAE19CFB25}"/>
              </a:ext>
            </a:extLst>
          </p:cNvPr>
          <p:cNvSpPr/>
          <p:nvPr/>
        </p:nvSpPr>
        <p:spPr>
          <a:xfrm>
            <a:off x="7612492" y="1569876"/>
            <a:ext cx="2483423" cy="357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Write with wait state</a:t>
            </a:r>
            <a:endParaRPr lang="en-IN" dirty="0">
              <a:solidFill>
                <a:sysClr val="windowText" lastClr="000000"/>
              </a:solidFill>
            </a:endParaRPr>
          </a:p>
        </p:txBody>
      </p:sp>
      <p:sp>
        <p:nvSpPr>
          <p:cNvPr id="31" name="Rectangle 30">
            <a:extLst>
              <a:ext uri="{FF2B5EF4-FFF2-40B4-BE49-F238E27FC236}">
                <a16:creationId xmlns:a16="http://schemas.microsoft.com/office/drawing/2014/main" id="{1CA097EA-CEE3-415F-95F4-F5A91A7DEF95}"/>
              </a:ext>
            </a:extLst>
          </p:cNvPr>
          <p:cNvSpPr/>
          <p:nvPr/>
        </p:nvSpPr>
        <p:spPr>
          <a:xfrm>
            <a:off x="3421109" y="1596806"/>
            <a:ext cx="3968114" cy="357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Write without wait state</a:t>
            </a:r>
            <a:endParaRPr lang="en-IN" dirty="0">
              <a:solidFill>
                <a:sysClr val="windowText" lastClr="000000"/>
              </a:solidFill>
            </a:endParaRPr>
          </a:p>
        </p:txBody>
      </p:sp>
      <p:sp>
        <p:nvSpPr>
          <p:cNvPr id="32" name="Left Brace 31">
            <a:extLst>
              <a:ext uri="{FF2B5EF4-FFF2-40B4-BE49-F238E27FC236}">
                <a16:creationId xmlns:a16="http://schemas.microsoft.com/office/drawing/2014/main" id="{9CFD0B5F-140E-4E13-9AB8-F0A168281725}"/>
              </a:ext>
            </a:extLst>
          </p:cNvPr>
          <p:cNvSpPr/>
          <p:nvPr/>
        </p:nvSpPr>
        <p:spPr>
          <a:xfrm>
            <a:off x="1195448" y="3261858"/>
            <a:ext cx="202096" cy="1548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3" name="Left Brace 32">
            <a:extLst>
              <a:ext uri="{FF2B5EF4-FFF2-40B4-BE49-F238E27FC236}">
                <a16:creationId xmlns:a16="http://schemas.microsoft.com/office/drawing/2014/main" id="{4DD73042-7D4B-484C-8DBE-95881871CAF1}"/>
              </a:ext>
            </a:extLst>
          </p:cNvPr>
          <p:cNvSpPr/>
          <p:nvPr/>
        </p:nvSpPr>
        <p:spPr>
          <a:xfrm>
            <a:off x="1195448" y="5255639"/>
            <a:ext cx="202096" cy="109993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DF99DCAF-02F2-4ADC-B0AD-56843C163B24}"/>
              </a:ext>
            </a:extLst>
          </p:cNvPr>
          <p:cNvSpPr/>
          <p:nvPr/>
        </p:nvSpPr>
        <p:spPr>
          <a:xfrm>
            <a:off x="-76760" y="3805040"/>
            <a:ext cx="1272208" cy="461635"/>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solidFill>
                  <a:sysClr val="windowText" lastClr="000000"/>
                </a:solidFill>
              </a:rPr>
              <a:t>Input Signals</a:t>
            </a:r>
            <a:endParaRPr lang="en-IN" dirty="0">
              <a:solidFill>
                <a:sysClr val="windowText" lastClr="000000"/>
              </a:solidFill>
            </a:endParaRPr>
          </a:p>
        </p:txBody>
      </p:sp>
      <p:sp>
        <p:nvSpPr>
          <p:cNvPr id="35" name="Rectangle 34">
            <a:extLst>
              <a:ext uri="{FF2B5EF4-FFF2-40B4-BE49-F238E27FC236}">
                <a16:creationId xmlns:a16="http://schemas.microsoft.com/office/drawing/2014/main" id="{31D94B48-6B4F-43B1-857F-D8782E6615B0}"/>
              </a:ext>
            </a:extLst>
          </p:cNvPr>
          <p:cNvSpPr/>
          <p:nvPr/>
        </p:nvSpPr>
        <p:spPr>
          <a:xfrm>
            <a:off x="-91388" y="5574786"/>
            <a:ext cx="1272208" cy="461635"/>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solidFill>
                  <a:sysClr val="windowText" lastClr="000000"/>
                </a:solidFill>
              </a:rPr>
              <a:t>Output Signals</a:t>
            </a:r>
            <a:endParaRPr lang="en-IN" dirty="0">
              <a:solidFill>
                <a:sysClr val="windowText" lastClr="000000"/>
              </a:solidFill>
            </a:endParaRPr>
          </a:p>
        </p:txBody>
      </p:sp>
    </p:spTree>
    <p:extLst>
      <p:ext uri="{BB962C8B-B14F-4D97-AF65-F5344CB8AC3E}">
        <p14:creationId xmlns:p14="http://schemas.microsoft.com/office/powerpoint/2010/main" val="117431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0481-4D25-47B0-9979-98D2AC1F4BE2}"/>
              </a:ext>
            </a:extLst>
          </p:cNvPr>
          <p:cNvSpPr>
            <a:spLocks noGrp="1"/>
          </p:cNvSpPr>
          <p:nvPr>
            <p:ph type="title"/>
          </p:nvPr>
        </p:nvSpPr>
        <p:spPr>
          <a:xfrm>
            <a:off x="838200" y="218145"/>
            <a:ext cx="5257800" cy="1255079"/>
          </a:xfrm>
        </p:spPr>
        <p:txBody>
          <a:bodyPr>
            <a:normAutofit fontScale="90000"/>
          </a:bodyPr>
          <a:lstStyle/>
          <a:p>
            <a:r>
              <a:rPr lang="en-US" dirty="0"/>
              <a:t>Master Read Operation</a:t>
            </a:r>
            <a:endParaRPr lang="en-IN" dirty="0"/>
          </a:p>
        </p:txBody>
      </p:sp>
      <p:sp>
        <p:nvSpPr>
          <p:cNvPr id="8" name="Left Brace 7">
            <a:extLst>
              <a:ext uri="{FF2B5EF4-FFF2-40B4-BE49-F238E27FC236}">
                <a16:creationId xmlns:a16="http://schemas.microsoft.com/office/drawing/2014/main" id="{39E2F4F5-D848-473E-89CA-D3DEFDDA4A99}"/>
              </a:ext>
            </a:extLst>
          </p:cNvPr>
          <p:cNvSpPr/>
          <p:nvPr/>
        </p:nvSpPr>
        <p:spPr>
          <a:xfrm>
            <a:off x="927655" y="3525071"/>
            <a:ext cx="202096" cy="1476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9" name="Left Brace 8">
            <a:extLst>
              <a:ext uri="{FF2B5EF4-FFF2-40B4-BE49-F238E27FC236}">
                <a16:creationId xmlns:a16="http://schemas.microsoft.com/office/drawing/2014/main" id="{CE7B137A-E519-4FE1-A769-F3B46374B579}"/>
              </a:ext>
            </a:extLst>
          </p:cNvPr>
          <p:cNvSpPr/>
          <p:nvPr/>
        </p:nvSpPr>
        <p:spPr>
          <a:xfrm>
            <a:off x="927655" y="5058528"/>
            <a:ext cx="202096" cy="109993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D207BCF-5A21-4C73-B859-7D53AE4A427C}"/>
              </a:ext>
            </a:extLst>
          </p:cNvPr>
          <p:cNvSpPr/>
          <p:nvPr/>
        </p:nvSpPr>
        <p:spPr>
          <a:xfrm>
            <a:off x="-344553" y="3844219"/>
            <a:ext cx="1272208" cy="461635"/>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solidFill>
                  <a:sysClr val="windowText" lastClr="000000"/>
                </a:solidFill>
              </a:rPr>
              <a:t>Input Signals</a:t>
            </a:r>
            <a:endParaRPr lang="en-IN" dirty="0">
              <a:solidFill>
                <a:sysClr val="windowText" lastClr="000000"/>
              </a:solidFill>
            </a:endParaRPr>
          </a:p>
        </p:txBody>
      </p:sp>
      <p:sp>
        <p:nvSpPr>
          <p:cNvPr id="11" name="Rectangle 10">
            <a:extLst>
              <a:ext uri="{FF2B5EF4-FFF2-40B4-BE49-F238E27FC236}">
                <a16:creationId xmlns:a16="http://schemas.microsoft.com/office/drawing/2014/main" id="{CA5DFF89-B6DA-4EE1-A631-DCB33483A1E9}"/>
              </a:ext>
            </a:extLst>
          </p:cNvPr>
          <p:cNvSpPr/>
          <p:nvPr/>
        </p:nvSpPr>
        <p:spPr>
          <a:xfrm>
            <a:off x="-344553" y="5373551"/>
            <a:ext cx="1272208" cy="461635"/>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solidFill>
                  <a:sysClr val="windowText" lastClr="000000"/>
                </a:solidFill>
              </a:rPr>
              <a:t>Output Signals</a:t>
            </a:r>
            <a:endParaRPr lang="en-IN" dirty="0">
              <a:solidFill>
                <a:sysClr val="windowText" lastClr="000000"/>
              </a:solidFill>
            </a:endParaRPr>
          </a:p>
        </p:txBody>
      </p:sp>
      <p:sp>
        <p:nvSpPr>
          <p:cNvPr id="12" name="Left Brace 11">
            <a:extLst>
              <a:ext uri="{FF2B5EF4-FFF2-40B4-BE49-F238E27FC236}">
                <a16:creationId xmlns:a16="http://schemas.microsoft.com/office/drawing/2014/main" id="{09D9B43D-8248-47D6-A7F0-14B1466C16CF}"/>
              </a:ext>
            </a:extLst>
          </p:cNvPr>
          <p:cNvSpPr/>
          <p:nvPr/>
        </p:nvSpPr>
        <p:spPr>
          <a:xfrm rot="5400000" flipV="1">
            <a:off x="5751191" y="2679862"/>
            <a:ext cx="201125" cy="936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id="{4FB483F7-05CA-4AEB-911B-823381BEBB13}"/>
              </a:ext>
            </a:extLst>
          </p:cNvPr>
          <p:cNvSpPr/>
          <p:nvPr/>
        </p:nvSpPr>
        <p:spPr>
          <a:xfrm rot="5400000" flipV="1">
            <a:off x="6659403" y="2733862"/>
            <a:ext cx="201125" cy="828000"/>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14" name="Left Brace 13">
            <a:extLst>
              <a:ext uri="{FF2B5EF4-FFF2-40B4-BE49-F238E27FC236}">
                <a16:creationId xmlns:a16="http://schemas.microsoft.com/office/drawing/2014/main" id="{49FDCB9C-FD31-4A2D-9535-14948CEBF27F}"/>
              </a:ext>
            </a:extLst>
          </p:cNvPr>
          <p:cNvSpPr/>
          <p:nvPr/>
        </p:nvSpPr>
        <p:spPr>
          <a:xfrm rot="5400000" flipV="1">
            <a:off x="4482187" y="2344144"/>
            <a:ext cx="133582" cy="1620000"/>
          </a:xfrm>
          <a:prstGeom prst="leftBrac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F4D7887C-74BD-4A7D-8608-8F1325A93CAA}"/>
              </a:ext>
            </a:extLst>
          </p:cNvPr>
          <p:cNvSpPr/>
          <p:nvPr/>
        </p:nvSpPr>
        <p:spPr>
          <a:xfrm>
            <a:off x="3951997" y="2684913"/>
            <a:ext cx="1196783"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 State</a:t>
            </a:r>
            <a:endParaRPr lang="en-IN" dirty="0">
              <a:solidFill>
                <a:schemeClr val="tx1"/>
              </a:solidFill>
            </a:endParaRPr>
          </a:p>
        </p:txBody>
      </p:sp>
      <p:sp>
        <p:nvSpPr>
          <p:cNvPr id="16" name="Rectangle 15">
            <a:extLst>
              <a:ext uri="{FF2B5EF4-FFF2-40B4-BE49-F238E27FC236}">
                <a16:creationId xmlns:a16="http://schemas.microsoft.com/office/drawing/2014/main" id="{4525F7BF-1351-4668-9AF6-A5CE8D24E804}"/>
              </a:ext>
            </a:extLst>
          </p:cNvPr>
          <p:cNvSpPr/>
          <p:nvPr/>
        </p:nvSpPr>
        <p:spPr>
          <a:xfrm>
            <a:off x="5464436" y="2433394"/>
            <a:ext cx="835669" cy="6150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SETUP</a:t>
            </a:r>
          </a:p>
          <a:p>
            <a:r>
              <a:rPr lang="en-US" dirty="0">
                <a:solidFill>
                  <a:schemeClr val="tx1"/>
                </a:solidFill>
              </a:rPr>
              <a:t> State</a:t>
            </a:r>
            <a:endParaRPr lang="en-IN" dirty="0">
              <a:solidFill>
                <a:schemeClr val="tx1"/>
              </a:solidFill>
            </a:endParaRPr>
          </a:p>
        </p:txBody>
      </p:sp>
      <p:sp>
        <p:nvSpPr>
          <p:cNvPr id="17" name="Rectangle 16">
            <a:extLst>
              <a:ext uri="{FF2B5EF4-FFF2-40B4-BE49-F238E27FC236}">
                <a16:creationId xmlns:a16="http://schemas.microsoft.com/office/drawing/2014/main" id="{EE08E854-0BE8-4978-898C-D19708861CCF}"/>
              </a:ext>
            </a:extLst>
          </p:cNvPr>
          <p:cNvSpPr/>
          <p:nvPr/>
        </p:nvSpPr>
        <p:spPr>
          <a:xfrm>
            <a:off x="6435420" y="2435346"/>
            <a:ext cx="936001" cy="5749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ENABLE </a:t>
            </a:r>
          </a:p>
          <a:p>
            <a:r>
              <a:rPr lang="en-US" dirty="0">
                <a:solidFill>
                  <a:schemeClr val="tx1"/>
                </a:solidFill>
              </a:rPr>
              <a:t>State</a:t>
            </a:r>
            <a:endParaRPr lang="en-IN" dirty="0">
              <a:solidFill>
                <a:schemeClr val="tx1"/>
              </a:solidFill>
            </a:endParaRPr>
          </a:p>
        </p:txBody>
      </p:sp>
      <p:pic>
        <p:nvPicPr>
          <p:cNvPr id="6" name="Picture 5">
            <a:extLst>
              <a:ext uri="{FF2B5EF4-FFF2-40B4-BE49-F238E27FC236}">
                <a16:creationId xmlns:a16="http://schemas.microsoft.com/office/drawing/2014/main" id="{A6E9E6C2-6F19-427F-ADA3-48EA9ED4506B}"/>
              </a:ext>
            </a:extLst>
          </p:cNvPr>
          <p:cNvPicPr>
            <a:picLocks noChangeAspect="1"/>
          </p:cNvPicPr>
          <p:nvPr/>
        </p:nvPicPr>
        <p:blipFill rotWithShape="1">
          <a:blip r:embed="rId2"/>
          <a:srcRect l="17391" t="21629" r="19478" b="45505"/>
          <a:stretch/>
        </p:blipFill>
        <p:spPr>
          <a:xfrm>
            <a:off x="1129751" y="3231391"/>
            <a:ext cx="10723883" cy="3138796"/>
          </a:xfrm>
          <a:prstGeom prst="rect">
            <a:avLst/>
          </a:prstGeom>
        </p:spPr>
      </p:pic>
      <p:sp>
        <p:nvSpPr>
          <p:cNvPr id="20" name="Left Brace 19">
            <a:extLst>
              <a:ext uri="{FF2B5EF4-FFF2-40B4-BE49-F238E27FC236}">
                <a16:creationId xmlns:a16="http://schemas.microsoft.com/office/drawing/2014/main" id="{33EBE39A-2F06-4D48-A397-1E9818A0DB5E}"/>
              </a:ext>
            </a:extLst>
          </p:cNvPr>
          <p:cNvSpPr/>
          <p:nvPr/>
        </p:nvSpPr>
        <p:spPr>
          <a:xfrm rot="5400000" flipV="1">
            <a:off x="9251701" y="2691584"/>
            <a:ext cx="201125" cy="936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Left Brace 20">
            <a:extLst>
              <a:ext uri="{FF2B5EF4-FFF2-40B4-BE49-F238E27FC236}">
                <a16:creationId xmlns:a16="http://schemas.microsoft.com/office/drawing/2014/main" id="{B6403185-056B-4E72-B09A-65DEFEE003CD}"/>
              </a:ext>
            </a:extLst>
          </p:cNvPr>
          <p:cNvSpPr/>
          <p:nvPr/>
        </p:nvSpPr>
        <p:spPr>
          <a:xfrm rot="5400000" flipV="1">
            <a:off x="10524902" y="2354268"/>
            <a:ext cx="201125" cy="1584000"/>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22" name="Left Brace 21">
            <a:extLst>
              <a:ext uri="{FF2B5EF4-FFF2-40B4-BE49-F238E27FC236}">
                <a16:creationId xmlns:a16="http://schemas.microsoft.com/office/drawing/2014/main" id="{E0BC389A-33CA-43CD-9267-2A55199225A5}"/>
              </a:ext>
            </a:extLst>
          </p:cNvPr>
          <p:cNvSpPr/>
          <p:nvPr/>
        </p:nvSpPr>
        <p:spPr>
          <a:xfrm rot="5400000" flipV="1">
            <a:off x="7966376" y="2318600"/>
            <a:ext cx="133582" cy="1692000"/>
          </a:xfrm>
          <a:prstGeom prst="leftBrac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680A082F-B698-45DF-8162-D9923CE6EE25}"/>
              </a:ext>
            </a:extLst>
          </p:cNvPr>
          <p:cNvSpPr/>
          <p:nvPr/>
        </p:nvSpPr>
        <p:spPr>
          <a:xfrm>
            <a:off x="7410269" y="2643162"/>
            <a:ext cx="1196783"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 State</a:t>
            </a:r>
            <a:endParaRPr lang="en-IN" dirty="0">
              <a:solidFill>
                <a:schemeClr val="tx1"/>
              </a:solidFill>
            </a:endParaRPr>
          </a:p>
        </p:txBody>
      </p:sp>
      <p:sp>
        <p:nvSpPr>
          <p:cNvPr id="24" name="Rectangle 23">
            <a:extLst>
              <a:ext uri="{FF2B5EF4-FFF2-40B4-BE49-F238E27FC236}">
                <a16:creationId xmlns:a16="http://schemas.microsoft.com/office/drawing/2014/main" id="{4C7E161C-CCB9-49F5-9F58-1DB0AA96CD6D}"/>
              </a:ext>
            </a:extLst>
          </p:cNvPr>
          <p:cNvSpPr/>
          <p:nvPr/>
        </p:nvSpPr>
        <p:spPr>
          <a:xfrm>
            <a:off x="8545827" y="2661499"/>
            <a:ext cx="1304594"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SETUP State</a:t>
            </a:r>
            <a:endParaRPr lang="en-IN" dirty="0">
              <a:solidFill>
                <a:schemeClr val="tx1"/>
              </a:solidFill>
            </a:endParaRPr>
          </a:p>
        </p:txBody>
      </p:sp>
      <p:sp>
        <p:nvSpPr>
          <p:cNvPr id="25" name="Rectangle 24">
            <a:extLst>
              <a:ext uri="{FF2B5EF4-FFF2-40B4-BE49-F238E27FC236}">
                <a16:creationId xmlns:a16="http://schemas.microsoft.com/office/drawing/2014/main" id="{5BB46469-1796-48E9-900B-A45947B53C75}"/>
              </a:ext>
            </a:extLst>
          </p:cNvPr>
          <p:cNvSpPr/>
          <p:nvPr/>
        </p:nvSpPr>
        <p:spPr>
          <a:xfrm>
            <a:off x="9896281" y="2677718"/>
            <a:ext cx="1519561" cy="3389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ENABLE State</a:t>
            </a:r>
            <a:endParaRPr lang="en-IN" dirty="0">
              <a:solidFill>
                <a:schemeClr val="tx1"/>
              </a:solidFill>
            </a:endParaRPr>
          </a:p>
        </p:txBody>
      </p:sp>
      <p:sp>
        <p:nvSpPr>
          <p:cNvPr id="18" name="Left Brace 17">
            <a:extLst>
              <a:ext uri="{FF2B5EF4-FFF2-40B4-BE49-F238E27FC236}">
                <a16:creationId xmlns:a16="http://schemas.microsoft.com/office/drawing/2014/main" id="{68D3207E-61D6-4744-9CA1-3003ED395145}"/>
              </a:ext>
            </a:extLst>
          </p:cNvPr>
          <p:cNvSpPr/>
          <p:nvPr/>
        </p:nvSpPr>
        <p:spPr>
          <a:xfrm rot="5400000">
            <a:off x="5343376" y="238658"/>
            <a:ext cx="123581" cy="35640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6" name="Left Brace 25">
            <a:extLst>
              <a:ext uri="{FF2B5EF4-FFF2-40B4-BE49-F238E27FC236}">
                <a16:creationId xmlns:a16="http://schemas.microsoft.com/office/drawing/2014/main" id="{EA57199C-3569-4289-A706-35B9E080542C}"/>
              </a:ext>
            </a:extLst>
          </p:cNvPr>
          <p:cNvSpPr/>
          <p:nvPr/>
        </p:nvSpPr>
        <p:spPr>
          <a:xfrm rot="5400000">
            <a:off x="9266054" y="-71924"/>
            <a:ext cx="123581" cy="4176000"/>
          </a:xfrm>
          <a:prstGeom prst="leftBrace">
            <a:avLst/>
          </a:prstGeom>
          <a:ln>
            <a:solidFill>
              <a:srgbClr val="EDC51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Rectangle 26">
            <a:extLst>
              <a:ext uri="{FF2B5EF4-FFF2-40B4-BE49-F238E27FC236}">
                <a16:creationId xmlns:a16="http://schemas.microsoft.com/office/drawing/2014/main" id="{7BA0BFAE-899A-43FA-A16A-D4F19F514758}"/>
              </a:ext>
            </a:extLst>
          </p:cNvPr>
          <p:cNvSpPr/>
          <p:nvPr/>
        </p:nvSpPr>
        <p:spPr>
          <a:xfrm>
            <a:off x="8086132" y="1569643"/>
            <a:ext cx="2483423" cy="357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Read with wait state</a:t>
            </a:r>
            <a:endParaRPr lang="en-IN" dirty="0">
              <a:solidFill>
                <a:sysClr val="windowText" lastClr="000000"/>
              </a:solidFill>
            </a:endParaRPr>
          </a:p>
        </p:txBody>
      </p:sp>
      <p:sp>
        <p:nvSpPr>
          <p:cNvPr id="28" name="Rectangle 27">
            <a:extLst>
              <a:ext uri="{FF2B5EF4-FFF2-40B4-BE49-F238E27FC236}">
                <a16:creationId xmlns:a16="http://schemas.microsoft.com/office/drawing/2014/main" id="{B325A2EF-2749-418E-B1F1-29E4540246E9}"/>
              </a:ext>
            </a:extLst>
          </p:cNvPr>
          <p:cNvSpPr/>
          <p:nvPr/>
        </p:nvSpPr>
        <p:spPr>
          <a:xfrm>
            <a:off x="3421109" y="1596806"/>
            <a:ext cx="3968114" cy="357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Read without wait state</a:t>
            </a:r>
            <a:endParaRPr lang="en-IN" dirty="0">
              <a:solidFill>
                <a:sysClr val="windowText" lastClr="000000"/>
              </a:solidFill>
            </a:endParaRPr>
          </a:p>
        </p:txBody>
      </p:sp>
    </p:spTree>
    <p:extLst>
      <p:ext uri="{BB962C8B-B14F-4D97-AF65-F5344CB8AC3E}">
        <p14:creationId xmlns:p14="http://schemas.microsoft.com/office/powerpoint/2010/main" val="37988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2BB-280B-4B69-88AF-5CA2610B8C17}"/>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71EFF320-E99F-474C-A5C5-ECC87C6B1582}"/>
              </a:ext>
            </a:extLst>
          </p:cNvPr>
          <p:cNvPicPr>
            <a:picLocks noChangeAspect="1"/>
          </p:cNvPicPr>
          <p:nvPr/>
        </p:nvPicPr>
        <p:blipFill rotWithShape="1">
          <a:blip r:embed="rId2"/>
          <a:srcRect l="45839" t="21163" r="21878" b="28396"/>
          <a:stretch/>
        </p:blipFill>
        <p:spPr>
          <a:xfrm>
            <a:off x="2670701" y="550980"/>
            <a:ext cx="5963480" cy="5493856"/>
          </a:xfrm>
          <a:prstGeom prst="rect">
            <a:avLst/>
          </a:prstGeom>
        </p:spPr>
      </p:pic>
      <p:cxnSp>
        <p:nvCxnSpPr>
          <p:cNvPr id="9" name="Straight Connector 8">
            <a:extLst>
              <a:ext uri="{FF2B5EF4-FFF2-40B4-BE49-F238E27FC236}">
                <a16:creationId xmlns:a16="http://schemas.microsoft.com/office/drawing/2014/main" id="{736AABE9-E7DE-4E8C-B5D7-514B11863E90}"/>
              </a:ext>
            </a:extLst>
          </p:cNvPr>
          <p:cNvCxnSpPr/>
          <p:nvPr/>
        </p:nvCxnSpPr>
        <p:spPr>
          <a:xfrm>
            <a:off x="4797285" y="6031189"/>
            <a:ext cx="2014330" cy="0"/>
          </a:xfrm>
          <a:prstGeom prst="line">
            <a:avLst/>
          </a:prstGeom>
          <a:ln w="19050"/>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B0EC27E-2651-485F-A7EB-EDD3682D4353}"/>
              </a:ext>
            </a:extLst>
          </p:cNvPr>
          <p:cNvSpPr/>
          <p:nvPr/>
        </p:nvSpPr>
        <p:spPr>
          <a:xfrm>
            <a:off x="3988903" y="919575"/>
            <a:ext cx="927654" cy="2376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03ED2EF4-9922-43C5-BBF0-1777836F01F1}"/>
              </a:ext>
            </a:extLst>
          </p:cNvPr>
          <p:cNvSpPr/>
          <p:nvPr/>
        </p:nvSpPr>
        <p:spPr>
          <a:xfrm>
            <a:off x="3988904" y="1367095"/>
            <a:ext cx="927654" cy="2376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92E0A428-764F-46D5-B83B-95EF9502B23B}"/>
              </a:ext>
            </a:extLst>
          </p:cNvPr>
          <p:cNvSpPr/>
          <p:nvPr/>
        </p:nvSpPr>
        <p:spPr>
          <a:xfrm>
            <a:off x="2961856" y="949727"/>
            <a:ext cx="927654" cy="2376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B9E0D711-582D-4859-801F-8236246BA85D}"/>
              </a:ext>
            </a:extLst>
          </p:cNvPr>
          <p:cNvSpPr/>
          <p:nvPr/>
        </p:nvSpPr>
        <p:spPr>
          <a:xfrm>
            <a:off x="2961856" y="1367095"/>
            <a:ext cx="927654" cy="2376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35B7DD28-8478-41D0-92C0-AD654CAF156F}"/>
              </a:ext>
            </a:extLst>
          </p:cNvPr>
          <p:cNvSpPr/>
          <p:nvPr/>
        </p:nvSpPr>
        <p:spPr>
          <a:xfrm>
            <a:off x="6838119" y="2410445"/>
            <a:ext cx="1616768" cy="5182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3692E77B-EF93-47A6-BDE3-17947137ABDB}"/>
              </a:ext>
            </a:extLst>
          </p:cNvPr>
          <p:cNvSpPr/>
          <p:nvPr/>
        </p:nvSpPr>
        <p:spPr>
          <a:xfrm>
            <a:off x="6824469" y="4255534"/>
            <a:ext cx="1616767" cy="5182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C08E5829-3432-4769-816E-07AA7025468C}"/>
              </a:ext>
            </a:extLst>
          </p:cNvPr>
          <p:cNvSpPr/>
          <p:nvPr/>
        </p:nvSpPr>
        <p:spPr>
          <a:xfrm>
            <a:off x="4892536" y="4408677"/>
            <a:ext cx="1823827" cy="518285"/>
          </a:xfrm>
          <a:prstGeom prst="rect">
            <a:avLst/>
          </a:prstGeom>
          <a:solidFill>
            <a:schemeClr val="accent1">
              <a:lumMod val="20000"/>
              <a:lumOff val="80000"/>
            </a:schemeClr>
          </a:solidFill>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7DD3B612-0E91-4CDD-9F1E-93C5E27294FB}"/>
              </a:ext>
            </a:extLst>
          </p:cNvPr>
          <p:cNvSpPr/>
          <p:nvPr/>
        </p:nvSpPr>
        <p:spPr>
          <a:xfrm>
            <a:off x="4916556" y="2449856"/>
            <a:ext cx="1823827" cy="518285"/>
          </a:xfrm>
          <a:prstGeom prst="rect">
            <a:avLst/>
          </a:prstGeom>
          <a:solidFill>
            <a:schemeClr val="accent1">
              <a:lumMod val="20000"/>
              <a:lumOff val="80000"/>
            </a:schemeClr>
          </a:solidFill>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E3578D0C-0C99-4888-B816-C1A35AF050AF}"/>
              </a:ext>
            </a:extLst>
          </p:cNvPr>
          <p:cNvSpPr/>
          <p:nvPr/>
        </p:nvSpPr>
        <p:spPr>
          <a:xfrm>
            <a:off x="4878887" y="3554742"/>
            <a:ext cx="1823827" cy="212742"/>
          </a:xfrm>
          <a:prstGeom prst="rect">
            <a:avLst/>
          </a:prstGeom>
          <a:solidFill>
            <a:schemeClr val="accent1">
              <a:lumMod val="20000"/>
              <a:lumOff val="80000"/>
            </a:schemeClr>
          </a:solidFill>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69386D15-CCDB-4B1F-9805-650B6D49210E}"/>
              </a:ext>
            </a:extLst>
          </p:cNvPr>
          <p:cNvSpPr/>
          <p:nvPr/>
        </p:nvSpPr>
        <p:spPr>
          <a:xfrm>
            <a:off x="6824468" y="3497798"/>
            <a:ext cx="794303" cy="2127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F05D6637-8AC5-4A33-9088-D0953C6078A6}"/>
              </a:ext>
            </a:extLst>
          </p:cNvPr>
          <p:cNvSpPr/>
          <p:nvPr/>
        </p:nvSpPr>
        <p:spPr>
          <a:xfrm>
            <a:off x="3988903" y="3531963"/>
            <a:ext cx="794303" cy="1785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A59A4E10-3A7B-42D1-B305-FEBB9E9016F3}"/>
              </a:ext>
            </a:extLst>
          </p:cNvPr>
          <p:cNvSpPr/>
          <p:nvPr/>
        </p:nvSpPr>
        <p:spPr>
          <a:xfrm>
            <a:off x="2961856" y="3531963"/>
            <a:ext cx="927654" cy="2376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9C2AE1AD-B3F3-4F96-B126-368C0CF11167}"/>
              </a:ext>
            </a:extLst>
          </p:cNvPr>
          <p:cNvSpPr/>
          <p:nvPr/>
        </p:nvSpPr>
        <p:spPr>
          <a:xfrm>
            <a:off x="7692886" y="3164816"/>
            <a:ext cx="795127" cy="3834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APB2</a:t>
            </a:r>
            <a:endParaRPr lang="en-IN" dirty="0"/>
          </a:p>
        </p:txBody>
      </p:sp>
      <p:sp>
        <p:nvSpPr>
          <p:cNvPr id="23" name="Rectangle 22">
            <a:extLst>
              <a:ext uri="{FF2B5EF4-FFF2-40B4-BE49-F238E27FC236}">
                <a16:creationId xmlns:a16="http://schemas.microsoft.com/office/drawing/2014/main" id="{79ACA342-B762-4592-A094-6308ADE231DA}"/>
              </a:ext>
            </a:extLst>
          </p:cNvPr>
          <p:cNvSpPr/>
          <p:nvPr/>
        </p:nvSpPr>
        <p:spPr>
          <a:xfrm>
            <a:off x="7692886" y="5030850"/>
            <a:ext cx="795127" cy="3834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APB2</a:t>
            </a:r>
            <a:endParaRPr lang="en-IN" dirty="0"/>
          </a:p>
        </p:txBody>
      </p:sp>
      <p:sp>
        <p:nvSpPr>
          <p:cNvPr id="24" name="Rectangle 23">
            <a:extLst>
              <a:ext uri="{FF2B5EF4-FFF2-40B4-BE49-F238E27FC236}">
                <a16:creationId xmlns:a16="http://schemas.microsoft.com/office/drawing/2014/main" id="{5986F2C2-C421-4833-9C65-EACF1DD5F6CA}"/>
              </a:ext>
            </a:extLst>
          </p:cNvPr>
          <p:cNvSpPr/>
          <p:nvPr/>
        </p:nvSpPr>
        <p:spPr>
          <a:xfrm>
            <a:off x="2809460" y="2160104"/>
            <a:ext cx="1033670" cy="51828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APB Master</a:t>
            </a:r>
            <a:endParaRPr lang="en-IN" dirty="0"/>
          </a:p>
        </p:txBody>
      </p:sp>
      <p:pic>
        <p:nvPicPr>
          <p:cNvPr id="26" name="Picture 25">
            <a:extLst>
              <a:ext uri="{FF2B5EF4-FFF2-40B4-BE49-F238E27FC236}">
                <a16:creationId xmlns:a16="http://schemas.microsoft.com/office/drawing/2014/main" id="{5E097513-D7F0-4055-8374-4CE8CC714480}"/>
              </a:ext>
            </a:extLst>
          </p:cNvPr>
          <p:cNvPicPr>
            <a:picLocks noChangeAspect="1"/>
          </p:cNvPicPr>
          <p:nvPr/>
        </p:nvPicPr>
        <p:blipFill rotWithShape="1">
          <a:blip r:embed="rId3"/>
          <a:srcRect l="27092" t="40089" r="53971" b="18783"/>
          <a:stretch/>
        </p:blipFill>
        <p:spPr>
          <a:xfrm>
            <a:off x="89841" y="474538"/>
            <a:ext cx="2595009" cy="3393224"/>
          </a:xfrm>
          <a:prstGeom prst="rect">
            <a:avLst/>
          </a:prstGeom>
        </p:spPr>
      </p:pic>
      <p:sp>
        <p:nvSpPr>
          <p:cNvPr id="27" name="Rectangle 26">
            <a:extLst>
              <a:ext uri="{FF2B5EF4-FFF2-40B4-BE49-F238E27FC236}">
                <a16:creationId xmlns:a16="http://schemas.microsoft.com/office/drawing/2014/main" id="{B6B3C49F-663A-49F3-9D52-13AE4698603F}"/>
              </a:ext>
            </a:extLst>
          </p:cNvPr>
          <p:cNvSpPr/>
          <p:nvPr/>
        </p:nvSpPr>
        <p:spPr>
          <a:xfrm>
            <a:off x="4922103" y="5454058"/>
            <a:ext cx="1823827" cy="212742"/>
          </a:xfrm>
          <a:prstGeom prst="rect">
            <a:avLst/>
          </a:prstGeom>
          <a:solidFill>
            <a:schemeClr val="accent1">
              <a:lumMod val="20000"/>
              <a:lumOff val="80000"/>
            </a:schemeClr>
          </a:solidFill>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D12503B2-7BDD-48CF-BA7D-A0EEBD31CCDD}"/>
              </a:ext>
            </a:extLst>
          </p:cNvPr>
          <p:cNvSpPr/>
          <p:nvPr/>
        </p:nvSpPr>
        <p:spPr>
          <a:xfrm>
            <a:off x="6826740" y="5424415"/>
            <a:ext cx="794303" cy="2127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a:extLst>
              <a:ext uri="{FF2B5EF4-FFF2-40B4-BE49-F238E27FC236}">
                <a16:creationId xmlns:a16="http://schemas.microsoft.com/office/drawing/2014/main" id="{A90BE3F5-CFF6-4156-A011-14F834AAE1C0}"/>
              </a:ext>
            </a:extLst>
          </p:cNvPr>
          <p:cNvSpPr/>
          <p:nvPr/>
        </p:nvSpPr>
        <p:spPr>
          <a:xfrm>
            <a:off x="9243003" y="31595"/>
            <a:ext cx="2066919" cy="28291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dirty="0">
                <a:solidFill>
                  <a:schemeClr val="tx1"/>
                </a:solidFill>
              </a:rPr>
              <a:t>APB Interface with Slaves</a:t>
            </a:r>
            <a:endParaRPr lang="en-IN" sz="3200" dirty="0">
              <a:solidFill>
                <a:schemeClr val="tx1"/>
              </a:solidFill>
            </a:endParaRPr>
          </a:p>
        </p:txBody>
      </p:sp>
    </p:spTree>
    <p:extLst>
      <p:ext uri="{BB962C8B-B14F-4D97-AF65-F5344CB8AC3E}">
        <p14:creationId xmlns:p14="http://schemas.microsoft.com/office/powerpoint/2010/main" val="321318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A620-0935-4A04-ADF2-564BFF643E40}"/>
              </a:ext>
            </a:extLst>
          </p:cNvPr>
          <p:cNvSpPr>
            <a:spLocks noGrp="1"/>
          </p:cNvSpPr>
          <p:nvPr>
            <p:ph type="title"/>
          </p:nvPr>
        </p:nvSpPr>
        <p:spPr/>
        <p:txBody>
          <a:bodyPr/>
          <a:lstStyle/>
          <a:p>
            <a:r>
              <a:rPr lang="en-US" dirty="0"/>
              <a:t>Read-Write Operation – Slave 1</a:t>
            </a:r>
            <a:endParaRPr lang="en-IN" dirty="0"/>
          </a:p>
        </p:txBody>
      </p:sp>
      <p:sp>
        <p:nvSpPr>
          <p:cNvPr id="3" name="Content Placeholder 2">
            <a:extLst>
              <a:ext uri="{FF2B5EF4-FFF2-40B4-BE49-F238E27FC236}">
                <a16:creationId xmlns:a16="http://schemas.microsoft.com/office/drawing/2014/main" id="{DCD73B18-372E-4405-B40F-1FB7FA92EFEB}"/>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C172BFC-E300-4981-9CBD-E5196C521044}"/>
              </a:ext>
            </a:extLst>
          </p:cNvPr>
          <p:cNvPicPr>
            <a:picLocks noChangeAspect="1"/>
          </p:cNvPicPr>
          <p:nvPr/>
        </p:nvPicPr>
        <p:blipFill rotWithShape="1">
          <a:blip r:embed="rId2"/>
          <a:srcRect l="16631" t="16216" r="19891" b="51885"/>
          <a:stretch/>
        </p:blipFill>
        <p:spPr>
          <a:xfrm>
            <a:off x="838200" y="1633159"/>
            <a:ext cx="7682948" cy="2208764"/>
          </a:xfrm>
          <a:prstGeom prst="rect">
            <a:avLst/>
          </a:prstGeom>
        </p:spPr>
      </p:pic>
      <p:pic>
        <p:nvPicPr>
          <p:cNvPr id="15" name="Picture 14">
            <a:extLst>
              <a:ext uri="{FF2B5EF4-FFF2-40B4-BE49-F238E27FC236}">
                <a16:creationId xmlns:a16="http://schemas.microsoft.com/office/drawing/2014/main" id="{4BD127C9-D947-4B48-8A3E-F7DCE606F4C4}"/>
              </a:ext>
            </a:extLst>
          </p:cNvPr>
          <p:cNvPicPr>
            <a:picLocks noChangeAspect="1"/>
          </p:cNvPicPr>
          <p:nvPr/>
        </p:nvPicPr>
        <p:blipFill rotWithShape="1">
          <a:blip r:embed="rId3"/>
          <a:srcRect l="16414" t="15636" r="24347" b="59424"/>
          <a:stretch/>
        </p:blipFill>
        <p:spPr>
          <a:xfrm>
            <a:off x="838199" y="3976859"/>
            <a:ext cx="8544340" cy="2200103"/>
          </a:xfrm>
          <a:prstGeom prst="rect">
            <a:avLst/>
          </a:prstGeom>
        </p:spPr>
      </p:pic>
      <p:sp>
        <p:nvSpPr>
          <p:cNvPr id="16" name="Rectangle 15">
            <a:extLst>
              <a:ext uri="{FF2B5EF4-FFF2-40B4-BE49-F238E27FC236}">
                <a16:creationId xmlns:a16="http://schemas.microsoft.com/office/drawing/2014/main" id="{6D50FB84-9FF8-4B2A-AD72-AC8B89CDD0AB}"/>
              </a:ext>
            </a:extLst>
          </p:cNvPr>
          <p:cNvSpPr/>
          <p:nvPr/>
        </p:nvSpPr>
        <p:spPr>
          <a:xfrm>
            <a:off x="9571219" y="4436016"/>
            <a:ext cx="1878240" cy="10717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rPr>
              <a:t>Read </a:t>
            </a:r>
          </a:p>
          <a:p>
            <a:r>
              <a:rPr lang="en-US" dirty="0">
                <a:solidFill>
                  <a:schemeClr val="tx1"/>
                </a:solidFill>
              </a:rPr>
              <a:t>Operation</a:t>
            </a:r>
            <a:endParaRPr lang="en-IN" dirty="0">
              <a:solidFill>
                <a:schemeClr val="tx1"/>
              </a:solidFill>
            </a:endParaRPr>
          </a:p>
        </p:txBody>
      </p:sp>
      <p:sp>
        <p:nvSpPr>
          <p:cNvPr id="17" name="Rectangle 16">
            <a:extLst>
              <a:ext uri="{FF2B5EF4-FFF2-40B4-BE49-F238E27FC236}">
                <a16:creationId xmlns:a16="http://schemas.microsoft.com/office/drawing/2014/main" id="{396BB51A-7269-4E60-897A-15F80DC59741}"/>
              </a:ext>
            </a:extLst>
          </p:cNvPr>
          <p:cNvSpPr/>
          <p:nvPr/>
        </p:nvSpPr>
        <p:spPr>
          <a:xfrm>
            <a:off x="9571219" y="2201686"/>
            <a:ext cx="1878240" cy="10717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rPr>
              <a:t>Write </a:t>
            </a:r>
          </a:p>
          <a:p>
            <a:r>
              <a:rPr lang="en-US" dirty="0">
                <a:solidFill>
                  <a:schemeClr val="tx1"/>
                </a:solidFill>
              </a:rPr>
              <a:t>Operation</a:t>
            </a:r>
            <a:endParaRPr lang="en-IN" dirty="0">
              <a:solidFill>
                <a:schemeClr val="tx1"/>
              </a:solidFill>
            </a:endParaRPr>
          </a:p>
        </p:txBody>
      </p:sp>
    </p:spTree>
    <p:extLst>
      <p:ext uri="{BB962C8B-B14F-4D97-AF65-F5344CB8AC3E}">
        <p14:creationId xmlns:p14="http://schemas.microsoft.com/office/powerpoint/2010/main" val="287432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B1E7-8C9E-4147-9E16-2B5DAA496084}"/>
              </a:ext>
            </a:extLst>
          </p:cNvPr>
          <p:cNvSpPr>
            <a:spLocks noGrp="1"/>
          </p:cNvSpPr>
          <p:nvPr>
            <p:ph type="title"/>
          </p:nvPr>
        </p:nvSpPr>
        <p:spPr/>
        <p:txBody>
          <a:bodyPr/>
          <a:lstStyle/>
          <a:p>
            <a:r>
              <a:rPr lang="en-US" dirty="0"/>
              <a:t>Read-Write Operation – Slave 2</a:t>
            </a:r>
            <a:endParaRPr lang="en-IN" dirty="0"/>
          </a:p>
        </p:txBody>
      </p:sp>
      <p:sp>
        <p:nvSpPr>
          <p:cNvPr id="3" name="Content Placeholder 2">
            <a:extLst>
              <a:ext uri="{FF2B5EF4-FFF2-40B4-BE49-F238E27FC236}">
                <a16:creationId xmlns:a16="http://schemas.microsoft.com/office/drawing/2014/main" id="{0E06AF4B-248C-44F1-8E29-0D6DD273679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FD1334B-33A0-45C6-918F-E3762C058CDF}"/>
              </a:ext>
            </a:extLst>
          </p:cNvPr>
          <p:cNvPicPr>
            <a:picLocks noChangeAspect="1"/>
          </p:cNvPicPr>
          <p:nvPr/>
        </p:nvPicPr>
        <p:blipFill rotWithShape="1">
          <a:blip r:embed="rId2"/>
          <a:srcRect l="16630" t="16216" r="22609" b="54012"/>
          <a:stretch/>
        </p:blipFill>
        <p:spPr>
          <a:xfrm>
            <a:off x="838200" y="1825624"/>
            <a:ext cx="8994913" cy="2269297"/>
          </a:xfrm>
          <a:prstGeom prst="rect">
            <a:avLst/>
          </a:prstGeom>
        </p:spPr>
      </p:pic>
      <p:pic>
        <p:nvPicPr>
          <p:cNvPr id="9" name="Picture 8">
            <a:extLst>
              <a:ext uri="{FF2B5EF4-FFF2-40B4-BE49-F238E27FC236}">
                <a16:creationId xmlns:a16="http://schemas.microsoft.com/office/drawing/2014/main" id="{4904989F-6D37-41EA-A249-E5A52B3D7A83}"/>
              </a:ext>
            </a:extLst>
          </p:cNvPr>
          <p:cNvPicPr>
            <a:picLocks noChangeAspect="1"/>
          </p:cNvPicPr>
          <p:nvPr/>
        </p:nvPicPr>
        <p:blipFill rotWithShape="1">
          <a:blip r:embed="rId3"/>
          <a:srcRect l="17391" t="15636" r="2500" b="53818"/>
          <a:stretch/>
        </p:blipFill>
        <p:spPr>
          <a:xfrm>
            <a:off x="838200" y="4229858"/>
            <a:ext cx="9766852" cy="2093844"/>
          </a:xfrm>
          <a:prstGeom prst="rect">
            <a:avLst/>
          </a:prstGeom>
        </p:spPr>
      </p:pic>
      <p:sp>
        <p:nvSpPr>
          <p:cNvPr id="10" name="Rectangle 9">
            <a:extLst>
              <a:ext uri="{FF2B5EF4-FFF2-40B4-BE49-F238E27FC236}">
                <a16:creationId xmlns:a16="http://schemas.microsoft.com/office/drawing/2014/main" id="{8FB8CC83-D2C1-49A5-BE2B-7B45BBD388FB}"/>
              </a:ext>
            </a:extLst>
          </p:cNvPr>
          <p:cNvSpPr/>
          <p:nvPr/>
        </p:nvSpPr>
        <p:spPr>
          <a:xfrm>
            <a:off x="10721008" y="4326617"/>
            <a:ext cx="1197537" cy="7887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rPr>
              <a:t>Read </a:t>
            </a:r>
          </a:p>
          <a:p>
            <a:r>
              <a:rPr lang="en-US" dirty="0">
                <a:solidFill>
                  <a:schemeClr val="tx1"/>
                </a:solidFill>
              </a:rPr>
              <a:t>Operation</a:t>
            </a:r>
            <a:endParaRPr lang="en-IN" dirty="0">
              <a:solidFill>
                <a:schemeClr val="tx1"/>
              </a:solidFill>
            </a:endParaRPr>
          </a:p>
        </p:txBody>
      </p:sp>
      <p:sp>
        <p:nvSpPr>
          <p:cNvPr id="11" name="Rectangle 10">
            <a:extLst>
              <a:ext uri="{FF2B5EF4-FFF2-40B4-BE49-F238E27FC236}">
                <a16:creationId xmlns:a16="http://schemas.microsoft.com/office/drawing/2014/main" id="{640B5D94-DB85-4E0B-8343-C528CD15CFE1}"/>
              </a:ext>
            </a:extLst>
          </p:cNvPr>
          <p:cNvSpPr/>
          <p:nvPr/>
        </p:nvSpPr>
        <p:spPr>
          <a:xfrm>
            <a:off x="10721008" y="2092287"/>
            <a:ext cx="1197537" cy="7887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rPr>
              <a:t>Write </a:t>
            </a:r>
          </a:p>
          <a:p>
            <a:r>
              <a:rPr lang="en-US" dirty="0">
                <a:solidFill>
                  <a:schemeClr val="tx1"/>
                </a:solidFill>
              </a:rPr>
              <a:t>Operation</a:t>
            </a:r>
            <a:endParaRPr lang="en-IN" dirty="0">
              <a:solidFill>
                <a:schemeClr val="tx1"/>
              </a:solidFill>
            </a:endParaRPr>
          </a:p>
        </p:txBody>
      </p:sp>
    </p:spTree>
    <p:extLst>
      <p:ext uri="{BB962C8B-B14F-4D97-AF65-F5344CB8AC3E}">
        <p14:creationId xmlns:p14="http://schemas.microsoft.com/office/powerpoint/2010/main" val="2149194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08C9E-3B5B-4D57-BF8F-5F54C9539F6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Summary</a:t>
            </a:r>
            <a:endParaRPr lang="en-IN" sz="4000">
              <a:solidFill>
                <a:srgbClr val="FFFFFF"/>
              </a:solidFill>
            </a:endParaRPr>
          </a:p>
        </p:txBody>
      </p:sp>
      <p:sp>
        <p:nvSpPr>
          <p:cNvPr id="3" name="Content Placeholder 2">
            <a:extLst>
              <a:ext uri="{FF2B5EF4-FFF2-40B4-BE49-F238E27FC236}">
                <a16:creationId xmlns:a16="http://schemas.microsoft.com/office/drawing/2014/main" id="{031E1A5C-E871-46C3-9209-086844A61538}"/>
              </a:ext>
            </a:extLst>
          </p:cNvPr>
          <p:cNvSpPr>
            <a:spLocks noGrp="1"/>
          </p:cNvSpPr>
          <p:nvPr>
            <p:ph idx="1"/>
          </p:nvPr>
        </p:nvSpPr>
        <p:spPr>
          <a:xfrm>
            <a:off x="4810259" y="649480"/>
            <a:ext cx="6555347" cy="5546047"/>
          </a:xfrm>
        </p:spPr>
        <p:txBody>
          <a:bodyPr anchor="ctr">
            <a:normAutofit/>
          </a:bodyPr>
          <a:lstStyle/>
          <a:p>
            <a:endParaRPr lang="en-US" sz="2000" dirty="0"/>
          </a:p>
          <a:p>
            <a:pPr marL="0" indent="0">
              <a:buNone/>
            </a:pPr>
            <a:r>
              <a:rPr lang="en-US" sz="2000" dirty="0"/>
              <a:t>Advantages:</a:t>
            </a:r>
          </a:p>
          <a:p>
            <a:pPr marL="514350" indent="-514350">
              <a:buAutoNum type="arabicPeriod"/>
            </a:pPr>
            <a:r>
              <a:rPr lang="en-US" sz="2000" dirty="0"/>
              <a:t>Easy to implement.</a:t>
            </a:r>
          </a:p>
          <a:p>
            <a:pPr marL="514350" indent="-514350">
              <a:buAutoNum type="arabicPeriod"/>
            </a:pPr>
            <a:r>
              <a:rPr lang="en-US" sz="2000" dirty="0"/>
              <a:t>Low power consumption and area also very less.</a:t>
            </a:r>
          </a:p>
          <a:p>
            <a:pPr marL="0" indent="0">
              <a:buNone/>
            </a:pPr>
            <a:r>
              <a:rPr lang="en-US" sz="2000" dirty="0"/>
              <a:t>Disadvantages: </a:t>
            </a:r>
            <a:br>
              <a:rPr lang="en-US" sz="2000" dirty="0"/>
            </a:br>
            <a:r>
              <a:rPr lang="en-US" sz="2000" dirty="0"/>
              <a:t>1.APB having very less bandwidth and throughput.</a:t>
            </a:r>
          </a:p>
          <a:p>
            <a:pPr marL="0" indent="0">
              <a:buNone/>
            </a:pPr>
            <a:r>
              <a:rPr lang="en-US" sz="2000" dirty="0"/>
              <a:t>2. Used for Lower-level modules only.</a:t>
            </a:r>
          </a:p>
          <a:p>
            <a:pPr marL="0" indent="0">
              <a:buNone/>
            </a:pPr>
            <a:r>
              <a:rPr lang="en-US" sz="2000" dirty="0"/>
              <a:t>3. APB protocol not accepted Pipelining concept. </a:t>
            </a:r>
            <a:br>
              <a:rPr lang="en-US" sz="2000" dirty="0"/>
            </a:br>
            <a:endParaRPr lang="en-US" sz="2000" dirty="0"/>
          </a:p>
        </p:txBody>
      </p:sp>
    </p:spTree>
    <p:extLst>
      <p:ext uri="{BB962C8B-B14F-4D97-AF65-F5344CB8AC3E}">
        <p14:creationId xmlns:p14="http://schemas.microsoft.com/office/powerpoint/2010/main" val="397101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ED6A-867E-49EE-B5DF-88011B6AC0EE}"/>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D074A045-132E-4120-8E5E-4BA12C5441B9}"/>
              </a:ext>
            </a:extLst>
          </p:cNvPr>
          <p:cNvSpPr>
            <a:spLocks noGrp="1"/>
          </p:cNvSpPr>
          <p:nvPr>
            <p:ph idx="1"/>
          </p:nvPr>
        </p:nvSpPr>
        <p:spPr/>
        <p:txBody>
          <a:bodyPr>
            <a:normAutofit/>
          </a:bodyPr>
          <a:lstStyle/>
          <a:p>
            <a:r>
              <a:rPr lang="en-IN" dirty="0"/>
              <a:t>AMBA Bus Architecture.</a:t>
            </a:r>
          </a:p>
          <a:p>
            <a:r>
              <a:rPr lang="en-IN" dirty="0"/>
              <a:t>APB Interface Diagram.</a:t>
            </a:r>
          </a:p>
          <a:p>
            <a:r>
              <a:rPr lang="en-IN" dirty="0"/>
              <a:t>Operation Of APB.</a:t>
            </a:r>
          </a:p>
          <a:p>
            <a:r>
              <a:rPr lang="en-IN" dirty="0"/>
              <a:t>PIN Description.</a:t>
            </a:r>
          </a:p>
          <a:p>
            <a:r>
              <a:rPr lang="en-IN" dirty="0"/>
              <a:t>Master Simulation Result.</a:t>
            </a:r>
          </a:p>
          <a:p>
            <a:r>
              <a:rPr lang="en-IN" dirty="0"/>
              <a:t>APB Interface Diagram with two slaves.</a:t>
            </a:r>
          </a:p>
          <a:p>
            <a:r>
              <a:rPr lang="en-IN" dirty="0"/>
              <a:t>Summary of APB Protocol.</a:t>
            </a:r>
          </a:p>
        </p:txBody>
      </p:sp>
    </p:spTree>
    <p:extLst>
      <p:ext uri="{BB962C8B-B14F-4D97-AF65-F5344CB8AC3E}">
        <p14:creationId xmlns:p14="http://schemas.microsoft.com/office/powerpoint/2010/main" val="72664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3443-ADB3-47CA-95CB-04206E59DC60}"/>
              </a:ext>
            </a:extLst>
          </p:cNvPr>
          <p:cNvSpPr>
            <a:spLocks noGrp="1"/>
          </p:cNvSpPr>
          <p:nvPr>
            <p:ph type="title"/>
          </p:nvPr>
        </p:nvSpPr>
        <p:spPr/>
        <p:txBody>
          <a:bodyPr/>
          <a:lstStyle/>
          <a:p>
            <a:r>
              <a:rPr lang="en-US" dirty="0"/>
              <a:t>AMBA ARCHITECTURE</a:t>
            </a:r>
            <a:endParaRPr lang="en-IN" dirty="0"/>
          </a:p>
        </p:txBody>
      </p:sp>
      <p:pic>
        <p:nvPicPr>
          <p:cNvPr id="7" name="Picture 6">
            <a:extLst>
              <a:ext uri="{FF2B5EF4-FFF2-40B4-BE49-F238E27FC236}">
                <a16:creationId xmlns:a16="http://schemas.microsoft.com/office/drawing/2014/main" id="{643D21E4-4E60-4E0B-AE96-05F3F91DE0E5}"/>
              </a:ext>
            </a:extLst>
          </p:cNvPr>
          <p:cNvPicPr>
            <a:picLocks noChangeAspect="1"/>
          </p:cNvPicPr>
          <p:nvPr/>
        </p:nvPicPr>
        <p:blipFill rotWithShape="1">
          <a:blip r:embed="rId2"/>
          <a:srcRect l="23804" t="44442" r="19783" b="9911"/>
          <a:stretch/>
        </p:blipFill>
        <p:spPr>
          <a:xfrm>
            <a:off x="838200" y="1825625"/>
            <a:ext cx="6808304" cy="2838073"/>
          </a:xfrm>
          <a:prstGeom prst="rect">
            <a:avLst/>
          </a:prstGeom>
        </p:spPr>
      </p:pic>
      <p:pic>
        <p:nvPicPr>
          <p:cNvPr id="9" name="Picture 8">
            <a:extLst>
              <a:ext uri="{FF2B5EF4-FFF2-40B4-BE49-F238E27FC236}">
                <a16:creationId xmlns:a16="http://schemas.microsoft.com/office/drawing/2014/main" id="{5F00F6B9-1C47-4338-BD51-50156DEF7E98}"/>
              </a:ext>
            </a:extLst>
          </p:cNvPr>
          <p:cNvPicPr>
            <a:picLocks noChangeAspect="1"/>
          </p:cNvPicPr>
          <p:nvPr/>
        </p:nvPicPr>
        <p:blipFill rotWithShape="1">
          <a:blip r:embed="rId3"/>
          <a:srcRect l="34783" t="34195" r="25108" b="21145"/>
          <a:stretch/>
        </p:blipFill>
        <p:spPr>
          <a:xfrm>
            <a:off x="6692344" y="3191791"/>
            <a:ext cx="4661455" cy="3270505"/>
          </a:xfrm>
          <a:prstGeom prst="rect">
            <a:avLst/>
          </a:prstGeom>
        </p:spPr>
      </p:pic>
      <p:sp>
        <p:nvSpPr>
          <p:cNvPr id="10" name="Oval 9">
            <a:extLst>
              <a:ext uri="{FF2B5EF4-FFF2-40B4-BE49-F238E27FC236}">
                <a16:creationId xmlns:a16="http://schemas.microsoft.com/office/drawing/2014/main" id="{B0C5A7F3-6DB5-4273-AD93-FA22EB926DD8}"/>
              </a:ext>
            </a:extLst>
          </p:cNvPr>
          <p:cNvSpPr/>
          <p:nvPr/>
        </p:nvSpPr>
        <p:spPr>
          <a:xfrm>
            <a:off x="4876801" y="2429652"/>
            <a:ext cx="980660" cy="1630017"/>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Connector 11">
            <a:extLst>
              <a:ext uri="{FF2B5EF4-FFF2-40B4-BE49-F238E27FC236}">
                <a16:creationId xmlns:a16="http://schemas.microsoft.com/office/drawing/2014/main" id="{20F22366-3A5F-45F5-A3C8-6276ACF70EC8}"/>
              </a:ext>
            </a:extLst>
          </p:cNvPr>
          <p:cNvCxnSpPr>
            <a:cxnSpLocks/>
            <a:stCxn id="10" idx="7"/>
          </p:cNvCxnSpPr>
          <p:nvPr/>
        </p:nvCxnSpPr>
        <p:spPr>
          <a:xfrm>
            <a:off x="5713847" y="2668362"/>
            <a:ext cx="2635023" cy="57629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057DB4-53B6-458C-9580-1334D6119E64}"/>
              </a:ext>
            </a:extLst>
          </p:cNvPr>
          <p:cNvCxnSpPr>
            <a:cxnSpLocks/>
          </p:cNvCxnSpPr>
          <p:nvPr/>
        </p:nvCxnSpPr>
        <p:spPr>
          <a:xfrm>
            <a:off x="5362664" y="4087398"/>
            <a:ext cx="1329681" cy="208956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84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518C-EF89-4B66-9D52-A07689192AD2}"/>
              </a:ext>
            </a:extLst>
          </p:cNvPr>
          <p:cNvSpPr>
            <a:spLocks noGrp="1"/>
          </p:cNvSpPr>
          <p:nvPr>
            <p:ph type="title"/>
          </p:nvPr>
        </p:nvSpPr>
        <p:spPr>
          <a:xfrm>
            <a:off x="838200" y="244548"/>
            <a:ext cx="10515600" cy="1171952"/>
          </a:xfrm>
        </p:spPr>
        <p:txBody>
          <a:bodyPr/>
          <a:lstStyle/>
          <a:p>
            <a:r>
              <a:rPr lang="en-US" dirty="0"/>
              <a:t>Interface Diagram</a:t>
            </a:r>
            <a:endParaRPr lang="en-IN" dirty="0"/>
          </a:p>
        </p:txBody>
      </p:sp>
      <p:sp>
        <p:nvSpPr>
          <p:cNvPr id="26" name="Rectangle 25">
            <a:extLst>
              <a:ext uri="{FF2B5EF4-FFF2-40B4-BE49-F238E27FC236}">
                <a16:creationId xmlns:a16="http://schemas.microsoft.com/office/drawing/2014/main" id="{0C201654-6D8D-43D6-83A2-969A11745FE2}"/>
              </a:ext>
            </a:extLst>
          </p:cNvPr>
          <p:cNvSpPr/>
          <p:nvPr/>
        </p:nvSpPr>
        <p:spPr>
          <a:xfrm>
            <a:off x="702365" y="3591341"/>
            <a:ext cx="1008672" cy="9674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t>Dummy Signals</a:t>
            </a:r>
            <a:endParaRPr lang="en-IN" dirty="0"/>
          </a:p>
        </p:txBody>
      </p:sp>
      <p:pic>
        <p:nvPicPr>
          <p:cNvPr id="27" name="Picture 26">
            <a:extLst>
              <a:ext uri="{FF2B5EF4-FFF2-40B4-BE49-F238E27FC236}">
                <a16:creationId xmlns:a16="http://schemas.microsoft.com/office/drawing/2014/main" id="{92C39D18-2EA0-4B96-9A0C-9E047747A256}"/>
              </a:ext>
            </a:extLst>
          </p:cNvPr>
          <p:cNvPicPr>
            <a:picLocks noChangeAspect="1"/>
          </p:cNvPicPr>
          <p:nvPr/>
        </p:nvPicPr>
        <p:blipFill rotWithShape="1">
          <a:blip r:embed="rId2"/>
          <a:srcRect l="26522" t="26609" r="28043" b="24046"/>
          <a:stretch/>
        </p:blipFill>
        <p:spPr>
          <a:xfrm>
            <a:off x="2112597" y="1646764"/>
            <a:ext cx="6732000" cy="4380712"/>
          </a:xfrm>
          <a:prstGeom prst="rect">
            <a:avLst/>
          </a:prstGeom>
        </p:spPr>
      </p:pic>
      <p:sp>
        <p:nvSpPr>
          <p:cNvPr id="28" name="Rectangle 27">
            <a:extLst>
              <a:ext uri="{FF2B5EF4-FFF2-40B4-BE49-F238E27FC236}">
                <a16:creationId xmlns:a16="http://schemas.microsoft.com/office/drawing/2014/main" id="{78A9B888-6A78-406D-9CEA-D66A53D8ABAD}"/>
              </a:ext>
            </a:extLst>
          </p:cNvPr>
          <p:cNvSpPr/>
          <p:nvPr/>
        </p:nvSpPr>
        <p:spPr>
          <a:xfrm>
            <a:off x="2679254" y="3075372"/>
            <a:ext cx="1342783" cy="1705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READ_WRITE</a:t>
            </a:r>
            <a:endParaRPr lang="en-IN" sz="1600" dirty="0">
              <a:solidFill>
                <a:schemeClr val="tx1"/>
              </a:solidFill>
            </a:endParaRPr>
          </a:p>
        </p:txBody>
      </p:sp>
      <p:sp>
        <p:nvSpPr>
          <p:cNvPr id="29" name="Rectangle 28">
            <a:extLst>
              <a:ext uri="{FF2B5EF4-FFF2-40B4-BE49-F238E27FC236}">
                <a16:creationId xmlns:a16="http://schemas.microsoft.com/office/drawing/2014/main" id="{43EE75B9-D232-4182-B532-D7ADC5ABD627}"/>
              </a:ext>
            </a:extLst>
          </p:cNvPr>
          <p:cNvSpPr/>
          <p:nvPr/>
        </p:nvSpPr>
        <p:spPr>
          <a:xfrm>
            <a:off x="2732126" y="2337569"/>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err="1">
                <a:solidFill>
                  <a:schemeClr val="tx1"/>
                </a:solidFill>
              </a:rPr>
              <a:t>PRESETn</a:t>
            </a:r>
            <a:endParaRPr lang="en-IN" sz="1600" dirty="0">
              <a:solidFill>
                <a:schemeClr val="tx1"/>
              </a:solidFill>
            </a:endParaRPr>
          </a:p>
        </p:txBody>
      </p:sp>
      <p:sp>
        <p:nvSpPr>
          <p:cNvPr id="30" name="Rectangle 29">
            <a:extLst>
              <a:ext uri="{FF2B5EF4-FFF2-40B4-BE49-F238E27FC236}">
                <a16:creationId xmlns:a16="http://schemas.microsoft.com/office/drawing/2014/main" id="{6F1030AB-FA9E-4A0C-9930-70B8E636644A}"/>
              </a:ext>
            </a:extLst>
          </p:cNvPr>
          <p:cNvSpPr/>
          <p:nvPr/>
        </p:nvSpPr>
        <p:spPr>
          <a:xfrm>
            <a:off x="2679118" y="1982583"/>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PCLK</a:t>
            </a:r>
            <a:endParaRPr lang="en-IN" sz="1600" dirty="0">
              <a:solidFill>
                <a:schemeClr val="tx1"/>
              </a:solidFill>
            </a:endParaRPr>
          </a:p>
        </p:txBody>
      </p:sp>
      <p:cxnSp>
        <p:nvCxnSpPr>
          <p:cNvPr id="31" name="Straight Arrow Connector 30">
            <a:extLst>
              <a:ext uri="{FF2B5EF4-FFF2-40B4-BE49-F238E27FC236}">
                <a16:creationId xmlns:a16="http://schemas.microsoft.com/office/drawing/2014/main" id="{3D44E9BA-A93C-4E49-AC04-8B54304C1A68}"/>
              </a:ext>
            </a:extLst>
          </p:cNvPr>
          <p:cNvCxnSpPr>
            <a:cxnSpLocks/>
          </p:cNvCxnSpPr>
          <p:nvPr/>
        </p:nvCxnSpPr>
        <p:spPr>
          <a:xfrm>
            <a:off x="5541592" y="2271712"/>
            <a:ext cx="183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071F849-6E6C-478B-A0C0-A2EBEAE32CF6}"/>
              </a:ext>
            </a:extLst>
          </p:cNvPr>
          <p:cNvSpPr/>
          <p:nvPr/>
        </p:nvSpPr>
        <p:spPr>
          <a:xfrm>
            <a:off x="5674112" y="2046428"/>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PWRITE</a:t>
            </a:r>
            <a:endParaRPr lang="en-IN" sz="1600" dirty="0">
              <a:solidFill>
                <a:schemeClr val="tx1"/>
              </a:solidFill>
            </a:endParaRPr>
          </a:p>
        </p:txBody>
      </p:sp>
      <p:sp>
        <p:nvSpPr>
          <p:cNvPr id="33" name="Rectangle 32">
            <a:extLst>
              <a:ext uri="{FF2B5EF4-FFF2-40B4-BE49-F238E27FC236}">
                <a16:creationId xmlns:a16="http://schemas.microsoft.com/office/drawing/2014/main" id="{133AC798-C16D-4F3B-AD63-A2CC78ADAC9B}"/>
              </a:ext>
            </a:extLst>
          </p:cNvPr>
          <p:cNvSpPr/>
          <p:nvPr/>
        </p:nvSpPr>
        <p:spPr>
          <a:xfrm>
            <a:off x="2705622" y="2695835"/>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transfer</a:t>
            </a:r>
            <a:endParaRPr lang="en-IN" sz="1600" dirty="0">
              <a:solidFill>
                <a:schemeClr val="tx1"/>
              </a:solidFill>
            </a:endParaRPr>
          </a:p>
        </p:txBody>
      </p:sp>
      <p:sp>
        <p:nvSpPr>
          <p:cNvPr id="34" name="Rectangle 33">
            <a:extLst>
              <a:ext uri="{FF2B5EF4-FFF2-40B4-BE49-F238E27FC236}">
                <a16:creationId xmlns:a16="http://schemas.microsoft.com/office/drawing/2014/main" id="{94B7E59B-D551-47BF-8CCF-F55702C71551}"/>
              </a:ext>
            </a:extLst>
          </p:cNvPr>
          <p:cNvSpPr/>
          <p:nvPr/>
        </p:nvSpPr>
        <p:spPr>
          <a:xfrm>
            <a:off x="5747011" y="2337569"/>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PREADY</a:t>
            </a:r>
            <a:endParaRPr lang="en-IN" sz="1600" dirty="0">
              <a:solidFill>
                <a:schemeClr val="tx1"/>
              </a:solidFill>
            </a:endParaRPr>
          </a:p>
        </p:txBody>
      </p:sp>
      <p:sp>
        <p:nvSpPr>
          <p:cNvPr id="35" name="Rectangle 34">
            <a:extLst>
              <a:ext uri="{FF2B5EF4-FFF2-40B4-BE49-F238E27FC236}">
                <a16:creationId xmlns:a16="http://schemas.microsoft.com/office/drawing/2014/main" id="{3542A216-EF01-428A-BA33-4C7186FC190B}"/>
              </a:ext>
            </a:extLst>
          </p:cNvPr>
          <p:cNvSpPr/>
          <p:nvPr/>
        </p:nvSpPr>
        <p:spPr>
          <a:xfrm>
            <a:off x="5669683" y="2693040"/>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PSEL1</a:t>
            </a:r>
            <a:endParaRPr lang="en-IN" sz="1600" dirty="0">
              <a:solidFill>
                <a:schemeClr val="tx1"/>
              </a:solidFill>
            </a:endParaRPr>
          </a:p>
        </p:txBody>
      </p:sp>
      <p:sp>
        <p:nvSpPr>
          <p:cNvPr id="36" name="Rectangle 35">
            <a:extLst>
              <a:ext uri="{FF2B5EF4-FFF2-40B4-BE49-F238E27FC236}">
                <a16:creationId xmlns:a16="http://schemas.microsoft.com/office/drawing/2014/main" id="{8A15B2B1-265E-4A2F-8C30-3B03D8656AF0}"/>
              </a:ext>
            </a:extLst>
          </p:cNvPr>
          <p:cNvSpPr/>
          <p:nvPr/>
        </p:nvSpPr>
        <p:spPr>
          <a:xfrm>
            <a:off x="5753620" y="3042755"/>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PENABLE</a:t>
            </a:r>
            <a:endParaRPr lang="en-IN" sz="1600" dirty="0">
              <a:solidFill>
                <a:schemeClr val="tx1"/>
              </a:solidFill>
            </a:endParaRPr>
          </a:p>
        </p:txBody>
      </p:sp>
      <p:sp>
        <p:nvSpPr>
          <p:cNvPr id="37" name="Left Brace 36">
            <a:extLst>
              <a:ext uri="{FF2B5EF4-FFF2-40B4-BE49-F238E27FC236}">
                <a16:creationId xmlns:a16="http://schemas.microsoft.com/office/drawing/2014/main" id="{789F5795-E180-4F0A-87BF-A0221B9D3306}"/>
              </a:ext>
            </a:extLst>
          </p:cNvPr>
          <p:cNvSpPr/>
          <p:nvPr/>
        </p:nvSpPr>
        <p:spPr>
          <a:xfrm>
            <a:off x="1832225" y="2792430"/>
            <a:ext cx="186530" cy="3024000"/>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71527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E8E3-16DB-4F81-913E-F5F3C59767A1}"/>
              </a:ext>
            </a:extLst>
          </p:cNvPr>
          <p:cNvSpPr>
            <a:spLocks noGrp="1"/>
          </p:cNvSpPr>
          <p:nvPr>
            <p:ph type="title"/>
          </p:nvPr>
        </p:nvSpPr>
        <p:spPr/>
        <p:txBody>
          <a:bodyPr/>
          <a:lstStyle/>
          <a:p>
            <a:r>
              <a:rPr lang="en-US" dirty="0"/>
              <a:t>Operation of APB</a:t>
            </a:r>
            <a:endParaRPr lang="en-IN" dirty="0"/>
          </a:p>
        </p:txBody>
      </p:sp>
      <p:sp>
        <p:nvSpPr>
          <p:cNvPr id="3" name="Content Placeholder 2">
            <a:extLst>
              <a:ext uri="{FF2B5EF4-FFF2-40B4-BE49-F238E27FC236}">
                <a16:creationId xmlns:a16="http://schemas.microsoft.com/office/drawing/2014/main" id="{D037DC82-A0AB-44A0-B99C-48CB03BE57FB}"/>
              </a:ext>
            </a:extLst>
          </p:cNvPr>
          <p:cNvSpPr>
            <a:spLocks noGrp="1"/>
          </p:cNvSpPr>
          <p:nvPr>
            <p:ph idx="1"/>
          </p:nvPr>
        </p:nvSpPr>
        <p:spPr>
          <a:xfrm>
            <a:off x="873828" y="1432615"/>
            <a:ext cx="10515600" cy="4351338"/>
          </a:xfrm>
        </p:spPr>
        <p:txBody>
          <a:bodyPr/>
          <a:lstStyle/>
          <a:p>
            <a:r>
              <a:rPr lang="en-US" dirty="0"/>
              <a:t>IDLE </a:t>
            </a:r>
          </a:p>
          <a:p>
            <a:r>
              <a:rPr lang="en-US" dirty="0"/>
              <a:t>SETUP</a:t>
            </a:r>
          </a:p>
          <a:p>
            <a:r>
              <a:rPr lang="en-US" dirty="0"/>
              <a:t>ACCESS/ENABLE </a:t>
            </a:r>
            <a:endParaRPr lang="en-IN" dirty="0"/>
          </a:p>
        </p:txBody>
      </p:sp>
      <p:pic>
        <p:nvPicPr>
          <p:cNvPr id="4" name="Picture 3">
            <a:extLst>
              <a:ext uri="{FF2B5EF4-FFF2-40B4-BE49-F238E27FC236}">
                <a16:creationId xmlns:a16="http://schemas.microsoft.com/office/drawing/2014/main" id="{3CA84556-2E4C-4FB2-AECC-C844DFEF965A}"/>
              </a:ext>
            </a:extLst>
          </p:cNvPr>
          <p:cNvPicPr>
            <a:picLocks noChangeAspect="1"/>
          </p:cNvPicPr>
          <p:nvPr/>
        </p:nvPicPr>
        <p:blipFill rotWithShape="1">
          <a:blip r:embed="rId2"/>
          <a:srcRect l="32609" t="24641" r="33478" b="14379"/>
          <a:stretch/>
        </p:blipFill>
        <p:spPr>
          <a:xfrm>
            <a:off x="6096000" y="909225"/>
            <a:ext cx="5222172" cy="4748625"/>
          </a:xfrm>
          <a:prstGeom prst="rect">
            <a:avLst/>
          </a:prstGeom>
        </p:spPr>
      </p:pic>
    </p:spTree>
    <p:extLst>
      <p:ext uri="{BB962C8B-B14F-4D97-AF65-F5344CB8AC3E}">
        <p14:creationId xmlns:p14="http://schemas.microsoft.com/office/powerpoint/2010/main" val="326697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1147-5C5D-4E9A-BF87-22707AC5D23E}"/>
              </a:ext>
            </a:extLst>
          </p:cNvPr>
          <p:cNvSpPr>
            <a:spLocks noGrp="1"/>
          </p:cNvSpPr>
          <p:nvPr>
            <p:ph type="title"/>
          </p:nvPr>
        </p:nvSpPr>
        <p:spPr>
          <a:xfrm>
            <a:off x="838200" y="365126"/>
            <a:ext cx="3733800" cy="642040"/>
          </a:xfrm>
        </p:spPr>
        <p:txBody>
          <a:bodyPr>
            <a:normAutofit fontScale="90000"/>
          </a:bodyPr>
          <a:lstStyle/>
          <a:p>
            <a:r>
              <a:rPr lang="en-US" dirty="0"/>
              <a:t>PIN Description</a:t>
            </a:r>
            <a:endParaRPr lang="en-IN" dirty="0"/>
          </a:p>
        </p:txBody>
      </p:sp>
      <p:graphicFrame>
        <p:nvGraphicFramePr>
          <p:cNvPr id="8" name="Table 7">
            <a:extLst>
              <a:ext uri="{FF2B5EF4-FFF2-40B4-BE49-F238E27FC236}">
                <a16:creationId xmlns:a16="http://schemas.microsoft.com/office/drawing/2014/main" id="{E884F7BE-98DA-48EF-8310-37D13319935D}"/>
              </a:ext>
            </a:extLst>
          </p:cNvPr>
          <p:cNvGraphicFramePr>
            <a:graphicFrameLocks noGrp="1"/>
          </p:cNvGraphicFramePr>
          <p:nvPr>
            <p:extLst>
              <p:ext uri="{D42A27DB-BD31-4B8C-83A1-F6EECF244321}">
                <p14:modId xmlns:p14="http://schemas.microsoft.com/office/powerpoint/2010/main" val="1338440181"/>
              </p:ext>
            </p:extLst>
          </p:nvPr>
        </p:nvGraphicFramePr>
        <p:xfrm>
          <a:off x="838200" y="1160426"/>
          <a:ext cx="10515601" cy="5257800"/>
        </p:xfrm>
        <a:graphic>
          <a:graphicData uri="http://schemas.openxmlformats.org/drawingml/2006/table">
            <a:tbl>
              <a:tblPr firstRow="1" bandRow="1">
                <a:tableStyleId>{073A0DAA-6AF3-43AB-8588-CEC1D06C72B9}</a:tableStyleId>
              </a:tblPr>
              <a:tblGrid>
                <a:gridCol w="1215888">
                  <a:extLst>
                    <a:ext uri="{9D8B030D-6E8A-4147-A177-3AD203B41FA5}">
                      <a16:colId xmlns:a16="http://schemas.microsoft.com/office/drawing/2014/main" val="1696246290"/>
                    </a:ext>
                  </a:extLst>
                </a:gridCol>
                <a:gridCol w="1590260">
                  <a:extLst>
                    <a:ext uri="{9D8B030D-6E8A-4147-A177-3AD203B41FA5}">
                      <a16:colId xmlns:a16="http://schemas.microsoft.com/office/drawing/2014/main" val="1423352717"/>
                    </a:ext>
                  </a:extLst>
                </a:gridCol>
                <a:gridCol w="6440557">
                  <a:extLst>
                    <a:ext uri="{9D8B030D-6E8A-4147-A177-3AD203B41FA5}">
                      <a16:colId xmlns:a16="http://schemas.microsoft.com/office/drawing/2014/main" val="1484550141"/>
                    </a:ext>
                  </a:extLst>
                </a:gridCol>
                <a:gridCol w="1268896">
                  <a:extLst>
                    <a:ext uri="{9D8B030D-6E8A-4147-A177-3AD203B41FA5}">
                      <a16:colId xmlns:a16="http://schemas.microsoft.com/office/drawing/2014/main" val="754784357"/>
                    </a:ext>
                  </a:extLst>
                </a:gridCol>
              </a:tblGrid>
              <a:tr h="0">
                <a:tc>
                  <a:txBody>
                    <a:bodyPr/>
                    <a:lstStyle/>
                    <a:p>
                      <a:pPr algn="ctr"/>
                      <a:r>
                        <a:rPr lang="en-US" dirty="0">
                          <a:solidFill>
                            <a:schemeClr val="tx1"/>
                          </a:solidFill>
                        </a:rPr>
                        <a:t>SIGNAL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SOURCE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solidFill>
                            <a:schemeClr val="tx1"/>
                          </a:solidFill>
                        </a:rPr>
                        <a:t>WIDTH(Bit)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310933"/>
                  </a:ext>
                </a:extLst>
              </a:tr>
              <a:tr h="370840">
                <a:tc>
                  <a:txBody>
                    <a:bodyPr/>
                    <a:lstStyle/>
                    <a:p>
                      <a:pPr algn="ctr"/>
                      <a:r>
                        <a:rPr lang="en-US" dirty="0">
                          <a:solidFill>
                            <a:schemeClr val="tx1"/>
                          </a:solidFill>
                        </a:rPr>
                        <a:t>Transfer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System Bus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APB enable signal. If high APB is activated else APB is disabled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366442"/>
                  </a:ext>
                </a:extLst>
              </a:tr>
              <a:tr h="370840">
                <a:tc>
                  <a:txBody>
                    <a:bodyPr/>
                    <a:lstStyle/>
                    <a:p>
                      <a:pPr algn="ctr"/>
                      <a:r>
                        <a:rPr lang="en-US" dirty="0">
                          <a:solidFill>
                            <a:schemeClr val="tx1"/>
                          </a:solidFill>
                        </a:rPr>
                        <a:t>PCLK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Clock Source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All APB functionality occurs at rising edge.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326617"/>
                  </a:ext>
                </a:extLst>
              </a:tr>
              <a:tr h="370840">
                <a:tc>
                  <a:txBody>
                    <a:bodyPr/>
                    <a:lstStyle/>
                    <a:p>
                      <a:pPr algn="ctr"/>
                      <a:r>
                        <a:rPr lang="en-US" dirty="0" err="1">
                          <a:solidFill>
                            <a:schemeClr val="tx1"/>
                          </a:solidFill>
                        </a:rPr>
                        <a:t>PRESETn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System Bus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dirty="0"/>
                        <a:t>An active low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5960262"/>
                  </a:ext>
                </a:extLst>
              </a:tr>
              <a:tr h="370840">
                <a:tc>
                  <a:txBody>
                    <a:bodyPr/>
                    <a:lstStyle/>
                    <a:p>
                      <a:pPr algn="ctr"/>
                      <a:r>
                        <a:rPr lang="en-US" dirty="0">
                          <a:solidFill>
                            <a:schemeClr val="tx1"/>
                          </a:solidFill>
                        </a:rPr>
                        <a:t>PADDR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The APB address bus can be up to 32 bits.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6817118"/>
                  </a:ext>
                </a:extLst>
              </a:tr>
              <a:tr h="370840">
                <a:tc>
                  <a:txBody>
                    <a:bodyPr/>
                    <a:lstStyle/>
                    <a:p>
                      <a:pPr algn="ctr"/>
                      <a:r>
                        <a:rPr lang="en-US" dirty="0">
                          <a:solidFill>
                            <a:schemeClr val="tx1"/>
                          </a:solidFill>
                        </a:rPr>
                        <a:t>PSEL1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There is a PSEL for each slave. It’s an active high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1781881"/>
                  </a:ext>
                </a:extLst>
              </a:tr>
              <a:tr h="370840">
                <a:tc>
                  <a:txBody>
                    <a:bodyPr/>
                    <a:lstStyle/>
                    <a:p>
                      <a:pPr algn="ctr"/>
                      <a:r>
                        <a:rPr lang="en-US" dirty="0">
                          <a:solidFill>
                            <a:schemeClr val="tx1"/>
                          </a:solidFill>
                        </a:rPr>
                        <a:t>PENABLE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It indicates the 2</a:t>
                      </a:r>
                      <a:r>
                        <a:rPr lang="en-US" baseline="30000" dirty="0"/>
                        <a:t>nd</a:t>
                      </a:r>
                      <a:r>
                        <a:rPr lang="en-US" dirty="0"/>
                        <a:t> cycle of a data transfer. It’s an active high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203839"/>
                  </a:ext>
                </a:extLst>
              </a:tr>
              <a:tr h="370840">
                <a:tc>
                  <a:txBody>
                    <a:bodyPr/>
                    <a:lstStyle/>
                    <a:p>
                      <a:pPr algn="ctr"/>
                      <a:r>
                        <a:rPr lang="en-US" dirty="0">
                          <a:solidFill>
                            <a:schemeClr val="tx1"/>
                          </a:solidFill>
                        </a:rPr>
                        <a:t>PWRITE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Indicates the data transfer direction.</a:t>
                      </a:r>
                    </a:p>
                    <a:p>
                      <a:pPr algn="l"/>
                      <a:r>
                        <a:rPr lang="en-US" dirty="0"/>
                        <a:t>PWRITE=1 indicates APB write access(Master to slave) </a:t>
                      </a:r>
                    </a:p>
                    <a:p>
                      <a:pPr algn="l"/>
                      <a:r>
                        <a:rPr lang="en-US" dirty="0"/>
                        <a:t>PWRITE=0 indicates APB read access(Slave to master)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912149"/>
                  </a:ext>
                </a:extLst>
              </a:tr>
              <a:tr h="370840">
                <a:tc>
                  <a:txBody>
                    <a:bodyPr/>
                    <a:lstStyle/>
                    <a:p>
                      <a:pPr algn="ctr"/>
                      <a:r>
                        <a:rPr lang="en-US" dirty="0">
                          <a:solidFill>
                            <a:schemeClr val="tx1"/>
                          </a:solidFill>
                        </a:rPr>
                        <a:t>PREADY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This is an input from Slave. It is used to enter access state.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847375"/>
                  </a:ext>
                </a:extLst>
              </a:tr>
              <a:tr h="370840">
                <a:tc>
                  <a:txBody>
                    <a:bodyPr/>
                    <a:lstStyle/>
                    <a:p>
                      <a:pPr algn="ctr"/>
                      <a:r>
                        <a:rPr lang="en-US" dirty="0">
                          <a:solidFill>
                            <a:schemeClr val="tx1"/>
                          </a:solidFill>
                        </a:rPr>
                        <a:t>PSLVERR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This indicates a transfer failure by the slave.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0893927"/>
                  </a:ext>
                </a:extLst>
              </a:tr>
              <a:tr h="370840">
                <a:tc>
                  <a:txBody>
                    <a:bodyPr/>
                    <a:lstStyle/>
                    <a:p>
                      <a:pPr algn="ctr"/>
                      <a:r>
                        <a:rPr lang="en-US" dirty="0">
                          <a:solidFill>
                            <a:schemeClr val="tx1"/>
                          </a:solidFill>
                        </a:rPr>
                        <a:t>PRDATA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Read Data. The selected slave drives this bus during read operation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474289"/>
                  </a:ext>
                </a:extLst>
              </a:tr>
              <a:tr h="370840">
                <a:tc>
                  <a:txBody>
                    <a:bodyPr/>
                    <a:lstStyle/>
                    <a:p>
                      <a:pPr algn="ctr"/>
                      <a:r>
                        <a:rPr lang="en-US" dirty="0">
                          <a:solidFill>
                            <a:schemeClr val="tx1"/>
                          </a:solidFill>
                        </a:rPr>
                        <a:t>PWDATA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Write data. This bus is driven by the peripheral bus bridge unit during write cycles when PWRITE is high.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9542242"/>
                  </a:ext>
                </a:extLst>
              </a:tr>
            </a:tbl>
          </a:graphicData>
        </a:graphic>
      </p:graphicFrame>
    </p:spTree>
    <p:extLst>
      <p:ext uri="{BB962C8B-B14F-4D97-AF65-F5344CB8AC3E}">
        <p14:creationId xmlns:p14="http://schemas.microsoft.com/office/powerpoint/2010/main" val="46017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D980D1-D8E1-EE9C-1D80-89EA68877C44}"/>
              </a:ext>
            </a:extLst>
          </p:cNvPr>
          <p:cNvPicPr>
            <a:picLocks noChangeAspect="1"/>
          </p:cNvPicPr>
          <p:nvPr/>
        </p:nvPicPr>
        <p:blipFill>
          <a:blip r:embed="rId2"/>
          <a:stretch>
            <a:fillRect/>
          </a:stretch>
        </p:blipFill>
        <p:spPr>
          <a:xfrm>
            <a:off x="5836772" y="1798177"/>
            <a:ext cx="5772842" cy="3182038"/>
          </a:xfrm>
          <a:prstGeom prst="rect">
            <a:avLst/>
          </a:prstGeom>
        </p:spPr>
      </p:pic>
      <p:sp>
        <p:nvSpPr>
          <p:cNvPr id="5" name="TextBox 4">
            <a:extLst>
              <a:ext uri="{FF2B5EF4-FFF2-40B4-BE49-F238E27FC236}">
                <a16:creationId xmlns:a16="http://schemas.microsoft.com/office/drawing/2014/main" id="{6BFAAE24-21F2-F95B-313D-506FE443B4BB}"/>
              </a:ext>
            </a:extLst>
          </p:cNvPr>
          <p:cNvSpPr txBox="1"/>
          <p:nvPr/>
        </p:nvSpPr>
        <p:spPr>
          <a:xfrm>
            <a:off x="582386" y="814979"/>
            <a:ext cx="6096000" cy="923330"/>
          </a:xfrm>
          <a:prstGeom prst="rect">
            <a:avLst/>
          </a:prstGeom>
          <a:noFill/>
        </p:spPr>
        <p:txBody>
          <a:bodyPr wrap="square">
            <a:spAutoFit/>
          </a:bodyPr>
          <a:lstStyle/>
          <a:p>
            <a:r>
              <a:rPr lang="en-US" b="1" dirty="0"/>
              <a:t>Write transfers</a:t>
            </a:r>
          </a:p>
          <a:p>
            <a:r>
              <a:rPr lang="en-US" dirty="0"/>
              <a:t> • With no wait states </a:t>
            </a:r>
          </a:p>
          <a:p>
            <a:r>
              <a:rPr lang="en-US" dirty="0"/>
              <a:t>• With wait states</a:t>
            </a:r>
            <a:endParaRPr lang="en-IN" dirty="0"/>
          </a:p>
        </p:txBody>
      </p:sp>
      <p:sp>
        <p:nvSpPr>
          <p:cNvPr id="7" name="TextBox 6">
            <a:extLst>
              <a:ext uri="{FF2B5EF4-FFF2-40B4-BE49-F238E27FC236}">
                <a16:creationId xmlns:a16="http://schemas.microsoft.com/office/drawing/2014/main" id="{C0D45B1E-C5F4-673C-33D4-164E921EC153}"/>
              </a:ext>
            </a:extLst>
          </p:cNvPr>
          <p:cNvSpPr txBox="1"/>
          <p:nvPr/>
        </p:nvSpPr>
        <p:spPr>
          <a:xfrm>
            <a:off x="8098971" y="5040083"/>
            <a:ext cx="6096000" cy="369332"/>
          </a:xfrm>
          <a:prstGeom prst="rect">
            <a:avLst/>
          </a:prstGeom>
          <a:noFill/>
        </p:spPr>
        <p:txBody>
          <a:bodyPr wrap="square">
            <a:spAutoFit/>
          </a:bodyPr>
          <a:lstStyle/>
          <a:p>
            <a:r>
              <a:rPr lang="en-US" dirty="0"/>
              <a:t>With no wait states </a:t>
            </a:r>
            <a:endParaRPr lang="en-IN" dirty="0"/>
          </a:p>
        </p:txBody>
      </p:sp>
      <p:sp>
        <p:nvSpPr>
          <p:cNvPr id="9" name="TextBox 8">
            <a:extLst>
              <a:ext uri="{FF2B5EF4-FFF2-40B4-BE49-F238E27FC236}">
                <a16:creationId xmlns:a16="http://schemas.microsoft.com/office/drawing/2014/main" id="{9F04C231-A8B9-838E-73FB-88175FABE5B0}"/>
              </a:ext>
            </a:extLst>
          </p:cNvPr>
          <p:cNvSpPr txBox="1"/>
          <p:nvPr/>
        </p:nvSpPr>
        <p:spPr>
          <a:xfrm>
            <a:off x="278477" y="2136338"/>
            <a:ext cx="5690061" cy="3970318"/>
          </a:xfrm>
          <a:prstGeom prst="rect">
            <a:avLst/>
          </a:prstGeom>
          <a:noFill/>
        </p:spPr>
        <p:txBody>
          <a:bodyPr wrap="square">
            <a:spAutoFit/>
          </a:bodyPr>
          <a:lstStyle/>
          <a:p>
            <a:pPr marL="285750" indent="-285750">
              <a:buFont typeface="Arial" panose="020B0604020202020204" pitchFamily="34" charset="0"/>
              <a:buChar char="•"/>
            </a:pPr>
            <a:r>
              <a:rPr lang="en-US" dirty="0"/>
              <a:t>At T0 phase all are in initial state and slave as </a:t>
            </a:r>
            <a:r>
              <a:rPr lang="en-US" dirty="0" err="1"/>
              <a:t>selscted</a:t>
            </a:r>
            <a:r>
              <a:rPr lang="en-US" dirty="0"/>
              <a:t>.</a:t>
            </a:r>
          </a:p>
          <a:p>
            <a:pPr marL="285750" indent="-285750">
              <a:buFont typeface="Arial" panose="020B0604020202020204" pitchFamily="34" charset="0"/>
              <a:buChar char="•"/>
            </a:pPr>
            <a:r>
              <a:rPr lang="en-US" dirty="0"/>
              <a:t>The Setup phase of the write transfer occurs at T1 phase. The select signal, PSEL, is asserted, which means that PADDR, PWRITE, and PWDATA must be valid.</a:t>
            </a:r>
          </a:p>
          <a:p>
            <a:pPr marL="285750" indent="-285750">
              <a:buFont typeface="Arial" panose="020B0604020202020204" pitchFamily="34" charset="0"/>
              <a:buChar char="•"/>
            </a:pPr>
            <a:r>
              <a:rPr lang="en-US" dirty="0"/>
              <a:t> The Access phase of the write transfer is shown at T2  where PENABLE is asserted. PREADY is asserted by the Completer at the rising edge of PCLK to indicate that the write data will be accepted at T3. PADDR, PWDATA, and any other control signals, must be stable until the transfer completes. At the end of the transfer, PENABLE is </a:t>
            </a:r>
            <a:r>
              <a:rPr lang="en-US" dirty="0" err="1"/>
              <a:t>de_asserted</a:t>
            </a:r>
            <a:r>
              <a:rPr lang="en-US" dirty="0"/>
              <a:t>. PSEL is also </a:t>
            </a:r>
            <a:r>
              <a:rPr lang="en-US" dirty="0" err="1"/>
              <a:t>de_asserted</a:t>
            </a:r>
            <a:r>
              <a:rPr lang="en-US" dirty="0"/>
              <a:t>, unless there is another transfer to the same peripheral.</a:t>
            </a:r>
          </a:p>
          <a:p>
            <a:pPr marL="285750" indent="-285750">
              <a:buFont typeface="Arial" panose="020B0604020202020204" pitchFamily="34" charset="0"/>
              <a:buChar char="•"/>
            </a:pPr>
            <a:r>
              <a:rPr lang="en-US" b="1" dirty="0"/>
              <a:t>Clocking gating </a:t>
            </a:r>
            <a:r>
              <a:rPr lang="en-US" dirty="0"/>
              <a:t>: using this clocking method in enable and slave select having one clock pulse delay.</a:t>
            </a:r>
            <a:endParaRPr lang="en-IN" dirty="0"/>
          </a:p>
        </p:txBody>
      </p:sp>
    </p:spTree>
    <p:extLst>
      <p:ext uri="{BB962C8B-B14F-4D97-AF65-F5344CB8AC3E}">
        <p14:creationId xmlns:p14="http://schemas.microsoft.com/office/powerpoint/2010/main" val="344659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43C156-CE30-2514-89E5-509EF8EFBE83}"/>
              </a:ext>
            </a:extLst>
          </p:cNvPr>
          <p:cNvPicPr>
            <a:picLocks noChangeAspect="1"/>
          </p:cNvPicPr>
          <p:nvPr/>
        </p:nvPicPr>
        <p:blipFill>
          <a:blip r:embed="rId2"/>
          <a:stretch>
            <a:fillRect/>
          </a:stretch>
        </p:blipFill>
        <p:spPr>
          <a:xfrm>
            <a:off x="7214047" y="1374451"/>
            <a:ext cx="4114830" cy="3047920"/>
          </a:xfrm>
          <a:prstGeom prst="rect">
            <a:avLst/>
          </a:prstGeom>
        </p:spPr>
      </p:pic>
      <p:sp>
        <p:nvSpPr>
          <p:cNvPr id="5" name="TextBox 4">
            <a:extLst>
              <a:ext uri="{FF2B5EF4-FFF2-40B4-BE49-F238E27FC236}">
                <a16:creationId xmlns:a16="http://schemas.microsoft.com/office/drawing/2014/main" id="{8745493F-E0D1-A0A6-CAAB-58F38A993D05}"/>
              </a:ext>
            </a:extLst>
          </p:cNvPr>
          <p:cNvSpPr txBox="1"/>
          <p:nvPr/>
        </p:nvSpPr>
        <p:spPr>
          <a:xfrm>
            <a:off x="975360" y="1374451"/>
            <a:ext cx="6096000" cy="2862322"/>
          </a:xfrm>
          <a:prstGeom prst="rect">
            <a:avLst/>
          </a:prstGeom>
          <a:noFill/>
        </p:spPr>
        <p:txBody>
          <a:bodyPr wrap="square">
            <a:spAutoFit/>
          </a:bodyPr>
          <a:lstStyle/>
          <a:p>
            <a:r>
              <a:rPr lang="en-US" dirty="0"/>
              <a:t>During an Access phase, when PENABLE is HIGH, the Completer extends the transfer by driving PREADY LOW. The following signals remain unchanged while PREADY remains LOW: • Address signal, PADDR • Direction signal, PWRITE • Select signal, </a:t>
            </a:r>
            <a:r>
              <a:rPr lang="en-US" dirty="0" err="1"/>
              <a:t>PSELx</a:t>
            </a:r>
            <a:r>
              <a:rPr lang="en-US" dirty="0"/>
              <a:t> • Enable signal, PENABLE • Write data signal, PWDATA • Write strobe signal, PSTRB • Protection type signal, PPROT • User request attribute, PAUSER • User write data attribute, PWUSER PREADY can take any value when PENABLE is LOW. This ensures that peripherals that have a fixed two cycle access can tie PREADY HIGH.</a:t>
            </a:r>
            <a:endParaRPr lang="en-IN" dirty="0"/>
          </a:p>
        </p:txBody>
      </p:sp>
      <p:sp>
        <p:nvSpPr>
          <p:cNvPr id="4" name="TextBox 3">
            <a:extLst>
              <a:ext uri="{FF2B5EF4-FFF2-40B4-BE49-F238E27FC236}">
                <a16:creationId xmlns:a16="http://schemas.microsoft.com/office/drawing/2014/main" id="{E3757A1D-2082-B7BA-3085-698D67015D11}"/>
              </a:ext>
            </a:extLst>
          </p:cNvPr>
          <p:cNvSpPr txBox="1"/>
          <p:nvPr/>
        </p:nvSpPr>
        <p:spPr>
          <a:xfrm>
            <a:off x="975360" y="963777"/>
            <a:ext cx="6096000" cy="369332"/>
          </a:xfrm>
          <a:prstGeom prst="rect">
            <a:avLst/>
          </a:prstGeom>
          <a:noFill/>
        </p:spPr>
        <p:txBody>
          <a:bodyPr wrap="square">
            <a:spAutoFit/>
          </a:bodyPr>
          <a:lstStyle/>
          <a:p>
            <a:r>
              <a:rPr lang="en-US" b="1" dirty="0"/>
              <a:t>With wait states</a:t>
            </a:r>
            <a:endParaRPr lang="en-IN" b="1" dirty="0"/>
          </a:p>
        </p:txBody>
      </p:sp>
    </p:spTree>
    <p:extLst>
      <p:ext uri="{BB962C8B-B14F-4D97-AF65-F5344CB8AC3E}">
        <p14:creationId xmlns:p14="http://schemas.microsoft.com/office/powerpoint/2010/main" val="290326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4BA06-E9A3-17C4-566E-CBAA97875AD2}"/>
              </a:ext>
            </a:extLst>
          </p:cNvPr>
          <p:cNvSpPr txBox="1"/>
          <p:nvPr/>
        </p:nvSpPr>
        <p:spPr>
          <a:xfrm>
            <a:off x="509847" y="380691"/>
            <a:ext cx="6096000" cy="1754326"/>
          </a:xfrm>
          <a:prstGeom prst="rect">
            <a:avLst/>
          </a:prstGeom>
          <a:noFill/>
        </p:spPr>
        <p:txBody>
          <a:bodyPr wrap="square">
            <a:spAutoFit/>
          </a:bodyPr>
          <a:lstStyle/>
          <a:p>
            <a:r>
              <a:rPr lang="en-US" b="1" dirty="0"/>
              <a:t>Read transfers </a:t>
            </a:r>
          </a:p>
          <a:p>
            <a:r>
              <a:rPr lang="en-US" dirty="0"/>
              <a:t>Two types of read transfer are described in this section: </a:t>
            </a:r>
          </a:p>
          <a:p>
            <a:r>
              <a:rPr lang="en-US" dirty="0"/>
              <a:t>• With no wait states.</a:t>
            </a:r>
          </a:p>
          <a:p>
            <a:r>
              <a:rPr lang="en-US" dirty="0"/>
              <a:t> • With wait states </a:t>
            </a:r>
          </a:p>
          <a:p>
            <a:r>
              <a:rPr lang="en-US" dirty="0"/>
              <a:t>All signals shown in this section are sampled at the rising edge of PCL</a:t>
            </a:r>
            <a:endParaRPr lang="en-IN" dirty="0"/>
          </a:p>
        </p:txBody>
      </p:sp>
      <p:pic>
        <p:nvPicPr>
          <p:cNvPr id="5" name="Picture 4">
            <a:extLst>
              <a:ext uri="{FF2B5EF4-FFF2-40B4-BE49-F238E27FC236}">
                <a16:creationId xmlns:a16="http://schemas.microsoft.com/office/drawing/2014/main" id="{AD527467-9626-1F42-CA5B-47461AB72806}"/>
              </a:ext>
            </a:extLst>
          </p:cNvPr>
          <p:cNvPicPr>
            <a:picLocks noChangeAspect="1"/>
          </p:cNvPicPr>
          <p:nvPr/>
        </p:nvPicPr>
        <p:blipFill>
          <a:blip r:embed="rId2"/>
          <a:stretch>
            <a:fillRect/>
          </a:stretch>
        </p:blipFill>
        <p:spPr>
          <a:xfrm>
            <a:off x="7260462" y="1726788"/>
            <a:ext cx="4183392" cy="3222055"/>
          </a:xfrm>
          <a:prstGeom prst="rect">
            <a:avLst/>
          </a:prstGeom>
        </p:spPr>
      </p:pic>
      <p:sp>
        <p:nvSpPr>
          <p:cNvPr id="7" name="TextBox 6">
            <a:extLst>
              <a:ext uri="{FF2B5EF4-FFF2-40B4-BE49-F238E27FC236}">
                <a16:creationId xmlns:a16="http://schemas.microsoft.com/office/drawing/2014/main" id="{E5A2F645-D2D5-1820-8C67-F82857D0EDBD}"/>
              </a:ext>
            </a:extLst>
          </p:cNvPr>
          <p:cNvSpPr txBox="1"/>
          <p:nvPr/>
        </p:nvSpPr>
        <p:spPr>
          <a:xfrm>
            <a:off x="8395854" y="5091145"/>
            <a:ext cx="6096000" cy="369332"/>
          </a:xfrm>
          <a:prstGeom prst="rect">
            <a:avLst/>
          </a:prstGeom>
          <a:noFill/>
        </p:spPr>
        <p:txBody>
          <a:bodyPr wrap="square">
            <a:spAutoFit/>
          </a:bodyPr>
          <a:lstStyle/>
          <a:p>
            <a:r>
              <a:rPr lang="en-US" dirty="0"/>
              <a:t>With no wait states</a:t>
            </a:r>
            <a:endParaRPr lang="en-IN" dirty="0"/>
          </a:p>
        </p:txBody>
      </p:sp>
    </p:spTree>
    <p:extLst>
      <p:ext uri="{BB962C8B-B14F-4D97-AF65-F5344CB8AC3E}">
        <p14:creationId xmlns:p14="http://schemas.microsoft.com/office/powerpoint/2010/main" val="27220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810</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APB PROTOCOL</vt:lpstr>
      <vt:lpstr>Content</vt:lpstr>
      <vt:lpstr>AMBA ARCHITECTURE</vt:lpstr>
      <vt:lpstr>Interface Diagram</vt:lpstr>
      <vt:lpstr>Operation of APB</vt:lpstr>
      <vt:lpstr>PIN Description</vt:lpstr>
      <vt:lpstr>PowerPoint Presentation</vt:lpstr>
      <vt:lpstr>PowerPoint Presentation</vt:lpstr>
      <vt:lpstr>PowerPoint Presentation</vt:lpstr>
      <vt:lpstr>PowerPoint Presentation</vt:lpstr>
      <vt:lpstr>PowerPoint Presentation</vt:lpstr>
      <vt:lpstr>Master Write Operation</vt:lpstr>
      <vt:lpstr>Master Read Operation</vt:lpstr>
      <vt:lpstr>PowerPoint Presentation</vt:lpstr>
      <vt:lpstr>Read-Write Operation – Slave 1</vt:lpstr>
      <vt:lpstr>Read-Write Operation – Slave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 PROTOCOL</dc:title>
  <dc:creator>Krishna Agrawal</dc:creator>
  <cp:lastModifiedBy>vamsi girish</cp:lastModifiedBy>
  <cp:revision>47</cp:revision>
  <dcterms:created xsi:type="dcterms:W3CDTF">2021-05-28T15:19:21Z</dcterms:created>
  <dcterms:modified xsi:type="dcterms:W3CDTF">2023-04-25T16:32:15Z</dcterms:modified>
</cp:coreProperties>
</file>