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58" r:id="rId4"/>
    <p:sldId id="277" r:id="rId5"/>
    <p:sldId id="260" r:id="rId6"/>
    <p:sldId id="261" r:id="rId7"/>
    <p:sldId id="259" r:id="rId8"/>
    <p:sldId id="262" r:id="rId9"/>
    <p:sldId id="263" r:id="rId10"/>
    <p:sldId id="264" r:id="rId11"/>
    <p:sldId id="265" r:id="rId12"/>
    <p:sldId id="266" r:id="rId13"/>
    <p:sldId id="267" r:id="rId14"/>
    <p:sldId id="268" r:id="rId15"/>
    <p:sldId id="269" r:id="rId16"/>
    <p:sldId id="278" r:id="rId17"/>
    <p:sldId id="279" r:id="rId18"/>
    <p:sldId id="281" r:id="rId19"/>
    <p:sldId id="282" r:id="rId20"/>
    <p:sldId id="283" r:id="rId21"/>
    <p:sldId id="284" r:id="rId22"/>
    <p:sldId id="285" r:id="rId23"/>
    <p:sldId id="286" r:id="rId24"/>
    <p:sldId id="270" r:id="rId25"/>
    <p:sldId id="271" r:id="rId26"/>
    <p:sldId id="272" r:id="rId27"/>
    <p:sldId id="273" r:id="rId28"/>
    <p:sldId id="274" r:id="rId29"/>
    <p:sldId id="275" r:id="rId30"/>
    <p:sldId id="27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35" autoAdjust="0"/>
    <p:restoredTop sz="94660"/>
  </p:normalViewPr>
  <p:slideViewPr>
    <p:cSldViewPr snapToGrid="0">
      <p:cViewPr varScale="1">
        <p:scale>
          <a:sx n="82" d="100"/>
          <a:sy n="82" d="100"/>
        </p:scale>
        <p:origin x="96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D2E8BA-55E8-4A78-A3C4-B83877199999}" type="datetimeFigureOut">
              <a:rPr lang="en-US" smtClean="0"/>
              <a:t>7/28/2023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3BB22D-E73B-450B-AC25-E5AFFEA61F4F}" type="slidenum">
              <a:rPr lang="en-US" smtClean="0"/>
              <a:t>‹#›</a:t>
            </a:fld>
            <a:endParaRPr lang="en-US"/>
          </a:p>
        </p:txBody>
      </p:sp>
    </p:spTree>
    <p:extLst>
      <p:ext uri="{BB962C8B-B14F-4D97-AF65-F5344CB8AC3E}">
        <p14:creationId xmlns:p14="http://schemas.microsoft.com/office/powerpoint/2010/main" val="4036922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03BB22D-E73B-450B-AC25-E5AFFEA61F4F}" type="slidenum">
              <a:rPr lang="en-US" smtClean="0"/>
              <a:t>2</a:t>
            </a:fld>
            <a:endParaRPr lang="en-US"/>
          </a:p>
        </p:txBody>
      </p:sp>
    </p:spTree>
    <p:extLst>
      <p:ext uri="{BB962C8B-B14F-4D97-AF65-F5344CB8AC3E}">
        <p14:creationId xmlns:p14="http://schemas.microsoft.com/office/powerpoint/2010/main" val="1537663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AAB182-6B88-4B9F-A6BC-EB36DF58385B}"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13514993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7086D81-8B43-4EFB-AAEA-85EF82F782D1}" type="datetimeFigureOut">
              <a:rPr lang="en-US" smtClean="0">
                <a:solidFill>
                  <a:prstClr val="white">
                    <a:alpha val="60000"/>
                  </a:prstClr>
                </a:solidFill>
              </a:rPr>
              <a:pPr/>
              <a:t>7/28/2023</a:t>
            </a:fld>
            <a:endParaRPr lang="en-US">
              <a:solidFill>
                <a:prstClr val="white">
                  <a:alpha val="60000"/>
                </a:prstClr>
              </a:solidFill>
            </a:endParaRP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solidFill>
                <a:prstClr val="white">
                  <a:alpha val="60000"/>
                </a:prstClr>
              </a:solidFill>
            </a:endParaRP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EB83907-A38E-4B31-837A-BCC72C5AD59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52046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086D81-8B43-4EFB-AAEA-85EF82F782D1}" type="datetimeFigureOut">
              <a:rPr lang="en-US" smtClean="0">
                <a:solidFill>
                  <a:srgbClr val="B31166"/>
                </a:solidFill>
              </a:rPr>
              <a:pPr/>
              <a:t>7/28/2023</a:t>
            </a:fld>
            <a:endParaRPr lang="en-US">
              <a:solidFill>
                <a:srgbClr val="B31166"/>
              </a:solidFill>
            </a:endParaRPr>
          </a:p>
        </p:txBody>
      </p:sp>
      <p:sp>
        <p:nvSpPr>
          <p:cNvPr id="6" name="Footer Placeholder 5"/>
          <p:cNvSpPr>
            <a:spLocks noGrp="1"/>
          </p:cNvSpPr>
          <p:nvPr>
            <p:ph type="ftr" sz="quarter" idx="11"/>
          </p:nvPr>
        </p:nvSpPr>
        <p:spPr/>
        <p:txBody>
          <a:bodyPr/>
          <a:lstStyle/>
          <a:p>
            <a:endParaRPr lang="en-US">
              <a:solidFill>
                <a:srgbClr val="B31166"/>
              </a:solidFill>
            </a:endParaRP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EB83907-A38E-4B31-837A-BCC72C5AD59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34128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7086D81-8B43-4EFB-AAEA-85EF82F782D1}" type="datetimeFigureOut">
              <a:rPr lang="en-US" smtClean="0">
                <a:solidFill>
                  <a:srgbClr val="B31166"/>
                </a:solidFill>
              </a:rPr>
              <a:pPr/>
              <a:t>7/28/2023</a:t>
            </a:fld>
            <a:endParaRPr lang="en-US">
              <a:solidFill>
                <a:srgbClr val="B31166"/>
              </a:solidFill>
            </a:endParaRPr>
          </a:p>
        </p:txBody>
      </p:sp>
      <p:sp>
        <p:nvSpPr>
          <p:cNvPr id="5" name="Footer Placeholder 4"/>
          <p:cNvSpPr>
            <a:spLocks noGrp="1"/>
          </p:cNvSpPr>
          <p:nvPr>
            <p:ph type="ftr" sz="quarter" idx="11"/>
          </p:nvPr>
        </p:nvSpPr>
        <p:spPr/>
        <p:txBody>
          <a:bodyPr/>
          <a:lstStyle/>
          <a:p>
            <a:endParaRPr lang="en-US">
              <a:solidFill>
                <a:srgbClr val="B31166"/>
              </a:solidFill>
            </a:endParaRP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B83907-A38E-4B31-837A-BCC72C5AD59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347244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dirty="0">
                <a:solidFill>
                  <a:srgbClr val="B31166">
                    <a:lumMod val="60000"/>
                    <a:lumOff val="40000"/>
                  </a:srgb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dirty="0">
                <a:solidFill>
                  <a:srgbClr val="B31166">
                    <a:lumMod val="60000"/>
                    <a:lumOff val="40000"/>
                  </a:srgb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7086D81-8B43-4EFB-AAEA-85EF82F782D1}" type="datetimeFigureOut">
              <a:rPr lang="en-US" smtClean="0">
                <a:solidFill>
                  <a:srgbClr val="B31166"/>
                </a:solidFill>
              </a:rPr>
              <a:pPr/>
              <a:t>7/28/2023</a:t>
            </a:fld>
            <a:endParaRPr lang="en-US">
              <a:solidFill>
                <a:srgbClr val="B31166"/>
              </a:solidFill>
            </a:endParaRPr>
          </a:p>
        </p:txBody>
      </p:sp>
      <p:sp>
        <p:nvSpPr>
          <p:cNvPr id="5" name="Footer Placeholder 4"/>
          <p:cNvSpPr>
            <a:spLocks noGrp="1"/>
          </p:cNvSpPr>
          <p:nvPr>
            <p:ph type="ftr" sz="quarter" idx="11"/>
          </p:nvPr>
        </p:nvSpPr>
        <p:spPr/>
        <p:txBody>
          <a:bodyPr/>
          <a:lstStyle/>
          <a:p>
            <a:endParaRPr lang="en-US">
              <a:solidFill>
                <a:srgbClr val="B31166"/>
              </a:solidFill>
            </a:endParaRP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B83907-A38E-4B31-837A-BCC72C5AD59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846056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086D81-8B43-4EFB-AAEA-85EF82F782D1}" type="datetimeFigureOut">
              <a:rPr lang="en-US" smtClean="0">
                <a:solidFill>
                  <a:srgbClr val="B31166"/>
                </a:solidFill>
              </a:rPr>
              <a:pPr/>
              <a:t>7/28/2023</a:t>
            </a:fld>
            <a:endParaRPr lang="en-US">
              <a:solidFill>
                <a:srgbClr val="B31166"/>
              </a:solidFill>
            </a:endParaRPr>
          </a:p>
        </p:txBody>
      </p:sp>
      <p:sp>
        <p:nvSpPr>
          <p:cNvPr id="5" name="Footer Placeholder 4"/>
          <p:cNvSpPr>
            <a:spLocks noGrp="1"/>
          </p:cNvSpPr>
          <p:nvPr>
            <p:ph type="ftr" sz="quarter" idx="11"/>
          </p:nvPr>
        </p:nvSpPr>
        <p:spPr/>
        <p:txBody>
          <a:bodyPr/>
          <a:lstStyle/>
          <a:p>
            <a:endParaRPr lang="en-US">
              <a:solidFill>
                <a:srgbClr val="B31166"/>
              </a:solidFill>
            </a:endParaRP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B83907-A38E-4B31-837A-BCC72C5AD59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890118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7086D81-8B43-4EFB-AAEA-85EF82F782D1}" type="datetimeFigureOut">
              <a:rPr lang="en-US" smtClean="0">
                <a:solidFill>
                  <a:srgbClr val="B31166"/>
                </a:solidFill>
              </a:rPr>
              <a:pPr/>
              <a:t>7/28/2023</a:t>
            </a:fld>
            <a:endParaRPr lang="en-US">
              <a:solidFill>
                <a:srgbClr val="B31166"/>
              </a:solidFill>
            </a:endParaRPr>
          </a:p>
        </p:txBody>
      </p:sp>
      <p:sp>
        <p:nvSpPr>
          <p:cNvPr id="8" name="Footer Placeholder 7"/>
          <p:cNvSpPr>
            <a:spLocks noGrp="1"/>
          </p:cNvSpPr>
          <p:nvPr>
            <p:ph type="ftr" sz="quarter" idx="11"/>
          </p:nvPr>
        </p:nvSpPr>
        <p:spPr/>
        <p:txBody>
          <a:bodyPr/>
          <a:lstStyle/>
          <a:p>
            <a:endParaRPr lang="en-US">
              <a:solidFill>
                <a:srgbClr val="B31166"/>
              </a:solidFill>
            </a:endParaRPr>
          </a:p>
        </p:txBody>
      </p:sp>
      <p:sp>
        <p:nvSpPr>
          <p:cNvPr id="9" name="Slide Number Placeholder 8"/>
          <p:cNvSpPr>
            <a:spLocks noGrp="1"/>
          </p:cNvSpPr>
          <p:nvPr>
            <p:ph type="sldNum" sz="quarter" idx="12"/>
          </p:nvPr>
        </p:nvSpPr>
        <p:spPr/>
        <p:txBody>
          <a:bodyPr/>
          <a:lstStyle/>
          <a:p>
            <a:fld id="{AEB83907-A38E-4B31-837A-BCC72C5AD59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470382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7086D81-8B43-4EFB-AAEA-85EF82F782D1}" type="datetimeFigureOut">
              <a:rPr lang="en-US" smtClean="0">
                <a:solidFill>
                  <a:srgbClr val="B31166"/>
                </a:solidFill>
              </a:rPr>
              <a:pPr/>
              <a:t>7/28/2023</a:t>
            </a:fld>
            <a:endParaRPr lang="en-US">
              <a:solidFill>
                <a:srgbClr val="B31166"/>
              </a:solidFill>
            </a:endParaRPr>
          </a:p>
        </p:txBody>
      </p:sp>
      <p:sp>
        <p:nvSpPr>
          <p:cNvPr id="8" name="Footer Placeholder 7"/>
          <p:cNvSpPr>
            <a:spLocks noGrp="1"/>
          </p:cNvSpPr>
          <p:nvPr>
            <p:ph type="ftr" sz="quarter" idx="11"/>
          </p:nvPr>
        </p:nvSpPr>
        <p:spPr>
          <a:xfrm>
            <a:off x="561111" y="6391838"/>
            <a:ext cx="3644282" cy="304801"/>
          </a:xfrm>
        </p:spPr>
        <p:txBody>
          <a:bodyPr/>
          <a:lstStyle/>
          <a:p>
            <a:endParaRPr lang="en-US">
              <a:solidFill>
                <a:srgbClr val="B31166"/>
              </a:solidFill>
            </a:endParaRPr>
          </a:p>
        </p:txBody>
      </p:sp>
      <p:sp>
        <p:nvSpPr>
          <p:cNvPr id="9" name="Slide Number Placeholder 8"/>
          <p:cNvSpPr>
            <a:spLocks noGrp="1"/>
          </p:cNvSpPr>
          <p:nvPr>
            <p:ph type="sldNum" sz="quarter" idx="12"/>
          </p:nvPr>
        </p:nvSpPr>
        <p:spPr/>
        <p:txBody>
          <a:bodyPr/>
          <a:lstStyle/>
          <a:p>
            <a:fld id="{AEB83907-A38E-4B31-837A-BCC72C5AD59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672191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7086D81-8B43-4EFB-AAEA-85EF82F782D1}" type="datetimeFigureOut">
              <a:rPr lang="en-US" smtClean="0">
                <a:solidFill>
                  <a:srgbClr val="B31166"/>
                </a:solidFill>
              </a:rPr>
              <a:pPr/>
              <a:t>7/28/2023</a:t>
            </a:fld>
            <a:endParaRPr lang="en-US">
              <a:solidFill>
                <a:srgbClr val="B31166"/>
              </a:solidFill>
            </a:endParaRPr>
          </a:p>
        </p:txBody>
      </p:sp>
      <p:sp>
        <p:nvSpPr>
          <p:cNvPr id="5" name="Footer Placeholder 4"/>
          <p:cNvSpPr>
            <a:spLocks noGrp="1"/>
          </p:cNvSpPr>
          <p:nvPr>
            <p:ph type="ftr" sz="quarter" idx="11"/>
          </p:nvPr>
        </p:nvSpPr>
        <p:spPr/>
        <p:txBody>
          <a:bodyPr/>
          <a:lstStyle/>
          <a:p>
            <a:endParaRPr lang="en-US">
              <a:solidFill>
                <a:srgbClr val="B31166"/>
              </a:solidFill>
            </a:endParaRPr>
          </a:p>
        </p:txBody>
      </p:sp>
      <p:sp>
        <p:nvSpPr>
          <p:cNvPr id="6" name="Slide Number Placeholder 5"/>
          <p:cNvSpPr>
            <a:spLocks noGrp="1"/>
          </p:cNvSpPr>
          <p:nvPr>
            <p:ph type="sldNum" sz="quarter" idx="12"/>
          </p:nvPr>
        </p:nvSpPr>
        <p:spPr/>
        <p:txBody>
          <a:bodyPr/>
          <a:lstStyle/>
          <a:p>
            <a:fld id="{AEB83907-A38E-4B31-837A-BCC72C5AD59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752683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7086D81-8B43-4EFB-AAEA-85EF82F782D1}" type="datetimeFigureOut">
              <a:rPr lang="en-US" smtClean="0">
                <a:solidFill>
                  <a:srgbClr val="B31166"/>
                </a:solidFill>
              </a:rPr>
              <a:pPr/>
              <a:t>7/28/2023</a:t>
            </a:fld>
            <a:endParaRPr lang="en-US">
              <a:solidFill>
                <a:srgbClr val="B31166"/>
              </a:solidFill>
            </a:endParaRPr>
          </a:p>
        </p:txBody>
      </p:sp>
      <p:sp>
        <p:nvSpPr>
          <p:cNvPr id="5" name="Footer Placeholder 4"/>
          <p:cNvSpPr>
            <a:spLocks noGrp="1"/>
          </p:cNvSpPr>
          <p:nvPr>
            <p:ph type="ftr" sz="quarter" idx="11"/>
          </p:nvPr>
        </p:nvSpPr>
        <p:spPr/>
        <p:txBody>
          <a:bodyPr/>
          <a:lstStyle/>
          <a:p>
            <a:endParaRPr lang="en-US">
              <a:solidFill>
                <a:srgbClr val="B31166"/>
              </a:solidFill>
            </a:endParaRP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B83907-A38E-4B31-837A-BCC72C5AD59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983071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086D81-8B43-4EFB-AAEA-85EF82F782D1}" type="datetimeFigureOut">
              <a:rPr lang="en-US" smtClean="0">
                <a:solidFill>
                  <a:srgbClr val="B31166"/>
                </a:solidFill>
              </a:rPr>
              <a:pPr/>
              <a:t>7/28/2023</a:t>
            </a:fld>
            <a:endParaRPr lang="en-US">
              <a:solidFill>
                <a:srgbClr val="B31166"/>
              </a:solidFill>
            </a:endParaRPr>
          </a:p>
        </p:txBody>
      </p:sp>
      <p:sp>
        <p:nvSpPr>
          <p:cNvPr id="5" name="Footer Placeholder 4"/>
          <p:cNvSpPr>
            <a:spLocks noGrp="1"/>
          </p:cNvSpPr>
          <p:nvPr>
            <p:ph type="ftr" sz="quarter" idx="11"/>
          </p:nvPr>
        </p:nvSpPr>
        <p:spPr/>
        <p:txBody>
          <a:bodyPr/>
          <a:lstStyle/>
          <a:p>
            <a:endParaRPr lang="en-US">
              <a:solidFill>
                <a:srgbClr val="B31166"/>
              </a:solidFill>
            </a:endParaRPr>
          </a:p>
        </p:txBody>
      </p:sp>
      <p:sp>
        <p:nvSpPr>
          <p:cNvPr id="6" name="Slide Number Placeholder 5"/>
          <p:cNvSpPr>
            <a:spLocks noGrp="1"/>
          </p:cNvSpPr>
          <p:nvPr>
            <p:ph type="sldNum" sz="quarter" idx="12"/>
          </p:nvPr>
        </p:nvSpPr>
        <p:spPr/>
        <p:txBody>
          <a:bodyPr/>
          <a:lstStyle/>
          <a:p>
            <a:fld id="{AEB83907-A38E-4B31-837A-BCC72C5AD59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876835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086D81-8B43-4EFB-AAEA-85EF82F782D1}" type="datetimeFigureOut">
              <a:rPr lang="en-US" smtClean="0">
                <a:solidFill>
                  <a:srgbClr val="B31166"/>
                </a:solidFill>
              </a:rPr>
              <a:pPr/>
              <a:t>7/28/2023</a:t>
            </a:fld>
            <a:endParaRPr lang="en-US">
              <a:solidFill>
                <a:srgbClr val="B31166"/>
              </a:solidFill>
            </a:endParaRPr>
          </a:p>
        </p:txBody>
      </p:sp>
      <p:sp>
        <p:nvSpPr>
          <p:cNvPr id="5" name="Footer Placeholder 4"/>
          <p:cNvSpPr>
            <a:spLocks noGrp="1"/>
          </p:cNvSpPr>
          <p:nvPr>
            <p:ph type="ftr" sz="quarter" idx="11"/>
          </p:nvPr>
        </p:nvSpPr>
        <p:spPr/>
        <p:txBody>
          <a:bodyPr/>
          <a:lstStyle/>
          <a:p>
            <a:endParaRPr lang="en-US">
              <a:solidFill>
                <a:srgbClr val="B31166"/>
              </a:solidFill>
            </a:endParaRP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B83907-A38E-4B31-837A-BCC72C5AD59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015818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086D81-8B43-4EFB-AAEA-85EF82F782D1}" type="datetimeFigureOut">
              <a:rPr lang="en-US" smtClean="0">
                <a:solidFill>
                  <a:srgbClr val="B31166"/>
                </a:solidFill>
              </a:rPr>
              <a:pPr/>
              <a:t>7/28/2023</a:t>
            </a:fld>
            <a:endParaRPr lang="en-US">
              <a:solidFill>
                <a:srgbClr val="B31166"/>
              </a:solidFill>
            </a:endParaRPr>
          </a:p>
        </p:txBody>
      </p:sp>
      <p:sp>
        <p:nvSpPr>
          <p:cNvPr id="6" name="Footer Placeholder 5"/>
          <p:cNvSpPr>
            <a:spLocks noGrp="1"/>
          </p:cNvSpPr>
          <p:nvPr>
            <p:ph type="ftr" sz="quarter" idx="11"/>
          </p:nvPr>
        </p:nvSpPr>
        <p:spPr/>
        <p:txBody>
          <a:bodyPr/>
          <a:lstStyle/>
          <a:p>
            <a:endParaRPr lang="en-US">
              <a:solidFill>
                <a:srgbClr val="B31166"/>
              </a:solidFill>
            </a:endParaRPr>
          </a:p>
        </p:txBody>
      </p:sp>
      <p:sp>
        <p:nvSpPr>
          <p:cNvPr id="7" name="Slide Number Placeholder 6"/>
          <p:cNvSpPr>
            <a:spLocks noGrp="1"/>
          </p:cNvSpPr>
          <p:nvPr>
            <p:ph type="sldNum" sz="quarter" idx="12"/>
          </p:nvPr>
        </p:nvSpPr>
        <p:spPr/>
        <p:txBody>
          <a:bodyPr/>
          <a:lstStyle/>
          <a:p>
            <a:fld id="{AEB83907-A38E-4B31-837A-BCC72C5AD59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533585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086D81-8B43-4EFB-AAEA-85EF82F782D1}" type="datetimeFigureOut">
              <a:rPr lang="en-US" smtClean="0">
                <a:solidFill>
                  <a:srgbClr val="B31166"/>
                </a:solidFill>
              </a:rPr>
              <a:pPr/>
              <a:t>7/28/2023</a:t>
            </a:fld>
            <a:endParaRPr lang="en-US">
              <a:solidFill>
                <a:srgbClr val="B31166"/>
              </a:solidFill>
            </a:endParaRPr>
          </a:p>
        </p:txBody>
      </p:sp>
      <p:sp>
        <p:nvSpPr>
          <p:cNvPr id="8" name="Footer Placeholder 7"/>
          <p:cNvSpPr>
            <a:spLocks noGrp="1"/>
          </p:cNvSpPr>
          <p:nvPr>
            <p:ph type="ftr" sz="quarter" idx="11"/>
          </p:nvPr>
        </p:nvSpPr>
        <p:spPr/>
        <p:txBody>
          <a:bodyPr/>
          <a:lstStyle/>
          <a:p>
            <a:endParaRPr lang="en-US">
              <a:solidFill>
                <a:srgbClr val="B31166"/>
              </a:solidFill>
            </a:endParaRPr>
          </a:p>
        </p:txBody>
      </p:sp>
      <p:sp>
        <p:nvSpPr>
          <p:cNvPr id="9" name="Slide Number Placeholder 8"/>
          <p:cNvSpPr>
            <a:spLocks noGrp="1"/>
          </p:cNvSpPr>
          <p:nvPr>
            <p:ph type="sldNum" sz="quarter" idx="12"/>
          </p:nvPr>
        </p:nvSpPr>
        <p:spPr/>
        <p:txBody>
          <a:bodyPr/>
          <a:lstStyle/>
          <a:p>
            <a:fld id="{AEB83907-A38E-4B31-837A-BCC72C5AD59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830094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086D81-8B43-4EFB-AAEA-85EF82F782D1}" type="datetimeFigureOut">
              <a:rPr lang="en-US" smtClean="0">
                <a:solidFill>
                  <a:srgbClr val="B31166"/>
                </a:solidFill>
              </a:rPr>
              <a:pPr/>
              <a:t>7/28/2023</a:t>
            </a:fld>
            <a:endParaRPr lang="en-US">
              <a:solidFill>
                <a:srgbClr val="B31166"/>
              </a:solidFill>
            </a:endParaRPr>
          </a:p>
        </p:txBody>
      </p:sp>
      <p:sp>
        <p:nvSpPr>
          <p:cNvPr id="4" name="Footer Placeholder 3"/>
          <p:cNvSpPr>
            <a:spLocks noGrp="1"/>
          </p:cNvSpPr>
          <p:nvPr>
            <p:ph type="ftr" sz="quarter" idx="11"/>
          </p:nvPr>
        </p:nvSpPr>
        <p:spPr/>
        <p:txBody>
          <a:bodyPr/>
          <a:lstStyle/>
          <a:p>
            <a:endParaRPr lang="en-US">
              <a:solidFill>
                <a:srgbClr val="B31166"/>
              </a:solidFill>
            </a:endParaRPr>
          </a:p>
        </p:txBody>
      </p:sp>
      <p:sp>
        <p:nvSpPr>
          <p:cNvPr id="5" name="Slide Number Placeholder 4"/>
          <p:cNvSpPr>
            <a:spLocks noGrp="1"/>
          </p:cNvSpPr>
          <p:nvPr>
            <p:ph type="sldNum" sz="quarter" idx="12"/>
          </p:nvPr>
        </p:nvSpPr>
        <p:spPr/>
        <p:txBody>
          <a:bodyPr/>
          <a:lstStyle/>
          <a:p>
            <a:fld id="{AEB83907-A38E-4B31-837A-BCC72C5AD59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757474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086D81-8B43-4EFB-AAEA-85EF82F782D1}" type="datetimeFigureOut">
              <a:rPr lang="en-US" smtClean="0">
                <a:solidFill>
                  <a:srgbClr val="B31166"/>
                </a:solidFill>
              </a:rPr>
              <a:pPr/>
              <a:t>7/28/2023</a:t>
            </a:fld>
            <a:endParaRPr lang="en-US">
              <a:solidFill>
                <a:srgbClr val="B31166"/>
              </a:solidFill>
            </a:endParaRPr>
          </a:p>
        </p:txBody>
      </p:sp>
      <p:sp>
        <p:nvSpPr>
          <p:cNvPr id="3" name="Footer Placeholder 2"/>
          <p:cNvSpPr>
            <a:spLocks noGrp="1"/>
          </p:cNvSpPr>
          <p:nvPr>
            <p:ph type="ftr" sz="quarter" idx="11"/>
          </p:nvPr>
        </p:nvSpPr>
        <p:spPr/>
        <p:txBody>
          <a:bodyPr/>
          <a:lstStyle/>
          <a:p>
            <a:endParaRPr lang="en-US">
              <a:solidFill>
                <a:srgbClr val="B31166"/>
              </a:solidFill>
            </a:endParaRP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EB83907-A38E-4B31-837A-BCC72C5AD59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39112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086D81-8B43-4EFB-AAEA-85EF82F782D1}" type="datetimeFigureOut">
              <a:rPr lang="en-US" smtClean="0">
                <a:solidFill>
                  <a:srgbClr val="B31166"/>
                </a:solidFill>
              </a:rPr>
              <a:pPr/>
              <a:t>7/28/2023</a:t>
            </a:fld>
            <a:endParaRPr lang="en-US">
              <a:solidFill>
                <a:srgbClr val="B31166"/>
              </a:solidFill>
            </a:endParaRPr>
          </a:p>
        </p:txBody>
      </p:sp>
      <p:sp>
        <p:nvSpPr>
          <p:cNvPr id="6" name="Footer Placeholder 5"/>
          <p:cNvSpPr>
            <a:spLocks noGrp="1"/>
          </p:cNvSpPr>
          <p:nvPr>
            <p:ph type="ftr" sz="quarter" idx="11"/>
          </p:nvPr>
        </p:nvSpPr>
        <p:spPr/>
        <p:txBody>
          <a:bodyPr/>
          <a:lstStyle/>
          <a:p>
            <a:endParaRPr lang="en-US">
              <a:solidFill>
                <a:srgbClr val="B31166"/>
              </a:solidFill>
            </a:endParaRP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EB83907-A38E-4B31-837A-BCC72C5AD59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784727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086D81-8B43-4EFB-AAEA-85EF82F782D1}" type="datetimeFigureOut">
              <a:rPr lang="en-US" smtClean="0">
                <a:solidFill>
                  <a:srgbClr val="B31166"/>
                </a:solidFill>
              </a:rPr>
              <a:pPr/>
              <a:t>7/28/2023</a:t>
            </a:fld>
            <a:endParaRPr lang="en-US">
              <a:solidFill>
                <a:srgbClr val="B31166"/>
              </a:solidFill>
            </a:endParaRPr>
          </a:p>
        </p:txBody>
      </p:sp>
      <p:sp>
        <p:nvSpPr>
          <p:cNvPr id="6" name="Footer Placeholder 5"/>
          <p:cNvSpPr>
            <a:spLocks noGrp="1"/>
          </p:cNvSpPr>
          <p:nvPr>
            <p:ph type="ftr" sz="quarter" idx="11"/>
          </p:nvPr>
        </p:nvSpPr>
        <p:spPr/>
        <p:txBody>
          <a:bodyPr/>
          <a:lstStyle/>
          <a:p>
            <a:endParaRPr lang="en-US">
              <a:solidFill>
                <a:srgbClr val="B31166"/>
              </a:solidFill>
            </a:endParaRP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EB83907-A38E-4B31-837A-BCC72C5AD59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021136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7086D81-8B43-4EFB-AAEA-85EF82F782D1}" type="datetimeFigureOut">
              <a:rPr lang="en-US" smtClean="0">
                <a:solidFill>
                  <a:srgbClr val="B31166"/>
                </a:solidFill>
              </a:rPr>
              <a:pPr/>
              <a:t>7/28/2023</a:t>
            </a:fld>
            <a:endParaRPr lang="en-US">
              <a:solidFill>
                <a:srgbClr val="B31166"/>
              </a:solidFill>
            </a:endParaRP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solidFill>
                <a:srgbClr val="B31166"/>
              </a:solidFill>
            </a:endParaRP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EB83907-A38E-4B31-837A-BCC72C5AD59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0249659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63464" y="973668"/>
            <a:ext cx="10471758" cy="868780"/>
          </a:xfrm>
        </p:spPr>
        <p:txBody>
          <a:bodyPr>
            <a:noAutofit/>
          </a:bodyPr>
          <a:lstStyle/>
          <a:p>
            <a:pPr algn="ctr"/>
            <a:r>
              <a:rPr lang="en-US" sz="4000" b="1" dirty="0">
                <a:solidFill>
                  <a:schemeClr val="bg1"/>
                </a:solidFill>
                <a:latin typeface="Algerian" panose="04020705040A02060702" pitchFamily="82" charset="0"/>
                <a:ea typeface="Times New Roman" panose="02020603050405020304" pitchFamily="18" charset="0"/>
              </a:rPr>
              <a:t>Online Services For Form Filling Reference.</a:t>
            </a:r>
            <a:br>
              <a:rPr lang="en-US" sz="4000" b="1" dirty="0">
                <a:solidFill>
                  <a:schemeClr val="bg1"/>
                </a:solidFill>
                <a:latin typeface="Algerian" panose="04020705040A02060702" pitchFamily="82" charset="0"/>
                <a:ea typeface="Times New Roman" panose="02020603050405020304" pitchFamily="18" charset="0"/>
              </a:rPr>
            </a:br>
            <a:r>
              <a:rPr lang="en-US" sz="4000" b="1" dirty="0">
                <a:solidFill>
                  <a:schemeClr val="bg1"/>
                </a:solidFill>
                <a:latin typeface="Algerian" panose="04020705040A02060702" pitchFamily="82" charset="0"/>
                <a:ea typeface="Times New Roman" panose="02020603050405020304" pitchFamily="18" charset="0"/>
              </a:rPr>
              <a:t>(OSFR)</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6209" y="2533687"/>
            <a:ext cx="5076967" cy="2298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290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b="1" dirty="0">
                <a:latin typeface="Algerian" panose="04020705040A02060702" pitchFamily="82" charset="0"/>
              </a:rPr>
              <a:t>Project Feasibility</a:t>
            </a:r>
          </a:p>
        </p:txBody>
      </p:sp>
      <p:sp>
        <p:nvSpPr>
          <p:cNvPr id="6" name="Content Placeholder 2">
            <a:extLst>
              <a:ext uri="{FF2B5EF4-FFF2-40B4-BE49-F238E27FC236}">
                <a16:creationId xmlns:a16="http://schemas.microsoft.com/office/drawing/2014/main" id="{98E38D20-C46E-456B-9E10-8EB36977A760}"/>
              </a:ext>
            </a:extLst>
          </p:cNvPr>
          <p:cNvSpPr>
            <a:spLocks noGrp="1"/>
          </p:cNvSpPr>
          <p:nvPr>
            <p:ph idx="1"/>
          </p:nvPr>
        </p:nvSpPr>
        <p:spPr>
          <a:xfrm>
            <a:off x="606379" y="2238052"/>
            <a:ext cx="11113396" cy="4351338"/>
          </a:xfrm>
        </p:spPr>
        <p:txBody>
          <a:bodyPr>
            <a:noAutofit/>
          </a:bodyPr>
          <a:lstStyle/>
          <a:p>
            <a:pPr marL="457200" indent="-457200" algn="just" fontAlgn="base">
              <a:spcBef>
                <a:spcPts val="0"/>
              </a:spcBef>
              <a:buClrTx/>
              <a:buFont typeface="Wingdings" panose="05000000000000000000" pitchFamily="2" charset="2"/>
              <a:buChar char="Ø"/>
            </a:pPr>
            <a:r>
              <a:rPr lang="en-US" sz="2600" dirty="0">
                <a:solidFill>
                  <a:schemeClr val="tx1"/>
                </a:solidFill>
              </a:rPr>
              <a:t>Feasibility study is a method to check various different requirements and availability of financial &amp; technical resources.</a:t>
            </a:r>
          </a:p>
          <a:p>
            <a:pPr marL="457200" indent="-457200" algn="just" fontAlgn="base">
              <a:spcBef>
                <a:spcPts val="0"/>
              </a:spcBef>
              <a:buClrTx/>
              <a:buFont typeface="Wingdings" panose="05000000000000000000" pitchFamily="2" charset="2"/>
              <a:buChar char="Ø"/>
            </a:pPr>
            <a:r>
              <a:rPr lang="en-US" sz="2600" dirty="0">
                <a:solidFill>
                  <a:schemeClr val="tx1"/>
                </a:solidFill>
              </a:rPr>
              <a:t>In economic feasibility, analysis of the cost of the system is carried out. The system should be only developed if it is going to give returned the current manual system user can get the price only by purchasing the newspapers.</a:t>
            </a:r>
          </a:p>
          <a:p>
            <a:pPr marL="457200" indent="-457200" algn="just" fontAlgn="base">
              <a:spcBef>
                <a:spcPts val="0"/>
              </a:spcBef>
              <a:buClrTx/>
              <a:buFont typeface="Wingdings" panose="05000000000000000000" pitchFamily="2" charset="2"/>
              <a:buChar char="Ø"/>
            </a:pPr>
            <a:r>
              <a:rPr lang="en-US" sz="2600" dirty="0">
                <a:solidFill>
                  <a:schemeClr val="tx1"/>
                </a:solidFill>
              </a:rPr>
              <a:t>In Technical feasibility minimum requirement is such that it can be affordable by the user who is having computer.</a:t>
            </a:r>
          </a:p>
          <a:p>
            <a:pPr marL="457200" indent="-457200" algn="just" fontAlgn="base">
              <a:spcBef>
                <a:spcPts val="0"/>
              </a:spcBef>
              <a:buClrTx/>
              <a:buFont typeface="Wingdings" panose="05000000000000000000" pitchFamily="2" charset="2"/>
              <a:buChar char="Ø"/>
            </a:pPr>
            <a:r>
              <a:rPr lang="en-US" sz="2600" dirty="0">
                <a:solidFill>
                  <a:schemeClr val="tx1"/>
                </a:solidFill>
              </a:rPr>
              <a:t>In Operational feasibility, Once the system is designed there must be trained and expert operator. From the user’s perspective our system fully operational feasible as it just requires some knowledge of computer. </a:t>
            </a:r>
          </a:p>
        </p:txBody>
      </p:sp>
    </p:spTree>
    <p:extLst>
      <p:ext uri="{BB962C8B-B14F-4D97-AF65-F5344CB8AC3E}">
        <p14:creationId xmlns:p14="http://schemas.microsoft.com/office/powerpoint/2010/main" val="37217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6">
                                            <p:txEl>
                                              <p:pRg st="0" end="0"/>
                                            </p:txEl>
                                          </p:spTgt>
                                        </p:tgtEl>
                                      </p:cBhvr>
                                    </p:animEffect>
                                    <p:animScale>
                                      <p:cBhvr>
                                        <p:cTn id="12" dur="250" autoRev="1" fill="hold"/>
                                        <p:tgtEl>
                                          <p:spTgt spid="6">
                                            <p:txEl>
                                              <p:pRg st="0" end="0"/>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6">
                                            <p:txEl>
                                              <p:pRg st="1" end="1"/>
                                            </p:txEl>
                                          </p:spTgt>
                                        </p:tgtEl>
                                      </p:cBhvr>
                                    </p:animEffect>
                                    <p:animScale>
                                      <p:cBhvr>
                                        <p:cTn id="17" dur="250" autoRev="1" fill="hold"/>
                                        <p:tgtEl>
                                          <p:spTgt spid="6">
                                            <p:txEl>
                                              <p:pRg st="1" end="1"/>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6">
                                            <p:txEl>
                                              <p:pRg st="2" end="2"/>
                                            </p:txEl>
                                          </p:spTgt>
                                        </p:tgtEl>
                                      </p:cBhvr>
                                    </p:animEffect>
                                    <p:animScale>
                                      <p:cBhvr>
                                        <p:cTn id="22" dur="250" autoRev="1" fill="hold"/>
                                        <p:tgtEl>
                                          <p:spTgt spid="6">
                                            <p:txEl>
                                              <p:pRg st="2" end="2"/>
                                            </p:txEl>
                                          </p:spTgt>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0" nodeType="clickEffect">
                                  <p:stCondLst>
                                    <p:cond delay="0"/>
                                  </p:stCondLst>
                                  <p:childTnLst>
                                    <p:animEffect transition="out" filter="fade">
                                      <p:cBhvr>
                                        <p:cTn id="26" dur="500" tmFilter="0, 0; .2, .5; .8, .5; 1, 0"/>
                                        <p:tgtEl>
                                          <p:spTgt spid="6">
                                            <p:txEl>
                                              <p:pRg st="3" end="3"/>
                                            </p:txEl>
                                          </p:spTgt>
                                        </p:tgtEl>
                                      </p:cBhvr>
                                    </p:animEffect>
                                    <p:animScale>
                                      <p:cBhvr>
                                        <p:cTn id="27" dur="250" autoRev="1" fill="hold"/>
                                        <p:tgtEl>
                                          <p:spTgt spid="6">
                                            <p:txEl>
                                              <p:pRg st="3" end="3"/>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b="1" dirty="0">
                <a:latin typeface="Algerian" panose="04020705040A02060702" pitchFamily="82" charset="0"/>
              </a:rPr>
              <a:t>Block Diagram</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794294" y="2101756"/>
            <a:ext cx="7827378" cy="4606902"/>
          </a:xfrm>
          <a:prstGeom prst="rect">
            <a:avLst/>
          </a:prstGeom>
        </p:spPr>
      </p:pic>
    </p:spTree>
    <p:extLst>
      <p:ext uri="{BB962C8B-B14F-4D97-AF65-F5344CB8AC3E}">
        <p14:creationId xmlns:p14="http://schemas.microsoft.com/office/powerpoint/2010/main" val="3606258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b="1" dirty="0">
                <a:latin typeface="Algerian" panose="04020705040A02060702" pitchFamily="82" charset="0"/>
              </a:rPr>
              <a:t>DFD Level 0 Diagram</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088107" y="2142699"/>
            <a:ext cx="7915701" cy="4568588"/>
          </a:xfrm>
          <a:prstGeom prst="rect">
            <a:avLst/>
          </a:prstGeom>
        </p:spPr>
      </p:pic>
    </p:spTree>
    <p:extLst>
      <p:ext uri="{BB962C8B-B14F-4D97-AF65-F5344CB8AC3E}">
        <p14:creationId xmlns:p14="http://schemas.microsoft.com/office/powerpoint/2010/main" val="216973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b="1" dirty="0">
                <a:latin typeface="Algerian" panose="04020705040A02060702" pitchFamily="82" charset="0"/>
              </a:rPr>
              <a:t>DFD Level 1 Diagram</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197289" y="2183643"/>
            <a:ext cx="8598090" cy="4487606"/>
          </a:xfrm>
          <a:prstGeom prst="rect">
            <a:avLst/>
          </a:prstGeom>
        </p:spPr>
      </p:pic>
    </p:spTree>
    <p:extLst>
      <p:ext uri="{BB962C8B-B14F-4D97-AF65-F5344CB8AC3E}">
        <p14:creationId xmlns:p14="http://schemas.microsoft.com/office/powerpoint/2010/main" val="306262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b="1" dirty="0">
                <a:latin typeface="Algerian" panose="04020705040A02060702" pitchFamily="82" charset="0"/>
              </a:rPr>
              <a:t>DFD Level 2 Diagram</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101755" y="2142699"/>
            <a:ext cx="8379726" cy="4532692"/>
          </a:xfrm>
          <a:prstGeom prst="rect">
            <a:avLst/>
          </a:prstGeom>
        </p:spPr>
      </p:pic>
    </p:spTree>
    <p:extLst>
      <p:ext uri="{BB962C8B-B14F-4D97-AF65-F5344CB8AC3E}">
        <p14:creationId xmlns:p14="http://schemas.microsoft.com/office/powerpoint/2010/main" val="164400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b="1" dirty="0">
                <a:latin typeface="Algerian" panose="04020705040A02060702" pitchFamily="82" charset="0"/>
              </a:rPr>
              <a:t>Entity Relationship Diagram</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528549" y="2042833"/>
            <a:ext cx="8898341" cy="4705985"/>
          </a:xfrm>
          <a:prstGeom prst="rect">
            <a:avLst/>
          </a:prstGeom>
        </p:spPr>
      </p:pic>
    </p:spTree>
    <p:extLst>
      <p:ext uri="{BB962C8B-B14F-4D97-AF65-F5344CB8AC3E}">
        <p14:creationId xmlns:p14="http://schemas.microsoft.com/office/powerpoint/2010/main" val="333109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526" y="805218"/>
            <a:ext cx="9608024" cy="996286"/>
          </a:xfrm>
        </p:spPr>
        <p:txBody>
          <a:bodyPr/>
          <a:lstStyle/>
          <a:p>
            <a:r>
              <a:rPr lang="en-US" dirty="0">
                <a:latin typeface="Algerian" panose="04020705040A02060702" pitchFamily="82" charset="0"/>
              </a:rPr>
              <a:t>This Is the User Interface of our Project</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7673" y="1910687"/>
            <a:ext cx="11204812" cy="4667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6186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endParaRPr lang="en-US"/>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16" y="136478"/>
            <a:ext cx="11953462" cy="6387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6473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659" y="359519"/>
            <a:ext cx="8761413" cy="706964"/>
          </a:xfrm>
        </p:spPr>
        <p:txBody>
          <a:bodyPr/>
          <a:lstStyle/>
          <a:p>
            <a:r>
              <a:rPr lang="en-US" sz="4000" dirty="0">
                <a:latin typeface="Algerian" panose="04020705040A02060702" pitchFamily="82" charset="0"/>
              </a:rPr>
              <a:t>Test Cases</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940390282"/>
              </p:ext>
            </p:extLst>
          </p:nvPr>
        </p:nvGraphicFramePr>
        <p:xfrm>
          <a:off x="286599" y="999819"/>
          <a:ext cx="11615916" cy="5687585"/>
        </p:xfrm>
        <a:graphic>
          <a:graphicData uri="http://schemas.openxmlformats.org/drawingml/2006/table">
            <a:tbl>
              <a:tblPr firstRow="1" bandRow="1">
                <a:tableStyleId>{5C22544A-7EE6-4342-B048-85BDC9FD1C3A}</a:tableStyleId>
              </a:tblPr>
              <a:tblGrid>
                <a:gridCol w="846165">
                  <a:extLst>
                    <a:ext uri="{9D8B030D-6E8A-4147-A177-3AD203B41FA5}">
                      <a16:colId xmlns:a16="http://schemas.microsoft.com/office/drawing/2014/main" val="20000"/>
                    </a:ext>
                  </a:extLst>
                </a:gridCol>
                <a:gridCol w="1323833">
                  <a:extLst>
                    <a:ext uri="{9D8B030D-6E8A-4147-A177-3AD203B41FA5}">
                      <a16:colId xmlns:a16="http://schemas.microsoft.com/office/drawing/2014/main" val="20001"/>
                    </a:ext>
                  </a:extLst>
                </a:gridCol>
                <a:gridCol w="1705970">
                  <a:extLst>
                    <a:ext uri="{9D8B030D-6E8A-4147-A177-3AD203B41FA5}">
                      <a16:colId xmlns:a16="http://schemas.microsoft.com/office/drawing/2014/main" val="20002"/>
                    </a:ext>
                  </a:extLst>
                </a:gridCol>
                <a:gridCol w="116840">
                  <a:extLst>
                    <a:ext uri="{9D8B030D-6E8A-4147-A177-3AD203B41FA5}">
                      <a16:colId xmlns:a16="http://schemas.microsoft.com/office/drawing/2014/main" val="20003"/>
                    </a:ext>
                  </a:extLst>
                </a:gridCol>
                <a:gridCol w="1829632">
                  <a:extLst>
                    <a:ext uri="{9D8B030D-6E8A-4147-A177-3AD203B41FA5}">
                      <a16:colId xmlns:a16="http://schemas.microsoft.com/office/drawing/2014/main" val="20004"/>
                    </a:ext>
                  </a:extLst>
                </a:gridCol>
                <a:gridCol w="1295706">
                  <a:extLst>
                    <a:ext uri="{9D8B030D-6E8A-4147-A177-3AD203B41FA5}">
                      <a16:colId xmlns:a16="http://schemas.microsoft.com/office/drawing/2014/main" val="20005"/>
                    </a:ext>
                  </a:extLst>
                </a:gridCol>
                <a:gridCol w="1601032">
                  <a:extLst>
                    <a:ext uri="{9D8B030D-6E8A-4147-A177-3AD203B41FA5}">
                      <a16:colId xmlns:a16="http://schemas.microsoft.com/office/drawing/2014/main" val="20006"/>
                    </a:ext>
                  </a:extLst>
                </a:gridCol>
                <a:gridCol w="1448369">
                  <a:extLst>
                    <a:ext uri="{9D8B030D-6E8A-4147-A177-3AD203B41FA5}">
                      <a16:colId xmlns:a16="http://schemas.microsoft.com/office/drawing/2014/main" val="20007"/>
                    </a:ext>
                  </a:extLst>
                </a:gridCol>
                <a:gridCol w="1448369">
                  <a:extLst>
                    <a:ext uri="{9D8B030D-6E8A-4147-A177-3AD203B41FA5}">
                      <a16:colId xmlns:a16="http://schemas.microsoft.com/office/drawing/2014/main" val="20008"/>
                    </a:ext>
                  </a:extLst>
                </a:gridCol>
              </a:tblGrid>
              <a:tr h="659873">
                <a:tc>
                  <a:txBody>
                    <a:bodyPr/>
                    <a:lstStyle/>
                    <a:p>
                      <a:r>
                        <a:rPr lang="en-US" dirty="0"/>
                        <a:t>Step</a:t>
                      </a:r>
                      <a:r>
                        <a:rPr lang="en-US" baseline="0" dirty="0"/>
                        <a:t> </a:t>
                      </a:r>
                      <a:endParaRPr lang="en-US" dirty="0"/>
                    </a:p>
                  </a:txBody>
                  <a:tcPr>
                    <a:lnB w="38100" cmpd="sng">
                      <a:noFill/>
                    </a:lnB>
                  </a:tcPr>
                </a:tc>
                <a:tc>
                  <a:txBody>
                    <a:bodyPr/>
                    <a:lstStyle/>
                    <a:p>
                      <a:r>
                        <a:rPr lang="en-US" dirty="0"/>
                        <a:t>Test</a:t>
                      </a:r>
                      <a:r>
                        <a:rPr lang="en-US" baseline="0" dirty="0"/>
                        <a:t> Cases ID</a:t>
                      </a:r>
                      <a:endParaRPr lang="en-US" dirty="0"/>
                    </a:p>
                  </a:txBody>
                  <a:tcPr>
                    <a:lnB w="38100" cmpd="sng">
                      <a:noFill/>
                    </a:lnB>
                  </a:tcPr>
                </a:tc>
                <a:tc gridSpan="2">
                  <a:txBody>
                    <a:bodyPr/>
                    <a:lstStyle/>
                    <a:p>
                      <a:r>
                        <a:rPr lang="en-US" dirty="0"/>
                        <a:t>Description</a:t>
                      </a:r>
                    </a:p>
                  </a:txBody>
                  <a:tcPr>
                    <a:lnB w="38100" cmpd="sng">
                      <a:noFill/>
                    </a:lnB>
                  </a:tcPr>
                </a:tc>
                <a:tc hMerge="1">
                  <a:txBody>
                    <a:bodyPr/>
                    <a:lstStyle/>
                    <a:p>
                      <a:endParaRPr lang="en-US"/>
                    </a:p>
                  </a:txBody>
                  <a:tcPr/>
                </a:tc>
                <a:tc>
                  <a:txBody>
                    <a:bodyPr/>
                    <a:lstStyle/>
                    <a:p>
                      <a:r>
                        <a:rPr lang="en-US" dirty="0"/>
                        <a:t>Steps</a:t>
                      </a:r>
                    </a:p>
                  </a:txBody>
                  <a:tcPr>
                    <a:lnB w="38100" cmpd="sng">
                      <a:noFill/>
                    </a:lnB>
                  </a:tcPr>
                </a:tc>
                <a:tc>
                  <a:txBody>
                    <a:bodyPr/>
                    <a:lstStyle/>
                    <a:p>
                      <a:r>
                        <a:rPr lang="en-US" dirty="0"/>
                        <a:t>Input Data</a:t>
                      </a:r>
                    </a:p>
                  </a:txBody>
                  <a:tcPr>
                    <a:lnB w="38100" cmpd="sng">
                      <a:noFill/>
                    </a:lnB>
                  </a:tcPr>
                </a:tc>
                <a:tc>
                  <a:txBody>
                    <a:bodyPr/>
                    <a:lstStyle/>
                    <a:p>
                      <a:r>
                        <a:rPr lang="en-US" dirty="0"/>
                        <a:t>Expected Result</a:t>
                      </a:r>
                    </a:p>
                  </a:txBody>
                  <a:tcPr>
                    <a:lnB w="38100" cmpd="sng">
                      <a:noFill/>
                    </a:lnB>
                  </a:tcPr>
                </a:tc>
                <a:tc>
                  <a:txBody>
                    <a:bodyPr/>
                    <a:lstStyle/>
                    <a:p>
                      <a:r>
                        <a:rPr lang="en-US" dirty="0"/>
                        <a:t>Actual</a:t>
                      </a:r>
                      <a:r>
                        <a:rPr lang="en-US" baseline="0" dirty="0"/>
                        <a:t> Result</a:t>
                      </a:r>
                      <a:endParaRPr lang="en-US" dirty="0"/>
                    </a:p>
                  </a:txBody>
                  <a:tcPr>
                    <a:lnB w="38100" cmpd="sng">
                      <a:noFill/>
                    </a:lnB>
                  </a:tcPr>
                </a:tc>
                <a:tc>
                  <a:txBody>
                    <a:bodyPr/>
                    <a:lstStyle/>
                    <a:p>
                      <a:r>
                        <a:rPr lang="en-US" dirty="0"/>
                        <a:t>Status</a:t>
                      </a:r>
                    </a:p>
                  </a:txBody>
                  <a:tcPr>
                    <a:lnB w="38100" cmpd="sng">
                      <a:noFill/>
                    </a:lnB>
                  </a:tcPr>
                </a:tc>
                <a:extLst>
                  <a:ext uri="{0D108BD9-81ED-4DB2-BD59-A6C34878D82A}">
                    <a16:rowId xmlns:a16="http://schemas.microsoft.com/office/drawing/2014/main" val="10000"/>
                  </a:ext>
                </a:extLst>
              </a:tr>
              <a:tr h="377070">
                <a:tc gridSpan="9">
                  <a:txBody>
                    <a:bodyPr/>
                    <a:lstStyle/>
                    <a:p>
                      <a:r>
                        <a:rPr lang="en-US" dirty="0"/>
                        <a:t>Home</a:t>
                      </a:r>
                      <a:r>
                        <a:rPr lang="en-US" baseline="0" dirty="0"/>
                        <a:t> Module</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hMerge="1">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478">
                <a:tc>
                  <a:txBody>
                    <a:bodyPr/>
                    <a:lstStyle/>
                    <a:p>
                      <a:r>
                        <a:rPr lang="en-US" dirty="0"/>
                        <a:t>1</a:t>
                      </a:r>
                    </a:p>
                  </a:txBody>
                  <a:tcPr>
                    <a:lnT w="12700" cmpd="sng">
                      <a:noFill/>
                    </a:lnT>
                  </a:tcPr>
                </a:tc>
                <a:tc>
                  <a:txBody>
                    <a:bodyPr/>
                    <a:lstStyle/>
                    <a:p>
                      <a:r>
                        <a:rPr lang="en-US" dirty="0"/>
                        <a:t>TC_1_1</a:t>
                      </a:r>
                    </a:p>
                  </a:txBody>
                  <a:tcPr>
                    <a:lnT w="12700" cmpd="sng">
                      <a:noFill/>
                    </a:lnT>
                  </a:tcPr>
                </a:tc>
                <a:tc gridSpan="2">
                  <a:txBody>
                    <a:bodyPr/>
                    <a:lstStyle/>
                    <a:p>
                      <a:r>
                        <a:rPr lang="en-US" dirty="0"/>
                        <a:t>To test the Home module</a:t>
                      </a:r>
                    </a:p>
                  </a:txBody>
                  <a:tcPr>
                    <a:lnT w="12700" cmpd="sng">
                      <a:noFill/>
                    </a:lnT>
                  </a:tcPr>
                </a:tc>
                <a:tc hMerge="1">
                  <a:txBody>
                    <a:bodyPr/>
                    <a:lstStyle/>
                    <a:p>
                      <a:endParaRPr lang="en-US"/>
                    </a:p>
                  </a:txBody>
                  <a:tcPr/>
                </a:tc>
                <a:tc>
                  <a:txBody>
                    <a:bodyPr/>
                    <a:lstStyle/>
                    <a:p>
                      <a:r>
                        <a:rPr lang="en-US" dirty="0"/>
                        <a:t>1.Open the web site</a:t>
                      </a:r>
                    </a:p>
                    <a:p>
                      <a:r>
                        <a:rPr lang="en-US" dirty="0"/>
                        <a:t>2.Click on Home Module</a:t>
                      </a:r>
                    </a:p>
                  </a:txBody>
                  <a:tcPr>
                    <a:lnT w="12700" cmpd="sng">
                      <a:noFill/>
                    </a:lnT>
                  </a:tcPr>
                </a:tc>
                <a:tc>
                  <a:txBody>
                    <a:bodyPr/>
                    <a:lstStyle/>
                    <a:p>
                      <a:r>
                        <a:rPr lang="en-US" dirty="0"/>
                        <a:t>Click on Home module </a:t>
                      </a:r>
                    </a:p>
                  </a:txBody>
                  <a:tcPr>
                    <a:lnT w="12700" cmpd="sng">
                      <a:noFill/>
                    </a:lnT>
                  </a:tcPr>
                </a:tc>
                <a:tc>
                  <a:txBody>
                    <a:bodyPr/>
                    <a:lstStyle/>
                    <a:p>
                      <a:r>
                        <a:rPr lang="en-US" dirty="0"/>
                        <a:t>Home Window</a:t>
                      </a:r>
                      <a:r>
                        <a:rPr lang="en-US" baseline="0" dirty="0"/>
                        <a:t> should be displayed</a:t>
                      </a:r>
                      <a:endParaRPr lang="en-US" dirty="0"/>
                    </a:p>
                  </a:txBody>
                  <a:tcPr>
                    <a:lnT w="12700" cmpd="sng">
                      <a:noFill/>
                    </a:lnT>
                  </a:tcPr>
                </a:tc>
                <a:tc>
                  <a:txBody>
                    <a:bodyPr/>
                    <a:lstStyle/>
                    <a:p>
                      <a:r>
                        <a:rPr lang="en-US" dirty="0"/>
                        <a:t>Home Window Gets Displayed</a:t>
                      </a:r>
                    </a:p>
                  </a:txBody>
                  <a:tcPr>
                    <a:lnT w="12700" cmpd="sng">
                      <a:noFill/>
                    </a:lnT>
                  </a:tcPr>
                </a:tc>
                <a:tc>
                  <a:txBody>
                    <a:bodyPr/>
                    <a:lstStyle/>
                    <a:p>
                      <a:r>
                        <a:rPr lang="en-US" dirty="0"/>
                        <a:t>PASS</a:t>
                      </a:r>
                    </a:p>
                  </a:txBody>
                  <a:tcPr>
                    <a:lnT w="12700" cmpd="sng">
                      <a:noFill/>
                    </a:lnT>
                  </a:tcPr>
                </a:tc>
                <a:extLst>
                  <a:ext uri="{0D108BD9-81ED-4DB2-BD59-A6C34878D82A}">
                    <a16:rowId xmlns:a16="http://schemas.microsoft.com/office/drawing/2014/main" val="10002"/>
                  </a:ext>
                </a:extLst>
              </a:tr>
              <a:tr h="388429">
                <a:tc gridSpan="9">
                  <a:txBody>
                    <a:bodyPr/>
                    <a:lstStyle/>
                    <a:p>
                      <a:r>
                        <a:rPr lang="en-US" dirty="0"/>
                        <a:t>Admission Module</a:t>
                      </a:r>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3"/>
                  </a:ext>
                </a:extLst>
              </a:tr>
              <a:tr h="1245652">
                <a:tc>
                  <a:txBody>
                    <a:bodyPr/>
                    <a:lstStyle/>
                    <a:p>
                      <a:r>
                        <a:rPr lang="en-US" dirty="0"/>
                        <a:t>2</a:t>
                      </a:r>
                    </a:p>
                  </a:txBody>
                  <a:tcPr/>
                </a:tc>
                <a:tc>
                  <a:txBody>
                    <a:bodyPr/>
                    <a:lstStyle/>
                    <a:p>
                      <a:r>
                        <a:rPr lang="en-US" dirty="0"/>
                        <a:t>TC_2_1</a:t>
                      </a:r>
                    </a:p>
                  </a:txBody>
                  <a:tcPr/>
                </a:tc>
                <a:tc>
                  <a:txBody>
                    <a:bodyPr/>
                    <a:lstStyle/>
                    <a:p>
                      <a:r>
                        <a:rPr lang="en-US" dirty="0"/>
                        <a:t>To test the Admission module</a:t>
                      </a:r>
                    </a:p>
                  </a:txBody>
                  <a:tcPr/>
                </a:tc>
                <a:tc gridSpan="2">
                  <a:txBody>
                    <a:bodyPr/>
                    <a:lstStyle/>
                    <a:p>
                      <a:r>
                        <a:rPr lang="en-US" dirty="0"/>
                        <a:t>1.Open the web site </a:t>
                      </a:r>
                    </a:p>
                    <a:p>
                      <a:r>
                        <a:rPr lang="en-US" dirty="0"/>
                        <a:t>2.Click</a:t>
                      </a:r>
                      <a:r>
                        <a:rPr lang="en-US" baseline="0" dirty="0"/>
                        <a:t> on Admission Module</a:t>
                      </a:r>
                      <a:endParaRPr lang="en-US" dirty="0"/>
                    </a:p>
                  </a:txBody>
                  <a:tcPr/>
                </a:tc>
                <a:tc hMerge="1">
                  <a:txBody>
                    <a:bodyPr/>
                    <a:lstStyle/>
                    <a:p>
                      <a:endParaRPr lang="en-US" dirty="0"/>
                    </a:p>
                  </a:txBody>
                  <a:tcPr/>
                </a:tc>
                <a:tc>
                  <a:txBody>
                    <a:bodyPr/>
                    <a:lstStyle/>
                    <a:p>
                      <a:r>
                        <a:rPr lang="en-US" dirty="0"/>
                        <a:t>Click</a:t>
                      </a:r>
                      <a:r>
                        <a:rPr lang="en-US" baseline="0" dirty="0"/>
                        <a:t> </a:t>
                      </a:r>
                      <a:r>
                        <a:rPr lang="en-US" dirty="0"/>
                        <a:t>on Admission Module</a:t>
                      </a:r>
                    </a:p>
                  </a:txBody>
                  <a:tcPr/>
                </a:tc>
                <a:tc>
                  <a:txBody>
                    <a:bodyPr/>
                    <a:lstStyle/>
                    <a:p>
                      <a:r>
                        <a:rPr lang="en-US" dirty="0"/>
                        <a:t>Admission Window should</a:t>
                      </a:r>
                      <a:r>
                        <a:rPr lang="en-US" baseline="0" dirty="0"/>
                        <a:t> be displayed</a:t>
                      </a:r>
                      <a:endParaRPr lang="en-US" dirty="0"/>
                    </a:p>
                  </a:txBody>
                  <a:tcPr/>
                </a:tc>
                <a:tc>
                  <a:txBody>
                    <a:bodyPr/>
                    <a:lstStyle/>
                    <a:p>
                      <a:r>
                        <a:rPr lang="en-US" dirty="0"/>
                        <a:t>Admission Window gets displayed</a:t>
                      </a:r>
                    </a:p>
                  </a:txBody>
                  <a:tcPr/>
                </a:tc>
                <a:tc>
                  <a:txBody>
                    <a:bodyPr/>
                    <a:lstStyle/>
                    <a:p>
                      <a:r>
                        <a:rPr lang="en-US" dirty="0"/>
                        <a:t>PASS</a:t>
                      </a:r>
                    </a:p>
                  </a:txBody>
                  <a:tcPr/>
                </a:tc>
                <a:extLst>
                  <a:ext uri="{0D108BD9-81ED-4DB2-BD59-A6C34878D82A}">
                    <a16:rowId xmlns:a16="http://schemas.microsoft.com/office/drawing/2014/main" val="10004"/>
                  </a:ext>
                </a:extLst>
              </a:tr>
              <a:tr h="1791083">
                <a:tc>
                  <a:txBody>
                    <a:bodyPr/>
                    <a:lstStyle/>
                    <a:p>
                      <a:r>
                        <a:rPr lang="en-US" dirty="0"/>
                        <a:t>3</a:t>
                      </a:r>
                    </a:p>
                  </a:txBody>
                  <a:tcPr/>
                </a:tc>
                <a:tc>
                  <a:txBody>
                    <a:bodyPr/>
                    <a:lstStyle/>
                    <a:p>
                      <a:r>
                        <a:rPr lang="en-US" dirty="0"/>
                        <a:t>TC_2_2</a:t>
                      </a:r>
                    </a:p>
                  </a:txBody>
                  <a:tcPr/>
                </a:tc>
                <a:tc>
                  <a:txBody>
                    <a:bodyPr/>
                    <a:lstStyle/>
                    <a:p>
                      <a:r>
                        <a:rPr lang="en-US" dirty="0"/>
                        <a:t>To Test the Post</a:t>
                      </a:r>
                      <a:r>
                        <a:rPr lang="en-US" baseline="0" dirty="0"/>
                        <a:t> Matric Admission</a:t>
                      </a:r>
                      <a:endParaRPr lang="en-US" dirty="0"/>
                    </a:p>
                  </a:txBody>
                  <a:tcPr/>
                </a:tc>
                <a:tc gridSpan="2">
                  <a:txBody>
                    <a:bodyPr/>
                    <a:lstStyle/>
                    <a:p>
                      <a:r>
                        <a:rPr lang="en-US" dirty="0"/>
                        <a:t>1.Open the Admission Window</a:t>
                      </a:r>
                    </a:p>
                    <a:p>
                      <a:r>
                        <a:rPr lang="en-US" dirty="0"/>
                        <a:t>2.Click on Post Matric</a:t>
                      </a:r>
                      <a:r>
                        <a:rPr lang="en-US" baseline="0" dirty="0"/>
                        <a:t> Admission Module</a:t>
                      </a:r>
                      <a:endParaRPr lang="en-US" dirty="0"/>
                    </a:p>
                  </a:txBody>
                  <a:tcPr/>
                </a:tc>
                <a:tc hMerge="1">
                  <a:txBody>
                    <a:bodyPr/>
                    <a:lstStyle/>
                    <a:p>
                      <a:endParaRPr lang="en-US"/>
                    </a:p>
                  </a:txBody>
                  <a:tcPr/>
                </a:tc>
                <a:tc>
                  <a:txBody>
                    <a:bodyPr/>
                    <a:lstStyle/>
                    <a:p>
                      <a:r>
                        <a:rPr lang="en-US" dirty="0"/>
                        <a:t>Click on Admission and click on Post Matric Admission</a:t>
                      </a:r>
                    </a:p>
                  </a:txBody>
                  <a:tcPr/>
                </a:tc>
                <a:tc>
                  <a:txBody>
                    <a:bodyPr/>
                    <a:lstStyle/>
                    <a:p>
                      <a:r>
                        <a:rPr lang="en-US" dirty="0"/>
                        <a:t>Post Matric Admission Window should be displayed</a:t>
                      </a:r>
                    </a:p>
                  </a:txBody>
                  <a:tcPr/>
                </a:tc>
                <a:tc>
                  <a:txBody>
                    <a:bodyPr/>
                    <a:lstStyle/>
                    <a:p>
                      <a:r>
                        <a:rPr lang="en-US" dirty="0"/>
                        <a:t>Post Matric Admission</a:t>
                      </a:r>
                      <a:r>
                        <a:rPr lang="en-US" baseline="0" dirty="0"/>
                        <a:t> Window gets displayed</a:t>
                      </a:r>
                      <a:endParaRPr lang="en-US" dirty="0"/>
                    </a:p>
                  </a:txBody>
                  <a:tcPr/>
                </a:tc>
                <a:tc>
                  <a:txBody>
                    <a:bodyPr/>
                    <a:lstStyle/>
                    <a:p>
                      <a:r>
                        <a:rPr lang="en-US" dirty="0"/>
                        <a:t>PASS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17675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lvl="0" indent="0">
              <a:spcBef>
                <a:spcPts val="0"/>
              </a:spcBef>
              <a:buClrTx/>
              <a:buSzTx/>
              <a:buNone/>
            </a:pPr>
            <a:r>
              <a:rPr lang="en-US" b="1" dirty="0">
                <a:solidFill>
                  <a:prstClr val="white"/>
                </a:solidFill>
              </a:rPr>
              <a:t>Step </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76778465"/>
              </p:ext>
            </p:extLst>
          </p:nvPr>
        </p:nvGraphicFramePr>
        <p:xfrm>
          <a:off x="295891" y="120768"/>
          <a:ext cx="11615916" cy="6435306"/>
        </p:xfrm>
        <a:graphic>
          <a:graphicData uri="http://schemas.openxmlformats.org/drawingml/2006/table">
            <a:tbl>
              <a:tblPr firstRow="1" bandRow="1">
                <a:tableStyleId>{5C22544A-7EE6-4342-B048-85BDC9FD1C3A}</a:tableStyleId>
              </a:tblPr>
              <a:tblGrid>
                <a:gridCol w="846165">
                  <a:extLst>
                    <a:ext uri="{9D8B030D-6E8A-4147-A177-3AD203B41FA5}">
                      <a16:colId xmlns:a16="http://schemas.microsoft.com/office/drawing/2014/main" val="20000"/>
                    </a:ext>
                  </a:extLst>
                </a:gridCol>
                <a:gridCol w="1323833">
                  <a:extLst>
                    <a:ext uri="{9D8B030D-6E8A-4147-A177-3AD203B41FA5}">
                      <a16:colId xmlns:a16="http://schemas.microsoft.com/office/drawing/2014/main" val="20001"/>
                    </a:ext>
                  </a:extLst>
                </a:gridCol>
                <a:gridCol w="1705970">
                  <a:extLst>
                    <a:ext uri="{9D8B030D-6E8A-4147-A177-3AD203B41FA5}">
                      <a16:colId xmlns:a16="http://schemas.microsoft.com/office/drawing/2014/main" val="20002"/>
                    </a:ext>
                  </a:extLst>
                </a:gridCol>
                <a:gridCol w="116840">
                  <a:extLst>
                    <a:ext uri="{9D8B030D-6E8A-4147-A177-3AD203B41FA5}">
                      <a16:colId xmlns:a16="http://schemas.microsoft.com/office/drawing/2014/main" val="20003"/>
                    </a:ext>
                  </a:extLst>
                </a:gridCol>
                <a:gridCol w="1829632">
                  <a:extLst>
                    <a:ext uri="{9D8B030D-6E8A-4147-A177-3AD203B41FA5}">
                      <a16:colId xmlns:a16="http://schemas.microsoft.com/office/drawing/2014/main" val="20004"/>
                    </a:ext>
                  </a:extLst>
                </a:gridCol>
                <a:gridCol w="1295706">
                  <a:extLst>
                    <a:ext uri="{9D8B030D-6E8A-4147-A177-3AD203B41FA5}">
                      <a16:colId xmlns:a16="http://schemas.microsoft.com/office/drawing/2014/main" val="20005"/>
                    </a:ext>
                  </a:extLst>
                </a:gridCol>
                <a:gridCol w="1601032">
                  <a:extLst>
                    <a:ext uri="{9D8B030D-6E8A-4147-A177-3AD203B41FA5}">
                      <a16:colId xmlns:a16="http://schemas.microsoft.com/office/drawing/2014/main" val="20006"/>
                    </a:ext>
                  </a:extLst>
                </a:gridCol>
                <a:gridCol w="1448369">
                  <a:extLst>
                    <a:ext uri="{9D8B030D-6E8A-4147-A177-3AD203B41FA5}">
                      <a16:colId xmlns:a16="http://schemas.microsoft.com/office/drawing/2014/main" val="20007"/>
                    </a:ext>
                  </a:extLst>
                </a:gridCol>
                <a:gridCol w="1448369">
                  <a:extLst>
                    <a:ext uri="{9D8B030D-6E8A-4147-A177-3AD203B41FA5}">
                      <a16:colId xmlns:a16="http://schemas.microsoft.com/office/drawing/2014/main" val="20008"/>
                    </a:ext>
                  </a:extLst>
                </a:gridCol>
              </a:tblGrid>
              <a:tr h="705892">
                <a:tc>
                  <a:txBody>
                    <a:bodyPr/>
                    <a:lstStyle/>
                    <a:p>
                      <a:r>
                        <a:rPr lang="en-US" dirty="0"/>
                        <a:t>Step</a:t>
                      </a:r>
                      <a:r>
                        <a:rPr lang="en-US" baseline="0" dirty="0"/>
                        <a:t> </a:t>
                      </a:r>
                      <a:endParaRPr lang="en-US" dirty="0"/>
                    </a:p>
                  </a:txBody>
                  <a:tcPr>
                    <a:lnB w="38100" cmpd="sng">
                      <a:noFill/>
                    </a:lnB>
                  </a:tcPr>
                </a:tc>
                <a:tc>
                  <a:txBody>
                    <a:bodyPr/>
                    <a:lstStyle/>
                    <a:p>
                      <a:r>
                        <a:rPr lang="en-US" dirty="0"/>
                        <a:t>Test</a:t>
                      </a:r>
                      <a:r>
                        <a:rPr lang="en-US" baseline="0" dirty="0"/>
                        <a:t> Cases ID</a:t>
                      </a:r>
                      <a:endParaRPr lang="en-US" dirty="0"/>
                    </a:p>
                  </a:txBody>
                  <a:tcPr>
                    <a:lnB w="38100" cmpd="sng">
                      <a:noFill/>
                    </a:lnB>
                  </a:tcPr>
                </a:tc>
                <a:tc gridSpan="2">
                  <a:txBody>
                    <a:bodyPr/>
                    <a:lstStyle/>
                    <a:p>
                      <a:r>
                        <a:rPr lang="en-US" dirty="0"/>
                        <a:t>Description</a:t>
                      </a:r>
                    </a:p>
                  </a:txBody>
                  <a:tcPr>
                    <a:lnB w="38100" cmpd="sng">
                      <a:noFill/>
                    </a:lnB>
                  </a:tcPr>
                </a:tc>
                <a:tc hMerge="1">
                  <a:txBody>
                    <a:bodyPr/>
                    <a:lstStyle/>
                    <a:p>
                      <a:endParaRPr lang="en-US"/>
                    </a:p>
                  </a:txBody>
                  <a:tcPr/>
                </a:tc>
                <a:tc>
                  <a:txBody>
                    <a:bodyPr/>
                    <a:lstStyle/>
                    <a:p>
                      <a:r>
                        <a:rPr lang="en-US" dirty="0"/>
                        <a:t>Steps</a:t>
                      </a:r>
                    </a:p>
                  </a:txBody>
                  <a:tcPr>
                    <a:lnB w="38100" cmpd="sng">
                      <a:noFill/>
                    </a:lnB>
                  </a:tcPr>
                </a:tc>
                <a:tc>
                  <a:txBody>
                    <a:bodyPr/>
                    <a:lstStyle/>
                    <a:p>
                      <a:r>
                        <a:rPr lang="en-US" dirty="0"/>
                        <a:t>Input Data</a:t>
                      </a:r>
                    </a:p>
                  </a:txBody>
                  <a:tcPr>
                    <a:lnB w="38100" cmpd="sng">
                      <a:noFill/>
                    </a:lnB>
                  </a:tcPr>
                </a:tc>
                <a:tc>
                  <a:txBody>
                    <a:bodyPr/>
                    <a:lstStyle/>
                    <a:p>
                      <a:r>
                        <a:rPr lang="en-US" dirty="0"/>
                        <a:t>Expected Result</a:t>
                      </a:r>
                    </a:p>
                  </a:txBody>
                  <a:tcPr>
                    <a:lnB w="38100" cmpd="sng">
                      <a:noFill/>
                    </a:lnB>
                  </a:tcPr>
                </a:tc>
                <a:tc>
                  <a:txBody>
                    <a:bodyPr/>
                    <a:lstStyle/>
                    <a:p>
                      <a:r>
                        <a:rPr lang="en-US" dirty="0"/>
                        <a:t>Actual</a:t>
                      </a:r>
                      <a:r>
                        <a:rPr lang="en-US" baseline="0" dirty="0"/>
                        <a:t> Result</a:t>
                      </a:r>
                      <a:endParaRPr lang="en-US" dirty="0"/>
                    </a:p>
                  </a:txBody>
                  <a:tcPr>
                    <a:lnB w="38100" cmpd="sng">
                      <a:noFill/>
                    </a:lnB>
                  </a:tcPr>
                </a:tc>
                <a:tc>
                  <a:txBody>
                    <a:bodyPr/>
                    <a:lstStyle/>
                    <a:p>
                      <a:r>
                        <a:rPr lang="en-US" dirty="0"/>
                        <a:t>Status</a:t>
                      </a:r>
                    </a:p>
                  </a:txBody>
                  <a:tcPr>
                    <a:lnB w="38100" cmpd="sng">
                      <a:noFill/>
                    </a:lnB>
                  </a:tcPr>
                </a:tc>
                <a:extLst>
                  <a:ext uri="{0D108BD9-81ED-4DB2-BD59-A6C34878D82A}">
                    <a16:rowId xmlns:a16="http://schemas.microsoft.com/office/drawing/2014/main" val="10000"/>
                  </a:ext>
                </a:extLst>
              </a:tr>
              <a:tr h="403367">
                <a:tc gridSpan="9">
                  <a:txBody>
                    <a:bodyPr/>
                    <a:lstStyle/>
                    <a:p>
                      <a:r>
                        <a:rPr lang="en-US" dirty="0"/>
                        <a:t>Scholarship Module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hMerge="1">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507497">
                <a:tc>
                  <a:txBody>
                    <a:bodyPr/>
                    <a:lstStyle/>
                    <a:p>
                      <a:r>
                        <a:rPr lang="en-US" dirty="0"/>
                        <a:t>4</a:t>
                      </a:r>
                    </a:p>
                  </a:txBody>
                  <a:tcPr>
                    <a:lnT w="12700" cmpd="sng">
                      <a:noFill/>
                    </a:lnT>
                  </a:tcPr>
                </a:tc>
                <a:tc>
                  <a:txBody>
                    <a:bodyPr/>
                    <a:lstStyle/>
                    <a:p>
                      <a:r>
                        <a:rPr lang="en-US" dirty="0"/>
                        <a:t>TC_3_1</a:t>
                      </a:r>
                    </a:p>
                  </a:txBody>
                  <a:tcPr>
                    <a:lnT w="12700" cmpd="sng">
                      <a:noFill/>
                    </a:lnT>
                  </a:tcPr>
                </a:tc>
                <a:tc gridSpan="2">
                  <a:txBody>
                    <a:bodyPr/>
                    <a:lstStyle/>
                    <a:p>
                      <a:r>
                        <a:rPr lang="en-IN" sz="1800" kern="1200" dirty="0">
                          <a:solidFill>
                            <a:schemeClr val="dk1"/>
                          </a:solidFill>
                          <a:effectLst/>
                          <a:latin typeface="+mn-lt"/>
                          <a:ea typeface="+mn-ea"/>
                          <a:cs typeface="+mn-cs"/>
                        </a:rPr>
                        <a:t>To test the </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Scholarship module</a:t>
                      </a:r>
                      <a:endParaRPr lang="en-US" sz="1800" kern="1200" dirty="0">
                        <a:solidFill>
                          <a:schemeClr val="dk1"/>
                        </a:solidFill>
                        <a:effectLst/>
                        <a:latin typeface="+mn-lt"/>
                        <a:ea typeface="+mn-ea"/>
                        <a:cs typeface="+mn-cs"/>
                      </a:endParaRPr>
                    </a:p>
                  </a:txBody>
                  <a:tcPr>
                    <a:lnT w="12700" cmpd="sng">
                      <a:noFill/>
                    </a:lnT>
                  </a:tcPr>
                </a:tc>
                <a:tc hMerge="1">
                  <a:txBody>
                    <a:bodyPr/>
                    <a:lstStyle/>
                    <a:p>
                      <a:endParaRPr lang="en-US"/>
                    </a:p>
                  </a:txBody>
                  <a:tcPr/>
                </a:tc>
                <a:tc>
                  <a:txBody>
                    <a:bodyPr/>
                    <a:lstStyle/>
                    <a:p>
                      <a:r>
                        <a:rPr lang="en-IN" sz="1800" kern="1200" dirty="0">
                          <a:solidFill>
                            <a:schemeClr val="dk1"/>
                          </a:solidFill>
                          <a:effectLst/>
                          <a:latin typeface="+mn-lt"/>
                          <a:ea typeface="+mn-ea"/>
                          <a:cs typeface="+mn-cs"/>
                        </a:rPr>
                        <a:t>1.Open the website</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2. Click on </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Scholarship</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module</a:t>
                      </a:r>
                      <a:endParaRPr lang="en-US" dirty="0"/>
                    </a:p>
                  </a:txBody>
                  <a:tcPr>
                    <a:lnT w="12700" cmpd="sng">
                      <a:noFill/>
                    </a:lnT>
                  </a:tcPr>
                </a:tc>
                <a:tc>
                  <a:txBody>
                    <a:bodyPr/>
                    <a:lstStyle/>
                    <a:p>
                      <a:r>
                        <a:rPr lang="en-IN" sz="1800" kern="1200" dirty="0">
                          <a:solidFill>
                            <a:schemeClr val="dk1"/>
                          </a:solidFill>
                          <a:effectLst/>
                          <a:latin typeface="+mn-lt"/>
                          <a:ea typeface="+mn-ea"/>
                          <a:cs typeface="+mn-cs"/>
                        </a:rPr>
                        <a:t>Open website and Click on </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Scholarship module</a:t>
                      </a:r>
                      <a:endParaRPr lang="en-US" dirty="0"/>
                    </a:p>
                  </a:txBody>
                  <a:tcPr>
                    <a:lnT w="12700" cmpd="sng">
                      <a:noFill/>
                    </a:lnT>
                  </a:tcPr>
                </a:tc>
                <a:tc>
                  <a:txBody>
                    <a:bodyPr/>
                    <a:lstStyle/>
                    <a:p>
                      <a:r>
                        <a:rPr lang="en-IN" sz="1800" kern="1200" dirty="0">
                          <a:solidFill>
                            <a:schemeClr val="dk1"/>
                          </a:solidFill>
                          <a:effectLst/>
                          <a:latin typeface="+mn-lt"/>
                          <a:ea typeface="+mn-ea"/>
                          <a:cs typeface="+mn-cs"/>
                        </a:rPr>
                        <a:t>Scholarship window should be displayed </a:t>
                      </a:r>
                      <a:endParaRPr lang="en-US" dirty="0"/>
                    </a:p>
                  </a:txBody>
                  <a:tcPr>
                    <a:lnT w="12700" cmpd="sng">
                      <a:noFill/>
                    </a:lnT>
                  </a:tcPr>
                </a:tc>
                <a:tc>
                  <a:txBody>
                    <a:bodyPr/>
                    <a:lstStyle/>
                    <a:p>
                      <a:r>
                        <a:rPr lang="en-IN" sz="1800" kern="1200" dirty="0">
                          <a:solidFill>
                            <a:schemeClr val="dk1"/>
                          </a:solidFill>
                          <a:effectLst/>
                          <a:latin typeface="+mn-lt"/>
                          <a:ea typeface="+mn-ea"/>
                          <a:cs typeface="+mn-cs"/>
                        </a:rPr>
                        <a:t>Scholarship window get displayed </a:t>
                      </a:r>
                      <a:endParaRPr lang="en-US" dirty="0"/>
                    </a:p>
                  </a:txBody>
                  <a:tcPr>
                    <a:lnT w="12700" cmpd="sng">
                      <a:noFill/>
                    </a:lnT>
                  </a:tcPr>
                </a:tc>
                <a:tc>
                  <a:txBody>
                    <a:bodyPr/>
                    <a:lstStyle/>
                    <a:p>
                      <a:r>
                        <a:rPr lang="en-US" dirty="0"/>
                        <a:t>PASS</a:t>
                      </a:r>
                    </a:p>
                  </a:txBody>
                  <a:tcPr>
                    <a:lnT w="12700" cmpd="sng">
                      <a:noFill/>
                    </a:lnT>
                  </a:tcPr>
                </a:tc>
                <a:extLst>
                  <a:ext uri="{0D108BD9-81ED-4DB2-BD59-A6C34878D82A}">
                    <a16:rowId xmlns:a16="http://schemas.microsoft.com/office/drawing/2014/main" val="10002"/>
                  </a:ext>
                </a:extLst>
              </a:tr>
              <a:tr h="1790153">
                <a:tc>
                  <a:txBody>
                    <a:bodyPr/>
                    <a:lstStyle/>
                    <a:p>
                      <a:r>
                        <a:rPr lang="en-US" dirty="0"/>
                        <a:t>5</a:t>
                      </a:r>
                    </a:p>
                  </a:txBody>
                  <a:tcPr/>
                </a:tc>
                <a:tc>
                  <a:txBody>
                    <a:bodyPr/>
                    <a:lstStyle/>
                    <a:p>
                      <a:r>
                        <a:rPr lang="en-IN" sz="1800" kern="1200" dirty="0">
                          <a:solidFill>
                            <a:schemeClr val="dk1"/>
                          </a:solidFill>
                          <a:effectLst/>
                          <a:latin typeface="+mn-lt"/>
                          <a:ea typeface="+mn-ea"/>
                          <a:cs typeface="+mn-cs"/>
                        </a:rPr>
                        <a:t>TC_3_2</a:t>
                      </a:r>
                      <a:endParaRPr lang="en-US" dirty="0"/>
                    </a:p>
                  </a:txBody>
                  <a:tcPr/>
                </a:tc>
                <a:tc gridSpan="2">
                  <a:txBody>
                    <a:bodyPr/>
                    <a:lstStyle/>
                    <a:p>
                      <a:r>
                        <a:rPr lang="en-IN" sz="1800" kern="1200" dirty="0">
                          <a:solidFill>
                            <a:schemeClr val="dk1"/>
                          </a:solidFill>
                          <a:effectLst/>
                          <a:latin typeface="+mn-lt"/>
                          <a:ea typeface="+mn-ea"/>
                          <a:cs typeface="+mn-cs"/>
                        </a:rPr>
                        <a:t>To test the </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MAHADBT module</a:t>
                      </a:r>
                      <a:endParaRPr lang="en-US" sz="1800" kern="1200" dirty="0">
                        <a:solidFill>
                          <a:schemeClr val="dk1"/>
                        </a:solidFill>
                        <a:effectLst/>
                        <a:latin typeface="+mn-lt"/>
                        <a:ea typeface="+mn-ea"/>
                        <a:cs typeface="+mn-cs"/>
                      </a:endParaRPr>
                    </a:p>
                    <a:p>
                      <a:endParaRPr lang="en-US" sz="1800" kern="1200" dirty="0">
                        <a:solidFill>
                          <a:schemeClr val="dk1"/>
                        </a:solidFill>
                        <a:effectLst/>
                        <a:latin typeface="+mn-lt"/>
                        <a:ea typeface="+mn-ea"/>
                        <a:cs typeface="+mn-cs"/>
                      </a:endParaRPr>
                    </a:p>
                  </a:txBody>
                  <a:tcPr/>
                </a:tc>
                <a:tc hMerge="1">
                  <a:txBody>
                    <a:bodyPr/>
                    <a:lstStyle/>
                    <a:p>
                      <a:endParaRPr lang="en-US"/>
                    </a:p>
                  </a:txBody>
                  <a:tcPr/>
                </a:tc>
                <a:tc>
                  <a:txBody>
                    <a:bodyPr/>
                    <a:lstStyle/>
                    <a:p>
                      <a:r>
                        <a:rPr lang="en-IN" sz="1800" kern="1200" dirty="0">
                          <a:solidFill>
                            <a:schemeClr val="dk1"/>
                          </a:solidFill>
                          <a:effectLst/>
                          <a:latin typeface="+mn-lt"/>
                          <a:ea typeface="+mn-ea"/>
                          <a:cs typeface="+mn-cs"/>
                        </a:rPr>
                        <a:t>1.Open the</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Scholarship module</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2. Click on </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MAHADBT</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module</a:t>
                      </a:r>
                      <a:endParaRPr lang="en-US" dirty="0"/>
                    </a:p>
                  </a:txBody>
                  <a:tcPr/>
                </a:tc>
                <a:tc>
                  <a:txBody>
                    <a:bodyPr/>
                    <a:lstStyle/>
                    <a:p>
                      <a:r>
                        <a:rPr lang="en-IN" sz="1800" kern="1200" dirty="0">
                          <a:solidFill>
                            <a:schemeClr val="dk1"/>
                          </a:solidFill>
                          <a:effectLst/>
                          <a:latin typeface="+mn-lt"/>
                          <a:ea typeface="+mn-ea"/>
                          <a:cs typeface="+mn-cs"/>
                        </a:rPr>
                        <a:t>Open Scholarship module and Click on </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MAHADBT module</a:t>
                      </a:r>
                      <a:endParaRPr lang="en-US" dirty="0"/>
                    </a:p>
                  </a:txBody>
                  <a:tcPr/>
                </a:tc>
                <a:tc>
                  <a:txBody>
                    <a:bodyPr/>
                    <a:lstStyle/>
                    <a:p>
                      <a:r>
                        <a:rPr lang="en-IN" sz="1800" kern="1200" dirty="0">
                          <a:solidFill>
                            <a:schemeClr val="dk1"/>
                          </a:solidFill>
                          <a:effectLst/>
                          <a:latin typeface="+mn-lt"/>
                          <a:ea typeface="+mn-ea"/>
                          <a:cs typeface="+mn-cs"/>
                        </a:rPr>
                        <a:t>MAHADBT window should be displayed </a:t>
                      </a:r>
                      <a:endParaRPr lang="en-US" dirty="0"/>
                    </a:p>
                  </a:txBody>
                  <a:tcPr/>
                </a:tc>
                <a:tc>
                  <a:txBody>
                    <a:bodyPr/>
                    <a:lstStyle/>
                    <a:p>
                      <a:r>
                        <a:rPr lang="en-IN" sz="1800" kern="1200" dirty="0">
                          <a:solidFill>
                            <a:schemeClr val="dk1"/>
                          </a:solidFill>
                          <a:effectLst/>
                          <a:latin typeface="+mn-lt"/>
                          <a:ea typeface="+mn-ea"/>
                          <a:cs typeface="+mn-cs"/>
                        </a:rPr>
                        <a:t>MAHADBT window get displayed </a:t>
                      </a:r>
                      <a:endParaRPr lang="en-US" dirty="0"/>
                    </a:p>
                  </a:txBody>
                  <a:tcPr/>
                </a:tc>
                <a:tc>
                  <a:txBody>
                    <a:bodyPr/>
                    <a:lstStyle/>
                    <a:p>
                      <a:r>
                        <a:rPr lang="en-US" dirty="0"/>
                        <a:t>PASS</a:t>
                      </a:r>
                    </a:p>
                  </a:txBody>
                  <a:tcPr/>
                </a:tc>
                <a:extLst>
                  <a:ext uri="{0D108BD9-81ED-4DB2-BD59-A6C34878D82A}">
                    <a16:rowId xmlns:a16="http://schemas.microsoft.com/office/drawing/2014/main" val="10003"/>
                  </a:ext>
                </a:extLst>
              </a:tr>
              <a:tr h="415518">
                <a:tc gridSpan="9">
                  <a:txBody>
                    <a:bodyPr/>
                    <a:lstStyle/>
                    <a:p>
                      <a:r>
                        <a:rPr lang="en-US" dirty="0"/>
                        <a:t>Government</a:t>
                      </a:r>
                      <a:r>
                        <a:rPr lang="en-US" baseline="0" dirty="0"/>
                        <a:t> Module</a:t>
                      </a:r>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4"/>
                  </a:ext>
                </a:extLst>
              </a:tr>
              <a:tr h="1612879">
                <a:tc>
                  <a:txBody>
                    <a:bodyPr/>
                    <a:lstStyle/>
                    <a:p>
                      <a:r>
                        <a:rPr lang="en-US" dirty="0"/>
                        <a:t>6</a:t>
                      </a:r>
                    </a:p>
                  </a:txBody>
                  <a:tcPr/>
                </a:tc>
                <a:tc>
                  <a:txBody>
                    <a:bodyPr/>
                    <a:lstStyle/>
                    <a:p>
                      <a:r>
                        <a:rPr lang="en-US" dirty="0"/>
                        <a:t>TC_4_1</a:t>
                      </a:r>
                    </a:p>
                  </a:txBody>
                  <a:tcPr/>
                </a:tc>
                <a:tc>
                  <a:txBody>
                    <a:bodyPr/>
                    <a:lstStyle/>
                    <a:p>
                      <a:r>
                        <a:rPr lang="en-IN" sz="1800" kern="1200" dirty="0">
                          <a:solidFill>
                            <a:schemeClr val="dk1"/>
                          </a:solidFill>
                          <a:effectLst/>
                          <a:latin typeface="+mn-lt"/>
                          <a:ea typeface="+mn-ea"/>
                          <a:cs typeface="+mn-cs"/>
                        </a:rPr>
                        <a:t>To test the </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Government module</a:t>
                      </a:r>
                      <a:endParaRPr lang="en-US" sz="1800" kern="1200" dirty="0">
                        <a:solidFill>
                          <a:schemeClr val="dk1"/>
                        </a:solidFill>
                        <a:effectLst/>
                        <a:latin typeface="+mn-lt"/>
                        <a:ea typeface="+mn-ea"/>
                        <a:cs typeface="+mn-cs"/>
                      </a:endParaRPr>
                    </a:p>
                    <a:p>
                      <a:endParaRPr lang="en-US" dirty="0"/>
                    </a:p>
                  </a:txBody>
                  <a:tcPr/>
                </a:tc>
                <a:tc gridSpan="2">
                  <a:txBody>
                    <a:bodyPr/>
                    <a:lstStyle/>
                    <a:p>
                      <a:r>
                        <a:rPr lang="en-IN" sz="1800" kern="1200" dirty="0">
                          <a:solidFill>
                            <a:schemeClr val="dk1"/>
                          </a:solidFill>
                          <a:effectLst/>
                          <a:latin typeface="+mn-lt"/>
                          <a:ea typeface="+mn-ea"/>
                          <a:cs typeface="+mn-cs"/>
                        </a:rPr>
                        <a:t>1.Open the website</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2. Click on </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Government</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module</a:t>
                      </a:r>
                      <a:endParaRPr lang="en-US" dirty="0"/>
                    </a:p>
                  </a:txBody>
                  <a:tcPr/>
                </a:tc>
                <a:tc hMerge="1">
                  <a:txBody>
                    <a:bodyPr/>
                    <a:lstStyle/>
                    <a:p>
                      <a:endParaRPr lang="en-US" dirty="0"/>
                    </a:p>
                  </a:txBody>
                  <a:tcPr/>
                </a:tc>
                <a:tc>
                  <a:txBody>
                    <a:bodyPr/>
                    <a:lstStyle/>
                    <a:p>
                      <a:r>
                        <a:rPr lang="en-IN" sz="1800" kern="1200" dirty="0">
                          <a:solidFill>
                            <a:schemeClr val="dk1"/>
                          </a:solidFill>
                          <a:effectLst/>
                          <a:latin typeface="+mn-lt"/>
                          <a:ea typeface="+mn-ea"/>
                          <a:cs typeface="+mn-cs"/>
                        </a:rPr>
                        <a:t>Open website and Click on </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Government module</a:t>
                      </a:r>
                      <a:endParaRPr lang="en-US" dirty="0"/>
                    </a:p>
                  </a:txBody>
                  <a:tcPr/>
                </a:tc>
                <a:tc>
                  <a:txBody>
                    <a:bodyPr/>
                    <a:lstStyle/>
                    <a:p>
                      <a:r>
                        <a:rPr lang="en-IN" sz="1800" kern="1200" dirty="0">
                          <a:solidFill>
                            <a:schemeClr val="dk1"/>
                          </a:solidFill>
                          <a:effectLst/>
                          <a:latin typeface="+mn-lt"/>
                          <a:ea typeface="+mn-ea"/>
                          <a:cs typeface="+mn-cs"/>
                        </a:rPr>
                        <a:t>Government window should be displayed </a:t>
                      </a:r>
                      <a:endParaRPr lang="en-US" dirty="0"/>
                    </a:p>
                  </a:txBody>
                  <a:tcPr/>
                </a:tc>
                <a:tc>
                  <a:txBody>
                    <a:bodyPr/>
                    <a:lstStyle/>
                    <a:p>
                      <a:r>
                        <a:rPr lang="en-IN" sz="1800" kern="1200" dirty="0">
                          <a:solidFill>
                            <a:schemeClr val="dk1"/>
                          </a:solidFill>
                          <a:effectLst/>
                          <a:latin typeface="+mn-lt"/>
                          <a:ea typeface="+mn-ea"/>
                          <a:cs typeface="+mn-cs"/>
                        </a:rPr>
                        <a:t>Government window get displayed </a:t>
                      </a:r>
                      <a:endParaRPr lang="en-US" dirty="0"/>
                    </a:p>
                  </a:txBody>
                  <a:tcPr/>
                </a:tc>
                <a:tc>
                  <a:txBody>
                    <a:bodyPr/>
                    <a:lstStyle/>
                    <a:p>
                      <a:r>
                        <a:rPr lang="en-US" dirty="0"/>
                        <a:t>PASS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3248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89397"/>
            <a:ext cx="10515600" cy="1325563"/>
          </a:xfrm>
        </p:spPr>
        <p:txBody>
          <a:bodyPr>
            <a:normAutofit/>
          </a:bodyPr>
          <a:lstStyle/>
          <a:p>
            <a:pPr algn="ctr"/>
            <a:r>
              <a:rPr lang="en-US" sz="4000" b="1" dirty="0">
                <a:latin typeface="Algerian" panose="04020705040A02060702" pitchFamily="82" charset="0"/>
              </a:rPr>
              <a:t>Contents</a:t>
            </a:r>
            <a:r>
              <a:rPr lang="en-US" b="1" dirty="0">
                <a:latin typeface="Algerian" panose="04020705040A02060702" pitchFamily="82" charset="0"/>
              </a:rPr>
              <a:t> of Project</a:t>
            </a:r>
          </a:p>
        </p:txBody>
      </p:sp>
      <p:sp>
        <p:nvSpPr>
          <p:cNvPr id="6" name="Content Placeholder 2">
            <a:extLst>
              <a:ext uri="{FF2B5EF4-FFF2-40B4-BE49-F238E27FC236}">
                <a16:creationId xmlns:a16="http://schemas.microsoft.com/office/drawing/2014/main" id="{98E38D20-C46E-456B-9E10-8EB36977A760}"/>
              </a:ext>
            </a:extLst>
          </p:cNvPr>
          <p:cNvSpPr>
            <a:spLocks noGrp="1"/>
          </p:cNvSpPr>
          <p:nvPr>
            <p:ph idx="1"/>
          </p:nvPr>
        </p:nvSpPr>
        <p:spPr>
          <a:xfrm>
            <a:off x="502297" y="2376485"/>
            <a:ext cx="4842436" cy="3328856"/>
          </a:xfrm>
        </p:spPr>
        <p:txBody>
          <a:bodyPr>
            <a:noAutofit/>
          </a:bodyPr>
          <a:lstStyle/>
          <a:p>
            <a:pPr marL="457200" indent="-457200" algn="just">
              <a:lnSpc>
                <a:spcPct val="120000"/>
              </a:lnSpc>
              <a:spcBef>
                <a:spcPts val="0"/>
              </a:spcBef>
              <a:buClrTx/>
              <a:buFont typeface="Wingdings" panose="05000000000000000000" pitchFamily="2" charset="2"/>
              <a:buChar char="Ø"/>
            </a:pPr>
            <a:r>
              <a:rPr lang="en-US" sz="2400" dirty="0">
                <a:solidFill>
                  <a:schemeClr val="tx1"/>
                </a:solidFill>
              </a:rPr>
              <a:t>Introduction.</a:t>
            </a:r>
          </a:p>
          <a:p>
            <a:pPr marL="457200" indent="-457200" algn="just">
              <a:lnSpc>
                <a:spcPct val="120000"/>
              </a:lnSpc>
              <a:spcBef>
                <a:spcPts val="0"/>
              </a:spcBef>
              <a:buClrTx/>
              <a:buFont typeface="Wingdings" panose="05000000000000000000" pitchFamily="2" charset="2"/>
              <a:buChar char="Ø"/>
            </a:pPr>
            <a:r>
              <a:rPr lang="en-US" sz="2400" dirty="0">
                <a:solidFill>
                  <a:schemeClr val="tx1"/>
                </a:solidFill>
              </a:rPr>
              <a:t>Problem Statement.</a:t>
            </a:r>
          </a:p>
          <a:p>
            <a:pPr marL="457200" indent="-457200" algn="just">
              <a:lnSpc>
                <a:spcPct val="120000"/>
              </a:lnSpc>
              <a:spcBef>
                <a:spcPts val="0"/>
              </a:spcBef>
              <a:buClrTx/>
              <a:buFont typeface="Wingdings" panose="05000000000000000000" pitchFamily="2" charset="2"/>
              <a:buChar char="Ø"/>
            </a:pPr>
            <a:r>
              <a:rPr lang="en-US" sz="2400" dirty="0">
                <a:solidFill>
                  <a:schemeClr val="tx1"/>
                </a:solidFill>
              </a:rPr>
              <a:t>Project Plan.</a:t>
            </a:r>
          </a:p>
          <a:p>
            <a:pPr marL="457200" indent="-457200" algn="just">
              <a:lnSpc>
                <a:spcPct val="120000"/>
              </a:lnSpc>
              <a:spcBef>
                <a:spcPts val="0"/>
              </a:spcBef>
              <a:buClrTx/>
              <a:buFont typeface="Wingdings" panose="05000000000000000000" pitchFamily="2" charset="2"/>
              <a:buChar char="Ø"/>
            </a:pPr>
            <a:r>
              <a:rPr lang="en-US" sz="2400" dirty="0">
                <a:solidFill>
                  <a:schemeClr val="tx1"/>
                </a:solidFill>
              </a:rPr>
              <a:t>Literature Survey.</a:t>
            </a:r>
          </a:p>
          <a:p>
            <a:pPr marL="457200" indent="-457200" algn="just">
              <a:lnSpc>
                <a:spcPct val="120000"/>
              </a:lnSpc>
              <a:spcBef>
                <a:spcPts val="0"/>
              </a:spcBef>
              <a:buClrTx/>
              <a:buFont typeface="Wingdings" panose="05000000000000000000" pitchFamily="2" charset="2"/>
              <a:buChar char="Ø"/>
            </a:pPr>
            <a:r>
              <a:rPr lang="en-US" sz="2400" dirty="0">
                <a:solidFill>
                  <a:schemeClr val="tx1"/>
                </a:solidFill>
              </a:rPr>
              <a:t>Project Concept.</a:t>
            </a:r>
          </a:p>
          <a:p>
            <a:pPr marL="457200" indent="-457200" algn="just">
              <a:lnSpc>
                <a:spcPct val="120000"/>
              </a:lnSpc>
              <a:spcBef>
                <a:spcPts val="0"/>
              </a:spcBef>
              <a:buClrTx/>
              <a:buFont typeface="Wingdings" panose="05000000000000000000" pitchFamily="2" charset="2"/>
              <a:buChar char="Ø"/>
            </a:pPr>
            <a:r>
              <a:rPr lang="en-US" sz="2400" dirty="0">
                <a:solidFill>
                  <a:schemeClr val="tx1"/>
                </a:solidFill>
              </a:rPr>
              <a:t>Project Functional Requirements.</a:t>
            </a:r>
          </a:p>
          <a:p>
            <a:pPr marL="457200" indent="-457200" algn="just">
              <a:lnSpc>
                <a:spcPct val="120000"/>
              </a:lnSpc>
              <a:spcBef>
                <a:spcPts val="0"/>
              </a:spcBef>
              <a:buClrTx/>
              <a:buFont typeface="Wingdings" panose="05000000000000000000" pitchFamily="2" charset="2"/>
              <a:buChar char="Ø"/>
            </a:pPr>
            <a:r>
              <a:rPr lang="en-US" sz="2400" dirty="0">
                <a:solidFill>
                  <a:schemeClr val="tx1"/>
                </a:solidFill>
              </a:rPr>
              <a:t>Features.</a:t>
            </a:r>
          </a:p>
          <a:p>
            <a:pPr marL="457200" indent="-457200" algn="just">
              <a:lnSpc>
                <a:spcPct val="120000"/>
              </a:lnSpc>
              <a:spcBef>
                <a:spcPts val="0"/>
              </a:spcBef>
              <a:buClrTx/>
              <a:buFont typeface="Wingdings" panose="05000000000000000000" pitchFamily="2" charset="2"/>
              <a:buChar char="Ø"/>
            </a:pPr>
            <a:r>
              <a:rPr lang="en-US" sz="2400" dirty="0">
                <a:solidFill>
                  <a:schemeClr val="tx1"/>
                </a:solidFill>
              </a:rPr>
              <a:t>Project Feasibility.</a:t>
            </a:r>
          </a:p>
        </p:txBody>
      </p:sp>
      <p:sp>
        <p:nvSpPr>
          <p:cNvPr id="5" name="Content Placeholder 2">
            <a:extLst>
              <a:ext uri="{FF2B5EF4-FFF2-40B4-BE49-F238E27FC236}">
                <a16:creationId xmlns:a16="http://schemas.microsoft.com/office/drawing/2014/main" id="{98E38D20-C46E-456B-9E10-8EB36977A760}"/>
              </a:ext>
            </a:extLst>
          </p:cNvPr>
          <p:cNvSpPr txBox="1">
            <a:spLocks/>
          </p:cNvSpPr>
          <p:nvPr/>
        </p:nvSpPr>
        <p:spPr>
          <a:xfrm>
            <a:off x="6310668" y="2376485"/>
            <a:ext cx="4842436" cy="332885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457200" indent="-457200" algn="just">
              <a:lnSpc>
                <a:spcPct val="120000"/>
              </a:lnSpc>
              <a:spcBef>
                <a:spcPts val="0"/>
              </a:spcBef>
              <a:buClrTx/>
              <a:buFont typeface="Wingdings" panose="05000000000000000000" pitchFamily="2" charset="2"/>
              <a:buChar char="Ø"/>
            </a:pPr>
            <a:r>
              <a:rPr lang="en-US" sz="2400" dirty="0">
                <a:solidFill>
                  <a:prstClr val="black"/>
                </a:solidFill>
              </a:rPr>
              <a:t>Block Diagram.</a:t>
            </a:r>
          </a:p>
          <a:p>
            <a:pPr marL="457200" indent="-457200" algn="just">
              <a:lnSpc>
                <a:spcPct val="120000"/>
              </a:lnSpc>
              <a:spcBef>
                <a:spcPts val="0"/>
              </a:spcBef>
              <a:buClrTx/>
              <a:buFont typeface="Wingdings" panose="05000000000000000000" pitchFamily="2" charset="2"/>
              <a:buChar char="Ø"/>
            </a:pPr>
            <a:r>
              <a:rPr lang="en-US" sz="2400" dirty="0">
                <a:solidFill>
                  <a:prstClr val="black"/>
                </a:solidFill>
              </a:rPr>
              <a:t>Advantages.</a:t>
            </a:r>
          </a:p>
          <a:p>
            <a:pPr marL="457200" indent="-457200" algn="just">
              <a:lnSpc>
                <a:spcPct val="120000"/>
              </a:lnSpc>
              <a:spcBef>
                <a:spcPts val="0"/>
              </a:spcBef>
              <a:buClrTx/>
              <a:buFont typeface="Wingdings" panose="05000000000000000000" pitchFamily="2" charset="2"/>
              <a:buChar char="Ø"/>
            </a:pPr>
            <a:r>
              <a:rPr lang="en-US" sz="2400" dirty="0">
                <a:solidFill>
                  <a:prstClr val="black"/>
                </a:solidFill>
              </a:rPr>
              <a:t>Limitations.</a:t>
            </a:r>
          </a:p>
          <a:p>
            <a:pPr marL="457200" indent="-457200" algn="just">
              <a:lnSpc>
                <a:spcPct val="120000"/>
              </a:lnSpc>
              <a:spcBef>
                <a:spcPts val="0"/>
              </a:spcBef>
              <a:buClrTx/>
              <a:buFont typeface="Wingdings" panose="05000000000000000000" pitchFamily="2" charset="2"/>
              <a:buChar char="Ø"/>
            </a:pPr>
            <a:r>
              <a:rPr lang="en-US" sz="2400" dirty="0">
                <a:solidFill>
                  <a:prstClr val="black"/>
                </a:solidFill>
              </a:rPr>
              <a:t>Applications.</a:t>
            </a:r>
          </a:p>
          <a:p>
            <a:pPr marL="457200" indent="-457200" algn="just">
              <a:lnSpc>
                <a:spcPct val="120000"/>
              </a:lnSpc>
              <a:spcBef>
                <a:spcPts val="0"/>
              </a:spcBef>
              <a:buClrTx/>
              <a:buFont typeface="Wingdings" panose="05000000000000000000" pitchFamily="2" charset="2"/>
              <a:buChar char="Ø"/>
            </a:pPr>
            <a:r>
              <a:rPr lang="en-US" sz="2400" dirty="0">
                <a:solidFill>
                  <a:prstClr val="black"/>
                </a:solidFill>
              </a:rPr>
              <a:t>Bibliography and References.</a:t>
            </a:r>
          </a:p>
          <a:p>
            <a:pPr marL="457200" indent="-457200" algn="just">
              <a:lnSpc>
                <a:spcPct val="120000"/>
              </a:lnSpc>
              <a:spcBef>
                <a:spcPts val="0"/>
              </a:spcBef>
              <a:buClrTx/>
              <a:buFont typeface="Wingdings" panose="05000000000000000000" pitchFamily="2" charset="2"/>
              <a:buChar char="Ø"/>
            </a:pPr>
            <a:r>
              <a:rPr lang="en-US" sz="2400" dirty="0">
                <a:solidFill>
                  <a:prstClr val="black"/>
                </a:solidFill>
              </a:rPr>
              <a:t>Conclusion</a:t>
            </a:r>
          </a:p>
        </p:txBody>
      </p:sp>
    </p:spTree>
    <p:extLst>
      <p:ext uri="{BB962C8B-B14F-4D97-AF65-F5344CB8AC3E}">
        <p14:creationId xmlns:p14="http://schemas.microsoft.com/office/powerpoint/2010/main" val="13220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grpId="0" nodeType="clickEffect">
                                  <p:stCondLst>
                                    <p:cond delay="0"/>
                                  </p:stCondLst>
                                  <p:childTnLst>
                                    <p:animEffect transition="out" filter="fade">
                                      <p:cBhvr>
                                        <p:cTn id="13" dur="500" tmFilter="0, 0; .2, .5; .8, .5; 1, 0"/>
                                        <p:tgtEl>
                                          <p:spTgt spid="6">
                                            <p:txEl>
                                              <p:pRg st="0" end="0"/>
                                            </p:txEl>
                                          </p:spTgt>
                                        </p:tgtEl>
                                      </p:cBhvr>
                                    </p:animEffect>
                                    <p:animScale>
                                      <p:cBhvr>
                                        <p:cTn id="14" dur="250" autoRev="1" fill="hold"/>
                                        <p:tgtEl>
                                          <p:spTgt spid="6">
                                            <p:txEl>
                                              <p:pRg st="0" end="0"/>
                                            </p:txEl>
                                          </p:spTgt>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0" nodeType="clickEffect">
                                  <p:stCondLst>
                                    <p:cond delay="0"/>
                                  </p:stCondLst>
                                  <p:childTnLst>
                                    <p:animEffect transition="out" filter="fade">
                                      <p:cBhvr>
                                        <p:cTn id="18" dur="500" tmFilter="0, 0; .2, .5; .8, .5; 1, 0"/>
                                        <p:tgtEl>
                                          <p:spTgt spid="6">
                                            <p:txEl>
                                              <p:pRg st="1" end="1"/>
                                            </p:txEl>
                                          </p:spTgt>
                                        </p:tgtEl>
                                      </p:cBhvr>
                                    </p:animEffect>
                                    <p:animScale>
                                      <p:cBhvr>
                                        <p:cTn id="19" dur="250" autoRev="1" fill="hold"/>
                                        <p:tgtEl>
                                          <p:spTgt spid="6">
                                            <p:txEl>
                                              <p:pRg st="1" end="1"/>
                                            </p:txEl>
                                          </p:spTgt>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grpId="0" nodeType="clickEffect">
                                  <p:stCondLst>
                                    <p:cond delay="0"/>
                                  </p:stCondLst>
                                  <p:childTnLst>
                                    <p:animEffect transition="out" filter="fade">
                                      <p:cBhvr>
                                        <p:cTn id="23" dur="500" tmFilter="0, 0; .2, .5; .8, .5; 1, 0"/>
                                        <p:tgtEl>
                                          <p:spTgt spid="6">
                                            <p:txEl>
                                              <p:pRg st="2" end="2"/>
                                            </p:txEl>
                                          </p:spTgt>
                                        </p:tgtEl>
                                      </p:cBhvr>
                                    </p:animEffect>
                                    <p:animScale>
                                      <p:cBhvr>
                                        <p:cTn id="24" dur="250" autoRev="1" fill="hold"/>
                                        <p:tgtEl>
                                          <p:spTgt spid="6">
                                            <p:txEl>
                                              <p:pRg st="2" end="2"/>
                                            </p:txEl>
                                          </p:spTgt>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grpId="0" nodeType="clickEffect">
                                  <p:stCondLst>
                                    <p:cond delay="0"/>
                                  </p:stCondLst>
                                  <p:childTnLst>
                                    <p:animEffect transition="out" filter="fade">
                                      <p:cBhvr>
                                        <p:cTn id="28" dur="500" tmFilter="0, 0; .2, .5; .8, .5; 1, 0"/>
                                        <p:tgtEl>
                                          <p:spTgt spid="6">
                                            <p:txEl>
                                              <p:pRg st="3" end="3"/>
                                            </p:txEl>
                                          </p:spTgt>
                                        </p:tgtEl>
                                      </p:cBhvr>
                                    </p:animEffect>
                                    <p:animScale>
                                      <p:cBhvr>
                                        <p:cTn id="29" dur="250" autoRev="1" fill="hold"/>
                                        <p:tgtEl>
                                          <p:spTgt spid="6">
                                            <p:txEl>
                                              <p:pRg st="3" end="3"/>
                                            </p:txEl>
                                          </p:spTgt>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grpId="0" nodeType="clickEffect">
                                  <p:stCondLst>
                                    <p:cond delay="0"/>
                                  </p:stCondLst>
                                  <p:childTnLst>
                                    <p:animEffect transition="out" filter="fade">
                                      <p:cBhvr>
                                        <p:cTn id="33" dur="500" tmFilter="0, 0; .2, .5; .8, .5; 1, 0"/>
                                        <p:tgtEl>
                                          <p:spTgt spid="6">
                                            <p:txEl>
                                              <p:pRg st="4" end="4"/>
                                            </p:txEl>
                                          </p:spTgt>
                                        </p:tgtEl>
                                      </p:cBhvr>
                                    </p:animEffect>
                                    <p:animScale>
                                      <p:cBhvr>
                                        <p:cTn id="34" dur="250" autoRev="1" fill="hold"/>
                                        <p:tgtEl>
                                          <p:spTgt spid="6">
                                            <p:txEl>
                                              <p:pRg st="4" end="4"/>
                                            </p:txEl>
                                          </p:spTgt>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26" presetClass="emph" presetSubtype="0" fill="hold" grpId="0" nodeType="clickEffect">
                                  <p:stCondLst>
                                    <p:cond delay="0"/>
                                  </p:stCondLst>
                                  <p:childTnLst>
                                    <p:animEffect transition="out" filter="fade">
                                      <p:cBhvr>
                                        <p:cTn id="38" dur="500" tmFilter="0, 0; .2, .5; .8, .5; 1, 0"/>
                                        <p:tgtEl>
                                          <p:spTgt spid="6">
                                            <p:txEl>
                                              <p:pRg st="5" end="5"/>
                                            </p:txEl>
                                          </p:spTgt>
                                        </p:tgtEl>
                                      </p:cBhvr>
                                    </p:animEffect>
                                    <p:animScale>
                                      <p:cBhvr>
                                        <p:cTn id="39" dur="250" autoRev="1" fill="hold"/>
                                        <p:tgtEl>
                                          <p:spTgt spid="6">
                                            <p:txEl>
                                              <p:pRg st="5" end="5"/>
                                            </p:txEl>
                                          </p:spTgt>
                                        </p:tgtEl>
                                      </p:cBhvr>
                                      <p:by x="105000" y="105000"/>
                                    </p:animScale>
                                  </p:childTnLst>
                                </p:cTn>
                              </p:par>
                            </p:childTnLst>
                          </p:cTn>
                        </p:par>
                      </p:childTnLst>
                    </p:cTn>
                  </p:par>
                  <p:par>
                    <p:cTn id="40" fill="hold">
                      <p:stCondLst>
                        <p:cond delay="indefinite"/>
                      </p:stCondLst>
                      <p:childTnLst>
                        <p:par>
                          <p:cTn id="41" fill="hold">
                            <p:stCondLst>
                              <p:cond delay="0"/>
                            </p:stCondLst>
                            <p:childTnLst>
                              <p:par>
                                <p:cTn id="42" presetID="26" presetClass="emph" presetSubtype="0" fill="hold" grpId="0" nodeType="clickEffect">
                                  <p:stCondLst>
                                    <p:cond delay="0"/>
                                  </p:stCondLst>
                                  <p:childTnLst>
                                    <p:animEffect transition="out" filter="fade">
                                      <p:cBhvr>
                                        <p:cTn id="43" dur="500" tmFilter="0, 0; .2, .5; .8, .5; 1, 0"/>
                                        <p:tgtEl>
                                          <p:spTgt spid="6">
                                            <p:txEl>
                                              <p:pRg st="6" end="6"/>
                                            </p:txEl>
                                          </p:spTgt>
                                        </p:tgtEl>
                                      </p:cBhvr>
                                    </p:animEffect>
                                    <p:animScale>
                                      <p:cBhvr>
                                        <p:cTn id="44" dur="250" autoRev="1" fill="hold"/>
                                        <p:tgtEl>
                                          <p:spTgt spid="6">
                                            <p:txEl>
                                              <p:pRg st="6" end="6"/>
                                            </p:txEl>
                                          </p:spTgt>
                                        </p:tgtEl>
                                      </p:cBhvr>
                                      <p:by x="105000" y="105000"/>
                                    </p:animScale>
                                  </p:childTnLst>
                                </p:cTn>
                              </p:par>
                            </p:childTnLst>
                          </p:cTn>
                        </p:par>
                      </p:childTnLst>
                    </p:cTn>
                  </p:par>
                  <p:par>
                    <p:cTn id="45" fill="hold">
                      <p:stCondLst>
                        <p:cond delay="indefinite"/>
                      </p:stCondLst>
                      <p:childTnLst>
                        <p:par>
                          <p:cTn id="46" fill="hold">
                            <p:stCondLst>
                              <p:cond delay="0"/>
                            </p:stCondLst>
                            <p:childTnLst>
                              <p:par>
                                <p:cTn id="47" presetID="26" presetClass="emph" presetSubtype="0" fill="hold" grpId="0" nodeType="clickEffect">
                                  <p:stCondLst>
                                    <p:cond delay="0"/>
                                  </p:stCondLst>
                                  <p:childTnLst>
                                    <p:animEffect transition="out" filter="fade">
                                      <p:cBhvr>
                                        <p:cTn id="48" dur="500" tmFilter="0, 0; .2, .5; .8, .5; 1, 0"/>
                                        <p:tgtEl>
                                          <p:spTgt spid="6">
                                            <p:txEl>
                                              <p:pRg st="7" end="7"/>
                                            </p:txEl>
                                          </p:spTgt>
                                        </p:tgtEl>
                                      </p:cBhvr>
                                    </p:animEffect>
                                    <p:animScale>
                                      <p:cBhvr>
                                        <p:cTn id="49" dur="250" autoRev="1" fill="hold"/>
                                        <p:tgtEl>
                                          <p:spTgt spid="6">
                                            <p:txEl>
                                              <p:pRg st="7" end="7"/>
                                            </p:txEl>
                                          </p:spTgt>
                                        </p:tgtEl>
                                      </p:cBhvr>
                                      <p:by x="105000" y="105000"/>
                                    </p:animScale>
                                  </p:childTnLst>
                                </p:cTn>
                              </p:par>
                            </p:childTnLst>
                          </p:cTn>
                        </p:par>
                      </p:childTnLst>
                    </p:cTn>
                  </p:par>
                  <p:par>
                    <p:cTn id="50" fill="hold">
                      <p:stCondLst>
                        <p:cond delay="indefinite"/>
                      </p:stCondLst>
                      <p:childTnLst>
                        <p:par>
                          <p:cTn id="51" fill="hold">
                            <p:stCondLst>
                              <p:cond delay="0"/>
                            </p:stCondLst>
                            <p:childTnLst>
                              <p:par>
                                <p:cTn id="52" presetID="26" presetClass="emph" presetSubtype="0" fill="hold" grpId="0" nodeType="clickEffect">
                                  <p:stCondLst>
                                    <p:cond delay="0"/>
                                  </p:stCondLst>
                                  <p:childTnLst>
                                    <p:animEffect transition="out" filter="fade">
                                      <p:cBhvr>
                                        <p:cTn id="53" dur="500" tmFilter="0, 0; .2, .5; .8, .5; 1, 0"/>
                                        <p:tgtEl>
                                          <p:spTgt spid="5">
                                            <p:txEl>
                                              <p:pRg st="0" end="0"/>
                                            </p:txEl>
                                          </p:spTgt>
                                        </p:tgtEl>
                                      </p:cBhvr>
                                    </p:animEffect>
                                    <p:animScale>
                                      <p:cBhvr>
                                        <p:cTn id="54" dur="250" autoRev="1" fill="hold"/>
                                        <p:tgtEl>
                                          <p:spTgt spid="5">
                                            <p:txEl>
                                              <p:pRg st="0" end="0"/>
                                            </p:txEl>
                                          </p:spTgt>
                                        </p:tgtEl>
                                      </p:cBhvr>
                                      <p:by x="105000" y="105000"/>
                                    </p:animScale>
                                  </p:childTnLst>
                                </p:cTn>
                              </p:par>
                            </p:childTnLst>
                          </p:cTn>
                        </p:par>
                      </p:childTnLst>
                    </p:cTn>
                  </p:par>
                  <p:par>
                    <p:cTn id="55" fill="hold">
                      <p:stCondLst>
                        <p:cond delay="indefinite"/>
                      </p:stCondLst>
                      <p:childTnLst>
                        <p:par>
                          <p:cTn id="56" fill="hold">
                            <p:stCondLst>
                              <p:cond delay="0"/>
                            </p:stCondLst>
                            <p:childTnLst>
                              <p:par>
                                <p:cTn id="57" presetID="26" presetClass="emph" presetSubtype="0" fill="hold" grpId="0" nodeType="clickEffect">
                                  <p:stCondLst>
                                    <p:cond delay="0"/>
                                  </p:stCondLst>
                                  <p:childTnLst>
                                    <p:animEffect transition="out" filter="fade">
                                      <p:cBhvr>
                                        <p:cTn id="58" dur="500" tmFilter="0, 0; .2, .5; .8, .5; 1, 0"/>
                                        <p:tgtEl>
                                          <p:spTgt spid="5">
                                            <p:txEl>
                                              <p:pRg st="1" end="1"/>
                                            </p:txEl>
                                          </p:spTgt>
                                        </p:tgtEl>
                                      </p:cBhvr>
                                    </p:animEffect>
                                    <p:animScale>
                                      <p:cBhvr>
                                        <p:cTn id="59" dur="250" autoRev="1" fill="hold"/>
                                        <p:tgtEl>
                                          <p:spTgt spid="5">
                                            <p:txEl>
                                              <p:pRg st="1" end="1"/>
                                            </p:txEl>
                                          </p:spTgt>
                                        </p:tgtEl>
                                      </p:cBhvr>
                                      <p:by x="105000" y="105000"/>
                                    </p:animScale>
                                  </p:childTnLst>
                                </p:cTn>
                              </p:par>
                            </p:childTnLst>
                          </p:cTn>
                        </p:par>
                      </p:childTnLst>
                    </p:cTn>
                  </p:par>
                  <p:par>
                    <p:cTn id="60" fill="hold">
                      <p:stCondLst>
                        <p:cond delay="indefinite"/>
                      </p:stCondLst>
                      <p:childTnLst>
                        <p:par>
                          <p:cTn id="61" fill="hold">
                            <p:stCondLst>
                              <p:cond delay="0"/>
                            </p:stCondLst>
                            <p:childTnLst>
                              <p:par>
                                <p:cTn id="62" presetID="26" presetClass="emph" presetSubtype="0" fill="hold" grpId="0" nodeType="clickEffect">
                                  <p:stCondLst>
                                    <p:cond delay="0"/>
                                  </p:stCondLst>
                                  <p:childTnLst>
                                    <p:animEffect transition="out" filter="fade">
                                      <p:cBhvr>
                                        <p:cTn id="63" dur="500" tmFilter="0, 0; .2, .5; .8, .5; 1, 0"/>
                                        <p:tgtEl>
                                          <p:spTgt spid="5">
                                            <p:txEl>
                                              <p:pRg st="2" end="2"/>
                                            </p:txEl>
                                          </p:spTgt>
                                        </p:tgtEl>
                                      </p:cBhvr>
                                    </p:animEffect>
                                    <p:animScale>
                                      <p:cBhvr>
                                        <p:cTn id="64" dur="250" autoRev="1" fill="hold"/>
                                        <p:tgtEl>
                                          <p:spTgt spid="5">
                                            <p:txEl>
                                              <p:pRg st="2" end="2"/>
                                            </p:txEl>
                                          </p:spTgt>
                                        </p:tgtEl>
                                      </p:cBhvr>
                                      <p:by x="105000" y="105000"/>
                                    </p:animScale>
                                  </p:childTnLst>
                                </p:cTn>
                              </p:par>
                            </p:childTnLst>
                          </p:cTn>
                        </p:par>
                      </p:childTnLst>
                    </p:cTn>
                  </p:par>
                  <p:par>
                    <p:cTn id="65" fill="hold">
                      <p:stCondLst>
                        <p:cond delay="indefinite"/>
                      </p:stCondLst>
                      <p:childTnLst>
                        <p:par>
                          <p:cTn id="66" fill="hold">
                            <p:stCondLst>
                              <p:cond delay="0"/>
                            </p:stCondLst>
                            <p:childTnLst>
                              <p:par>
                                <p:cTn id="67" presetID="26" presetClass="emph" presetSubtype="0" fill="hold" grpId="0" nodeType="clickEffect">
                                  <p:stCondLst>
                                    <p:cond delay="0"/>
                                  </p:stCondLst>
                                  <p:childTnLst>
                                    <p:animEffect transition="out" filter="fade">
                                      <p:cBhvr>
                                        <p:cTn id="68" dur="500" tmFilter="0, 0; .2, .5; .8, .5; 1, 0"/>
                                        <p:tgtEl>
                                          <p:spTgt spid="5">
                                            <p:txEl>
                                              <p:pRg st="3" end="3"/>
                                            </p:txEl>
                                          </p:spTgt>
                                        </p:tgtEl>
                                      </p:cBhvr>
                                    </p:animEffect>
                                    <p:animScale>
                                      <p:cBhvr>
                                        <p:cTn id="69" dur="250" autoRev="1" fill="hold"/>
                                        <p:tgtEl>
                                          <p:spTgt spid="5">
                                            <p:txEl>
                                              <p:pRg st="3" end="3"/>
                                            </p:txEl>
                                          </p:spTgt>
                                        </p:tgtEl>
                                      </p:cBhvr>
                                      <p:by x="105000" y="105000"/>
                                    </p:animScale>
                                  </p:childTnLst>
                                </p:cTn>
                              </p:par>
                            </p:childTnLst>
                          </p:cTn>
                        </p:par>
                      </p:childTnLst>
                    </p:cTn>
                  </p:par>
                  <p:par>
                    <p:cTn id="70" fill="hold">
                      <p:stCondLst>
                        <p:cond delay="indefinite"/>
                      </p:stCondLst>
                      <p:childTnLst>
                        <p:par>
                          <p:cTn id="71" fill="hold">
                            <p:stCondLst>
                              <p:cond delay="0"/>
                            </p:stCondLst>
                            <p:childTnLst>
                              <p:par>
                                <p:cTn id="72" presetID="26" presetClass="emph" presetSubtype="0" fill="hold" grpId="0" nodeType="clickEffect">
                                  <p:stCondLst>
                                    <p:cond delay="0"/>
                                  </p:stCondLst>
                                  <p:childTnLst>
                                    <p:animEffect transition="out" filter="fade">
                                      <p:cBhvr>
                                        <p:cTn id="73" dur="500" tmFilter="0, 0; .2, .5; .8, .5; 1, 0"/>
                                        <p:tgtEl>
                                          <p:spTgt spid="5">
                                            <p:txEl>
                                              <p:pRg st="4" end="4"/>
                                            </p:txEl>
                                          </p:spTgt>
                                        </p:tgtEl>
                                      </p:cBhvr>
                                    </p:animEffect>
                                    <p:animScale>
                                      <p:cBhvr>
                                        <p:cTn id="74" dur="250" autoRev="1" fill="hold"/>
                                        <p:tgtEl>
                                          <p:spTgt spid="5">
                                            <p:txEl>
                                              <p:pRg st="4" end="4"/>
                                            </p:txEl>
                                          </p:spTgt>
                                        </p:tgtEl>
                                      </p:cBhvr>
                                      <p:by x="105000" y="105000"/>
                                    </p:animScale>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5">
                                            <p:txEl>
                                              <p:pRg st="5" end="5"/>
                                            </p:txEl>
                                          </p:spTgt>
                                        </p:tgtEl>
                                      </p:cBhvr>
                                    </p:animEffect>
                                    <p:animScale>
                                      <p:cBhvr>
                                        <p:cTn id="79" dur="250" autoRev="1" fill="hold"/>
                                        <p:tgtEl>
                                          <p:spTgt spid="5">
                                            <p:txEl>
                                              <p:pRg st="5" end="5"/>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04808907"/>
              </p:ext>
            </p:extLst>
          </p:nvPr>
        </p:nvGraphicFramePr>
        <p:xfrm>
          <a:off x="344817" y="172529"/>
          <a:ext cx="11618245" cy="6499249"/>
        </p:xfrm>
        <a:graphic>
          <a:graphicData uri="http://schemas.openxmlformats.org/drawingml/2006/table">
            <a:tbl>
              <a:tblPr firstRow="1" bandRow="1">
                <a:tableStyleId>{5C22544A-7EE6-4342-B048-85BDC9FD1C3A}</a:tableStyleId>
              </a:tblPr>
              <a:tblGrid>
                <a:gridCol w="846165">
                  <a:extLst>
                    <a:ext uri="{9D8B030D-6E8A-4147-A177-3AD203B41FA5}">
                      <a16:colId xmlns:a16="http://schemas.microsoft.com/office/drawing/2014/main" val="20000"/>
                    </a:ext>
                  </a:extLst>
                </a:gridCol>
                <a:gridCol w="1323833">
                  <a:extLst>
                    <a:ext uri="{9D8B030D-6E8A-4147-A177-3AD203B41FA5}">
                      <a16:colId xmlns:a16="http://schemas.microsoft.com/office/drawing/2014/main" val="20001"/>
                    </a:ext>
                  </a:extLst>
                </a:gridCol>
                <a:gridCol w="1822810">
                  <a:extLst>
                    <a:ext uri="{9D8B030D-6E8A-4147-A177-3AD203B41FA5}">
                      <a16:colId xmlns:a16="http://schemas.microsoft.com/office/drawing/2014/main" val="20002"/>
                    </a:ext>
                  </a:extLst>
                </a:gridCol>
                <a:gridCol w="1829632">
                  <a:extLst>
                    <a:ext uri="{9D8B030D-6E8A-4147-A177-3AD203B41FA5}">
                      <a16:colId xmlns:a16="http://schemas.microsoft.com/office/drawing/2014/main" val="20003"/>
                    </a:ext>
                  </a:extLst>
                </a:gridCol>
                <a:gridCol w="1441241">
                  <a:extLst>
                    <a:ext uri="{9D8B030D-6E8A-4147-A177-3AD203B41FA5}">
                      <a16:colId xmlns:a16="http://schemas.microsoft.com/office/drawing/2014/main" val="20004"/>
                    </a:ext>
                  </a:extLst>
                </a:gridCol>
                <a:gridCol w="1777042">
                  <a:extLst>
                    <a:ext uri="{9D8B030D-6E8A-4147-A177-3AD203B41FA5}">
                      <a16:colId xmlns:a16="http://schemas.microsoft.com/office/drawing/2014/main" val="20005"/>
                    </a:ext>
                  </a:extLst>
                </a:gridCol>
                <a:gridCol w="1520578">
                  <a:extLst>
                    <a:ext uri="{9D8B030D-6E8A-4147-A177-3AD203B41FA5}">
                      <a16:colId xmlns:a16="http://schemas.microsoft.com/office/drawing/2014/main" val="20006"/>
                    </a:ext>
                  </a:extLst>
                </a:gridCol>
                <a:gridCol w="1056944">
                  <a:extLst>
                    <a:ext uri="{9D8B030D-6E8A-4147-A177-3AD203B41FA5}">
                      <a16:colId xmlns:a16="http://schemas.microsoft.com/office/drawing/2014/main" val="20007"/>
                    </a:ext>
                  </a:extLst>
                </a:gridCol>
              </a:tblGrid>
              <a:tr h="621101">
                <a:tc>
                  <a:txBody>
                    <a:bodyPr/>
                    <a:lstStyle/>
                    <a:p>
                      <a:r>
                        <a:rPr lang="en-US" dirty="0"/>
                        <a:t>Step</a:t>
                      </a:r>
                      <a:r>
                        <a:rPr lang="en-US" baseline="0" dirty="0"/>
                        <a:t> </a:t>
                      </a:r>
                      <a:endParaRPr lang="en-US" dirty="0"/>
                    </a:p>
                  </a:txBody>
                  <a:tcPr>
                    <a:lnB w="38100" cmpd="sng">
                      <a:noFill/>
                    </a:lnB>
                  </a:tcPr>
                </a:tc>
                <a:tc>
                  <a:txBody>
                    <a:bodyPr/>
                    <a:lstStyle/>
                    <a:p>
                      <a:r>
                        <a:rPr lang="en-US" dirty="0"/>
                        <a:t>Test</a:t>
                      </a:r>
                      <a:r>
                        <a:rPr lang="en-US" baseline="0" dirty="0"/>
                        <a:t> Cases ID</a:t>
                      </a:r>
                      <a:endParaRPr lang="en-US" dirty="0"/>
                    </a:p>
                  </a:txBody>
                  <a:tcPr>
                    <a:lnB w="38100" cmpd="sng">
                      <a:noFill/>
                    </a:lnB>
                  </a:tcPr>
                </a:tc>
                <a:tc>
                  <a:txBody>
                    <a:bodyPr/>
                    <a:lstStyle/>
                    <a:p>
                      <a:r>
                        <a:rPr lang="en-US" dirty="0"/>
                        <a:t>Description</a:t>
                      </a:r>
                    </a:p>
                  </a:txBody>
                  <a:tcPr>
                    <a:lnB w="38100" cmpd="sng">
                      <a:noFill/>
                    </a:lnB>
                  </a:tcPr>
                </a:tc>
                <a:tc>
                  <a:txBody>
                    <a:bodyPr/>
                    <a:lstStyle/>
                    <a:p>
                      <a:r>
                        <a:rPr lang="en-US" dirty="0"/>
                        <a:t>Steps</a:t>
                      </a:r>
                    </a:p>
                  </a:txBody>
                  <a:tcPr>
                    <a:lnB w="38100" cmpd="sng">
                      <a:noFill/>
                    </a:lnB>
                  </a:tcPr>
                </a:tc>
                <a:tc>
                  <a:txBody>
                    <a:bodyPr/>
                    <a:lstStyle/>
                    <a:p>
                      <a:r>
                        <a:rPr lang="en-US" dirty="0"/>
                        <a:t>Input Data</a:t>
                      </a:r>
                    </a:p>
                  </a:txBody>
                  <a:tcPr>
                    <a:lnB w="38100" cmpd="sng">
                      <a:noFill/>
                    </a:lnB>
                  </a:tcPr>
                </a:tc>
                <a:tc>
                  <a:txBody>
                    <a:bodyPr/>
                    <a:lstStyle/>
                    <a:p>
                      <a:r>
                        <a:rPr lang="en-US" dirty="0"/>
                        <a:t>Expected Result</a:t>
                      </a:r>
                    </a:p>
                  </a:txBody>
                  <a:tcPr>
                    <a:lnB w="38100" cmpd="sng">
                      <a:noFill/>
                    </a:lnB>
                  </a:tcPr>
                </a:tc>
                <a:tc>
                  <a:txBody>
                    <a:bodyPr/>
                    <a:lstStyle/>
                    <a:p>
                      <a:r>
                        <a:rPr lang="en-US" dirty="0"/>
                        <a:t>Actual</a:t>
                      </a:r>
                      <a:r>
                        <a:rPr lang="en-US" baseline="0" dirty="0"/>
                        <a:t> Result</a:t>
                      </a:r>
                      <a:endParaRPr lang="en-US" dirty="0"/>
                    </a:p>
                  </a:txBody>
                  <a:tcPr>
                    <a:lnB w="38100" cmpd="sng">
                      <a:noFill/>
                    </a:lnB>
                  </a:tcPr>
                </a:tc>
                <a:tc>
                  <a:txBody>
                    <a:bodyPr/>
                    <a:lstStyle/>
                    <a:p>
                      <a:r>
                        <a:rPr lang="en-US" dirty="0"/>
                        <a:t>Status</a:t>
                      </a:r>
                    </a:p>
                  </a:txBody>
                  <a:tcPr>
                    <a:lnB w="38100" cmpd="sng">
                      <a:noFill/>
                    </a:lnB>
                  </a:tcPr>
                </a:tc>
                <a:extLst>
                  <a:ext uri="{0D108BD9-81ED-4DB2-BD59-A6C34878D82A}">
                    <a16:rowId xmlns:a16="http://schemas.microsoft.com/office/drawing/2014/main" val="10000"/>
                  </a:ext>
                </a:extLst>
              </a:tr>
              <a:tr h="0">
                <a:tc gridSpan="8">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708923">
                <a:tc>
                  <a:txBody>
                    <a:bodyPr/>
                    <a:lstStyle/>
                    <a:p>
                      <a:r>
                        <a:rPr lang="en-US" dirty="0"/>
                        <a:t>7</a:t>
                      </a:r>
                    </a:p>
                  </a:txBody>
                  <a:tcPr>
                    <a:lnT w="12700" cmpd="sng">
                      <a:noFill/>
                    </a:lnT>
                  </a:tcPr>
                </a:tc>
                <a:tc>
                  <a:txBody>
                    <a:bodyPr/>
                    <a:lstStyle/>
                    <a:p>
                      <a:r>
                        <a:rPr lang="en-US" dirty="0"/>
                        <a:t>TC_4_2</a:t>
                      </a:r>
                    </a:p>
                  </a:txBody>
                  <a:tcPr>
                    <a:lnT w="12700" cmpd="sng">
                      <a:noFill/>
                    </a:lnT>
                  </a:tcPr>
                </a:tc>
                <a:tc>
                  <a:txBody>
                    <a:bodyPr/>
                    <a:lstStyle/>
                    <a:p>
                      <a:r>
                        <a:rPr lang="en-IN" sz="1800" kern="1200" dirty="0">
                          <a:solidFill>
                            <a:schemeClr val="dk1"/>
                          </a:solidFill>
                          <a:effectLst/>
                          <a:latin typeface="+mn-lt"/>
                          <a:ea typeface="+mn-ea"/>
                          <a:cs typeface="+mn-cs"/>
                        </a:rPr>
                        <a:t>To test the </a:t>
                      </a:r>
                      <a:endParaRPr lang="en-US" sz="1800" kern="1200" dirty="0">
                        <a:solidFill>
                          <a:schemeClr val="dk1"/>
                        </a:solidFill>
                        <a:effectLst/>
                        <a:latin typeface="+mn-lt"/>
                        <a:ea typeface="+mn-ea"/>
                        <a:cs typeface="+mn-cs"/>
                      </a:endParaRPr>
                    </a:p>
                    <a:p>
                      <a:r>
                        <a:rPr lang="en-IN" sz="1800" kern="1200" dirty="0" err="1">
                          <a:solidFill>
                            <a:schemeClr val="dk1"/>
                          </a:solidFill>
                          <a:effectLst/>
                          <a:latin typeface="+mn-lt"/>
                          <a:ea typeface="+mn-ea"/>
                          <a:cs typeface="+mn-cs"/>
                        </a:rPr>
                        <a:t>Aadhar</a:t>
                      </a:r>
                      <a:r>
                        <a:rPr lang="en-IN" sz="1800" kern="1200" dirty="0">
                          <a:solidFill>
                            <a:schemeClr val="dk1"/>
                          </a:solidFill>
                          <a:effectLst/>
                          <a:latin typeface="+mn-lt"/>
                          <a:ea typeface="+mn-ea"/>
                          <a:cs typeface="+mn-cs"/>
                        </a:rPr>
                        <a:t> Card module</a:t>
                      </a:r>
                      <a:endParaRPr lang="en-US" sz="1800" kern="1200" dirty="0">
                        <a:solidFill>
                          <a:schemeClr val="dk1"/>
                        </a:solidFill>
                        <a:effectLst/>
                        <a:latin typeface="+mn-lt"/>
                        <a:ea typeface="+mn-ea"/>
                        <a:cs typeface="+mn-cs"/>
                      </a:endParaRPr>
                    </a:p>
                  </a:txBody>
                  <a:tcPr>
                    <a:lnT w="12700" cmpd="sng">
                      <a:noFill/>
                    </a:lnT>
                  </a:tcPr>
                </a:tc>
                <a:tc>
                  <a:txBody>
                    <a:bodyPr/>
                    <a:lstStyle/>
                    <a:p>
                      <a:r>
                        <a:rPr lang="en-IN" sz="1800" kern="1200" dirty="0">
                          <a:solidFill>
                            <a:schemeClr val="dk1"/>
                          </a:solidFill>
                          <a:effectLst/>
                          <a:latin typeface="+mn-lt"/>
                          <a:ea typeface="+mn-ea"/>
                          <a:cs typeface="+mn-cs"/>
                        </a:rPr>
                        <a:t>1.Open the</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Government module</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2. Click on </a:t>
                      </a:r>
                      <a:endParaRPr lang="en-US" sz="1800" kern="1200" dirty="0">
                        <a:solidFill>
                          <a:schemeClr val="dk1"/>
                        </a:solidFill>
                        <a:effectLst/>
                        <a:latin typeface="+mn-lt"/>
                        <a:ea typeface="+mn-ea"/>
                        <a:cs typeface="+mn-cs"/>
                      </a:endParaRPr>
                    </a:p>
                    <a:p>
                      <a:r>
                        <a:rPr lang="en-IN" sz="1800" kern="1200" dirty="0" err="1">
                          <a:solidFill>
                            <a:schemeClr val="dk1"/>
                          </a:solidFill>
                          <a:effectLst/>
                          <a:latin typeface="+mn-lt"/>
                          <a:ea typeface="+mn-ea"/>
                          <a:cs typeface="+mn-cs"/>
                        </a:rPr>
                        <a:t>Aadhar</a:t>
                      </a:r>
                      <a:r>
                        <a:rPr lang="en-IN" sz="1800" kern="1200" dirty="0">
                          <a:solidFill>
                            <a:schemeClr val="dk1"/>
                          </a:solidFill>
                          <a:effectLst/>
                          <a:latin typeface="+mn-lt"/>
                          <a:ea typeface="+mn-ea"/>
                          <a:cs typeface="+mn-cs"/>
                        </a:rPr>
                        <a:t> Card</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module</a:t>
                      </a:r>
                      <a:endParaRPr lang="en-US" dirty="0"/>
                    </a:p>
                  </a:txBody>
                  <a:tcPr>
                    <a:lnT w="12700" cmpd="sng">
                      <a:noFill/>
                    </a:lnT>
                  </a:tcPr>
                </a:tc>
                <a:tc>
                  <a:txBody>
                    <a:bodyPr/>
                    <a:lstStyle/>
                    <a:p>
                      <a:r>
                        <a:rPr lang="en-IN" sz="1800" kern="1200" dirty="0">
                          <a:solidFill>
                            <a:schemeClr val="dk1"/>
                          </a:solidFill>
                          <a:effectLst/>
                          <a:latin typeface="+mn-lt"/>
                          <a:ea typeface="+mn-ea"/>
                          <a:cs typeface="+mn-cs"/>
                        </a:rPr>
                        <a:t>Open Government module and Click on </a:t>
                      </a:r>
                      <a:endParaRPr lang="en-US" sz="1800" kern="1200" dirty="0">
                        <a:solidFill>
                          <a:schemeClr val="dk1"/>
                        </a:solidFill>
                        <a:effectLst/>
                        <a:latin typeface="+mn-lt"/>
                        <a:ea typeface="+mn-ea"/>
                        <a:cs typeface="+mn-cs"/>
                      </a:endParaRPr>
                    </a:p>
                    <a:p>
                      <a:r>
                        <a:rPr lang="en-IN" sz="1800" kern="1200" dirty="0" err="1">
                          <a:solidFill>
                            <a:schemeClr val="dk1"/>
                          </a:solidFill>
                          <a:effectLst/>
                          <a:latin typeface="+mn-lt"/>
                          <a:ea typeface="+mn-ea"/>
                          <a:cs typeface="+mn-cs"/>
                        </a:rPr>
                        <a:t>Aadhar</a:t>
                      </a:r>
                      <a:r>
                        <a:rPr lang="en-IN" sz="1800" kern="1200" dirty="0">
                          <a:solidFill>
                            <a:schemeClr val="dk1"/>
                          </a:solidFill>
                          <a:effectLst/>
                          <a:latin typeface="+mn-lt"/>
                          <a:ea typeface="+mn-ea"/>
                          <a:cs typeface="+mn-cs"/>
                        </a:rPr>
                        <a:t> Card module</a:t>
                      </a:r>
                      <a:endParaRPr lang="en-US" dirty="0"/>
                    </a:p>
                  </a:txBody>
                  <a:tcPr>
                    <a:lnT w="12700" cmpd="sng">
                      <a:noFill/>
                    </a:lnT>
                  </a:tcPr>
                </a:tc>
                <a:tc>
                  <a:txBody>
                    <a:bodyPr/>
                    <a:lstStyle/>
                    <a:p>
                      <a:r>
                        <a:rPr lang="en-IN" sz="1800" kern="1200" dirty="0" err="1">
                          <a:solidFill>
                            <a:schemeClr val="dk1"/>
                          </a:solidFill>
                          <a:effectLst/>
                          <a:latin typeface="+mn-lt"/>
                          <a:ea typeface="+mn-ea"/>
                          <a:cs typeface="+mn-cs"/>
                        </a:rPr>
                        <a:t>Aadhar</a:t>
                      </a:r>
                      <a:r>
                        <a:rPr lang="en-IN" sz="1800" kern="1200" dirty="0">
                          <a:solidFill>
                            <a:schemeClr val="dk1"/>
                          </a:solidFill>
                          <a:effectLst/>
                          <a:latin typeface="+mn-lt"/>
                          <a:ea typeface="+mn-ea"/>
                          <a:cs typeface="+mn-cs"/>
                        </a:rPr>
                        <a:t> Card window should be displayed </a:t>
                      </a:r>
                      <a:endParaRPr lang="en-US" dirty="0"/>
                    </a:p>
                  </a:txBody>
                  <a:tcPr>
                    <a:lnT w="12700" cmpd="sng">
                      <a:noFill/>
                    </a:lnT>
                  </a:tcPr>
                </a:tc>
                <a:tc>
                  <a:txBody>
                    <a:bodyPr/>
                    <a:lstStyle/>
                    <a:p>
                      <a:r>
                        <a:rPr lang="en-IN" sz="1800" kern="1200" dirty="0" err="1">
                          <a:solidFill>
                            <a:schemeClr val="dk1"/>
                          </a:solidFill>
                          <a:effectLst/>
                          <a:latin typeface="+mn-lt"/>
                          <a:ea typeface="+mn-ea"/>
                          <a:cs typeface="+mn-cs"/>
                        </a:rPr>
                        <a:t>Aadhar</a:t>
                      </a:r>
                      <a:r>
                        <a:rPr lang="en-IN" sz="1800" kern="1200" dirty="0">
                          <a:solidFill>
                            <a:schemeClr val="dk1"/>
                          </a:solidFill>
                          <a:effectLst/>
                          <a:latin typeface="+mn-lt"/>
                          <a:ea typeface="+mn-ea"/>
                          <a:cs typeface="+mn-cs"/>
                        </a:rPr>
                        <a:t> Card window get displayed </a:t>
                      </a:r>
                      <a:endParaRPr lang="en-US" dirty="0"/>
                    </a:p>
                  </a:txBody>
                  <a:tcPr>
                    <a:lnT w="12700" cmpd="sng">
                      <a:noFill/>
                    </a:lnT>
                  </a:tcPr>
                </a:tc>
                <a:tc>
                  <a:txBody>
                    <a:bodyPr/>
                    <a:lstStyle/>
                    <a:p>
                      <a:r>
                        <a:rPr lang="en-US" dirty="0"/>
                        <a:t>PASS</a:t>
                      </a:r>
                    </a:p>
                  </a:txBody>
                  <a:tcPr>
                    <a:lnT w="12700" cmpd="sng">
                      <a:noFill/>
                    </a:lnT>
                  </a:tcPr>
                </a:tc>
                <a:extLst>
                  <a:ext uri="{0D108BD9-81ED-4DB2-BD59-A6C34878D82A}">
                    <a16:rowId xmlns:a16="http://schemas.microsoft.com/office/drawing/2014/main" val="10002"/>
                  </a:ext>
                </a:extLst>
              </a:tr>
              <a:tr h="1760852">
                <a:tc>
                  <a:txBody>
                    <a:bodyPr/>
                    <a:lstStyle/>
                    <a:p>
                      <a:r>
                        <a:rPr lang="en-US" dirty="0"/>
                        <a:t>8</a:t>
                      </a:r>
                    </a:p>
                  </a:txBody>
                  <a:tcPr/>
                </a:tc>
                <a:tc>
                  <a:txBody>
                    <a:bodyPr/>
                    <a:lstStyle/>
                    <a:p>
                      <a:r>
                        <a:rPr lang="en-US" dirty="0"/>
                        <a:t>TC_4_3</a:t>
                      </a:r>
                    </a:p>
                  </a:txBody>
                  <a:tcPr/>
                </a:tc>
                <a:tc>
                  <a:txBody>
                    <a:bodyPr/>
                    <a:lstStyle/>
                    <a:p>
                      <a:r>
                        <a:rPr lang="en-IN" sz="1800" kern="1200" dirty="0">
                          <a:solidFill>
                            <a:schemeClr val="dk1"/>
                          </a:solidFill>
                          <a:effectLst/>
                          <a:latin typeface="+mn-lt"/>
                          <a:ea typeface="+mn-ea"/>
                          <a:cs typeface="+mn-cs"/>
                        </a:rPr>
                        <a:t>To test the </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Pan Card module</a:t>
                      </a:r>
                      <a:endParaRPr lang="en-US" dirty="0"/>
                    </a:p>
                  </a:txBody>
                  <a:tcPr/>
                </a:tc>
                <a:tc>
                  <a:txBody>
                    <a:bodyPr/>
                    <a:lstStyle/>
                    <a:p>
                      <a:r>
                        <a:rPr lang="en-IN" sz="1800" kern="1200" dirty="0">
                          <a:solidFill>
                            <a:schemeClr val="dk1"/>
                          </a:solidFill>
                          <a:effectLst/>
                          <a:latin typeface="+mn-lt"/>
                          <a:ea typeface="+mn-ea"/>
                          <a:cs typeface="+mn-cs"/>
                        </a:rPr>
                        <a:t>1.Open the</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Government module</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2. Click on </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Pan Card</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module</a:t>
                      </a:r>
                      <a:endParaRPr lang="en-US" dirty="0"/>
                    </a:p>
                  </a:txBody>
                  <a:tcPr/>
                </a:tc>
                <a:tc>
                  <a:txBody>
                    <a:bodyPr/>
                    <a:lstStyle/>
                    <a:p>
                      <a:r>
                        <a:rPr lang="en-IN" sz="1800" kern="1200" dirty="0">
                          <a:solidFill>
                            <a:schemeClr val="dk1"/>
                          </a:solidFill>
                          <a:effectLst/>
                          <a:latin typeface="+mn-lt"/>
                          <a:ea typeface="+mn-ea"/>
                          <a:cs typeface="+mn-cs"/>
                        </a:rPr>
                        <a:t>Open Government module and Click on </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Pan Card module</a:t>
                      </a:r>
                      <a:endParaRPr lang="en-US" dirty="0"/>
                    </a:p>
                  </a:txBody>
                  <a:tcPr/>
                </a:tc>
                <a:tc>
                  <a:txBody>
                    <a:bodyPr/>
                    <a:lstStyle/>
                    <a:p>
                      <a:r>
                        <a:rPr lang="en-IN" sz="1800" kern="1200" dirty="0">
                          <a:solidFill>
                            <a:schemeClr val="dk1"/>
                          </a:solidFill>
                          <a:effectLst/>
                          <a:latin typeface="+mn-lt"/>
                          <a:ea typeface="+mn-ea"/>
                          <a:cs typeface="+mn-cs"/>
                        </a:rPr>
                        <a:t>Pan Card window should be displayed </a:t>
                      </a:r>
                      <a:endParaRPr lang="en-US" dirty="0"/>
                    </a:p>
                  </a:txBody>
                  <a:tcPr/>
                </a:tc>
                <a:tc>
                  <a:txBody>
                    <a:bodyPr/>
                    <a:lstStyle/>
                    <a:p>
                      <a:r>
                        <a:rPr lang="en-IN" sz="1800" kern="1200" dirty="0">
                          <a:solidFill>
                            <a:schemeClr val="dk1"/>
                          </a:solidFill>
                          <a:effectLst/>
                          <a:latin typeface="+mn-lt"/>
                          <a:ea typeface="+mn-ea"/>
                          <a:cs typeface="+mn-cs"/>
                        </a:rPr>
                        <a:t>Pan Card window get displayed </a:t>
                      </a:r>
                      <a:endParaRPr lang="en-US" dirty="0"/>
                    </a:p>
                  </a:txBody>
                  <a:tcPr/>
                </a:tc>
                <a:tc>
                  <a:txBody>
                    <a:bodyPr/>
                    <a:lstStyle/>
                    <a:p>
                      <a:r>
                        <a:rPr lang="en-US" dirty="0"/>
                        <a:t>PASS</a:t>
                      </a:r>
                    </a:p>
                  </a:txBody>
                  <a:tcPr/>
                </a:tc>
                <a:extLst>
                  <a:ext uri="{0D108BD9-81ED-4DB2-BD59-A6C34878D82A}">
                    <a16:rowId xmlns:a16="http://schemas.microsoft.com/office/drawing/2014/main" val="10003"/>
                  </a:ext>
                </a:extLst>
              </a:tr>
              <a:tr h="408717">
                <a:tc gridSpan="8">
                  <a:txBody>
                    <a:bodyPr/>
                    <a:lstStyle/>
                    <a:p>
                      <a:r>
                        <a:rPr lang="en-US" dirty="0"/>
                        <a:t>Ticket</a:t>
                      </a:r>
                      <a:r>
                        <a:rPr lang="en-US" baseline="0" dirty="0"/>
                        <a:t> Module</a:t>
                      </a:r>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586480">
                <a:tc>
                  <a:txBody>
                    <a:bodyPr/>
                    <a:lstStyle/>
                    <a:p>
                      <a:r>
                        <a:rPr lang="en-US" dirty="0"/>
                        <a:t>9</a:t>
                      </a:r>
                    </a:p>
                  </a:txBody>
                  <a:tcPr/>
                </a:tc>
                <a:tc>
                  <a:txBody>
                    <a:bodyPr/>
                    <a:lstStyle/>
                    <a:p>
                      <a:r>
                        <a:rPr lang="en-US" dirty="0"/>
                        <a:t>TC_5_1</a:t>
                      </a:r>
                    </a:p>
                  </a:txBody>
                  <a:tcPr/>
                </a:tc>
                <a:tc>
                  <a:txBody>
                    <a:bodyPr/>
                    <a:lstStyle/>
                    <a:p>
                      <a:r>
                        <a:rPr lang="en-IN" sz="1800" kern="1200" dirty="0">
                          <a:solidFill>
                            <a:schemeClr val="dk1"/>
                          </a:solidFill>
                          <a:effectLst/>
                          <a:latin typeface="+mn-lt"/>
                          <a:ea typeface="+mn-ea"/>
                          <a:cs typeface="+mn-cs"/>
                        </a:rPr>
                        <a:t>To test the </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Ticket module</a:t>
                      </a:r>
                      <a:endParaRPr lang="en-US" sz="1800" kern="1200" dirty="0">
                        <a:solidFill>
                          <a:schemeClr val="dk1"/>
                        </a:solidFill>
                        <a:effectLst/>
                        <a:latin typeface="+mn-lt"/>
                        <a:ea typeface="+mn-ea"/>
                        <a:cs typeface="+mn-cs"/>
                      </a:endParaRPr>
                    </a:p>
                    <a:p>
                      <a:endParaRPr lang="en-US" dirty="0"/>
                    </a:p>
                  </a:txBody>
                  <a:tcPr/>
                </a:tc>
                <a:tc>
                  <a:txBody>
                    <a:bodyPr/>
                    <a:lstStyle/>
                    <a:p>
                      <a:r>
                        <a:rPr lang="en-IN" sz="1800" kern="1200" dirty="0">
                          <a:solidFill>
                            <a:schemeClr val="dk1"/>
                          </a:solidFill>
                          <a:effectLst/>
                          <a:latin typeface="+mn-lt"/>
                          <a:ea typeface="+mn-ea"/>
                          <a:cs typeface="+mn-cs"/>
                        </a:rPr>
                        <a:t>1.Open the website</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2. Click on </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Ticket</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module</a:t>
                      </a:r>
                      <a:endParaRPr lang="en-US" dirty="0"/>
                    </a:p>
                  </a:txBody>
                  <a:tcPr/>
                </a:tc>
                <a:tc>
                  <a:txBody>
                    <a:bodyPr/>
                    <a:lstStyle/>
                    <a:p>
                      <a:r>
                        <a:rPr lang="en-IN" sz="1800" kern="1200" dirty="0">
                          <a:solidFill>
                            <a:schemeClr val="dk1"/>
                          </a:solidFill>
                          <a:effectLst/>
                          <a:latin typeface="+mn-lt"/>
                          <a:ea typeface="+mn-ea"/>
                          <a:cs typeface="+mn-cs"/>
                        </a:rPr>
                        <a:t>Open website and Click on </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Ticket module</a:t>
                      </a:r>
                      <a:endParaRPr lang="en-US" dirty="0"/>
                    </a:p>
                  </a:txBody>
                  <a:tcPr/>
                </a:tc>
                <a:tc>
                  <a:txBody>
                    <a:bodyPr/>
                    <a:lstStyle/>
                    <a:p>
                      <a:r>
                        <a:rPr lang="en-IN" sz="1800" kern="1200" dirty="0">
                          <a:solidFill>
                            <a:schemeClr val="dk1"/>
                          </a:solidFill>
                          <a:effectLst/>
                          <a:latin typeface="+mn-lt"/>
                          <a:ea typeface="+mn-ea"/>
                          <a:cs typeface="+mn-cs"/>
                        </a:rPr>
                        <a:t>Ticket window should be displayed </a:t>
                      </a:r>
                      <a:endParaRPr lang="en-US" dirty="0"/>
                    </a:p>
                  </a:txBody>
                  <a:tcPr/>
                </a:tc>
                <a:tc>
                  <a:txBody>
                    <a:bodyPr/>
                    <a:lstStyle/>
                    <a:p>
                      <a:r>
                        <a:rPr lang="en-IN" sz="1800" kern="1200" dirty="0">
                          <a:solidFill>
                            <a:schemeClr val="dk1"/>
                          </a:solidFill>
                          <a:effectLst/>
                          <a:latin typeface="+mn-lt"/>
                          <a:ea typeface="+mn-ea"/>
                          <a:cs typeface="+mn-cs"/>
                        </a:rPr>
                        <a:t>Ticket window get displayed </a:t>
                      </a:r>
                      <a:endParaRPr lang="en-US" dirty="0"/>
                    </a:p>
                  </a:txBody>
                  <a:tcPr/>
                </a:tc>
                <a:tc>
                  <a:txBody>
                    <a:bodyPr/>
                    <a:lstStyle/>
                    <a:p>
                      <a:r>
                        <a:rPr lang="en-US" dirty="0"/>
                        <a:t>PASS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7313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2342133"/>
              </p:ext>
            </p:extLst>
          </p:nvPr>
        </p:nvGraphicFramePr>
        <p:xfrm>
          <a:off x="310311" y="431321"/>
          <a:ext cx="11618245" cy="5727731"/>
        </p:xfrm>
        <a:graphic>
          <a:graphicData uri="http://schemas.openxmlformats.org/drawingml/2006/table">
            <a:tbl>
              <a:tblPr firstRow="1" bandRow="1">
                <a:tableStyleId>{5C22544A-7EE6-4342-B048-85BDC9FD1C3A}</a:tableStyleId>
              </a:tblPr>
              <a:tblGrid>
                <a:gridCol w="846165">
                  <a:extLst>
                    <a:ext uri="{9D8B030D-6E8A-4147-A177-3AD203B41FA5}">
                      <a16:colId xmlns:a16="http://schemas.microsoft.com/office/drawing/2014/main" val="20000"/>
                    </a:ext>
                  </a:extLst>
                </a:gridCol>
                <a:gridCol w="1323833">
                  <a:extLst>
                    <a:ext uri="{9D8B030D-6E8A-4147-A177-3AD203B41FA5}">
                      <a16:colId xmlns:a16="http://schemas.microsoft.com/office/drawing/2014/main" val="20001"/>
                    </a:ext>
                  </a:extLst>
                </a:gridCol>
                <a:gridCol w="1822810">
                  <a:extLst>
                    <a:ext uri="{9D8B030D-6E8A-4147-A177-3AD203B41FA5}">
                      <a16:colId xmlns:a16="http://schemas.microsoft.com/office/drawing/2014/main" val="20002"/>
                    </a:ext>
                  </a:extLst>
                </a:gridCol>
                <a:gridCol w="1829632">
                  <a:extLst>
                    <a:ext uri="{9D8B030D-6E8A-4147-A177-3AD203B41FA5}">
                      <a16:colId xmlns:a16="http://schemas.microsoft.com/office/drawing/2014/main" val="20003"/>
                    </a:ext>
                  </a:extLst>
                </a:gridCol>
                <a:gridCol w="1441241">
                  <a:extLst>
                    <a:ext uri="{9D8B030D-6E8A-4147-A177-3AD203B41FA5}">
                      <a16:colId xmlns:a16="http://schemas.microsoft.com/office/drawing/2014/main" val="20004"/>
                    </a:ext>
                  </a:extLst>
                </a:gridCol>
                <a:gridCol w="1777042">
                  <a:extLst>
                    <a:ext uri="{9D8B030D-6E8A-4147-A177-3AD203B41FA5}">
                      <a16:colId xmlns:a16="http://schemas.microsoft.com/office/drawing/2014/main" val="20005"/>
                    </a:ext>
                  </a:extLst>
                </a:gridCol>
                <a:gridCol w="1520578">
                  <a:extLst>
                    <a:ext uri="{9D8B030D-6E8A-4147-A177-3AD203B41FA5}">
                      <a16:colId xmlns:a16="http://schemas.microsoft.com/office/drawing/2014/main" val="20006"/>
                    </a:ext>
                  </a:extLst>
                </a:gridCol>
                <a:gridCol w="1056944">
                  <a:extLst>
                    <a:ext uri="{9D8B030D-6E8A-4147-A177-3AD203B41FA5}">
                      <a16:colId xmlns:a16="http://schemas.microsoft.com/office/drawing/2014/main" val="20007"/>
                    </a:ext>
                  </a:extLst>
                </a:gridCol>
              </a:tblGrid>
              <a:tr h="823562">
                <a:tc>
                  <a:txBody>
                    <a:bodyPr/>
                    <a:lstStyle/>
                    <a:p>
                      <a:r>
                        <a:rPr lang="en-US" dirty="0"/>
                        <a:t>Step</a:t>
                      </a:r>
                      <a:r>
                        <a:rPr lang="en-US" baseline="0" dirty="0"/>
                        <a:t> </a:t>
                      </a:r>
                      <a:endParaRPr lang="en-US" dirty="0"/>
                    </a:p>
                  </a:txBody>
                  <a:tcPr>
                    <a:lnB w="38100" cmpd="sng">
                      <a:noFill/>
                    </a:lnB>
                  </a:tcPr>
                </a:tc>
                <a:tc>
                  <a:txBody>
                    <a:bodyPr/>
                    <a:lstStyle/>
                    <a:p>
                      <a:r>
                        <a:rPr lang="en-US" dirty="0"/>
                        <a:t>Test</a:t>
                      </a:r>
                      <a:r>
                        <a:rPr lang="en-US" baseline="0" dirty="0"/>
                        <a:t> Cases ID</a:t>
                      </a:r>
                      <a:endParaRPr lang="en-US" dirty="0"/>
                    </a:p>
                  </a:txBody>
                  <a:tcPr>
                    <a:lnB w="38100" cmpd="sng">
                      <a:noFill/>
                    </a:lnB>
                  </a:tcPr>
                </a:tc>
                <a:tc>
                  <a:txBody>
                    <a:bodyPr/>
                    <a:lstStyle/>
                    <a:p>
                      <a:r>
                        <a:rPr lang="en-US" dirty="0"/>
                        <a:t>Description</a:t>
                      </a:r>
                    </a:p>
                  </a:txBody>
                  <a:tcPr>
                    <a:lnB w="38100" cmpd="sng">
                      <a:noFill/>
                    </a:lnB>
                  </a:tcPr>
                </a:tc>
                <a:tc>
                  <a:txBody>
                    <a:bodyPr/>
                    <a:lstStyle/>
                    <a:p>
                      <a:r>
                        <a:rPr lang="en-US" dirty="0"/>
                        <a:t>Steps</a:t>
                      </a:r>
                    </a:p>
                  </a:txBody>
                  <a:tcPr>
                    <a:lnB w="38100" cmpd="sng">
                      <a:noFill/>
                    </a:lnB>
                  </a:tcPr>
                </a:tc>
                <a:tc>
                  <a:txBody>
                    <a:bodyPr/>
                    <a:lstStyle/>
                    <a:p>
                      <a:r>
                        <a:rPr lang="en-US" dirty="0"/>
                        <a:t>Input Data</a:t>
                      </a:r>
                    </a:p>
                  </a:txBody>
                  <a:tcPr>
                    <a:lnB w="38100" cmpd="sng">
                      <a:noFill/>
                    </a:lnB>
                  </a:tcPr>
                </a:tc>
                <a:tc>
                  <a:txBody>
                    <a:bodyPr/>
                    <a:lstStyle/>
                    <a:p>
                      <a:r>
                        <a:rPr lang="en-US" dirty="0"/>
                        <a:t>Expected Result</a:t>
                      </a:r>
                    </a:p>
                  </a:txBody>
                  <a:tcPr>
                    <a:lnB w="38100" cmpd="sng">
                      <a:noFill/>
                    </a:lnB>
                  </a:tcPr>
                </a:tc>
                <a:tc>
                  <a:txBody>
                    <a:bodyPr/>
                    <a:lstStyle/>
                    <a:p>
                      <a:r>
                        <a:rPr lang="en-US" dirty="0"/>
                        <a:t>Actual</a:t>
                      </a:r>
                      <a:r>
                        <a:rPr lang="en-US" baseline="0" dirty="0"/>
                        <a:t> Result</a:t>
                      </a:r>
                      <a:endParaRPr lang="en-US" dirty="0"/>
                    </a:p>
                  </a:txBody>
                  <a:tcPr>
                    <a:lnB w="38100" cmpd="sng">
                      <a:noFill/>
                    </a:lnB>
                  </a:tcPr>
                </a:tc>
                <a:tc>
                  <a:txBody>
                    <a:bodyPr/>
                    <a:lstStyle/>
                    <a:p>
                      <a:r>
                        <a:rPr lang="en-US" dirty="0"/>
                        <a:t>Status</a:t>
                      </a:r>
                    </a:p>
                  </a:txBody>
                  <a:tcPr>
                    <a:lnB w="38100" cmpd="sng">
                      <a:noFill/>
                    </a:lnB>
                  </a:tcPr>
                </a:tc>
                <a:extLst>
                  <a:ext uri="{0D108BD9-81ED-4DB2-BD59-A6C34878D82A}">
                    <a16:rowId xmlns:a16="http://schemas.microsoft.com/office/drawing/2014/main" val="10000"/>
                  </a:ext>
                </a:extLst>
              </a:tr>
              <a:tr h="418642">
                <a:tc gridSpan="8">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119001">
                <a:tc>
                  <a:txBody>
                    <a:bodyPr/>
                    <a:lstStyle/>
                    <a:p>
                      <a:r>
                        <a:rPr lang="en-US" dirty="0"/>
                        <a:t>10</a:t>
                      </a:r>
                    </a:p>
                  </a:txBody>
                  <a:tcPr>
                    <a:lnT w="12700" cmpd="sng">
                      <a:noFill/>
                    </a:lnT>
                  </a:tcPr>
                </a:tc>
                <a:tc>
                  <a:txBody>
                    <a:bodyPr/>
                    <a:lstStyle/>
                    <a:p>
                      <a:r>
                        <a:rPr lang="en-US" dirty="0"/>
                        <a:t>TC_5_2</a:t>
                      </a:r>
                    </a:p>
                  </a:txBody>
                  <a:tcPr>
                    <a:lnT w="12700" cmpd="sng">
                      <a:noFill/>
                    </a:lnT>
                  </a:tcPr>
                </a:tc>
                <a:tc>
                  <a:txBody>
                    <a:bodyPr/>
                    <a:lstStyle/>
                    <a:p>
                      <a:r>
                        <a:rPr lang="en-IN" sz="1800" kern="1200" dirty="0">
                          <a:solidFill>
                            <a:schemeClr val="dk1"/>
                          </a:solidFill>
                          <a:effectLst/>
                          <a:latin typeface="+mn-lt"/>
                          <a:ea typeface="+mn-ea"/>
                          <a:cs typeface="+mn-cs"/>
                        </a:rPr>
                        <a:t>To test the </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Train Ticket Booking module</a:t>
                      </a:r>
                      <a:endParaRPr lang="en-US" sz="1800" kern="1200" dirty="0">
                        <a:solidFill>
                          <a:schemeClr val="dk1"/>
                        </a:solidFill>
                        <a:effectLst/>
                        <a:latin typeface="+mn-lt"/>
                        <a:ea typeface="+mn-ea"/>
                        <a:cs typeface="+mn-cs"/>
                      </a:endParaRPr>
                    </a:p>
                  </a:txBody>
                  <a:tcPr>
                    <a:lnT w="12700" cmpd="sng">
                      <a:noFill/>
                    </a:lnT>
                  </a:tcPr>
                </a:tc>
                <a:tc>
                  <a:txBody>
                    <a:bodyPr/>
                    <a:lstStyle/>
                    <a:p>
                      <a:r>
                        <a:rPr lang="en-IN" sz="1800" kern="1200" dirty="0">
                          <a:solidFill>
                            <a:schemeClr val="dk1"/>
                          </a:solidFill>
                          <a:effectLst/>
                          <a:latin typeface="+mn-lt"/>
                          <a:ea typeface="+mn-ea"/>
                          <a:cs typeface="+mn-cs"/>
                        </a:rPr>
                        <a:t>1.Open the</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Ticket module</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2. Click on Train Ticket Booking</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module</a:t>
                      </a:r>
                      <a:endParaRPr lang="en-US" dirty="0"/>
                    </a:p>
                  </a:txBody>
                  <a:tcPr>
                    <a:lnT w="12700" cmpd="sng">
                      <a:noFill/>
                    </a:lnT>
                  </a:tcPr>
                </a:tc>
                <a:tc>
                  <a:txBody>
                    <a:bodyPr/>
                    <a:lstStyle/>
                    <a:p>
                      <a:r>
                        <a:rPr lang="en-IN" sz="1800" kern="1200" dirty="0">
                          <a:solidFill>
                            <a:schemeClr val="dk1"/>
                          </a:solidFill>
                          <a:effectLst/>
                          <a:latin typeface="+mn-lt"/>
                          <a:ea typeface="+mn-ea"/>
                          <a:cs typeface="+mn-cs"/>
                        </a:rPr>
                        <a:t>Open Ticket module and Click on </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Train Ticket Booking module</a:t>
                      </a:r>
                      <a:endParaRPr lang="en-US" dirty="0"/>
                    </a:p>
                  </a:txBody>
                  <a:tcPr>
                    <a:lnT w="12700" cmpd="sng">
                      <a:noFill/>
                    </a:lnT>
                  </a:tcPr>
                </a:tc>
                <a:tc>
                  <a:txBody>
                    <a:bodyPr/>
                    <a:lstStyle/>
                    <a:p>
                      <a:r>
                        <a:rPr lang="en-IN" sz="1800" kern="1200" dirty="0">
                          <a:solidFill>
                            <a:schemeClr val="dk1"/>
                          </a:solidFill>
                          <a:effectLst/>
                          <a:latin typeface="+mn-lt"/>
                          <a:ea typeface="+mn-ea"/>
                          <a:cs typeface="+mn-cs"/>
                        </a:rPr>
                        <a:t>Train Ticket Booking window should be displayed </a:t>
                      </a:r>
                      <a:endParaRPr lang="en-US" dirty="0"/>
                    </a:p>
                  </a:txBody>
                  <a:tcPr>
                    <a:lnT w="12700" cmpd="sng">
                      <a:noFill/>
                    </a:lnT>
                  </a:tcPr>
                </a:tc>
                <a:tc>
                  <a:txBody>
                    <a:bodyPr/>
                    <a:lstStyle/>
                    <a:p>
                      <a:r>
                        <a:rPr lang="en-IN" sz="1800" kern="1200" dirty="0">
                          <a:solidFill>
                            <a:schemeClr val="dk1"/>
                          </a:solidFill>
                          <a:effectLst/>
                          <a:latin typeface="+mn-lt"/>
                          <a:ea typeface="+mn-ea"/>
                          <a:cs typeface="+mn-cs"/>
                        </a:rPr>
                        <a:t>Train Ticket Booking window get displayed </a:t>
                      </a:r>
                      <a:endParaRPr lang="en-US" dirty="0"/>
                    </a:p>
                  </a:txBody>
                  <a:tcPr>
                    <a:lnT w="12700" cmpd="sng">
                      <a:noFill/>
                    </a:lnT>
                  </a:tcPr>
                </a:tc>
                <a:tc>
                  <a:txBody>
                    <a:bodyPr/>
                    <a:lstStyle/>
                    <a:p>
                      <a:r>
                        <a:rPr lang="en-US" dirty="0"/>
                        <a:t>PASS</a:t>
                      </a:r>
                    </a:p>
                  </a:txBody>
                  <a:tcPr>
                    <a:lnT w="12700" cmpd="sng">
                      <a:noFill/>
                    </a:lnT>
                  </a:tcPr>
                </a:tc>
                <a:extLst>
                  <a:ext uri="{0D108BD9-81ED-4DB2-BD59-A6C34878D82A}">
                    <a16:rowId xmlns:a16="http://schemas.microsoft.com/office/drawing/2014/main" val="10002"/>
                  </a:ext>
                </a:extLst>
              </a:tr>
              <a:tr h="484783">
                <a:tc gridSpan="8">
                  <a:txBody>
                    <a:bodyPr/>
                    <a:lstStyle/>
                    <a:p>
                      <a:r>
                        <a:rPr lang="en-US" dirty="0"/>
                        <a:t>About</a:t>
                      </a:r>
                      <a:r>
                        <a:rPr lang="en-US" baseline="0" dirty="0"/>
                        <a:t> us</a:t>
                      </a:r>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881743">
                <a:tc>
                  <a:txBody>
                    <a:bodyPr/>
                    <a:lstStyle/>
                    <a:p>
                      <a:r>
                        <a:rPr lang="en-US" dirty="0"/>
                        <a:t>11</a:t>
                      </a:r>
                    </a:p>
                  </a:txBody>
                  <a:tcPr/>
                </a:tc>
                <a:tc>
                  <a:txBody>
                    <a:bodyPr/>
                    <a:lstStyle/>
                    <a:p>
                      <a:r>
                        <a:rPr lang="en-US" dirty="0"/>
                        <a:t>TC_6_1</a:t>
                      </a:r>
                    </a:p>
                  </a:txBody>
                  <a:tcPr/>
                </a:tc>
                <a:tc>
                  <a:txBody>
                    <a:bodyPr/>
                    <a:lstStyle/>
                    <a:p>
                      <a:r>
                        <a:rPr lang="en-IN" sz="1800" kern="1200" dirty="0">
                          <a:solidFill>
                            <a:schemeClr val="dk1"/>
                          </a:solidFill>
                          <a:effectLst/>
                          <a:latin typeface="+mn-lt"/>
                          <a:ea typeface="+mn-ea"/>
                          <a:cs typeface="+mn-cs"/>
                        </a:rPr>
                        <a:t>To test the </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About Us module</a:t>
                      </a:r>
                      <a:endParaRPr lang="en-US" sz="1800" kern="1200" dirty="0">
                        <a:solidFill>
                          <a:schemeClr val="dk1"/>
                        </a:solidFill>
                        <a:effectLst/>
                        <a:latin typeface="+mn-lt"/>
                        <a:ea typeface="+mn-ea"/>
                        <a:cs typeface="+mn-cs"/>
                      </a:endParaRPr>
                    </a:p>
                    <a:p>
                      <a:endParaRPr lang="en-US" dirty="0"/>
                    </a:p>
                  </a:txBody>
                  <a:tcPr/>
                </a:tc>
                <a:tc>
                  <a:txBody>
                    <a:bodyPr/>
                    <a:lstStyle/>
                    <a:p>
                      <a:r>
                        <a:rPr lang="en-IN" sz="1800" kern="1200" dirty="0">
                          <a:solidFill>
                            <a:schemeClr val="dk1"/>
                          </a:solidFill>
                          <a:effectLst/>
                          <a:latin typeface="+mn-lt"/>
                          <a:ea typeface="+mn-ea"/>
                          <a:cs typeface="+mn-cs"/>
                        </a:rPr>
                        <a:t>1.Open the website</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2. Click on </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About Us</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Module</a:t>
                      </a:r>
                      <a:endParaRPr lang="en-US" dirty="0"/>
                    </a:p>
                  </a:txBody>
                  <a:tcPr/>
                </a:tc>
                <a:tc>
                  <a:txBody>
                    <a:bodyPr/>
                    <a:lstStyle/>
                    <a:p>
                      <a:r>
                        <a:rPr lang="en-IN" sz="1800" kern="1200" dirty="0">
                          <a:solidFill>
                            <a:schemeClr val="dk1"/>
                          </a:solidFill>
                          <a:effectLst/>
                          <a:latin typeface="+mn-lt"/>
                          <a:ea typeface="+mn-ea"/>
                          <a:cs typeface="+mn-cs"/>
                        </a:rPr>
                        <a:t>Open website and Click on </a:t>
                      </a:r>
                      <a:endParaRPr lang="en-US"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About Us module</a:t>
                      </a:r>
                      <a:endParaRPr lang="en-US" sz="1600" dirty="0">
                        <a:effectLst/>
                        <a:latin typeface="Calibri"/>
                        <a:ea typeface="Calibri"/>
                        <a:cs typeface="Mangal"/>
                      </a:endParaRPr>
                    </a:p>
                  </a:txBody>
                  <a:tcPr marL="68580" marR="31750" marT="7620" marB="0"/>
                </a:tc>
                <a:tc>
                  <a:txBody>
                    <a:bodyPr/>
                    <a:lstStyle/>
                    <a:p>
                      <a:r>
                        <a:rPr lang="en-IN" sz="1800" kern="1200" dirty="0">
                          <a:solidFill>
                            <a:schemeClr val="dk1"/>
                          </a:solidFill>
                          <a:effectLst/>
                          <a:latin typeface="+mn-lt"/>
                          <a:ea typeface="+mn-ea"/>
                          <a:cs typeface="+mn-cs"/>
                        </a:rPr>
                        <a:t>About Us window should be displayed </a:t>
                      </a:r>
                      <a:endParaRPr lang="en-US" dirty="0"/>
                    </a:p>
                  </a:txBody>
                  <a:tcPr/>
                </a:tc>
                <a:tc>
                  <a:txBody>
                    <a:bodyPr/>
                    <a:lstStyle/>
                    <a:p>
                      <a:r>
                        <a:rPr lang="en-IN" sz="1800" kern="1200" dirty="0">
                          <a:solidFill>
                            <a:schemeClr val="dk1"/>
                          </a:solidFill>
                          <a:effectLst/>
                          <a:latin typeface="+mn-lt"/>
                          <a:ea typeface="+mn-ea"/>
                          <a:cs typeface="+mn-cs"/>
                        </a:rPr>
                        <a:t>About Us window get displayed </a:t>
                      </a:r>
                      <a:endParaRPr lang="en-US" dirty="0"/>
                    </a:p>
                  </a:txBody>
                  <a:tcPr/>
                </a:tc>
                <a:tc>
                  <a:txBody>
                    <a:bodyPr/>
                    <a:lstStyle/>
                    <a:p>
                      <a:r>
                        <a:rPr lang="en-US" dirty="0"/>
                        <a:t>PASS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42044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689" y="594106"/>
            <a:ext cx="8761413" cy="706964"/>
          </a:xfrm>
        </p:spPr>
        <p:txBody>
          <a:bodyPr/>
          <a:lstStyle/>
          <a:p>
            <a:r>
              <a:rPr lang="en-US" sz="4000" dirty="0">
                <a:latin typeface="Algerian" panose="04020705040A02060702" pitchFamily="82" charset="0"/>
              </a:rPr>
              <a:t>Cost Estimation</a:t>
            </a:r>
          </a:p>
        </p:txBody>
      </p:sp>
      <p:sp>
        <p:nvSpPr>
          <p:cNvPr id="3" name="Content Placeholder 2"/>
          <p:cNvSpPr>
            <a:spLocks noGrp="1"/>
          </p:cNvSpPr>
          <p:nvPr>
            <p:ph idx="1"/>
          </p:nvPr>
        </p:nvSpPr>
        <p:spPr>
          <a:xfrm>
            <a:off x="1154954" y="2191109"/>
            <a:ext cx="8825659" cy="4451231"/>
          </a:xfrm>
        </p:spPr>
        <p:txBody>
          <a:bodyPr>
            <a:noAutofit/>
          </a:bodyPr>
          <a:lstStyle/>
          <a:p>
            <a:r>
              <a:rPr lang="en-IN" sz="2400" b="1" dirty="0"/>
              <a:t>For our Organic project of 1.138 KLOC</a:t>
            </a:r>
            <a:endParaRPr lang="en-US" sz="2000" dirty="0"/>
          </a:p>
          <a:p>
            <a:r>
              <a:rPr lang="en-IN" sz="2400" dirty="0"/>
              <a:t>LOC=1138</a:t>
            </a:r>
            <a:endParaRPr lang="en-US" sz="2000" dirty="0"/>
          </a:p>
          <a:p>
            <a:pPr marL="0" indent="0">
              <a:buNone/>
            </a:pPr>
            <a:r>
              <a:rPr lang="en-US" sz="2400" dirty="0"/>
              <a:t>1.).KLOC</a:t>
            </a:r>
            <a:r>
              <a:rPr lang="en-IN" sz="2400" dirty="0"/>
              <a:t>=LOC/1000</a:t>
            </a:r>
          </a:p>
          <a:p>
            <a:pPr marL="0" indent="0">
              <a:buNone/>
            </a:pPr>
            <a:r>
              <a:rPr lang="en-IN" sz="2400" dirty="0"/>
              <a:t>	   =1138/1000</a:t>
            </a:r>
            <a:endParaRPr lang="en-US" dirty="0"/>
          </a:p>
          <a:p>
            <a:pPr marL="0" indent="0">
              <a:buNone/>
            </a:pPr>
            <a:r>
              <a:rPr lang="en-US" dirty="0"/>
              <a:t>	    </a:t>
            </a:r>
            <a:r>
              <a:rPr lang="en-IN" sz="2400" dirty="0"/>
              <a:t>=1.138 KLOC</a:t>
            </a:r>
          </a:p>
          <a:p>
            <a:pPr marL="0" indent="0">
              <a:buNone/>
            </a:pPr>
            <a:r>
              <a:rPr lang="en-IN" sz="2400" dirty="0"/>
              <a:t>2.)</a:t>
            </a:r>
            <a:r>
              <a:rPr lang="en-US" sz="2400" dirty="0"/>
              <a:t>Effort Applied (E)</a:t>
            </a:r>
            <a:endParaRPr lang="en-US" dirty="0"/>
          </a:p>
          <a:p>
            <a:pPr marL="0" indent="0">
              <a:buNone/>
            </a:pPr>
            <a:r>
              <a:rPr lang="en-IN" sz="2400" dirty="0"/>
              <a:t>	=2.4*(KLOC)^1.05</a:t>
            </a:r>
            <a:endParaRPr lang="en-US" sz="2000" dirty="0"/>
          </a:p>
          <a:p>
            <a:pPr marL="0" indent="0">
              <a:buNone/>
            </a:pPr>
            <a:r>
              <a:rPr lang="en-IN" sz="2400" dirty="0"/>
              <a:t>	=2.4*(1.138) ^1.05</a:t>
            </a:r>
            <a:endParaRPr lang="en-US" sz="2000" dirty="0"/>
          </a:p>
          <a:p>
            <a:pPr marL="0" indent="0">
              <a:buNone/>
            </a:pPr>
            <a:r>
              <a:rPr lang="en-IN" sz="2400" dirty="0"/>
              <a:t>	= 2.75 Man Per Month</a:t>
            </a:r>
            <a:endParaRPr lang="en-US" sz="2000" dirty="0"/>
          </a:p>
          <a:p>
            <a:pPr marL="0" indent="0">
              <a:buNone/>
            </a:pPr>
            <a:endParaRPr lang="en-US" sz="1400" dirty="0"/>
          </a:p>
        </p:txBody>
      </p:sp>
    </p:spTree>
    <p:extLst>
      <p:ext uri="{BB962C8B-B14F-4D97-AF65-F5344CB8AC3E}">
        <p14:creationId xmlns:p14="http://schemas.microsoft.com/office/powerpoint/2010/main" val="2709508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799" y="238528"/>
            <a:ext cx="11392619" cy="6555641"/>
          </a:xfrm>
          <a:prstGeom prst="rect">
            <a:avLst/>
          </a:prstGeom>
        </p:spPr>
        <p:txBody>
          <a:bodyPr wrap="square">
            <a:spAutoFit/>
          </a:bodyPr>
          <a:lstStyle/>
          <a:p>
            <a:pPr lvl="1"/>
            <a:r>
              <a:rPr lang="en-US" sz="2000" dirty="0"/>
              <a:t>2.)Development Time (D)</a:t>
            </a:r>
          </a:p>
          <a:p>
            <a:r>
              <a:rPr lang="en-IN" sz="2000" dirty="0"/>
              <a:t>		=2.5*(E)^0.38</a:t>
            </a:r>
            <a:endParaRPr lang="en-US" sz="2000" dirty="0"/>
          </a:p>
          <a:p>
            <a:r>
              <a:rPr lang="en-IN" sz="2000" dirty="0"/>
              <a:t>		=2.5*(2.75) ^0.38</a:t>
            </a:r>
            <a:endParaRPr lang="en-US" sz="2000" dirty="0"/>
          </a:p>
          <a:p>
            <a:r>
              <a:rPr lang="en-IN" sz="2000" dirty="0"/>
              <a:t>		=3.67 Month</a:t>
            </a:r>
            <a:endParaRPr lang="en-US" sz="2000" dirty="0"/>
          </a:p>
          <a:p>
            <a:pPr lvl="1"/>
            <a:r>
              <a:rPr lang="en-US" sz="2000" dirty="0"/>
              <a:t>3.)People Required (P)</a:t>
            </a:r>
          </a:p>
          <a:p>
            <a:r>
              <a:rPr lang="en-IN" sz="2000" dirty="0"/>
              <a:t>		=E/D</a:t>
            </a:r>
            <a:endParaRPr lang="en-US" sz="2000" dirty="0"/>
          </a:p>
          <a:p>
            <a:r>
              <a:rPr lang="en-IN" sz="2000" dirty="0"/>
              <a:t>		=2.75/3.67</a:t>
            </a:r>
            <a:endParaRPr lang="en-US" sz="2000" dirty="0"/>
          </a:p>
          <a:p>
            <a:r>
              <a:rPr lang="en-IN" sz="2000" dirty="0"/>
              <a:t>		=0.75 Count</a:t>
            </a:r>
          </a:p>
          <a:p>
            <a:r>
              <a:rPr lang="en-IN" sz="2000" dirty="0"/>
              <a:t>Cost Of Overall project,</a:t>
            </a:r>
            <a:endParaRPr lang="en-US" sz="2000" dirty="0"/>
          </a:p>
          <a:p>
            <a:r>
              <a:rPr lang="en-IN" sz="2000" dirty="0"/>
              <a:t>	Consider, Per Person Salary  = Rs.5500</a:t>
            </a:r>
            <a:endParaRPr lang="en-US" sz="2000" dirty="0"/>
          </a:p>
          <a:p>
            <a:r>
              <a:rPr lang="en-IN" sz="2000" dirty="0"/>
              <a:t>So,</a:t>
            </a:r>
            <a:endParaRPr lang="en-US" sz="2000" dirty="0"/>
          </a:p>
          <a:p>
            <a:r>
              <a:rPr lang="en-IN" sz="2000" dirty="0"/>
              <a:t>	Total Effort Cost=  Number of Staff*Salary Per Month</a:t>
            </a:r>
            <a:endParaRPr lang="en-US" sz="2000" dirty="0"/>
          </a:p>
          <a:p>
            <a:r>
              <a:rPr lang="en-IN" sz="2000" dirty="0"/>
              <a:t>			    = 2.75*5500</a:t>
            </a:r>
            <a:endParaRPr lang="en-US" sz="2000" dirty="0"/>
          </a:p>
          <a:p>
            <a:r>
              <a:rPr lang="en-IN" sz="2000" dirty="0"/>
              <a:t>			    = 15,125</a:t>
            </a:r>
            <a:endParaRPr lang="en-US" sz="2000" dirty="0"/>
          </a:p>
          <a:p>
            <a:r>
              <a:rPr lang="en-IN" sz="2000" dirty="0"/>
              <a:t>	Total Cost = Total Effort Cost*People Required</a:t>
            </a:r>
            <a:endParaRPr lang="en-US" sz="2000" dirty="0"/>
          </a:p>
          <a:p>
            <a:r>
              <a:rPr lang="en-IN" sz="2000" dirty="0"/>
              <a:t>		      =15,125*0.75</a:t>
            </a:r>
            <a:endParaRPr lang="en-US" sz="2000" dirty="0"/>
          </a:p>
          <a:p>
            <a:r>
              <a:rPr lang="en-IN" sz="2000" dirty="0"/>
              <a:t>		      =11,343</a:t>
            </a:r>
            <a:endParaRPr lang="en-US" sz="2000" dirty="0"/>
          </a:p>
          <a:p>
            <a:r>
              <a:rPr lang="en-IN" sz="2000" dirty="0"/>
              <a:t>So, Using Basic COCOMO Model we estimate our project Cost. Cost of project is </a:t>
            </a:r>
            <a:r>
              <a:rPr lang="en-IN" sz="2000" b="1" dirty="0" err="1"/>
              <a:t>Rs</a:t>
            </a:r>
            <a:r>
              <a:rPr lang="en-IN" sz="2000" b="1" dirty="0"/>
              <a:t>. 11,343</a:t>
            </a:r>
            <a:endParaRPr lang="en-US" sz="2000" dirty="0"/>
          </a:p>
          <a:p>
            <a:r>
              <a:rPr lang="en-IN" sz="2000" dirty="0"/>
              <a:t>      </a:t>
            </a:r>
            <a:endParaRPr lang="en-US" sz="2000" dirty="0"/>
          </a:p>
          <a:p>
            <a:endParaRPr lang="en-US" sz="2000" dirty="0"/>
          </a:p>
          <a:p>
            <a:r>
              <a:rPr lang="en-IN" dirty="0"/>
              <a:t>    </a:t>
            </a:r>
            <a:endParaRPr lang="en-US" sz="1600" dirty="0"/>
          </a:p>
        </p:txBody>
      </p:sp>
    </p:spTree>
    <p:extLst>
      <p:ext uri="{BB962C8B-B14F-4D97-AF65-F5344CB8AC3E}">
        <p14:creationId xmlns:p14="http://schemas.microsoft.com/office/powerpoint/2010/main" val="3459497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b="1" dirty="0">
                <a:latin typeface="Algerian" panose="04020705040A02060702" pitchFamily="82" charset="0"/>
              </a:rPr>
              <a:t>Advantages</a:t>
            </a:r>
          </a:p>
        </p:txBody>
      </p:sp>
      <p:sp>
        <p:nvSpPr>
          <p:cNvPr id="5" name="TextBox 4"/>
          <p:cNvSpPr txBox="1"/>
          <p:nvPr/>
        </p:nvSpPr>
        <p:spPr>
          <a:xfrm>
            <a:off x="545335" y="2247258"/>
            <a:ext cx="11130850" cy="4821769"/>
          </a:xfrm>
          <a:prstGeom prst="rect">
            <a:avLst/>
          </a:prstGeom>
          <a:noFill/>
        </p:spPr>
        <p:txBody>
          <a:bodyPr wrap="square" rtlCol="0">
            <a:spAutoFit/>
          </a:bodyPr>
          <a:lstStyle/>
          <a:p>
            <a:pPr marL="457200" indent="-457200" algn="just" defTabSz="457200" fontAlgn="base">
              <a:lnSpc>
                <a:spcPct val="150000"/>
              </a:lnSpc>
              <a:buSzPct val="80000"/>
              <a:buFont typeface="Wingdings" panose="05000000000000000000" pitchFamily="2" charset="2"/>
              <a:buChar char="Ø"/>
            </a:pPr>
            <a:r>
              <a:rPr lang="en-US" sz="2600" dirty="0">
                <a:solidFill>
                  <a:prstClr val="black"/>
                </a:solidFill>
              </a:rPr>
              <a:t>This Website helps the user to fill the forms with ease and proper guidance.</a:t>
            </a:r>
          </a:p>
          <a:p>
            <a:pPr marL="457200" indent="-457200" algn="just" defTabSz="457200" fontAlgn="base">
              <a:lnSpc>
                <a:spcPct val="150000"/>
              </a:lnSpc>
              <a:buSzPct val="80000"/>
              <a:buFont typeface="Wingdings" panose="05000000000000000000" pitchFamily="2" charset="2"/>
              <a:buChar char="Ø"/>
            </a:pPr>
            <a:r>
              <a:rPr lang="en-US" sz="2600" dirty="0">
                <a:solidFill>
                  <a:prstClr val="black"/>
                </a:solidFill>
              </a:rPr>
              <a:t>It will make sure that the user does not commit any mistake as the these forms are important.</a:t>
            </a:r>
          </a:p>
          <a:p>
            <a:pPr marL="457200" indent="-457200" algn="just" defTabSz="457200" fontAlgn="base">
              <a:lnSpc>
                <a:spcPct val="150000"/>
              </a:lnSpc>
              <a:buSzPct val="80000"/>
              <a:buFont typeface="Wingdings" panose="05000000000000000000" pitchFamily="2" charset="2"/>
              <a:buChar char="Ø"/>
            </a:pPr>
            <a:r>
              <a:rPr lang="en-US" sz="2600" dirty="0">
                <a:solidFill>
                  <a:prstClr val="black"/>
                </a:solidFill>
              </a:rPr>
              <a:t>All the data here will be up to date and with recent updates so the user doesn’t miss any of them.</a:t>
            </a:r>
          </a:p>
          <a:p>
            <a:pPr marL="457200" indent="-457200" algn="just" defTabSz="457200" fontAlgn="base">
              <a:lnSpc>
                <a:spcPct val="150000"/>
              </a:lnSpc>
              <a:buSzPct val="80000"/>
              <a:buFont typeface="Wingdings" panose="05000000000000000000" pitchFamily="2" charset="2"/>
              <a:buChar char="Ø"/>
            </a:pPr>
            <a:r>
              <a:rPr lang="en-US" sz="2600" dirty="0">
                <a:solidFill>
                  <a:prstClr val="black"/>
                </a:solidFill>
              </a:rPr>
              <a:t>This will be one stop destination for everyone and also user-friendly as well as free for everyone.</a:t>
            </a:r>
          </a:p>
          <a:p>
            <a:pPr marL="457200" indent="-457200" algn="just" defTabSz="457200" fontAlgn="base">
              <a:lnSpc>
                <a:spcPct val="150000"/>
              </a:lnSpc>
              <a:buSzPct val="80000"/>
              <a:buFont typeface="Wingdings" panose="05000000000000000000" pitchFamily="2" charset="2"/>
              <a:buChar char="Ø"/>
            </a:pPr>
            <a:endParaRPr lang="en-US" sz="2600" dirty="0">
              <a:solidFill>
                <a:prstClr val="black"/>
              </a:solidFill>
            </a:endParaRPr>
          </a:p>
        </p:txBody>
      </p:sp>
    </p:spTree>
    <p:extLst>
      <p:ext uri="{BB962C8B-B14F-4D97-AF65-F5344CB8AC3E}">
        <p14:creationId xmlns:p14="http://schemas.microsoft.com/office/powerpoint/2010/main" val="3534078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b="1" dirty="0">
                <a:latin typeface="Algerian" panose="04020705040A02060702" pitchFamily="82" charset="0"/>
              </a:rPr>
              <a:t>Limitations</a:t>
            </a:r>
          </a:p>
        </p:txBody>
      </p:sp>
      <p:sp>
        <p:nvSpPr>
          <p:cNvPr id="6" name="Content Placeholder 2">
            <a:extLst>
              <a:ext uri="{FF2B5EF4-FFF2-40B4-BE49-F238E27FC236}">
                <a16:creationId xmlns:a16="http://schemas.microsoft.com/office/drawing/2014/main" id="{98E38D20-C46E-456B-9E10-8EB36977A760}"/>
              </a:ext>
            </a:extLst>
          </p:cNvPr>
          <p:cNvSpPr>
            <a:spLocks noGrp="1"/>
          </p:cNvSpPr>
          <p:nvPr>
            <p:ph idx="1"/>
          </p:nvPr>
        </p:nvSpPr>
        <p:spPr>
          <a:xfrm>
            <a:off x="534459" y="2322334"/>
            <a:ext cx="11123082" cy="2605345"/>
          </a:xfrm>
        </p:spPr>
        <p:txBody>
          <a:bodyPr>
            <a:normAutofit/>
          </a:bodyPr>
          <a:lstStyle/>
          <a:p>
            <a:pPr marL="457200" indent="-457200" algn="just" fontAlgn="base">
              <a:spcBef>
                <a:spcPts val="0"/>
              </a:spcBef>
              <a:buClrTx/>
              <a:buFont typeface="Wingdings" panose="05000000000000000000" pitchFamily="2" charset="2"/>
              <a:buChar char="Ø"/>
            </a:pPr>
            <a:r>
              <a:rPr lang="en-US" sz="2400" dirty="0">
                <a:solidFill>
                  <a:schemeClr val="tx1"/>
                </a:solidFill>
              </a:rPr>
              <a:t>It requires active internet connection or else you can’t access it.</a:t>
            </a:r>
          </a:p>
          <a:p>
            <a:pPr marL="457200" indent="-457200" algn="just" fontAlgn="base">
              <a:spcBef>
                <a:spcPts val="0"/>
              </a:spcBef>
              <a:buClrTx/>
              <a:buFont typeface="Wingdings" panose="05000000000000000000" pitchFamily="2" charset="2"/>
              <a:buChar char="Ø"/>
            </a:pPr>
            <a:r>
              <a:rPr lang="en-US" sz="2400" dirty="0">
                <a:solidFill>
                  <a:schemeClr val="tx1"/>
                </a:solidFill>
              </a:rPr>
              <a:t>You should be Literate to understand the website.</a:t>
            </a:r>
          </a:p>
          <a:p>
            <a:pPr marL="457200" indent="-457200" algn="just" fontAlgn="base">
              <a:spcBef>
                <a:spcPts val="0"/>
              </a:spcBef>
              <a:buClrTx/>
              <a:buFont typeface="Wingdings" panose="05000000000000000000" pitchFamily="2" charset="2"/>
              <a:buChar char="Ø"/>
            </a:pPr>
            <a:endParaRPr lang="en-US" sz="2600" dirty="0">
              <a:solidFill>
                <a:schemeClr val="tx1"/>
              </a:solidFill>
            </a:endParaRPr>
          </a:p>
          <a:p>
            <a:pPr marL="457200" indent="-457200" algn="just" fontAlgn="base">
              <a:spcBef>
                <a:spcPts val="0"/>
              </a:spcBef>
              <a:buClrTx/>
              <a:buFont typeface="Wingdings" panose="05000000000000000000" pitchFamily="2" charset="2"/>
              <a:buChar char="Ø"/>
            </a:pPr>
            <a:endParaRPr lang="en-US" sz="2600" dirty="0">
              <a:solidFill>
                <a:schemeClr val="tx1"/>
              </a:solidFill>
            </a:endParaRPr>
          </a:p>
        </p:txBody>
      </p:sp>
      <p:pic>
        <p:nvPicPr>
          <p:cNvPr id="1027" name="Picture 3" descr="C:\Users\dell pc\AppData\Local\Microsoft\Windows\INetCache\IE\577BBWC0\kozzi-thinking_business_man-2237x169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0060" y="3207223"/>
            <a:ext cx="4912936" cy="353477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dell pc\AppData\Local\Microsoft\Windows\INetCache\IE\PMRZUGI3\Thinking-Man-PNG-HD-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8166" y="2410007"/>
            <a:ext cx="4950843" cy="4331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82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grpId="0" nodeType="clickEffect">
                                  <p:stCondLst>
                                    <p:cond delay="0"/>
                                  </p:stCondLst>
                                  <p:childTnLst>
                                    <p:animEffect transition="out" filter="fade">
                                      <p:cBhvr>
                                        <p:cTn id="13" dur="500" tmFilter="0, 0; .2, .5; .8, .5; 1, 0"/>
                                        <p:tgtEl>
                                          <p:spTgt spid="6">
                                            <p:txEl>
                                              <p:pRg st="0" end="0"/>
                                            </p:txEl>
                                          </p:spTgt>
                                        </p:tgtEl>
                                      </p:cBhvr>
                                    </p:animEffect>
                                    <p:animScale>
                                      <p:cBhvr>
                                        <p:cTn id="14" dur="250" autoRev="1" fill="hold"/>
                                        <p:tgtEl>
                                          <p:spTgt spid="6">
                                            <p:txEl>
                                              <p:pRg st="0" end="0"/>
                                            </p:txEl>
                                          </p:spTgt>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0" nodeType="clickEffect">
                                  <p:stCondLst>
                                    <p:cond delay="0"/>
                                  </p:stCondLst>
                                  <p:childTnLst>
                                    <p:animEffect transition="out" filter="fade">
                                      <p:cBhvr>
                                        <p:cTn id="18" dur="500" tmFilter="0, 0; .2, .5; .8, .5; 1, 0"/>
                                        <p:tgtEl>
                                          <p:spTgt spid="6">
                                            <p:txEl>
                                              <p:pRg st="1" end="1"/>
                                            </p:txEl>
                                          </p:spTgt>
                                        </p:tgtEl>
                                      </p:cBhvr>
                                    </p:animEffect>
                                    <p:animScale>
                                      <p:cBhvr>
                                        <p:cTn id="19" dur="250" autoRev="1" fill="hold"/>
                                        <p:tgtEl>
                                          <p:spTgt spid="6">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4000" b="1" dirty="0">
                <a:latin typeface="Algerian" panose="04020705040A02060702" pitchFamily="82" charset="0"/>
              </a:rPr>
              <a:t>Applications</a:t>
            </a:r>
            <a:endParaRPr lang="en-US" b="1" dirty="0">
              <a:latin typeface="Algerian" panose="04020705040A02060702" pitchFamily="82" charset="0"/>
            </a:endParaRPr>
          </a:p>
        </p:txBody>
      </p:sp>
      <p:sp>
        <p:nvSpPr>
          <p:cNvPr id="6" name="Content Placeholder 2">
            <a:extLst>
              <a:ext uri="{FF2B5EF4-FFF2-40B4-BE49-F238E27FC236}">
                <a16:creationId xmlns:a16="http://schemas.microsoft.com/office/drawing/2014/main" id="{98E38D20-C46E-456B-9E10-8EB36977A760}"/>
              </a:ext>
            </a:extLst>
          </p:cNvPr>
          <p:cNvSpPr>
            <a:spLocks noGrp="1"/>
          </p:cNvSpPr>
          <p:nvPr>
            <p:ph idx="1"/>
          </p:nvPr>
        </p:nvSpPr>
        <p:spPr>
          <a:xfrm>
            <a:off x="566374" y="2379636"/>
            <a:ext cx="11075166" cy="3502550"/>
          </a:xfrm>
        </p:spPr>
        <p:txBody>
          <a:bodyPr>
            <a:normAutofit/>
          </a:bodyPr>
          <a:lstStyle/>
          <a:p>
            <a:pPr marL="457200" lvl="0" indent="-457200" algn="just" fontAlgn="base">
              <a:spcBef>
                <a:spcPts val="0"/>
              </a:spcBef>
              <a:buClrTx/>
              <a:buFont typeface="Wingdings" panose="05000000000000000000" pitchFamily="2" charset="2"/>
              <a:buChar char="Ø"/>
            </a:pPr>
            <a:r>
              <a:rPr lang="en-US" sz="2600" dirty="0">
                <a:solidFill>
                  <a:schemeClr val="tx1"/>
                </a:solidFill>
              </a:rPr>
              <a:t>Anyone who wants to fill form can use it as reference.</a:t>
            </a:r>
          </a:p>
          <a:p>
            <a:pPr marL="457200" lvl="0" indent="-457200" algn="just" fontAlgn="base">
              <a:spcBef>
                <a:spcPts val="0"/>
              </a:spcBef>
              <a:buClrTx/>
              <a:buFont typeface="Wingdings" panose="05000000000000000000" pitchFamily="2" charset="2"/>
              <a:buChar char="Ø"/>
            </a:pPr>
            <a:r>
              <a:rPr lang="en-US" sz="2600" dirty="0">
                <a:solidFill>
                  <a:schemeClr val="tx1"/>
                </a:solidFill>
              </a:rPr>
              <a:t>To view the procedure to fill forms properly.</a:t>
            </a:r>
          </a:p>
          <a:p>
            <a:pPr marL="457200" lvl="0" indent="-457200" algn="just" fontAlgn="base">
              <a:spcBef>
                <a:spcPts val="0"/>
              </a:spcBef>
              <a:buClrTx/>
              <a:buFont typeface="Wingdings" panose="05000000000000000000" pitchFamily="2" charset="2"/>
              <a:buChar char="Ø"/>
            </a:pPr>
            <a:r>
              <a:rPr lang="en-US" sz="2600" dirty="0">
                <a:solidFill>
                  <a:schemeClr val="tx1"/>
                </a:solidFill>
              </a:rPr>
              <a:t>It can be used by Schools and Colleges for students.</a:t>
            </a:r>
          </a:p>
          <a:p>
            <a:pPr marL="457200" lvl="0" indent="-457200" algn="just" fontAlgn="base">
              <a:spcBef>
                <a:spcPts val="0"/>
              </a:spcBef>
              <a:buClrTx/>
              <a:buFont typeface="Wingdings" panose="05000000000000000000" pitchFamily="2" charset="2"/>
              <a:buChar char="Ø"/>
            </a:pPr>
            <a:endParaRPr lang="en-US" sz="2600" dirty="0">
              <a:solidFill>
                <a:schemeClr val="tx1"/>
              </a:solidFill>
            </a:endParaRPr>
          </a:p>
          <a:p>
            <a:pPr marL="457200" lvl="0" indent="-457200" algn="just" fontAlgn="base">
              <a:spcBef>
                <a:spcPts val="0"/>
              </a:spcBef>
              <a:buClrTx/>
              <a:buFont typeface="Wingdings" panose="05000000000000000000" pitchFamily="2" charset="2"/>
              <a:buChar char="Ø"/>
            </a:pPr>
            <a:endParaRPr lang="en-US" sz="2600" dirty="0">
              <a:solidFill>
                <a:schemeClr val="tx1"/>
              </a:solidFill>
            </a:endParaRPr>
          </a:p>
          <a:p>
            <a:pPr marL="457200" lvl="0" indent="-457200" algn="just" fontAlgn="base">
              <a:spcBef>
                <a:spcPts val="0"/>
              </a:spcBef>
              <a:buClrTx/>
              <a:buFont typeface="Wingdings" panose="05000000000000000000" pitchFamily="2" charset="2"/>
              <a:buChar char="Ø"/>
            </a:pPr>
            <a:endParaRPr lang="en-US" sz="2600" dirty="0">
              <a:solidFill>
                <a:schemeClr val="tx1"/>
              </a:solidFill>
            </a:endParaRPr>
          </a:p>
        </p:txBody>
      </p:sp>
      <p:pic>
        <p:nvPicPr>
          <p:cNvPr id="3074" name="Picture 2" descr="C:\Users\dell pc\AppData\Local\Microsoft\Windows\INetCache\IE\577BBWC0\Achievements_Arrow[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4521" y="3795713"/>
            <a:ext cx="6297283"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49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grpId="0" nodeType="clickEffect">
                                  <p:stCondLst>
                                    <p:cond delay="0"/>
                                  </p:stCondLst>
                                  <p:childTnLst>
                                    <p:animEffect transition="out" filter="fade">
                                      <p:cBhvr>
                                        <p:cTn id="13" dur="500" tmFilter="0, 0; .2, .5; .8, .5; 1, 0"/>
                                        <p:tgtEl>
                                          <p:spTgt spid="6">
                                            <p:txEl>
                                              <p:pRg st="0" end="0"/>
                                            </p:txEl>
                                          </p:spTgt>
                                        </p:tgtEl>
                                      </p:cBhvr>
                                    </p:animEffect>
                                    <p:animScale>
                                      <p:cBhvr>
                                        <p:cTn id="14" dur="250" autoRev="1" fill="hold"/>
                                        <p:tgtEl>
                                          <p:spTgt spid="6">
                                            <p:txEl>
                                              <p:pRg st="0" end="0"/>
                                            </p:txEl>
                                          </p:spTgt>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0" nodeType="clickEffect">
                                  <p:stCondLst>
                                    <p:cond delay="0"/>
                                  </p:stCondLst>
                                  <p:childTnLst>
                                    <p:animEffect transition="out" filter="fade">
                                      <p:cBhvr>
                                        <p:cTn id="18" dur="500" tmFilter="0, 0; .2, .5; .8, .5; 1, 0"/>
                                        <p:tgtEl>
                                          <p:spTgt spid="6">
                                            <p:txEl>
                                              <p:pRg st="1" end="1"/>
                                            </p:txEl>
                                          </p:spTgt>
                                        </p:tgtEl>
                                      </p:cBhvr>
                                    </p:animEffect>
                                    <p:animScale>
                                      <p:cBhvr>
                                        <p:cTn id="19" dur="250" autoRev="1" fill="hold"/>
                                        <p:tgtEl>
                                          <p:spTgt spid="6">
                                            <p:txEl>
                                              <p:pRg st="1" end="1"/>
                                            </p:txEl>
                                          </p:spTgt>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grpId="0" nodeType="clickEffect">
                                  <p:stCondLst>
                                    <p:cond delay="0"/>
                                  </p:stCondLst>
                                  <p:childTnLst>
                                    <p:animEffect transition="out" filter="fade">
                                      <p:cBhvr>
                                        <p:cTn id="23" dur="500" tmFilter="0, 0; .2, .5; .8, .5; 1, 0"/>
                                        <p:tgtEl>
                                          <p:spTgt spid="6">
                                            <p:txEl>
                                              <p:pRg st="2" end="2"/>
                                            </p:txEl>
                                          </p:spTgt>
                                        </p:tgtEl>
                                      </p:cBhvr>
                                    </p:animEffect>
                                    <p:animScale>
                                      <p:cBhvr>
                                        <p:cTn id="24" dur="250" autoRev="1" fill="hold"/>
                                        <p:tgtEl>
                                          <p:spTgt spid="6">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b="1" dirty="0">
                <a:latin typeface="Algerian" panose="04020705040A02060702" pitchFamily="82" charset="0"/>
              </a:rPr>
              <a:t>Future scope</a:t>
            </a:r>
          </a:p>
        </p:txBody>
      </p:sp>
      <p:sp>
        <p:nvSpPr>
          <p:cNvPr id="6" name="Content Placeholder 2">
            <a:extLst>
              <a:ext uri="{FF2B5EF4-FFF2-40B4-BE49-F238E27FC236}">
                <a16:creationId xmlns:a16="http://schemas.microsoft.com/office/drawing/2014/main" id="{98E38D20-C46E-456B-9E10-8EB36977A760}"/>
              </a:ext>
            </a:extLst>
          </p:cNvPr>
          <p:cNvSpPr>
            <a:spLocks noGrp="1"/>
          </p:cNvSpPr>
          <p:nvPr>
            <p:ph idx="1"/>
          </p:nvPr>
        </p:nvSpPr>
        <p:spPr>
          <a:xfrm>
            <a:off x="533327" y="2456597"/>
            <a:ext cx="11149157" cy="4028716"/>
          </a:xfrm>
        </p:spPr>
        <p:txBody>
          <a:bodyPr>
            <a:normAutofit/>
          </a:bodyPr>
          <a:lstStyle/>
          <a:p>
            <a:pPr marL="457200" indent="-457200" algn="just" fontAlgn="base">
              <a:spcBef>
                <a:spcPts val="0"/>
              </a:spcBef>
              <a:buClrTx/>
              <a:buFont typeface="Wingdings" panose="05000000000000000000" pitchFamily="2" charset="2"/>
              <a:buChar char="Ø"/>
            </a:pPr>
            <a:r>
              <a:rPr lang="en-IN" sz="2600" dirty="0">
                <a:solidFill>
                  <a:schemeClr val="tx1"/>
                </a:solidFill>
              </a:rPr>
              <a:t>We can use our propose system in every online services where filling online form is required. </a:t>
            </a:r>
          </a:p>
          <a:p>
            <a:pPr marL="457200" indent="-457200" algn="just" fontAlgn="base">
              <a:spcBef>
                <a:spcPts val="0"/>
              </a:spcBef>
              <a:buClrTx/>
              <a:buFont typeface="Wingdings" panose="05000000000000000000" pitchFamily="2" charset="2"/>
              <a:buChar char="Ø"/>
            </a:pPr>
            <a:r>
              <a:rPr lang="en-IN" sz="2600" dirty="0">
                <a:solidFill>
                  <a:schemeClr val="tx1"/>
                </a:solidFill>
              </a:rPr>
              <a:t>In future every organisation, department and government offices adopt online methods for form filling. </a:t>
            </a:r>
          </a:p>
          <a:p>
            <a:pPr marL="457200" indent="-457200" algn="just" fontAlgn="base">
              <a:spcBef>
                <a:spcPts val="0"/>
              </a:spcBef>
              <a:buClrTx/>
              <a:buFont typeface="Wingdings" panose="05000000000000000000" pitchFamily="2" charset="2"/>
              <a:buChar char="Ø"/>
            </a:pPr>
            <a:r>
              <a:rPr lang="en-IN" sz="2600" dirty="0">
                <a:solidFill>
                  <a:schemeClr val="tx1"/>
                </a:solidFill>
              </a:rPr>
              <a:t>As number of application required online form filling ,user require some assistance in filling online form. </a:t>
            </a:r>
          </a:p>
          <a:p>
            <a:pPr marL="457200" indent="-457200" algn="just" fontAlgn="base">
              <a:spcBef>
                <a:spcPts val="0"/>
              </a:spcBef>
              <a:buClrTx/>
              <a:buFont typeface="Wingdings" panose="05000000000000000000" pitchFamily="2" charset="2"/>
              <a:buChar char="Ø"/>
            </a:pPr>
            <a:r>
              <a:rPr lang="en-IN" sz="2600" dirty="0">
                <a:solidFill>
                  <a:schemeClr val="tx1"/>
                </a:solidFill>
              </a:rPr>
              <a:t>Our proposed system will provide solution for this problem and create great user experience.</a:t>
            </a:r>
            <a:endParaRPr lang="en-US" sz="2600" dirty="0">
              <a:solidFill>
                <a:schemeClr val="tx1"/>
              </a:solidFill>
            </a:endParaRPr>
          </a:p>
        </p:txBody>
      </p:sp>
    </p:spTree>
    <p:extLst>
      <p:ext uri="{BB962C8B-B14F-4D97-AF65-F5344CB8AC3E}">
        <p14:creationId xmlns:p14="http://schemas.microsoft.com/office/powerpoint/2010/main" val="3174689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grpId="0" nodeType="clickEffect">
                                  <p:stCondLst>
                                    <p:cond delay="0"/>
                                  </p:stCondLst>
                                  <p:childTnLst>
                                    <p:animEffect transition="out" filter="fade">
                                      <p:cBhvr>
                                        <p:cTn id="13" dur="500" tmFilter="0, 0; .2, .5; .8, .5; 1, 0"/>
                                        <p:tgtEl>
                                          <p:spTgt spid="6">
                                            <p:txEl>
                                              <p:pRg st="0" end="0"/>
                                            </p:txEl>
                                          </p:spTgt>
                                        </p:tgtEl>
                                      </p:cBhvr>
                                    </p:animEffect>
                                    <p:animScale>
                                      <p:cBhvr>
                                        <p:cTn id="14" dur="250" autoRev="1" fill="hold"/>
                                        <p:tgtEl>
                                          <p:spTgt spid="6">
                                            <p:txEl>
                                              <p:pRg st="0" end="0"/>
                                            </p:txEl>
                                          </p:spTgt>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0" nodeType="clickEffect">
                                  <p:stCondLst>
                                    <p:cond delay="0"/>
                                  </p:stCondLst>
                                  <p:childTnLst>
                                    <p:animEffect transition="out" filter="fade">
                                      <p:cBhvr>
                                        <p:cTn id="18" dur="500" tmFilter="0, 0; .2, .5; .8, .5; 1, 0"/>
                                        <p:tgtEl>
                                          <p:spTgt spid="6">
                                            <p:txEl>
                                              <p:pRg st="1" end="1"/>
                                            </p:txEl>
                                          </p:spTgt>
                                        </p:tgtEl>
                                      </p:cBhvr>
                                    </p:animEffect>
                                    <p:animScale>
                                      <p:cBhvr>
                                        <p:cTn id="19" dur="250" autoRev="1" fill="hold"/>
                                        <p:tgtEl>
                                          <p:spTgt spid="6">
                                            <p:txEl>
                                              <p:pRg st="1" end="1"/>
                                            </p:txEl>
                                          </p:spTgt>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grpId="0" nodeType="clickEffect">
                                  <p:stCondLst>
                                    <p:cond delay="0"/>
                                  </p:stCondLst>
                                  <p:childTnLst>
                                    <p:animEffect transition="out" filter="fade">
                                      <p:cBhvr>
                                        <p:cTn id="23" dur="500" tmFilter="0, 0; .2, .5; .8, .5; 1, 0"/>
                                        <p:tgtEl>
                                          <p:spTgt spid="6">
                                            <p:txEl>
                                              <p:pRg st="2" end="2"/>
                                            </p:txEl>
                                          </p:spTgt>
                                        </p:tgtEl>
                                      </p:cBhvr>
                                    </p:animEffect>
                                    <p:animScale>
                                      <p:cBhvr>
                                        <p:cTn id="24" dur="250" autoRev="1" fill="hold"/>
                                        <p:tgtEl>
                                          <p:spTgt spid="6">
                                            <p:txEl>
                                              <p:pRg st="2" end="2"/>
                                            </p:txEl>
                                          </p:spTgt>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grpId="0" nodeType="clickEffect">
                                  <p:stCondLst>
                                    <p:cond delay="0"/>
                                  </p:stCondLst>
                                  <p:childTnLst>
                                    <p:animEffect transition="out" filter="fade">
                                      <p:cBhvr>
                                        <p:cTn id="28" dur="500" tmFilter="0, 0; .2, .5; .8, .5; 1, 0"/>
                                        <p:tgtEl>
                                          <p:spTgt spid="6">
                                            <p:txEl>
                                              <p:pRg st="3" end="3"/>
                                            </p:txEl>
                                          </p:spTgt>
                                        </p:tgtEl>
                                      </p:cBhvr>
                                    </p:animEffect>
                                    <p:animScale>
                                      <p:cBhvr>
                                        <p:cTn id="29" dur="250" autoRev="1" fill="hold"/>
                                        <p:tgtEl>
                                          <p:spTgt spid="6">
                                            <p:txEl>
                                              <p:pRg st="3" end="3"/>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b="1" dirty="0">
                <a:latin typeface="Algerian" panose="04020705040A02060702" pitchFamily="82" charset="0"/>
              </a:rPr>
              <a:t>Conclusion</a:t>
            </a:r>
          </a:p>
        </p:txBody>
      </p:sp>
      <p:sp>
        <p:nvSpPr>
          <p:cNvPr id="6" name="Content Placeholder 2">
            <a:extLst>
              <a:ext uri="{FF2B5EF4-FFF2-40B4-BE49-F238E27FC236}">
                <a16:creationId xmlns:a16="http://schemas.microsoft.com/office/drawing/2014/main" id="{98E38D20-C46E-456B-9E10-8EB36977A760}"/>
              </a:ext>
            </a:extLst>
          </p:cNvPr>
          <p:cNvSpPr>
            <a:spLocks noGrp="1"/>
          </p:cNvSpPr>
          <p:nvPr>
            <p:ph idx="1"/>
          </p:nvPr>
        </p:nvSpPr>
        <p:spPr>
          <a:xfrm>
            <a:off x="516133" y="2355884"/>
            <a:ext cx="11125407" cy="3444415"/>
          </a:xfrm>
        </p:spPr>
        <p:txBody>
          <a:bodyPr>
            <a:normAutofit/>
          </a:bodyPr>
          <a:lstStyle/>
          <a:p>
            <a:pPr marL="457200" indent="-457200" algn="just" fontAlgn="base">
              <a:lnSpc>
                <a:spcPct val="110000"/>
              </a:lnSpc>
              <a:spcBef>
                <a:spcPts val="0"/>
              </a:spcBef>
              <a:buClrTx/>
              <a:buFont typeface="Wingdings" panose="05000000000000000000" pitchFamily="2" charset="2"/>
              <a:buChar char="Ø"/>
            </a:pPr>
            <a:r>
              <a:rPr lang="en-IN" sz="2600" dirty="0">
                <a:solidFill>
                  <a:schemeClr val="tx1"/>
                </a:solidFill>
              </a:rPr>
              <a:t>This system address the problem of Online form filling by exploring the relationships between the fields and input values. </a:t>
            </a:r>
          </a:p>
          <a:p>
            <a:pPr marL="457200" indent="-457200" algn="just" fontAlgn="base">
              <a:lnSpc>
                <a:spcPct val="110000"/>
              </a:lnSpc>
              <a:spcBef>
                <a:spcPts val="0"/>
              </a:spcBef>
              <a:buClrTx/>
              <a:buFont typeface="Wingdings" panose="05000000000000000000" pitchFamily="2" charset="2"/>
              <a:buChar char="Ø"/>
            </a:pPr>
            <a:r>
              <a:rPr lang="en-IN" sz="2600" dirty="0">
                <a:solidFill>
                  <a:schemeClr val="tx1"/>
                </a:solidFill>
              </a:rPr>
              <a:t>It is an intelligent system to help users to fill the web forms and save time. </a:t>
            </a:r>
          </a:p>
          <a:p>
            <a:pPr marL="457200" indent="-457200" algn="just" fontAlgn="base">
              <a:lnSpc>
                <a:spcPct val="110000"/>
              </a:lnSpc>
              <a:spcBef>
                <a:spcPts val="0"/>
              </a:spcBef>
              <a:buClrTx/>
              <a:buFont typeface="Wingdings" panose="05000000000000000000" pitchFamily="2" charset="2"/>
              <a:buChar char="Ø"/>
            </a:pPr>
            <a:r>
              <a:rPr lang="en-IN" sz="2600" dirty="0">
                <a:solidFill>
                  <a:schemeClr val="tx1"/>
                </a:solidFill>
              </a:rPr>
              <a:t>This system uses to fill any type online forms. </a:t>
            </a:r>
          </a:p>
          <a:p>
            <a:pPr marL="457200" indent="-457200" algn="just" fontAlgn="base">
              <a:lnSpc>
                <a:spcPct val="110000"/>
              </a:lnSpc>
              <a:spcBef>
                <a:spcPts val="0"/>
              </a:spcBef>
              <a:buClrTx/>
              <a:buFont typeface="Wingdings" panose="05000000000000000000" pitchFamily="2" charset="2"/>
              <a:buChar char="Ø"/>
            </a:pPr>
            <a:r>
              <a:rPr lang="en-IN" sz="2600" dirty="0">
                <a:solidFill>
                  <a:schemeClr val="tx1"/>
                </a:solidFill>
              </a:rPr>
              <a:t>This web application mainly used for reducing the manual form filling process. </a:t>
            </a:r>
          </a:p>
          <a:p>
            <a:pPr marL="457200" indent="-457200" algn="just" fontAlgn="base">
              <a:lnSpc>
                <a:spcPct val="110000"/>
              </a:lnSpc>
              <a:spcBef>
                <a:spcPts val="0"/>
              </a:spcBef>
              <a:buClrTx/>
              <a:buFont typeface="Wingdings" panose="05000000000000000000" pitchFamily="2" charset="2"/>
              <a:buChar char="Ø"/>
            </a:pPr>
            <a:r>
              <a:rPr lang="en-IN" sz="2600" dirty="0">
                <a:solidFill>
                  <a:schemeClr val="tx1"/>
                </a:solidFill>
              </a:rPr>
              <a:t>The browser helps users quickly view and fill out the documents that are already online at publicly available URLs.</a:t>
            </a:r>
            <a:endParaRPr lang="en-US" sz="2600" dirty="0">
              <a:solidFill>
                <a:schemeClr val="tx1"/>
              </a:solidFill>
            </a:endParaRPr>
          </a:p>
        </p:txBody>
      </p:sp>
    </p:spTree>
    <p:extLst>
      <p:ext uri="{BB962C8B-B14F-4D97-AF65-F5344CB8AC3E}">
        <p14:creationId xmlns:p14="http://schemas.microsoft.com/office/powerpoint/2010/main" val="21755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grpId="0" nodeType="clickEffect">
                                  <p:stCondLst>
                                    <p:cond delay="0"/>
                                  </p:stCondLst>
                                  <p:childTnLst>
                                    <p:animEffect transition="out" filter="fade">
                                      <p:cBhvr>
                                        <p:cTn id="13" dur="500" tmFilter="0, 0; .2, .5; .8, .5; 1, 0"/>
                                        <p:tgtEl>
                                          <p:spTgt spid="6">
                                            <p:txEl>
                                              <p:pRg st="0" end="0"/>
                                            </p:txEl>
                                          </p:spTgt>
                                        </p:tgtEl>
                                      </p:cBhvr>
                                    </p:animEffect>
                                    <p:animScale>
                                      <p:cBhvr>
                                        <p:cTn id="14" dur="250" autoRev="1" fill="hold"/>
                                        <p:tgtEl>
                                          <p:spTgt spid="6">
                                            <p:txEl>
                                              <p:pRg st="0" end="0"/>
                                            </p:txEl>
                                          </p:spTgt>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0" nodeType="clickEffect">
                                  <p:stCondLst>
                                    <p:cond delay="0"/>
                                  </p:stCondLst>
                                  <p:childTnLst>
                                    <p:animEffect transition="out" filter="fade">
                                      <p:cBhvr>
                                        <p:cTn id="18" dur="500" tmFilter="0, 0; .2, .5; .8, .5; 1, 0"/>
                                        <p:tgtEl>
                                          <p:spTgt spid="6">
                                            <p:txEl>
                                              <p:pRg st="1" end="1"/>
                                            </p:txEl>
                                          </p:spTgt>
                                        </p:tgtEl>
                                      </p:cBhvr>
                                    </p:animEffect>
                                    <p:animScale>
                                      <p:cBhvr>
                                        <p:cTn id="19" dur="250" autoRev="1" fill="hold"/>
                                        <p:tgtEl>
                                          <p:spTgt spid="6">
                                            <p:txEl>
                                              <p:pRg st="1" end="1"/>
                                            </p:txEl>
                                          </p:spTgt>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grpId="0" nodeType="clickEffect">
                                  <p:stCondLst>
                                    <p:cond delay="0"/>
                                  </p:stCondLst>
                                  <p:childTnLst>
                                    <p:animEffect transition="out" filter="fade">
                                      <p:cBhvr>
                                        <p:cTn id="23" dur="500" tmFilter="0, 0; .2, .5; .8, .5; 1, 0"/>
                                        <p:tgtEl>
                                          <p:spTgt spid="6">
                                            <p:txEl>
                                              <p:pRg st="2" end="2"/>
                                            </p:txEl>
                                          </p:spTgt>
                                        </p:tgtEl>
                                      </p:cBhvr>
                                    </p:animEffect>
                                    <p:animScale>
                                      <p:cBhvr>
                                        <p:cTn id="24" dur="250" autoRev="1" fill="hold"/>
                                        <p:tgtEl>
                                          <p:spTgt spid="6">
                                            <p:txEl>
                                              <p:pRg st="2" end="2"/>
                                            </p:txEl>
                                          </p:spTgt>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grpId="0" nodeType="clickEffect">
                                  <p:stCondLst>
                                    <p:cond delay="0"/>
                                  </p:stCondLst>
                                  <p:childTnLst>
                                    <p:animEffect transition="out" filter="fade">
                                      <p:cBhvr>
                                        <p:cTn id="28" dur="500" tmFilter="0, 0; .2, .5; .8, .5; 1, 0"/>
                                        <p:tgtEl>
                                          <p:spTgt spid="6">
                                            <p:txEl>
                                              <p:pRg st="3" end="3"/>
                                            </p:txEl>
                                          </p:spTgt>
                                        </p:tgtEl>
                                      </p:cBhvr>
                                    </p:animEffect>
                                    <p:animScale>
                                      <p:cBhvr>
                                        <p:cTn id="29" dur="250" autoRev="1" fill="hold"/>
                                        <p:tgtEl>
                                          <p:spTgt spid="6">
                                            <p:txEl>
                                              <p:pRg st="3" end="3"/>
                                            </p:txEl>
                                          </p:spTgt>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grpId="0" nodeType="clickEffect">
                                  <p:stCondLst>
                                    <p:cond delay="0"/>
                                  </p:stCondLst>
                                  <p:childTnLst>
                                    <p:animEffect transition="out" filter="fade">
                                      <p:cBhvr>
                                        <p:cTn id="33" dur="500" tmFilter="0, 0; .2, .5; .8, .5; 1, 0"/>
                                        <p:tgtEl>
                                          <p:spTgt spid="6">
                                            <p:txEl>
                                              <p:pRg st="4" end="4"/>
                                            </p:txEl>
                                          </p:spTgt>
                                        </p:tgtEl>
                                      </p:cBhvr>
                                    </p:animEffect>
                                    <p:animScale>
                                      <p:cBhvr>
                                        <p:cTn id="34" dur="25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b="1" dirty="0">
                <a:latin typeface="Algerian" panose="04020705040A02060702" pitchFamily="82" charset="0"/>
              </a:rPr>
              <a:t>Bibliography and Reference</a:t>
            </a:r>
          </a:p>
        </p:txBody>
      </p:sp>
      <p:sp>
        <p:nvSpPr>
          <p:cNvPr id="6" name="Content Placeholder 2">
            <a:extLst>
              <a:ext uri="{FF2B5EF4-FFF2-40B4-BE49-F238E27FC236}">
                <a16:creationId xmlns:a16="http://schemas.microsoft.com/office/drawing/2014/main" id="{98E38D20-C46E-456B-9E10-8EB36977A760}"/>
              </a:ext>
            </a:extLst>
          </p:cNvPr>
          <p:cNvSpPr>
            <a:spLocks noGrp="1"/>
          </p:cNvSpPr>
          <p:nvPr>
            <p:ph idx="1"/>
          </p:nvPr>
        </p:nvSpPr>
        <p:spPr>
          <a:xfrm>
            <a:off x="382137" y="2229369"/>
            <a:ext cx="11341290" cy="4444386"/>
          </a:xfrm>
        </p:spPr>
        <p:txBody>
          <a:bodyPr>
            <a:noAutofit/>
          </a:bodyPr>
          <a:lstStyle/>
          <a:p>
            <a:pPr marL="457200" lvl="0" indent="-457200" algn="just" fontAlgn="base">
              <a:spcBef>
                <a:spcPts val="0"/>
              </a:spcBef>
              <a:buClrTx/>
              <a:buFont typeface="Wingdings" panose="05000000000000000000" pitchFamily="2" charset="2"/>
              <a:buChar char="Ø"/>
            </a:pPr>
            <a:r>
              <a:rPr lang="en-US" sz="2600" dirty="0">
                <a:solidFill>
                  <a:schemeClr val="tx1"/>
                </a:solidFill>
              </a:rPr>
              <a:t>Barbosa, L. and </a:t>
            </a:r>
            <a:r>
              <a:rPr lang="en-US" sz="2600" dirty="0" err="1">
                <a:solidFill>
                  <a:schemeClr val="tx1"/>
                </a:solidFill>
              </a:rPr>
              <a:t>Freire</a:t>
            </a:r>
            <a:r>
              <a:rPr lang="en-US" sz="2600" dirty="0">
                <a:solidFill>
                  <a:schemeClr val="tx1"/>
                </a:solidFill>
              </a:rPr>
              <a:t>, J.: Siphoning Hidden-Web Data through keyword-based interfaces. SBBD, 309–321, (2004).</a:t>
            </a:r>
          </a:p>
          <a:p>
            <a:pPr marL="457200" lvl="0" indent="-457200" algn="just" fontAlgn="base">
              <a:spcBef>
                <a:spcPts val="0"/>
              </a:spcBef>
              <a:buClrTx/>
              <a:buFont typeface="Wingdings" panose="05000000000000000000" pitchFamily="2" charset="2"/>
              <a:buChar char="Ø"/>
            </a:pPr>
            <a:r>
              <a:rPr lang="en-US" sz="2600" dirty="0">
                <a:solidFill>
                  <a:schemeClr val="tx1"/>
                </a:solidFill>
              </a:rPr>
              <a:t>Toda, G.A. and Cortez, E. and da Silva, A.S. and de </a:t>
            </a:r>
            <a:r>
              <a:rPr lang="en-US" sz="2600" dirty="0" err="1">
                <a:solidFill>
                  <a:schemeClr val="tx1"/>
                </a:solidFill>
              </a:rPr>
              <a:t>Moura</a:t>
            </a:r>
            <a:r>
              <a:rPr lang="en-US" sz="2600" dirty="0">
                <a:solidFill>
                  <a:schemeClr val="tx1"/>
                </a:solidFill>
              </a:rPr>
              <a:t>, E.: A probabilistic approach for automatically filling form-based web interfaces. Proc. of the VLDB Endowment, 4(3): 151–160. (2010).</a:t>
            </a:r>
          </a:p>
          <a:p>
            <a:pPr marL="457200" lvl="0" indent="-457200" algn="just" fontAlgn="base">
              <a:spcBef>
                <a:spcPts val="0"/>
              </a:spcBef>
              <a:buClrTx/>
              <a:buFont typeface="Wingdings" panose="05000000000000000000" pitchFamily="2" charset="2"/>
              <a:buChar char="Ø"/>
            </a:pPr>
            <a:r>
              <a:rPr lang="en-US" sz="2600" dirty="0">
                <a:solidFill>
                  <a:schemeClr val="tx1"/>
                </a:solidFill>
              </a:rPr>
              <a:t>HARTMANN M. and MUHLHAUSER M. (2009) ’Context-Aware Form Filling for Web Applications’, ICSC’ 09. IEEE International Conference on Semantic Computing, 2009, pp. 221-228.</a:t>
            </a:r>
          </a:p>
          <a:p>
            <a:pPr marL="457200" lvl="0" indent="-457200" algn="just" fontAlgn="base">
              <a:spcBef>
                <a:spcPts val="0"/>
              </a:spcBef>
              <a:buClrTx/>
              <a:buFont typeface="Wingdings" panose="05000000000000000000" pitchFamily="2" charset="2"/>
              <a:buChar char="Ø"/>
            </a:pPr>
            <a:r>
              <a:rPr lang="en-US" sz="2600" dirty="0" err="1">
                <a:solidFill>
                  <a:schemeClr val="tx1"/>
                </a:solidFill>
              </a:rPr>
              <a:t>Nilesh</a:t>
            </a:r>
            <a:r>
              <a:rPr lang="en-US" sz="2600" dirty="0">
                <a:solidFill>
                  <a:schemeClr val="tx1"/>
                </a:solidFill>
              </a:rPr>
              <a:t> </a:t>
            </a:r>
            <a:r>
              <a:rPr lang="en-US" sz="2600" dirty="0" err="1">
                <a:solidFill>
                  <a:schemeClr val="tx1"/>
                </a:solidFill>
              </a:rPr>
              <a:t>Rathod</a:t>
            </a:r>
            <a:r>
              <a:rPr lang="en-US" sz="2600" dirty="0">
                <a:solidFill>
                  <a:schemeClr val="tx1"/>
                </a:solidFill>
              </a:rPr>
              <a:t>, </a:t>
            </a:r>
            <a:r>
              <a:rPr lang="en-US" sz="2600" dirty="0" err="1">
                <a:solidFill>
                  <a:schemeClr val="tx1"/>
                </a:solidFill>
              </a:rPr>
              <a:t>Seema</a:t>
            </a:r>
            <a:r>
              <a:rPr lang="en-US" sz="2600" dirty="0">
                <a:solidFill>
                  <a:schemeClr val="tx1"/>
                </a:solidFill>
              </a:rPr>
              <a:t> Shah, </a:t>
            </a:r>
            <a:r>
              <a:rPr lang="en-US" sz="2600" dirty="0" err="1">
                <a:solidFill>
                  <a:schemeClr val="tx1"/>
                </a:solidFill>
              </a:rPr>
              <a:t>Kavita</a:t>
            </a:r>
            <a:r>
              <a:rPr lang="en-US" sz="2600" dirty="0">
                <a:solidFill>
                  <a:schemeClr val="tx1"/>
                </a:solidFill>
              </a:rPr>
              <a:t> </a:t>
            </a:r>
            <a:r>
              <a:rPr lang="en-US" sz="2600" dirty="0" err="1">
                <a:solidFill>
                  <a:schemeClr val="tx1"/>
                </a:solidFill>
              </a:rPr>
              <a:t>Shirsat</a:t>
            </a:r>
            <a:r>
              <a:rPr lang="en-US" sz="2600" dirty="0">
                <a:solidFill>
                  <a:schemeClr val="tx1"/>
                </a:solidFill>
              </a:rPr>
              <a:t>,” An Interactive Online Training &amp; Placement System”, International Journal of Advanced Research in Computer and Communication Engineering, Vol. 3, Issue 12, December-2013.</a:t>
            </a:r>
          </a:p>
        </p:txBody>
      </p:sp>
    </p:spTree>
    <p:extLst>
      <p:ext uri="{BB962C8B-B14F-4D97-AF65-F5344CB8AC3E}">
        <p14:creationId xmlns:p14="http://schemas.microsoft.com/office/powerpoint/2010/main" val="320908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grpId="0" nodeType="clickEffect">
                                  <p:stCondLst>
                                    <p:cond delay="0"/>
                                  </p:stCondLst>
                                  <p:childTnLst>
                                    <p:animEffect transition="out" filter="fade">
                                      <p:cBhvr>
                                        <p:cTn id="13" dur="500" tmFilter="0, 0; .2, .5; .8, .5; 1, 0"/>
                                        <p:tgtEl>
                                          <p:spTgt spid="6">
                                            <p:txEl>
                                              <p:pRg st="0" end="0"/>
                                            </p:txEl>
                                          </p:spTgt>
                                        </p:tgtEl>
                                      </p:cBhvr>
                                    </p:animEffect>
                                    <p:animScale>
                                      <p:cBhvr>
                                        <p:cTn id="14" dur="250" autoRev="1" fill="hold"/>
                                        <p:tgtEl>
                                          <p:spTgt spid="6">
                                            <p:txEl>
                                              <p:pRg st="0" end="0"/>
                                            </p:txEl>
                                          </p:spTgt>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0" nodeType="clickEffect">
                                  <p:stCondLst>
                                    <p:cond delay="0"/>
                                  </p:stCondLst>
                                  <p:childTnLst>
                                    <p:animEffect transition="out" filter="fade">
                                      <p:cBhvr>
                                        <p:cTn id="18" dur="500" tmFilter="0, 0; .2, .5; .8, .5; 1, 0"/>
                                        <p:tgtEl>
                                          <p:spTgt spid="6">
                                            <p:txEl>
                                              <p:pRg st="1" end="1"/>
                                            </p:txEl>
                                          </p:spTgt>
                                        </p:tgtEl>
                                      </p:cBhvr>
                                    </p:animEffect>
                                    <p:animScale>
                                      <p:cBhvr>
                                        <p:cTn id="19" dur="250" autoRev="1" fill="hold"/>
                                        <p:tgtEl>
                                          <p:spTgt spid="6">
                                            <p:txEl>
                                              <p:pRg st="1" end="1"/>
                                            </p:txEl>
                                          </p:spTgt>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grpId="0" nodeType="clickEffect">
                                  <p:stCondLst>
                                    <p:cond delay="0"/>
                                  </p:stCondLst>
                                  <p:childTnLst>
                                    <p:animEffect transition="out" filter="fade">
                                      <p:cBhvr>
                                        <p:cTn id="23" dur="500" tmFilter="0, 0; .2, .5; .8, .5; 1, 0"/>
                                        <p:tgtEl>
                                          <p:spTgt spid="6">
                                            <p:txEl>
                                              <p:pRg st="2" end="2"/>
                                            </p:txEl>
                                          </p:spTgt>
                                        </p:tgtEl>
                                      </p:cBhvr>
                                    </p:animEffect>
                                    <p:animScale>
                                      <p:cBhvr>
                                        <p:cTn id="24" dur="250" autoRev="1" fill="hold"/>
                                        <p:tgtEl>
                                          <p:spTgt spid="6">
                                            <p:txEl>
                                              <p:pRg st="2" end="2"/>
                                            </p:txEl>
                                          </p:spTgt>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grpId="0" nodeType="clickEffect">
                                  <p:stCondLst>
                                    <p:cond delay="0"/>
                                  </p:stCondLst>
                                  <p:childTnLst>
                                    <p:animEffect transition="out" filter="fade">
                                      <p:cBhvr>
                                        <p:cTn id="28" dur="500" tmFilter="0, 0; .2, .5; .8, .5; 1, 0"/>
                                        <p:tgtEl>
                                          <p:spTgt spid="6">
                                            <p:txEl>
                                              <p:pRg st="3" end="3"/>
                                            </p:txEl>
                                          </p:spTgt>
                                        </p:tgtEl>
                                      </p:cBhvr>
                                    </p:animEffect>
                                    <p:animScale>
                                      <p:cBhvr>
                                        <p:cTn id="29" dur="250" autoRev="1" fill="hold"/>
                                        <p:tgtEl>
                                          <p:spTgt spid="6">
                                            <p:txEl>
                                              <p:pRg st="3" end="3"/>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4000" b="1" dirty="0">
                <a:latin typeface="Algerian" panose="04020705040A02060702" pitchFamily="82" charset="0"/>
              </a:rPr>
              <a:t>Introduction</a:t>
            </a:r>
          </a:p>
        </p:txBody>
      </p:sp>
      <p:sp>
        <p:nvSpPr>
          <p:cNvPr id="6" name="Content Placeholder 2">
            <a:extLst>
              <a:ext uri="{FF2B5EF4-FFF2-40B4-BE49-F238E27FC236}">
                <a16:creationId xmlns:a16="http://schemas.microsoft.com/office/drawing/2014/main" id="{98E38D20-C46E-456B-9E10-8EB36977A760}"/>
              </a:ext>
            </a:extLst>
          </p:cNvPr>
          <p:cNvSpPr>
            <a:spLocks noGrp="1"/>
          </p:cNvSpPr>
          <p:nvPr>
            <p:ph idx="1"/>
          </p:nvPr>
        </p:nvSpPr>
        <p:spPr>
          <a:xfrm>
            <a:off x="773655" y="2328204"/>
            <a:ext cx="10920362" cy="4351338"/>
          </a:xfrm>
        </p:spPr>
        <p:txBody>
          <a:bodyPr>
            <a:normAutofit/>
          </a:bodyPr>
          <a:lstStyle/>
          <a:p>
            <a:pPr marL="457200" indent="-457200" algn="just">
              <a:lnSpc>
                <a:spcPct val="100000"/>
              </a:lnSpc>
              <a:spcBef>
                <a:spcPts val="0"/>
              </a:spcBef>
              <a:buClrTx/>
              <a:buFont typeface="Wingdings" panose="05000000000000000000" pitchFamily="2" charset="2"/>
              <a:buChar char="Ø"/>
            </a:pPr>
            <a:r>
              <a:rPr lang="en-US" sz="2600" dirty="0">
                <a:solidFill>
                  <a:schemeClr val="tx1"/>
                </a:solidFill>
              </a:rPr>
              <a:t>Technology has opened a wide range of possibilities for the college students and all citizens by availing the various facility provided by the colleges/ Institutions/Government etc. </a:t>
            </a:r>
          </a:p>
          <a:p>
            <a:pPr marL="457200" indent="-457200" algn="just">
              <a:lnSpc>
                <a:spcPct val="100000"/>
              </a:lnSpc>
              <a:spcBef>
                <a:spcPts val="0"/>
              </a:spcBef>
              <a:buClrTx/>
              <a:buFont typeface="Wingdings" panose="05000000000000000000" pitchFamily="2" charset="2"/>
              <a:buChar char="Ø"/>
            </a:pPr>
            <a:r>
              <a:rPr lang="en-US" sz="2600" dirty="0">
                <a:solidFill>
                  <a:schemeClr val="tx1"/>
                </a:solidFill>
              </a:rPr>
              <a:t>Thus, the working style has changed in a variety of ways. </a:t>
            </a:r>
          </a:p>
          <a:p>
            <a:pPr marL="457200" indent="-457200" algn="just">
              <a:lnSpc>
                <a:spcPct val="100000"/>
              </a:lnSpc>
              <a:spcBef>
                <a:spcPts val="0"/>
              </a:spcBef>
              <a:buClrTx/>
              <a:buFont typeface="Wingdings" panose="05000000000000000000" pitchFamily="2" charset="2"/>
              <a:buChar char="Ø"/>
            </a:pPr>
            <a:r>
              <a:rPr lang="en-US" sz="2600" dirty="0">
                <a:solidFill>
                  <a:schemeClr val="tx1"/>
                </a:solidFill>
              </a:rPr>
              <a:t>In some cases, the application form or exam form or any form required by the government have been converted to fully online mode. </a:t>
            </a:r>
          </a:p>
          <a:p>
            <a:pPr marL="457200" indent="-457200" algn="just">
              <a:lnSpc>
                <a:spcPct val="100000"/>
              </a:lnSpc>
              <a:spcBef>
                <a:spcPts val="0"/>
              </a:spcBef>
              <a:buClrTx/>
              <a:buFont typeface="Wingdings" panose="05000000000000000000" pitchFamily="2" charset="2"/>
              <a:buChar char="Ø"/>
            </a:pPr>
            <a:r>
              <a:rPr lang="en-US" sz="2600" dirty="0">
                <a:solidFill>
                  <a:schemeClr val="tx1"/>
                </a:solidFill>
              </a:rPr>
              <a:t>Concern authority and the applicant do not have any face-to-face contact in such cases.</a:t>
            </a:r>
          </a:p>
          <a:p>
            <a:pPr marL="457200" indent="-457200" algn="just">
              <a:lnSpc>
                <a:spcPct val="100000"/>
              </a:lnSpc>
              <a:spcBef>
                <a:spcPts val="0"/>
              </a:spcBef>
              <a:buClrTx/>
              <a:buFont typeface="Wingdings" panose="05000000000000000000" pitchFamily="2" charset="2"/>
              <a:buChar char="Ø"/>
            </a:pPr>
            <a:r>
              <a:rPr lang="en-US" sz="2600" dirty="0">
                <a:solidFill>
                  <a:schemeClr val="tx1"/>
                </a:solidFill>
              </a:rPr>
              <a:t>In other cases, we can see that some part of the application process has converted a portion of their process online and some portion is still offline.</a:t>
            </a:r>
          </a:p>
        </p:txBody>
      </p:sp>
    </p:spTree>
    <p:extLst>
      <p:ext uri="{BB962C8B-B14F-4D97-AF65-F5344CB8AC3E}">
        <p14:creationId xmlns:p14="http://schemas.microsoft.com/office/powerpoint/2010/main" val="3768419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grpId="0" nodeType="clickEffect">
                                  <p:stCondLst>
                                    <p:cond delay="0"/>
                                  </p:stCondLst>
                                  <p:childTnLst>
                                    <p:animEffect transition="out" filter="fade">
                                      <p:cBhvr>
                                        <p:cTn id="13" dur="500" tmFilter="0, 0; .2, .5; .8, .5; 1, 0"/>
                                        <p:tgtEl>
                                          <p:spTgt spid="6">
                                            <p:txEl>
                                              <p:pRg st="0" end="0"/>
                                            </p:txEl>
                                          </p:spTgt>
                                        </p:tgtEl>
                                      </p:cBhvr>
                                    </p:animEffect>
                                    <p:animScale>
                                      <p:cBhvr>
                                        <p:cTn id="14" dur="250" autoRev="1" fill="hold"/>
                                        <p:tgtEl>
                                          <p:spTgt spid="6">
                                            <p:txEl>
                                              <p:pRg st="0" end="0"/>
                                            </p:txEl>
                                          </p:spTgt>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0" nodeType="clickEffect">
                                  <p:stCondLst>
                                    <p:cond delay="0"/>
                                  </p:stCondLst>
                                  <p:childTnLst>
                                    <p:animEffect transition="out" filter="fade">
                                      <p:cBhvr>
                                        <p:cTn id="18" dur="500" tmFilter="0, 0; .2, .5; .8, .5; 1, 0"/>
                                        <p:tgtEl>
                                          <p:spTgt spid="6">
                                            <p:txEl>
                                              <p:pRg st="1" end="1"/>
                                            </p:txEl>
                                          </p:spTgt>
                                        </p:tgtEl>
                                      </p:cBhvr>
                                    </p:animEffect>
                                    <p:animScale>
                                      <p:cBhvr>
                                        <p:cTn id="19" dur="250" autoRev="1" fill="hold"/>
                                        <p:tgtEl>
                                          <p:spTgt spid="6">
                                            <p:txEl>
                                              <p:pRg st="1" end="1"/>
                                            </p:txEl>
                                          </p:spTgt>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grpId="0" nodeType="clickEffect">
                                  <p:stCondLst>
                                    <p:cond delay="0"/>
                                  </p:stCondLst>
                                  <p:childTnLst>
                                    <p:animEffect transition="out" filter="fade">
                                      <p:cBhvr>
                                        <p:cTn id="23" dur="500" tmFilter="0, 0; .2, .5; .8, .5; 1, 0"/>
                                        <p:tgtEl>
                                          <p:spTgt spid="6">
                                            <p:txEl>
                                              <p:pRg st="2" end="2"/>
                                            </p:txEl>
                                          </p:spTgt>
                                        </p:tgtEl>
                                      </p:cBhvr>
                                    </p:animEffect>
                                    <p:animScale>
                                      <p:cBhvr>
                                        <p:cTn id="24" dur="250" autoRev="1" fill="hold"/>
                                        <p:tgtEl>
                                          <p:spTgt spid="6">
                                            <p:txEl>
                                              <p:pRg st="2" end="2"/>
                                            </p:txEl>
                                          </p:spTgt>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grpId="0" nodeType="clickEffect">
                                  <p:stCondLst>
                                    <p:cond delay="0"/>
                                  </p:stCondLst>
                                  <p:childTnLst>
                                    <p:animEffect transition="out" filter="fade">
                                      <p:cBhvr>
                                        <p:cTn id="28" dur="500" tmFilter="0, 0; .2, .5; .8, .5; 1, 0"/>
                                        <p:tgtEl>
                                          <p:spTgt spid="6">
                                            <p:txEl>
                                              <p:pRg st="3" end="3"/>
                                            </p:txEl>
                                          </p:spTgt>
                                        </p:tgtEl>
                                      </p:cBhvr>
                                    </p:animEffect>
                                    <p:animScale>
                                      <p:cBhvr>
                                        <p:cTn id="29" dur="250" autoRev="1" fill="hold"/>
                                        <p:tgtEl>
                                          <p:spTgt spid="6">
                                            <p:txEl>
                                              <p:pRg st="3" end="3"/>
                                            </p:txEl>
                                          </p:spTgt>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grpId="0" nodeType="clickEffect">
                                  <p:stCondLst>
                                    <p:cond delay="0"/>
                                  </p:stCondLst>
                                  <p:childTnLst>
                                    <p:animEffect transition="out" filter="fade">
                                      <p:cBhvr>
                                        <p:cTn id="33" dur="500" tmFilter="0, 0; .2, .5; .8, .5; 1, 0"/>
                                        <p:tgtEl>
                                          <p:spTgt spid="6">
                                            <p:txEl>
                                              <p:pRg st="4" end="4"/>
                                            </p:txEl>
                                          </p:spTgt>
                                        </p:tgtEl>
                                      </p:cBhvr>
                                    </p:animEffect>
                                    <p:animScale>
                                      <p:cBhvr>
                                        <p:cTn id="34" dur="25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BD743C-F156-4D5D-97D4-1B93FA0B150B}"/>
              </a:ext>
            </a:extLst>
          </p:cNvPr>
          <p:cNvSpPr txBox="1"/>
          <p:nvPr/>
        </p:nvSpPr>
        <p:spPr>
          <a:xfrm>
            <a:off x="2690884" y="3714501"/>
            <a:ext cx="6810233" cy="1015663"/>
          </a:xfrm>
          <a:prstGeom prst="rect">
            <a:avLst/>
          </a:prstGeom>
          <a:noFill/>
        </p:spPr>
        <p:txBody>
          <a:bodyPr wrap="square" rtlCol="0">
            <a:spAutoFit/>
          </a:bodyPr>
          <a:lstStyle/>
          <a:p>
            <a:pPr algn="ctr"/>
            <a:r>
              <a:rPr lang="en-US" sz="6000" b="1" dirty="0">
                <a:solidFill>
                  <a:prstClr val="black"/>
                </a:solidFill>
                <a:cs typeface="Times New Roman" panose="02020603050405020304" pitchFamily="18" charset="0"/>
              </a:rPr>
              <a:t>THANK YOU..!</a:t>
            </a:r>
          </a:p>
        </p:txBody>
      </p:sp>
    </p:spTree>
    <p:extLst>
      <p:ext uri="{BB962C8B-B14F-4D97-AF65-F5344CB8AC3E}">
        <p14:creationId xmlns:p14="http://schemas.microsoft.com/office/powerpoint/2010/main" val="288173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707" y="736979"/>
            <a:ext cx="8761413" cy="1255594"/>
          </a:xfrm>
        </p:spPr>
        <p:txBody>
          <a:bodyPr/>
          <a:lstStyle/>
          <a:p>
            <a:r>
              <a:rPr lang="en-US" sz="4000" dirty="0">
                <a:latin typeface="Algerian" panose="04020705040A02060702" pitchFamily="82" charset="0"/>
              </a:rPr>
              <a:t>		</a:t>
            </a:r>
            <a:r>
              <a:rPr lang="en-US" sz="4800" dirty="0">
                <a:latin typeface="Algerian" panose="04020705040A02060702" pitchFamily="82" charset="0"/>
              </a:rPr>
              <a:t>Problem</a:t>
            </a:r>
            <a:r>
              <a:rPr lang="en-US" sz="4400" dirty="0">
                <a:latin typeface="Algerian" panose="04020705040A02060702" pitchFamily="82" charset="0"/>
              </a:rPr>
              <a:t> </a:t>
            </a:r>
            <a:r>
              <a:rPr lang="en-US" sz="4800" dirty="0">
                <a:latin typeface="Algerian" panose="04020705040A02060702" pitchFamily="82" charset="0"/>
              </a:rPr>
              <a:t>Statement</a:t>
            </a:r>
            <a:r>
              <a:rPr lang="en-US" sz="4400" dirty="0">
                <a:latin typeface="Algerian" panose="04020705040A02060702" pitchFamily="82" charset="0"/>
              </a:rPr>
              <a:t>  </a:t>
            </a:r>
            <a:endParaRPr lang="en-US" sz="4000" dirty="0">
              <a:latin typeface="Algerian" panose="04020705040A02060702" pitchFamily="82" charset="0"/>
            </a:endParaRPr>
          </a:p>
        </p:txBody>
      </p:sp>
      <p:sp>
        <p:nvSpPr>
          <p:cNvPr id="3" name="Content Placeholder 2"/>
          <p:cNvSpPr>
            <a:spLocks noGrp="1"/>
          </p:cNvSpPr>
          <p:nvPr>
            <p:ph idx="1"/>
          </p:nvPr>
        </p:nvSpPr>
        <p:spPr>
          <a:xfrm>
            <a:off x="1154954" y="2251881"/>
            <a:ext cx="10268222" cy="4449170"/>
          </a:xfrm>
        </p:spPr>
        <p:txBody>
          <a:bodyPr>
            <a:normAutofit fontScale="92500"/>
          </a:bodyPr>
          <a:lstStyle/>
          <a:p>
            <a:r>
              <a:rPr lang="en-US" sz="2400" dirty="0">
                <a:solidFill>
                  <a:schemeClr val="tx1"/>
                </a:solidFill>
              </a:rPr>
              <a:t>It is now very popular to fill in online forms such as school/college admission forms for students, test forms, different forms for the use of government facilities as well: </a:t>
            </a:r>
            <a:r>
              <a:rPr lang="en-US" sz="2400" dirty="0" err="1">
                <a:solidFill>
                  <a:schemeClr val="tx1"/>
                </a:solidFill>
              </a:rPr>
              <a:t>Aadhar</a:t>
            </a:r>
            <a:r>
              <a:rPr lang="en-US" sz="2400" dirty="0">
                <a:solidFill>
                  <a:schemeClr val="tx1"/>
                </a:solidFill>
              </a:rPr>
              <a:t> Card, voter Id, Pan Card, etc. Existing system provides this facility to every user with online and offline mode. While everyone wants to go for online mode, most of the students and the people facing the issues during such online submission of applications and forms are due to poor knowledge and lack of guidance.</a:t>
            </a:r>
          </a:p>
          <a:p>
            <a:r>
              <a:rPr lang="en-US" sz="2400" dirty="0">
                <a:solidFill>
                  <a:schemeClr val="tx1"/>
                </a:solidFill>
              </a:rPr>
              <a:t>In this project, we aim to create a system that will take care of all the problems experienced when submitting an online form. In contrast to conventional manual methods, this web application is more effective and easy for everyone to direct and fill in the form. This website enables user to cast their requirement from anywhere, anytime without having any problem. This website is purely user-friendly since the sample forms are there for all type of services.</a:t>
            </a:r>
          </a:p>
          <a:p>
            <a:endParaRPr lang="en-US" dirty="0"/>
          </a:p>
        </p:txBody>
      </p:sp>
    </p:spTree>
    <p:extLst>
      <p:ext uri="{BB962C8B-B14F-4D97-AF65-F5344CB8AC3E}">
        <p14:creationId xmlns:p14="http://schemas.microsoft.com/office/powerpoint/2010/main" val="1533426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en-US" sz="4400" b="1" dirty="0">
                <a:latin typeface="Algerian" panose="04020705040A02060702" pitchFamily="82" charset="0"/>
              </a:rPr>
              <a:t>Literature </a:t>
            </a:r>
            <a:r>
              <a:rPr lang="en-US" sz="4000" b="1" dirty="0">
                <a:latin typeface="Algerian" panose="04020705040A02060702" pitchFamily="82" charset="0"/>
              </a:rPr>
              <a:t> survey</a:t>
            </a:r>
          </a:p>
        </p:txBody>
      </p:sp>
      <p:sp>
        <p:nvSpPr>
          <p:cNvPr id="6" name="Content Placeholder 2">
            <a:extLst>
              <a:ext uri="{FF2B5EF4-FFF2-40B4-BE49-F238E27FC236}">
                <a16:creationId xmlns:a16="http://schemas.microsoft.com/office/drawing/2014/main" id="{98E38D20-C46E-456B-9E10-8EB36977A760}"/>
              </a:ext>
            </a:extLst>
          </p:cNvPr>
          <p:cNvSpPr>
            <a:spLocks noGrp="1"/>
          </p:cNvSpPr>
          <p:nvPr>
            <p:ph idx="1"/>
          </p:nvPr>
        </p:nvSpPr>
        <p:spPr>
          <a:xfrm>
            <a:off x="503347" y="2429230"/>
            <a:ext cx="11190670" cy="3868540"/>
          </a:xfrm>
        </p:spPr>
        <p:txBody>
          <a:bodyPr>
            <a:normAutofit/>
          </a:bodyPr>
          <a:lstStyle/>
          <a:p>
            <a:pPr marL="457200" indent="-457200" algn="just">
              <a:spcBef>
                <a:spcPts val="0"/>
              </a:spcBef>
              <a:buClrTx/>
              <a:buFont typeface="Wingdings" panose="05000000000000000000" pitchFamily="2" charset="2"/>
              <a:buChar char="Ø"/>
            </a:pPr>
            <a:r>
              <a:rPr lang="en-US" sz="2600" dirty="0">
                <a:solidFill>
                  <a:schemeClr val="tx1"/>
                </a:solidFill>
              </a:rPr>
              <a:t>Nowadays websites are being used for reserving travel tickets, competitive examination, government policies.  </a:t>
            </a:r>
          </a:p>
          <a:p>
            <a:pPr marL="457200" indent="-457200" algn="just">
              <a:spcBef>
                <a:spcPts val="0"/>
              </a:spcBef>
              <a:buClrTx/>
              <a:buFont typeface="Wingdings" panose="05000000000000000000" pitchFamily="2" charset="2"/>
              <a:buChar char="Ø"/>
            </a:pPr>
            <a:r>
              <a:rPr lang="en-US" sz="2600" dirty="0">
                <a:solidFill>
                  <a:schemeClr val="tx1"/>
                </a:solidFill>
              </a:rPr>
              <a:t>Many times we have to fill online Application form. </a:t>
            </a:r>
          </a:p>
          <a:p>
            <a:pPr marL="457200" indent="-457200" algn="just">
              <a:spcBef>
                <a:spcPts val="0"/>
              </a:spcBef>
              <a:buClrTx/>
              <a:buFont typeface="Wingdings" panose="05000000000000000000" pitchFamily="2" charset="2"/>
              <a:buChar char="Ø"/>
            </a:pPr>
            <a:r>
              <a:rPr lang="en-US" sz="2600" dirty="0">
                <a:solidFill>
                  <a:schemeClr val="tx1"/>
                </a:solidFill>
              </a:rPr>
              <a:t>Filling  any online form is hectic job and require to understand different aspects of the form . </a:t>
            </a:r>
          </a:p>
          <a:p>
            <a:pPr marL="457200" indent="-457200" algn="just">
              <a:spcBef>
                <a:spcPts val="0"/>
              </a:spcBef>
              <a:buClrTx/>
              <a:buFont typeface="Wingdings" panose="05000000000000000000" pitchFamily="2" charset="2"/>
              <a:buChar char="Ø"/>
            </a:pPr>
            <a:r>
              <a:rPr lang="en-US" sz="2600" dirty="0">
                <a:solidFill>
                  <a:schemeClr val="tx1"/>
                </a:solidFill>
              </a:rPr>
              <a:t>Its very confusing and time-consuming process. </a:t>
            </a:r>
          </a:p>
          <a:p>
            <a:pPr marL="457200" indent="-457200" algn="just">
              <a:spcBef>
                <a:spcPts val="0"/>
              </a:spcBef>
              <a:buClrTx/>
              <a:buFont typeface="Wingdings" panose="05000000000000000000" pitchFamily="2" charset="2"/>
              <a:buChar char="Ø"/>
            </a:pPr>
            <a:r>
              <a:rPr lang="en-US" sz="2600" dirty="0">
                <a:solidFill>
                  <a:schemeClr val="tx1"/>
                </a:solidFill>
              </a:rPr>
              <a:t>Generally, users are required to fill their information into web forms which often contains multiple data input fields and information to interact the web applications and services.</a:t>
            </a:r>
          </a:p>
        </p:txBody>
      </p:sp>
    </p:spTree>
    <p:extLst>
      <p:ext uri="{BB962C8B-B14F-4D97-AF65-F5344CB8AC3E}">
        <p14:creationId xmlns:p14="http://schemas.microsoft.com/office/powerpoint/2010/main" val="77252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grpId="0" nodeType="clickEffect">
                                  <p:stCondLst>
                                    <p:cond delay="0"/>
                                  </p:stCondLst>
                                  <p:childTnLst>
                                    <p:animEffect transition="out" filter="fade">
                                      <p:cBhvr>
                                        <p:cTn id="13" dur="500" tmFilter="0, 0; .2, .5; .8, .5; 1, 0"/>
                                        <p:tgtEl>
                                          <p:spTgt spid="6">
                                            <p:txEl>
                                              <p:pRg st="0" end="0"/>
                                            </p:txEl>
                                          </p:spTgt>
                                        </p:tgtEl>
                                      </p:cBhvr>
                                    </p:animEffect>
                                    <p:animScale>
                                      <p:cBhvr>
                                        <p:cTn id="14" dur="250" autoRev="1" fill="hold"/>
                                        <p:tgtEl>
                                          <p:spTgt spid="6">
                                            <p:txEl>
                                              <p:pRg st="0" end="0"/>
                                            </p:txEl>
                                          </p:spTgt>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0" nodeType="clickEffect">
                                  <p:stCondLst>
                                    <p:cond delay="0"/>
                                  </p:stCondLst>
                                  <p:childTnLst>
                                    <p:animEffect transition="out" filter="fade">
                                      <p:cBhvr>
                                        <p:cTn id="18" dur="500" tmFilter="0, 0; .2, .5; .8, .5; 1, 0"/>
                                        <p:tgtEl>
                                          <p:spTgt spid="6">
                                            <p:txEl>
                                              <p:pRg st="1" end="1"/>
                                            </p:txEl>
                                          </p:spTgt>
                                        </p:tgtEl>
                                      </p:cBhvr>
                                    </p:animEffect>
                                    <p:animScale>
                                      <p:cBhvr>
                                        <p:cTn id="19" dur="250" autoRev="1" fill="hold"/>
                                        <p:tgtEl>
                                          <p:spTgt spid="6">
                                            <p:txEl>
                                              <p:pRg st="1" end="1"/>
                                            </p:txEl>
                                          </p:spTgt>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grpId="0" nodeType="clickEffect">
                                  <p:stCondLst>
                                    <p:cond delay="0"/>
                                  </p:stCondLst>
                                  <p:childTnLst>
                                    <p:animEffect transition="out" filter="fade">
                                      <p:cBhvr>
                                        <p:cTn id="23" dur="500" tmFilter="0, 0; .2, .5; .8, .5; 1, 0"/>
                                        <p:tgtEl>
                                          <p:spTgt spid="6">
                                            <p:txEl>
                                              <p:pRg st="2" end="2"/>
                                            </p:txEl>
                                          </p:spTgt>
                                        </p:tgtEl>
                                      </p:cBhvr>
                                    </p:animEffect>
                                    <p:animScale>
                                      <p:cBhvr>
                                        <p:cTn id="24" dur="250" autoRev="1" fill="hold"/>
                                        <p:tgtEl>
                                          <p:spTgt spid="6">
                                            <p:txEl>
                                              <p:pRg st="2" end="2"/>
                                            </p:txEl>
                                          </p:spTgt>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grpId="0" nodeType="clickEffect">
                                  <p:stCondLst>
                                    <p:cond delay="0"/>
                                  </p:stCondLst>
                                  <p:childTnLst>
                                    <p:animEffect transition="out" filter="fade">
                                      <p:cBhvr>
                                        <p:cTn id="28" dur="500" tmFilter="0, 0; .2, .5; .8, .5; 1, 0"/>
                                        <p:tgtEl>
                                          <p:spTgt spid="6">
                                            <p:txEl>
                                              <p:pRg st="3" end="3"/>
                                            </p:txEl>
                                          </p:spTgt>
                                        </p:tgtEl>
                                      </p:cBhvr>
                                    </p:animEffect>
                                    <p:animScale>
                                      <p:cBhvr>
                                        <p:cTn id="29" dur="250" autoRev="1" fill="hold"/>
                                        <p:tgtEl>
                                          <p:spTgt spid="6">
                                            <p:txEl>
                                              <p:pRg st="3" end="3"/>
                                            </p:txEl>
                                          </p:spTgt>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grpId="0" nodeType="clickEffect">
                                  <p:stCondLst>
                                    <p:cond delay="0"/>
                                  </p:stCondLst>
                                  <p:childTnLst>
                                    <p:animEffect transition="out" filter="fade">
                                      <p:cBhvr>
                                        <p:cTn id="33" dur="500" tmFilter="0, 0; .2, .5; .8, .5; 1, 0"/>
                                        <p:tgtEl>
                                          <p:spTgt spid="6">
                                            <p:txEl>
                                              <p:pRg st="4" end="4"/>
                                            </p:txEl>
                                          </p:spTgt>
                                        </p:tgtEl>
                                      </p:cBhvr>
                                    </p:animEffect>
                                    <p:animScale>
                                      <p:cBhvr>
                                        <p:cTn id="34" dur="25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b="1" dirty="0">
                <a:latin typeface="Algerian" panose="04020705040A02060702" pitchFamily="82" charset="0"/>
              </a:rPr>
              <a:t>Project </a:t>
            </a:r>
            <a:r>
              <a:rPr lang="en-US" sz="4000" b="1" dirty="0">
                <a:latin typeface="Algerian" panose="04020705040A02060702" pitchFamily="82" charset="0"/>
              </a:rPr>
              <a:t>Concept</a:t>
            </a:r>
            <a:endParaRPr lang="en-US" b="1" dirty="0">
              <a:latin typeface="Algerian" panose="04020705040A02060702" pitchFamily="82" charset="0"/>
            </a:endParaRPr>
          </a:p>
        </p:txBody>
      </p:sp>
      <p:sp>
        <p:nvSpPr>
          <p:cNvPr id="6" name="Content Placeholder 2">
            <a:extLst>
              <a:ext uri="{FF2B5EF4-FFF2-40B4-BE49-F238E27FC236}">
                <a16:creationId xmlns:a16="http://schemas.microsoft.com/office/drawing/2014/main" id="{98E38D20-C46E-456B-9E10-8EB36977A760}"/>
              </a:ext>
            </a:extLst>
          </p:cNvPr>
          <p:cNvSpPr>
            <a:spLocks noGrp="1"/>
          </p:cNvSpPr>
          <p:nvPr>
            <p:ph idx="1"/>
          </p:nvPr>
        </p:nvSpPr>
        <p:spPr>
          <a:xfrm>
            <a:off x="579549" y="2524259"/>
            <a:ext cx="11050074" cy="3876541"/>
          </a:xfrm>
        </p:spPr>
        <p:txBody>
          <a:bodyPr>
            <a:normAutofit/>
          </a:bodyPr>
          <a:lstStyle/>
          <a:p>
            <a:pPr marL="457200" indent="-457200" algn="just">
              <a:lnSpc>
                <a:spcPct val="100000"/>
              </a:lnSpc>
              <a:spcBef>
                <a:spcPts val="0"/>
              </a:spcBef>
              <a:buClrTx/>
              <a:buFont typeface="Wingdings" panose="05000000000000000000" pitchFamily="2" charset="2"/>
              <a:buChar char="Ø"/>
            </a:pPr>
            <a:r>
              <a:rPr lang="en-US" sz="2600" dirty="0">
                <a:solidFill>
                  <a:schemeClr val="tx1"/>
                </a:solidFill>
              </a:rPr>
              <a:t>The proposed method is to an online File Repository within a college institution which allows teachers upload Documents and other files resources to the repository. </a:t>
            </a:r>
          </a:p>
          <a:p>
            <a:pPr marL="457200" indent="-457200" algn="just">
              <a:lnSpc>
                <a:spcPct val="100000"/>
              </a:lnSpc>
              <a:spcBef>
                <a:spcPts val="0"/>
              </a:spcBef>
              <a:buClrTx/>
              <a:buFont typeface="Wingdings" panose="05000000000000000000" pitchFamily="2" charset="2"/>
              <a:buChar char="Ø"/>
            </a:pPr>
            <a:r>
              <a:rPr lang="en-US" sz="2600" dirty="0">
                <a:solidFill>
                  <a:schemeClr val="tx1"/>
                </a:solidFill>
              </a:rPr>
              <a:t>The web-based application has been chosen to manage all the IS department research documents. </a:t>
            </a:r>
          </a:p>
          <a:p>
            <a:pPr marL="457200" indent="-457200" algn="just">
              <a:lnSpc>
                <a:spcPct val="100000"/>
              </a:lnSpc>
              <a:spcBef>
                <a:spcPts val="0"/>
              </a:spcBef>
              <a:buClrTx/>
              <a:buFont typeface="Wingdings" panose="05000000000000000000" pitchFamily="2" charset="2"/>
              <a:buChar char="Ø"/>
            </a:pPr>
            <a:r>
              <a:rPr lang="en-US" sz="2600" dirty="0">
                <a:solidFill>
                  <a:schemeClr val="tx1"/>
                </a:solidFill>
              </a:rPr>
              <a:t>Web-based applications are by far the foremost universally accessible.</a:t>
            </a:r>
          </a:p>
          <a:p>
            <a:pPr marL="457200" indent="-457200" algn="just">
              <a:lnSpc>
                <a:spcPct val="100000"/>
              </a:lnSpc>
              <a:spcBef>
                <a:spcPts val="0"/>
              </a:spcBef>
              <a:buClrTx/>
              <a:buFont typeface="Wingdings" panose="05000000000000000000" pitchFamily="2" charset="2"/>
              <a:buChar char="Ø"/>
            </a:pPr>
            <a:r>
              <a:rPr lang="en-US" sz="2600" dirty="0">
                <a:solidFill>
                  <a:schemeClr val="tx1"/>
                </a:solidFill>
              </a:rPr>
              <a:t>Among these applications, the most common and known ones are so called web-based applications. </a:t>
            </a:r>
          </a:p>
        </p:txBody>
      </p:sp>
    </p:spTree>
    <p:extLst>
      <p:ext uri="{BB962C8B-B14F-4D97-AF65-F5344CB8AC3E}">
        <p14:creationId xmlns:p14="http://schemas.microsoft.com/office/powerpoint/2010/main" val="326119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grpId="0" nodeType="clickEffect">
                                  <p:stCondLst>
                                    <p:cond delay="0"/>
                                  </p:stCondLst>
                                  <p:childTnLst>
                                    <p:animEffect transition="out" filter="fade">
                                      <p:cBhvr>
                                        <p:cTn id="13" dur="500" tmFilter="0, 0; .2, .5; .8, .5; 1, 0"/>
                                        <p:tgtEl>
                                          <p:spTgt spid="6">
                                            <p:txEl>
                                              <p:pRg st="0" end="0"/>
                                            </p:txEl>
                                          </p:spTgt>
                                        </p:tgtEl>
                                      </p:cBhvr>
                                    </p:animEffect>
                                    <p:animScale>
                                      <p:cBhvr>
                                        <p:cTn id="14" dur="250" autoRev="1" fill="hold"/>
                                        <p:tgtEl>
                                          <p:spTgt spid="6">
                                            <p:txEl>
                                              <p:pRg st="0" end="0"/>
                                            </p:txEl>
                                          </p:spTgt>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0" nodeType="clickEffect">
                                  <p:stCondLst>
                                    <p:cond delay="0"/>
                                  </p:stCondLst>
                                  <p:childTnLst>
                                    <p:animEffect transition="out" filter="fade">
                                      <p:cBhvr>
                                        <p:cTn id="18" dur="500" tmFilter="0, 0; .2, .5; .8, .5; 1, 0"/>
                                        <p:tgtEl>
                                          <p:spTgt spid="6">
                                            <p:txEl>
                                              <p:pRg st="1" end="1"/>
                                            </p:txEl>
                                          </p:spTgt>
                                        </p:tgtEl>
                                      </p:cBhvr>
                                    </p:animEffect>
                                    <p:animScale>
                                      <p:cBhvr>
                                        <p:cTn id="19" dur="250" autoRev="1" fill="hold"/>
                                        <p:tgtEl>
                                          <p:spTgt spid="6">
                                            <p:txEl>
                                              <p:pRg st="1" end="1"/>
                                            </p:txEl>
                                          </p:spTgt>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grpId="0" nodeType="clickEffect">
                                  <p:stCondLst>
                                    <p:cond delay="0"/>
                                  </p:stCondLst>
                                  <p:childTnLst>
                                    <p:animEffect transition="out" filter="fade">
                                      <p:cBhvr>
                                        <p:cTn id="23" dur="500" tmFilter="0, 0; .2, .5; .8, .5; 1, 0"/>
                                        <p:tgtEl>
                                          <p:spTgt spid="6">
                                            <p:txEl>
                                              <p:pRg st="2" end="2"/>
                                            </p:txEl>
                                          </p:spTgt>
                                        </p:tgtEl>
                                      </p:cBhvr>
                                    </p:animEffect>
                                    <p:animScale>
                                      <p:cBhvr>
                                        <p:cTn id="24" dur="250" autoRev="1" fill="hold"/>
                                        <p:tgtEl>
                                          <p:spTgt spid="6">
                                            <p:txEl>
                                              <p:pRg st="2" end="2"/>
                                            </p:txEl>
                                          </p:spTgt>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grpId="0" nodeType="clickEffect">
                                  <p:stCondLst>
                                    <p:cond delay="0"/>
                                  </p:stCondLst>
                                  <p:childTnLst>
                                    <p:animEffect transition="out" filter="fade">
                                      <p:cBhvr>
                                        <p:cTn id="28" dur="500" tmFilter="0, 0; .2, .5; .8, .5; 1, 0"/>
                                        <p:tgtEl>
                                          <p:spTgt spid="6">
                                            <p:txEl>
                                              <p:pRg st="3" end="3"/>
                                            </p:txEl>
                                          </p:spTgt>
                                        </p:tgtEl>
                                      </p:cBhvr>
                                    </p:animEffect>
                                    <p:animScale>
                                      <p:cBhvr>
                                        <p:cTn id="29" dur="250" autoRev="1" fill="hold"/>
                                        <p:tgtEl>
                                          <p:spTgt spid="6">
                                            <p:txEl>
                                              <p:pRg st="3" end="3"/>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1715294" y="206062"/>
            <a:ext cx="8761413" cy="706964"/>
          </a:xfrm>
        </p:spPr>
        <p:txBody>
          <a:bodyPr>
            <a:normAutofit/>
          </a:bodyPr>
          <a:lstStyle/>
          <a:p>
            <a:pPr algn="ctr"/>
            <a:r>
              <a:rPr lang="en-US" b="1" dirty="0">
                <a:solidFill>
                  <a:schemeClr val="tx1"/>
                </a:solidFill>
                <a:latin typeface="Algerian" panose="04020705040A02060702" pitchFamily="82" charset="0"/>
              </a:rPr>
              <a:t>Project Plan</a:t>
            </a:r>
          </a:p>
        </p:txBody>
      </p:sp>
      <p:graphicFrame>
        <p:nvGraphicFramePr>
          <p:cNvPr id="5" name="Table 4">
            <a:extLst>
              <a:ext uri="{FF2B5EF4-FFF2-40B4-BE49-F238E27FC236}">
                <a16:creationId xmlns:a16="http://schemas.microsoft.com/office/drawing/2014/main" id="{C74628E1-EBE4-4B28-9279-3F00713966AD}"/>
              </a:ext>
            </a:extLst>
          </p:cNvPr>
          <p:cNvGraphicFramePr>
            <a:graphicFrameLocks noGrp="1"/>
          </p:cNvGraphicFramePr>
          <p:nvPr>
            <p:extLst>
              <p:ext uri="{D42A27DB-BD31-4B8C-83A1-F6EECF244321}">
                <p14:modId xmlns:p14="http://schemas.microsoft.com/office/powerpoint/2010/main" val="3052981117"/>
              </p:ext>
            </p:extLst>
          </p:nvPr>
        </p:nvGraphicFramePr>
        <p:xfrm>
          <a:off x="1064932" y="1119929"/>
          <a:ext cx="10474537" cy="4808222"/>
        </p:xfrm>
        <a:graphic>
          <a:graphicData uri="http://schemas.openxmlformats.org/drawingml/2006/table">
            <a:tbl>
              <a:tblPr firstRow="1" firstCol="1" bandRow="1">
                <a:tableStyleId>{93296810-A885-4BE3-A3E7-6D5BEEA58F35}</a:tableStyleId>
              </a:tblPr>
              <a:tblGrid>
                <a:gridCol w="2602820">
                  <a:extLst>
                    <a:ext uri="{9D8B030D-6E8A-4147-A177-3AD203B41FA5}">
                      <a16:colId xmlns:a16="http://schemas.microsoft.com/office/drawing/2014/main" val="493854917"/>
                    </a:ext>
                  </a:extLst>
                </a:gridCol>
                <a:gridCol w="7871717">
                  <a:extLst>
                    <a:ext uri="{9D8B030D-6E8A-4147-A177-3AD203B41FA5}">
                      <a16:colId xmlns:a16="http://schemas.microsoft.com/office/drawing/2014/main" val="4129061625"/>
                    </a:ext>
                  </a:extLst>
                </a:gridCol>
              </a:tblGrid>
              <a:tr h="578783">
                <a:tc>
                  <a:txBody>
                    <a:bodyPr/>
                    <a:lstStyle/>
                    <a:p>
                      <a:pPr marL="6350" marR="0" indent="-6350" algn="ctr">
                        <a:lnSpc>
                          <a:spcPct val="104000"/>
                        </a:lnSpc>
                        <a:spcBef>
                          <a:spcPts val="0"/>
                        </a:spcBef>
                        <a:spcAft>
                          <a:spcPts val="25"/>
                        </a:spcAft>
                      </a:pPr>
                      <a:r>
                        <a:rPr lang="en-US" sz="1800" dirty="0">
                          <a:effectLst/>
                        </a:rPr>
                        <a:t>Week</a:t>
                      </a:r>
                      <a:endParaRPr lang="en-US" sz="1800" dirty="0">
                        <a:solidFill>
                          <a:srgbClr val="000000"/>
                        </a:solidFill>
                        <a:effectLst/>
                        <a:latin typeface="+mn-lt"/>
                        <a:ea typeface="Times New Roman" panose="02020603050405020304" pitchFamily="18" charset="0"/>
                        <a:cs typeface="Times New Roman" panose="02020603050405020304" pitchFamily="18" charset="0"/>
                      </a:endParaRPr>
                    </a:p>
                  </a:txBody>
                  <a:tcPr marL="44364" marR="44364" marT="0" marB="0" anchor="ctr">
                    <a:solidFill>
                      <a:schemeClr val="accent6">
                        <a:lumMod val="50000"/>
                      </a:schemeClr>
                    </a:solidFill>
                  </a:tcPr>
                </a:tc>
                <a:tc>
                  <a:txBody>
                    <a:bodyPr/>
                    <a:lstStyle/>
                    <a:p>
                      <a:pPr marL="6350" marR="0" indent="-6350" algn="ctr">
                        <a:lnSpc>
                          <a:spcPct val="104000"/>
                        </a:lnSpc>
                        <a:spcBef>
                          <a:spcPts val="0"/>
                        </a:spcBef>
                        <a:spcAft>
                          <a:spcPts val="25"/>
                        </a:spcAft>
                      </a:pPr>
                      <a:r>
                        <a:rPr lang="en-US" sz="1800" dirty="0">
                          <a:effectLst/>
                        </a:rPr>
                        <a:t>Work to be done</a:t>
                      </a:r>
                      <a:endParaRPr lang="en-US" sz="1800" dirty="0">
                        <a:solidFill>
                          <a:srgbClr val="000000"/>
                        </a:solidFill>
                        <a:effectLst/>
                        <a:latin typeface="+mn-lt"/>
                        <a:ea typeface="Times New Roman" panose="02020603050405020304" pitchFamily="18" charset="0"/>
                        <a:cs typeface="Times New Roman" panose="02020603050405020304" pitchFamily="18" charset="0"/>
                      </a:endParaRPr>
                    </a:p>
                  </a:txBody>
                  <a:tcPr marL="44364" marR="44364" marT="0" marB="0" anchor="ctr">
                    <a:solidFill>
                      <a:schemeClr val="accent6">
                        <a:lumMod val="50000"/>
                      </a:schemeClr>
                    </a:solidFill>
                  </a:tcPr>
                </a:tc>
                <a:extLst>
                  <a:ext uri="{0D108BD9-81ED-4DB2-BD59-A6C34878D82A}">
                    <a16:rowId xmlns:a16="http://schemas.microsoft.com/office/drawing/2014/main" val="3222233778"/>
                  </a:ext>
                </a:extLst>
              </a:tr>
              <a:tr h="631129">
                <a:tc>
                  <a:txBody>
                    <a:bodyPr/>
                    <a:lstStyle/>
                    <a:p>
                      <a:pPr marL="6350" marR="0" indent="-6350" algn="ctr">
                        <a:lnSpc>
                          <a:spcPct val="104000"/>
                        </a:lnSpc>
                        <a:spcBef>
                          <a:spcPts val="0"/>
                        </a:spcBef>
                        <a:spcAft>
                          <a:spcPts val="25"/>
                        </a:spcAft>
                      </a:pPr>
                      <a:r>
                        <a:rPr lang="en-US" sz="1600" dirty="0">
                          <a:effectLst/>
                        </a:rPr>
                        <a:t>1</a:t>
                      </a:r>
                      <a:endParaRPr lang="en-US" sz="1600" dirty="0">
                        <a:solidFill>
                          <a:srgbClr val="000000"/>
                        </a:solidFill>
                        <a:effectLst/>
                        <a:latin typeface="+mn-lt"/>
                        <a:ea typeface="Times New Roman" panose="02020603050405020304" pitchFamily="18" charset="0"/>
                        <a:cs typeface="Times New Roman" panose="02020603050405020304" pitchFamily="18" charset="0"/>
                      </a:endParaRPr>
                    </a:p>
                  </a:txBody>
                  <a:tcPr marL="44364" marR="44364" marT="0" marB="0" anchor="ctr">
                    <a:solidFill>
                      <a:schemeClr val="accent6">
                        <a:lumMod val="50000"/>
                      </a:schemeClr>
                    </a:solidFill>
                  </a:tcPr>
                </a:tc>
                <a:tc>
                  <a:txBody>
                    <a:bodyPr/>
                    <a:lstStyle/>
                    <a:p>
                      <a:pPr marL="228600" marR="0" indent="-228600" algn="just">
                        <a:lnSpc>
                          <a:spcPct val="100000"/>
                        </a:lnSpc>
                        <a:spcBef>
                          <a:spcPts val="0"/>
                        </a:spcBef>
                        <a:spcAft>
                          <a:spcPts val="0"/>
                        </a:spcAft>
                      </a:pPr>
                      <a:r>
                        <a:rPr lang="en-US" sz="2000" dirty="0">
                          <a:effectLst/>
                        </a:rPr>
                        <a:t> We</a:t>
                      </a:r>
                      <a:r>
                        <a:rPr lang="en-US" sz="2000" baseline="0" dirty="0">
                          <a:effectLst/>
                        </a:rPr>
                        <a:t> searched</a:t>
                      </a:r>
                      <a:r>
                        <a:rPr lang="en-US" sz="2000" dirty="0">
                          <a:effectLst/>
                        </a:rPr>
                        <a:t> multiple Topics</a:t>
                      </a:r>
                      <a:endParaRPr lang="en-US" sz="2000" dirty="0">
                        <a:solidFill>
                          <a:srgbClr val="000000"/>
                        </a:solidFill>
                        <a:effectLst/>
                        <a:latin typeface="+mn-lt"/>
                        <a:ea typeface="Times New Roman" panose="02020603050405020304" pitchFamily="18" charset="0"/>
                        <a:cs typeface="Times New Roman" panose="02020603050405020304" pitchFamily="18" charset="0"/>
                      </a:endParaRPr>
                    </a:p>
                  </a:txBody>
                  <a:tcPr marL="44364" marR="44364" marT="0" marB="0" anchor="ctr"/>
                </a:tc>
                <a:extLst>
                  <a:ext uri="{0D108BD9-81ED-4DB2-BD59-A6C34878D82A}">
                    <a16:rowId xmlns:a16="http://schemas.microsoft.com/office/drawing/2014/main" val="280067673"/>
                  </a:ext>
                </a:extLst>
              </a:tr>
              <a:tr h="388307">
                <a:tc rowSpan="2">
                  <a:txBody>
                    <a:bodyPr/>
                    <a:lstStyle/>
                    <a:p>
                      <a:pPr marL="6350" marR="0" indent="-6350" algn="ctr">
                        <a:lnSpc>
                          <a:spcPct val="104000"/>
                        </a:lnSpc>
                        <a:spcBef>
                          <a:spcPts val="0"/>
                        </a:spcBef>
                        <a:spcAft>
                          <a:spcPts val="25"/>
                        </a:spcAft>
                      </a:pPr>
                      <a:r>
                        <a:rPr lang="en-US" sz="1600" dirty="0">
                          <a:effectLst/>
                        </a:rPr>
                        <a:t>2</a:t>
                      </a:r>
                      <a:endParaRPr lang="en-US" sz="1600" dirty="0">
                        <a:solidFill>
                          <a:srgbClr val="000000"/>
                        </a:solidFill>
                        <a:effectLst/>
                        <a:latin typeface="+mn-lt"/>
                        <a:ea typeface="Times New Roman" panose="02020603050405020304" pitchFamily="18" charset="0"/>
                        <a:cs typeface="Times New Roman" panose="02020603050405020304" pitchFamily="18" charset="0"/>
                      </a:endParaRPr>
                    </a:p>
                  </a:txBody>
                  <a:tcPr marL="44364" marR="44364" marT="0" marB="0" anchor="ctr">
                    <a:solidFill>
                      <a:schemeClr val="accent6">
                        <a:lumMod val="50000"/>
                      </a:schemeClr>
                    </a:solidFill>
                  </a:tcPr>
                </a:tc>
                <a:tc>
                  <a:txBody>
                    <a:bodyPr/>
                    <a:lstStyle/>
                    <a:p>
                      <a:pPr marL="228600" marR="0" indent="-228600" algn="just">
                        <a:lnSpc>
                          <a:spcPct val="100000"/>
                        </a:lnSpc>
                        <a:spcBef>
                          <a:spcPts val="0"/>
                        </a:spcBef>
                        <a:spcAft>
                          <a:spcPts val="0"/>
                        </a:spcAft>
                      </a:pPr>
                      <a:r>
                        <a:rPr lang="en-US" sz="2000" dirty="0">
                          <a:effectLst/>
                        </a:rPr>
                        <a:t>Studying the feasibility of the searched topics</a:t>
                      </a:r>
                      <a:endParaRPr lang="en-US" sz="2000" dirty="0">
                        <a:solidFill>
                          <a:srgbClr val="000000"/>
                        </a:solidFill>
                        <a:effectLst/>
                        <a:latin typeface="+mn-lt"/>
                        <a:ea typeface="Times New Roman" panose="02020603050405020304" pitchFamily="18" charset="0"/>
                        <a:cs typeface="Times New Roman" panose="02020603050405020304" pitchFamily="18" charset="0"/>
                      </a:endParaRPr>
                    </a:p>
                  </a:txBody>
                  <a:tcPr marL="44364" marR="44364" marT="0" marB="0" anchor="ctr"/>
                </a:tc>
                <a:extLst>
                  <a:ext uri="{0D108BD9-81ED-4DB2-BD59-A6C34878D82A}">
                    <a16:rowId xmlns:a16="http://schemas.microsoft.com/office/drawing/2014/main" val="2444326717"/>
                  </a:ext>
                </a:extLst>
              </a:tr>
              <a:tr h="0">
                <a:tc vMerge="1">
                  <a:txBody>
                    <a:bodyPr/>
                    <a:lstStyle/>
                    <a:p>
                      <a:pPr marL="6350" marR="0" indent="-6350" algn="ctr">
                        <a:lnSpc>
                          <a:spcPct val="104000"/>
                        </a:lnSpc>
                        <a:spcBef>
                          <a:spcPts val="0"/>
                        </a:spcBef>
                        <a:spcAft>
                          <a:spcPts val="25"/>
                        </a:spcAft>
                      </a:pPr>
                      <a:endParaRPr lang="en-US" sz="1600" dirty="0">
                        <a:solidFill>
                          <a:srgbClr val="000000"/>
                        </a:solidFill>
                        <a:effectLst/>
                        <a:latin typeface="+mn-lt"/>
                        <a:ea typeface="Times New Roman" panose="02020603050405020304" pitchFamily="18" charset="0"/>
                        <a:cs typeface="Times New Roman" panose="02020603050405020304" pitchFamily="18" charset="0"/>
                      </a:endParaRPr>
                    </a:p>
                  </a:txBody>
                  <a:tcPr marL="44364" marR="44364" marT="0" marB="0" anchor="ctr"/>
                </a:tc>
                <a:tc>
                  <a:txBody>
                    <a:bodyPr/>
                    <a:lstStyle/>
                    <a:p>
                      <a:pPr marL="228600" marR="0" indent="-228600" algn="just">
                        <a:lnSpc>
                          <a:spcPct val="100000"/>
                        </a:lnSpc>
                        <a:spcBef>
                          <a:spcPts val="0"/>
                        </a:spcBef>
                        <a:spcAft>
                          <a:spcPts val="0"/>
                        </a:spcAft>
                      </a:pPr>
                      <a:r>
                        <a:rPr lang="en-US" sz="2000" dirty="0">
                          <a:effectLst/>
                        </a:rPr>
                        <a:t>Finalization of the topic</a:t>
                      </a:r>
                      <a:endParaRPr lang="en-US" sz="2000" dirty="0">
                        <a:solidFill>
                          <a:srgbClr val="000000"/>
                        </a:solidFill>
                        <a:effectLst/>
                        <a:latin typeface="+mn-lt"/>
                        <a:ea typeface="Times New Roman" panose="02020603050405020304" pitchFamily="18" charset="0"/>
                        <a:cs typeface="Times New Roman" panose="02020603050405020304" pitchFamily="18" charset="0"/>
                      </a:endParaRPr>
                    </a:p>
                  </a:txBody>
                  <a:tcPr marL="44364" marR="44364" marT="0" marB="0" anchor="ctr"/>
                </a:tc>
                <a:extLst>
                  <a:ext uri="{0D108BD9-81ED-4DB2-BD59-A6C34878D82A}">
                    <a16:rowId xmlns:a16="http://schemas.microsoft.com/office/drawing/2014/main" val="2514737086"/>
                  </a:ext>
                </a:extLst>
              </a:tr>
              <a:tr h="624878">
                <a:tc>
                  <a:txBody>
                    <a:bodyPr/>
                    <a:lstStyle/>
                    <a:p>
                      <a:pPr marL="6350" marR="0" indent="-6350" algn="ctr">
                        <a:lnSpc>
                          <a:spcPct val="104000"/>
                        </a:lnSpc>
                        <a:spcBef>
                          <a:spcPts val="0"/>
                        </a:spcBef>
                        <a:spcAft>
                          <a:spcPts val="25"/>
                        </a:spcAft>
                      </a:pPr>
                      <a:r>
                        <a:rPr lang="en-US" sz="1600" dirty="0">
                          <a:effectLst/>
                        </a:rPr>
                        <a:t>3</a:t>
                      </a:r>
                      <a:endParaRPr lang="en-US" sz="1600" dirty="0">
                        <a:solidFill>
                          <a:srgbClr val="000000"/>
                        </a:solidFill>
                        <a:effectLst/>
                        <a:latin typeface="+mn-lt"/>
                        <a:ea typeface="Times New Roman" panose="02020603050405020304" pitchFamily="18" charset="0"/>
                        <a:cs typeface="Times New Roman" panose="02020603050405020304" pitchFamily="18" charset="0"/>
                      </a:endParaRPr>
                    </a:p>
                  </a:txBody>
                  <a:tcPr marL="44364" marR="44364" marT="0" marB="0" anchor="ctr">
                    <a:solidFill>
                      <a:schemeClr val="accent6">
                        <a:lumMod val="50000"/>
                      </a:schemeClr>
                    </a:solidFill>
                  </a:tcPr>
                </a:tc>
                <a:tc>
                  <a:txBody>
                    <a:bodyPr/>
                    <a:lstStyle/>
                    <a:p>
                      <a:pPr marL="228600" marR="0" indent="-228600" algn="just">
                        <a:lnSpc>
                          <a:spcPct val="100000"/>
                        </a:lnSpc>
                        <a:spcBef>
                          <a:spcPts val="0"/>
                        </a:spcBef>
                        <a:spcAft>
                          <a:spcPts val="0"/>
                        </a:spcAft>
                      </a:pPr>
                      <a:r>
                        <a:rPr lang="en-US" sz="2000" dirty="0">
                          <a:effectLst/>
                        </a:rPr>
                        <a:t>Study about the requirements for the implementation of the project</a:t>
                      </a:r>
                      <a:endParaRPr lang="en-US" sz="2000" dirty="0">
                        <a:solidFill>
                          <a:srgbClr val="000000"/>
                        </a:solidFill>
                        <a:effectLst/>
                        <a:latin typeface="+mn-lt"/>
                        <a:ea typeface="Times New Roman" panose="02020603050405020304" pitchFamily="18" charset="0"/>
                        <a:cs typeface="Times New Roman" panose="02020603050405020304" pitchFamily="18" charset="0"/>
                      </a:endParaRPr>
                    </a:p>
                  </a:txBody>
                  <a:tcPr marL="44364" marR="44364" marT="0" marB="0" anchor="ctr"/>
                </a:tc>
                <a:extLst>
                  <a:ext uri="{0D108BD9-81ED-4DB2-BD59-A6C34878D82A}">
                    <a16:rowId xmlns:a16="http://schemas.microsoft.com/office/drawing/2014/main" val="429958647"/>
                  </a:ext>
                </a:extLst>
              </a:tr>
              <a:tr h="412124">
                <a:tc rowSpan="2">
                  <a:txBody>
                    <a:bodyPr/>
                    <a:lstStyle/>
                    <a:p>
                      <a:pPr marL="6350" marR="0" indent="-6350" algn="ctr">
                        <a:lnSpc>
                          <a:spcPct val="104000"/>
                        </a:lnSpc>
                        <a:spcBef>
                          <a:spcPts val="0"/>
                        </a:spcBef>
                        <a:spcAft>
                          <a:spcPts val="25"/>
                        </a:spcAft>
                      </a:pPr>
                      <a:r>
                        <a:rPr lang="en-US" sz="1600" dirty="0">
                          <a:effectLst/>
                        </a:rPr>
                        <a:t>4</a:t>
                      </a:r>
                      <a:endParaRPr lang="en-US" sz="1600" dirty="0">
                        <a:solidFill>
                          <a:srgbClr val="000000"/>
                        </a:solidFill>
                        <a:effectLst/>
                        <a:latin typeface="+mn-lt"/>
                        <a:ea typeface="Times New Roman" panose="02020603050405020304" pitchFamily="18" charset="0"/>
                        <a:cs typeface="Times New Roman" panose="02020603050405020304" pitchFamily="18" charset="0"/>
                      </a:endParaRPr>
                    </a:p>
                  </a:txBody>
                  <a:tcPr marL="44364" marR="44364" marT="0" marB="0" anchor="ctr">
                    <a:solidFill>
                      <a:schemeClr val="accent6">
                        <a:lumMod val="50000"/>
                      </a:schemeClr>
                    </a:solidFill>
                  </a:tcPr>
                </a:tc>
                <a:tc>
                  <a:txBody>
                    <a:bodyPr/>
                    <a:lstStyle/>
                    <a:p>
                      <a:pPr marL="228600" marR="0" indent="-228600" algn="just">
                        <a:lnSpc>
                          <a:spcPct val="100000"/>
                        </a:lnSpc>
                        <a:spcBef>
                          <a:spcPts val="0"/>
                        </a:spcBef>
                        <a:spcAft>
                          <a:spcPts val="0"/>
                        </a:spcAft>
                      </a:pPr>
                      <a:r>
                        <a:rPr lang="en-US" sz="2000" dirty="0">
                          <a:effectLst/>
                        </a:rPr>
                        <a:t>Working on the gathered requirements </a:t>
                      </a:r>
                      <a:endParaRPr lang="en-US" sz="2000" dirty="0">
                        <a:solidFill>
                          <a:srgbClr val="000000"/>
                        </a:solidFill>
                        <a:effectLst/>
                        <a:latin typeface="+mn-lt"/>
                        <a:ea typeface="Times New Roman" panose="02020603050405020304" pitchFamily="18" charset="0"/>
                        <a:cs typeface="Times New Roman" panose="02020603050405020304" pitchFamily="18" charset="0"/>
                      </a:endParaRPr>
                    </a:p>
                  </a:txBody>
                  <a:tcPr marL="44364" marR="44364" marT="0" marB="0" anchor="ctr"/>
                </a:tc>
                <a:extLst>
                  <a:ext uri="{0D108BD9-81ED-4DB2-BD59-A6C34878D82A}">
                    <a16:rowId xmlns:a16="http://schemas.microsoft.com/office/drawing/2014/main" val="4052130491"/>
                  </a:ext>
                </a:extLst>
              </a:tr>
              <a:tr h="272926">
                <a:tc vMerge="1">
                  <a:txBody>
                    <a:bodyPr/>
                    <a:lstStyle/>
                    <a:p>
                      <a:pPr marL="6350" marR="0" indent="-6350" algn="ctr">
                        <a:lnSpc>
                          <a:spcPct val="104000"/>
                        </a:lnSpc>
                        <a:spcBef>
                          <a:spcPts val="0"/>
                        </a:spcBef>
                        <a:spcAft>
                          <a:spcPts val="25"/>
                        </a:spcAft>
                      </a:pPr>
                      <a:endParaRPr lang="en-US" sz="1600" dirty="0">
                        <a:solidFill>
                          <a:srgbClr val="000000"/>
                        </a:solidFill>
                        <a:effectLst/>
                        <a:latin typeface="+mn-lt"/>
                        <a:ea typeface="Times New Roman" panose="02020603050405020304" pitchFamily="18" charset="0"/>
                        <a:cs typeface="Times New Roman" panose="02020603050405020304" pitchFamily="18" charset="0"/>
                      </a:endParaRPr>
                    </a:p>
                  </a:txBody>
                  <a:tcPr marL="44364" marR="44364" marT="0" marB="0" anchor="ctr"/>
                </a:tc>
                <a:tc>
                  <a:txBody>
                    <a:bodyPr/>
                    <a:lstStyle/>
                    <a:p>
                      <a:pPr marL="228600" marR="0" indent="-228600" algn="just">
                        <a:lnSpc>
                          <a:spcPct val="100000"/>
                        </a:lnSpc>
                        <a:spcBef>
                          <a:spcPts val="0"/>
                        </a:spcBef>
                        <a:spcAft>
                          <a:spcPts val="0"/>
                        </a:spcAft>
                      </a:pPr>
                      <a:r>
                        <a:rPr lang="en-US" sz="2000" dirty="0">
                          <a:effectLst/>
                        </a:rPr>
                        <a:t>Finalizing the work flow module of the proposed system</a:t>
                      </a:r>
                      <a:endParaRPr lang="en-US" sz="2000" dirty="0">
                        <a:solidFill>
                          <a:srgbClr val="000000"/>
                        </a:solidFill>
                        <a:effectLst/>
                        <a:latin typeface="+mn-lt"/>
                        <a:ea typeface="Times New Roman" panose="02020603050405020304" pitchFamily="18" charset="0"/>
                        <a:cs typeface="Times New Roman" panose="02020603050405020304" pitchFamily="18" charset="0"/>
                      </a:endParaRPr>
                    </a:p>
                  </a:txBody>
                  <a:tcPr marL="44364" marR="44364" marT="0" marB="0" anchor="ctr"/>
                </a:tc>
                <a:extLst>
                  <a:ext uri="{0D108BD9-81ED-4DB2-BD59-A6C34878D82A}">
                    <a16:rowId xmlns:a16="http://schemas.microsoft.com/office/drawing/2014/main" val="4099430189"/>
                  </a:ext>
                </a:extLst>
              </a:tr>
              <a:tr h="387131">
                <a:tc rowSpan="2">
                  <a:txBody>
                    <a:bodyPr/>
                    <a:lstStyle/>
                    <a:p>
                      <a:pPr marL="6350" marR="0" indent="-6350" algn="ctr">
                        <a:lnSpc>
                          <a:spcPct val="104000"/>
                        </a:lnSpc>
                        <a:spcBef>
                          <a:spcPts val="0"/>
                        </a:spcBef>
                        <a:spcAft>
                          <a:spcPts val="25"/>
                        </a:spcAft>
                      </a:pPr>
                      <a:r>
                        <a:rPr lang="en-US" sz="1600" dirty="0">
                          <a:effectLst/>
                        </a:rPr>
                        <a:t>5</a:t>
                      </a:r>
                      <a:endParaRPr lang="en-US" sz="1600" dirty="0">
                        <a:solidFill>
                          <a:srgbClr val="000000"/>
                        </a:solidFill>
                        <a:effectLst/>
                        <a:latin typeface="+mn-lt"/>
                        <a:ea typeface="Times New Roman" panose="02020603050405020304" pitchFamily="18" charset="0"/>
                        <a:cs typeface="Times New Roman" panose="02020603050405020304" pitchFamily="18" charset="0"/>
                      </a:endParaRPr>
                    </a:p>
                  </a:txBody>
                  <a:tcPr marL="44364" marR="44364" marT="0" marB="0" anchor="ctr">
                    <a:solidFill>
                      <a:schemeClr val="accent6">
                        <a:lumMod val="50000"/>
                      </a:schemeClr>
                    </a:solidFill>
                  </a:tcPr>
                </a:tc>
                <a:tc>
                  <a:txBody>
                    <a:bodyPr/>
                    <a:lstStyle/>
                    <a:p>
                      <a:pPr marL="228600" marR="0" indent="-228600" algn="just">
                        <a:lnSpc>
                          <a:spcPct val="100000"/>
                        </a:lnSpc>
                        <a:spcBef>
                          <a:spcPts val="0"/>
                        </a:spcBef>
                        <a:spcAft>
                          <a:spcPts val="0"/>
                        </a:spcAft>
                      </a:pPr>
                      <a:r>
                        <a:rPr lang="en-US" sz="2000" dirty="0">
                          <a:effectLst/>
                        </a:rPr>
                        <a:t>Working on the multiple platforms for proposed system</a:t>
                      </a:r>
                      <a:endParaRPr lang="en-US" sz="2000" dirty="0">
                        <a:solidFill>
                          <a:srgbClr val="000000"/>
                        </a:solidFill>
                        <a:effectLst/>
                        <a:latin typeface="+mn-lt"/>
                        <a:ea typeface="Times New Roman" panose="02020603050405020304" pitchFamily="18" charset="0"/>
                        <a:cs typeface="Times New Roman" panose="02020603050405020304" pitchFamily="18" charset="0"/>
                      </a:endParaRPr>
                    </a:p>
                  </a:txBody>
                  <a:tcPr marL="44364" marR="44364" marT="0" marB="0" anchor="ctr"/>
                </a:tc>
                <a:extLst>
                  <a:ext uri="{0D108BD9-81ED-4DB2-BD59-A6C34878D82A}">
                    <a16:rowId xmlns:a16="http://schemas.microsoft.com/office/drawing/2014/main" val="4128554731"/>
                  </a:ext>
                </a:extLst>
              </a:tr>
              <a:tr h="357609">
                <a:tc vMerge="1">
                  <a:txBody>
                    <a:bodyPr/>
                    <a:lstStyle/>
                    <a:p>
                      <a:pPr marL="6350" marR="0" indent="-6350" algn="ctr">
                        <a:lnSpc>
                          <a:spcPct val="104000"/>
                        </a:lnSpc>
                        <a:spcBef>
                          <a:spcPts val="0"/>
                        </a:spcBef>
                        <a:spcAft>
                          <a:spcPts val="25"/>
                        </a:spcAft>
                      </a:pPr>
                      <a:endParaRPr lang="en-US" sz="1600" dirty="0">
                        <a:solidFill>
                          <a:srgbClr val="000000"/>
                        </a:solidFill>
                        <a:effectLst/>
                        <a:latin typeface="+mn-lt"/>
                        <a:ea typeface="Times New Roman" panose="02020603050405020304" pitchFamily="18" charset="0"/>
                        <a:cs typeface="Times New Roman" panose="02020603050405020304" pitchFamily="18" charset="0"/>
                      </a:endParaRPr>
                    </a:p>
                  </a:txBody>
                  <a:tcPr marL="44364" marR="44364" marT="0" marB="0" anchor="ctr"/>
                </a:tc>
                <a:tc>
                  <a:txBody>
                    <a:bodyPr/>
                    <a:lstStyle/>
                    <a:p>
                      <a:pPr marL="228600" marR="0" indent="-228600" algn="just">
                        <a:lnSpc>
                          <a:spcPct val="100000"/>
                        </a:lnSpc>
                        <a:spcBef>
                          <a:spcPts val="0"/>
                        </a:spcBef>
                        <a:spcAft>
                          <a:spcPts val="0"/>
                        </a:spcAft>
                      </a:pPr>
                      <a:r>
                        <a:rPr lang="en-US" sz="2000" dirty="0">
                          <a:effectLst/>
                        </a:rPr>
                        <a:t>Finalization of the platform and all relevant information for the proposed</a:t>
                      </a:r>
                      <a:r>
                        <a:rPr lang="en-US" sz="2000" baseline="0" dirty="0">
                          <a:effectLst/>
                        </a:rPr>
                        <a:t> </a:t>
                      </a:r>
                      <a:r>
                        <a:rPr lang="en-US" sz="2000" dirty="0">
                          <a:effectLst/>
                        </a:rPr>
                        <a:t>system</a:t>
                      </a:r>
                      <a:endParaRPr lang="en-US" sz="2000" dirty="0">
                        <a:solidFill>
                          <a:srgbClr val="000000"/>
                        </a:solidFill>
                        <a:effectLst/>
                        <a:latin typeface="+mn-lt"/>
                        <a:ea typeface="Times New Roman" panose="02020603050405020304" pitchFamily="18" charset="0"/>
                        <a:cs typeface="Times New Roman" panose="02020603050405020304" pitchFamily="18" charset="0"/>
                      </a:endParaRPr>
                    </a:p>
                  </a:txBody>
                  <a:tcPr marL="44364" marR="44364" marT="0" marB="0" anchor="ctr"/>
                </a:tc>
                <a:extLst>
                  <a:ext uri="{0D108BD9-81ED-4DB2-BD59-A6C34878D82A}">
                    <a16:rowId xmlns:a16="http://schemas.microsoft.com/office/drawing/2014/main" val="2891811711"/>
                  </a:ext>
                </a:extLst>
              </a:tr>
              <a:tr h="566670">
                <a:tc>
                  <a:txBody>
                    <a:bodyPr/>
                    <a:lstStyle/>
                    <a:p>
                      <a:pPr marL="6350" marR="0" indent="-6350" algn="ctr">
                        <a:lnSpc>
                          <a:spcPct val="104000"/>
                        </a:lnSpc>
                        <a:spcBef>
                          <a:spcPts val="0"/>
                        </a:spcBef>
                        <a:spcAft>
                          <a:spcPts val="25"/>
                        </a:spcAft>
                      </a:pPr>
                      <a:r>
                        <a:rPr lang="en-US" sz="1600" dirty="0">
                          <a:effectLst/>
                        </a:rPr>
                        <a:t>6</a:t>
                      </a:r>
                      <a:endParaRPr lang="en-US" sz="1600" dirty="0">
                        <a:solidFill>
                          <a:srgbClr val="000000"/>
                        </a:solidFill>
                        <a:effectLst/>
                        <a:latin typeface="+mn-lt"/>
                        <a:ea typeface="Times New Roman" panose="02020603050405020304" pitchFamily="18" charset="0"/>
                        <a:cs typeface="Times New Roman" panose="02020603050405020304" pitchFamily="18" charset="0"/>
                      </a:endParaRPr>
                    </a:p>
                  </a:txBody>
                  <a:tcPr marL="44364" marR="44364" marT="0" marB="0" anchor="ctr">
                    <a:solidFill>
                      <a:schemeClr val="accent6">
                        <a:lumMod val="50000"/>
                      </a:schemeClr>
                    </a:solidFill>
                  </a:tcPr>
                </a:tc>
                <a:tc>
                  <a:txBody>
                    <a:bodyPr/>
                    <a:lstStyle/>
                    <a:p>
                      <a:pPr marL="228600" marR="0" indent="-228600" algn="just">
                        <a:lnSpc>
                          <a:spcPct val="100000"/>
                        </a:lnSpc>
                        <a:spcBef>
                          <a:spcPts val="0"/>
                        </a:spcBef>
                        <a:spcAft>
                          <a:spcPts val="0"/>
                        </a:spcAft>
                      </a:pPr>
                      <a:r>
                        <a:rPr lang="en-US" sz="2000" dirty="0">
                          <a:effectLst/>
                        </a:rPr>
                        <a:t>Creating the documentation of the work done in this semester</a:t>
                      </a:r>
                      <a:endParaRPr lang="en-US" sz="2000" dirty="0">
                        <a:solidFill>
                          <a:srgbClr val="000000"/>
                        </a:solidFill>
                        <a:effectLst/>
                        <a:latin typeface="+mn-lt"/>
                        <a:ea typeface="Times New Roman" panose="02020603050405020304" pitchFamily="18" charset="0"/>
                        <a:cs typeface="Times New Roman" panose="02020603050405020304" pitchFamily="18" charset="0"/>
                      </a:endParaRPr>
                    </a:p>
                  </a:txBody>
                  <a:tcPr marL="44364" marR="44364" marT="0" marB="0" anchor="ctr"/>
                </a:tc>
                <a:extLst>
                  <a:ext uri="{0D108BD9-81ED-4DB2-BD59-A6C34878D82A}">
                    <a16:rowId xmlns:a16="http://schemas.microsoft.com/office/drawing/2014/main" val="706375026"/>
                  </a:ext>
                </a:extLst>
              </a:tr>
            </a:tbl>
          </a:graphicData>
        </a:graphic>
      </p:graphicFrame>
    </p:spTree>
    <p:extLst>
      <p:ext uri="{BB962C8B-B14F-4D97-AF65-F5344CB8AC3E}">
        <p14:creationId xmlns:p14="http://schemas.microsoft.com/office/powerpoint/2010/main" val="2680188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6037" y="586503"/>
            <a:ext cx="10713492" cy="1325563"/>
          </a:xfrm>
        </p:spPr>
        <p:txBody>
          <a:bodyPr>
            <a:normAutofit/>
          </a:bodyPr>
          <a:lstStyle/>
          <a:p>
            <a:pPr algn="ctr"/>
            <a:r>
              <a:rPr lang="en-US" sz="4000" b="1" dirty="0">
                <a:latin typeface="Algerian" panose="04020705040A02060702" pitchFamily="82" charset="0"/>
              </a:rPr>
              <a:t>Project Functional Requirement</a:t>
            </a:r>
          </a:p>
        </p:txBody>
      </p:sp>
      <p:sp>
        <p:nvSpPr>
          <p:cNvPr id="6" name="Content Placeholder 2">
            <a:extLst>
              <a:ext uri="{FF2B5EF4-FFF2-40B4-BE49-F238E27FC236}">
                <a16:creationId xmlns:a16="http://schemas.microsoft.com/office/drawing/2014/main" id="{98E38D20-C46E-456B-9E10-8EB36977A760}"/>
              </a:ext>
            </a:extLst>
          </p:cNvPr>
          <p:cNvSpPr>
            <a:spLocks noGrp="1"/>
          </p:cNvSpPr>
          <p:nvPr>
            <p:ph idx="1"/>
          </p:nvPr>
        </p:nvSpPr>
        <p:spPr>
          <a:xfrm>
            <a:off x="518166" y="2272675"/>
            <a:ext cx="11110745" cy="4351338"/>
          </a:xfrm>
        </p:spPr>
        <p:txBody>
          <a:bodyPr>
            <a:normAutofit/>
          </a:bodyPr>
          <a:lstStyle/>
          <a:p>
            <a:pPr marL="0" indent="0">
              <a:buNone/>
            </a:pPr>
            <a:r>
              <a:rPr lang="en-US" sz="2600" dirty="0">
                <a:effectLst/>
                <a:latin typeface="Times New Roman" panose="02020603050405020304" pitchFamily="18" charset="0"/>
                <a:ea typeface="Times New Roman" panose="02020603050405020304" pitchFamily="18" charset="0"/>
              </a:rPr>
              <a:t> </a:t>
            </a:r>
            <a:r>
              <a:rPr lang="en-US" sz="2600" b="1" dirty="0">
                <a:effectLst/>
                <a:ea typeface="Times New Roman" panose="02020603050405020304" pitchFamily="18" charset="0"/>
              </a:rPr>
              <a:t>Hardware Requirement :</a:t>
            </a:r>
            <a:endParaRPr lang="en-US" sz="2600" dirty="0"/>
          </a:p>
          <a:p>
            <a:pPr marL="914400" indent="-457200" algn="just">
              <a:spcBef>
                <a:spcPts val="0"/>
              </a:spcBef>
              <a:buClrTx/>
              <a:buSzPct val="70000"/>
              <a:buFont typeface="Wingdings" panose="05000000000000000000" pitchFamily="2" charset="2"/>
              <a:buChar char="Ø"/>
            </a:pPr>
            <a:r>
              <a:rPr lang="en-US" sz="2600" dirty="0"/>
              <a:t>Processor				:  Intel CORE i3 </a:t>
            </a:r>
          </a:p>
          <a:p>
            <a:pPr marL="914400" indent="-457200" algn="just">
              <a:spcBef>
                <a:spcPts val="0"/>
              </a:spcBef>
              <a:buClrTx/>
              <a:buSzPct val="70000"/>
              <a:buFont typeface="Wingdings" panose="05000000000000000000" pitchFamily="2" charset="2"/>
              <a:buChar char="Ø"/>
            </a:pPr>
            <a:r>
              <a:rPr lang="en-US" sz="2600" dirty="0"/>
              <a:t>RAM					:  4 GB</a:t>
            </a:r>
          </a:p>
          <a:p>
            <a:pPr marL="914400" indent="-457200" algn="just">
              <a:spcBef>
                <a:spcPts val="0"/>
              </a:spcBef>
              <a:buClrTx/>
              <a:buSzPct val="70000"/>
              <a:buFont typeface="Wingdings" panose="05000000000000000000" pitchFamily="2" charset="2"/>
              <a:buChar char="Ø"/>
            </a:pPr>
            <a:r>
              <a:rPr lang="en-US" sz="2600" dirty="0"/>
              <a:t>Hard Disk				:  1 TB</a:t>
            </a:r>
          </a:p>
          <a:p>
            <a:pPr>
              <a:buFont typeface="Wingdings" panose="05000000000000000000" pitchFamily="2" charset="2"/>
              <a:buChar char="Ø"/>
            </a:pPr>
            <a:endParaRPr lang="en-US" sz="2600" dirty="0"/>
          </a:p>
          <a:p>
            <a:pPr marL="0" indent="0">
              <a:buNone/>
            </a:pPr>
            <a:r>
              <a:rPr lang="en-US" sz="2600" b="1" dirty="0">
                <a:effectLst/>
                <a:ea typeface="Times New Roman" panose="02020603050405020304" pitchFamily="18" charset="0"/>
              </a:rPr>
              <a:t>Software Requirement :</a:t>
            </a:r>
          </a:p>
          <a:p>
            <a:pPr marL="914400" indent="-457200" algn="just">
              <a:lnSpc>
                <a:spcPct val="120000"/>
              </a:lnSpc>
              <a:spcBef>
                <a:spcPts val="0"/>
              </a:spcBef>
              <a:buClrTx/>
              <a:buSzPct val="70000"/>
              <a:buFont typeface="Wingdings" panose="05000000000000000000" pitchFamily="2" charset="2"/>
              <a:buChar char="Ø"/>
            </a:pPr>
            <a:r>
              <a:rPr lang="en-US" sz="2600" dirty="0"/>
              <a:t>Operating System	: Microsoft Windows-7.</a:t>
            </a:r>
          </a:p>
          <a:p>
            <a:pPr marL="914400" indent="-457200" algn="just">
              <a:lnSpc>
                <a:spcPct val="120000"/>
              </a:lnSpc>
              <a:spcBef>
                <a:spcPts val="0"/>
              </a:spcBef>
              <a:buClrTx/>
              <a:buSzPct val="70000"/>
              <a:buFont typeface="Wingdings" panose="05000000000000000000" pitchFamily="2" charset="2"/>
              <a:buChar char="Ø"/>
            </a:pPr>
            <a:r>
              <a:rPr lang="en-US" sz="2600" dirty="0"/>
              <a:t>Software Package	: MySQL, PHP , XAMPP</a:t>
            </a:r>
          </a:p>
          <a:p>
            <a:pPr>
              <a:buSzPct val="70000"/>
              <a:buFont typeface="Wingdings" panose="05000000000000000000" pitchFamily="2" charset="2"/>
              <a:buChar char="Ø"/>
            </a:pPr>
            <a:endParaRPr lang="en-US" sz="2600" dirty="0"/>
          </a:p>
          <a:p>
            <a:pPr>
              <a:buFont typeface="Wingdings" panose="05000000000000000000" pitchFamily="2" charset="2"/>
              <a:buChar char="Ø"/>
            </a:pPr>
            <a:endParaRPr lang="en-US" sz="2600" b="1" dirty="0">
              <a:effectLst/>
              <a:ea typeface="Times New Roman" panose="02020603050405020304" pitchFamily="18" charset="0"/>
            </a:endParaRPr>
          </a:p>
          <a:p>
            <a:pPr marL="0" indent="0">
              <a:buNone/>
            </a:pPr>
            <a:endParaRPr lang="en-US" sz="2600" dirty="0"/>
          </a:p>
          <a:p>
            <a:pPr marL="0" indent="0">
              <a:buNone/>
            </a:pPr>
            <a:endParaRPr lang="en-US" sz="2600" dirty="0"/>
          </a:p>
        </p:txBody>
      </p:sp>
    </p:spTree>
    <p:extLst>
      <p:ext uri="{BB962C8B-B14F-4D97-AF65-F5344CB8AC3E}">
        <p14:creationId xmlns:p14="http://schemas.microsoft.com/office/powerpoint/2010/main" val="181190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nodeType="clickEffect">
                                  <p:stCondLst>
                                    <p:cond delay="0"/>
                                  </p:stCondLst>
                                  <p:childTnLst>
                                    <p:animEffect transition="out" filter="fade">
                                      <p:cBhvr>
                                        <p:cTn id="13" dur="500" tmFilter="0, 0; .2, .5; .8, .5; 1, 0"/>
                                        <p:tgtEl>
                                          <p:spTgt spid="6">
                                            <p:txEl>
                                              <p:pRg st="0" end="0"/>
                                            </p:txEl>
                                          </p:spTgt>
                                        </p:tgtEl>
                                      </p:cBhvr>
                                    </p:animEffect>
                                    <p:animScale>
                                      <p:cBhvr>
                                        <p:cTn id="14" dur="250" autoRev="1" fill="hold"/>
                                        <p:tgtEl>
                                          <p:spTgt spid="6">
                                            <p:txEl>
                                              <p:pRg st="0" end="0"/>
                                            </p:txEl>
                                          </p:spTgt>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nodeType="clickEffect">
                                  <p:stCondLst>
                                    <p:cond delay="0"/>
                                  </p:stCondLst>
                                  <p:childTnLst>
                                    <p:animEffect transition="out" filter="fade">
                                      <p:cBhvr>
                                        <p:cTn id="18" dur="500" tmFilter="0, 0; .2, .5; .8, .5; 1, 0"/>
                                        <p:tgtEl>
                                          <p:spTgt spid="6">
                                            <p:txEl>
                                              <p:pRg st="1" end="1"/>
                                            </p:txEl>
                                          </p:spTgt>
                                        </p:tgtEl>
                                      </p:cBhvr>
                                    </p:animEffect>
                                    <p:animScale>
                                      <p:cBhvr>
                                        <p:cTn id="19" dur="250" autoRev="1" fill="hold"/>
                                        <p:tgtEl>
                                          <p:spTgt spid="6">
                                            <p:txEl>
                                              <p:pRg st="1" end="1"/>
                                            </p:txEl>
                                          </p:spTgt>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nodeType="clickEffect">
                                  <p:stCondLst>
                                    <p:cond delay="0"/>
                                  </p:stCondLst>
                                  <p:childTnLst>
                                    <p:animEffect transition="out" filter="fade">
                                      <p:cBhvr>
                                        <p:cTn id="23" dur="500" tmFilter="0, 0; .2, .5; .8, .5; 1, 0"/>
                                        <p:tgtEl>
                                          <p:spTgt spid="6">
                                            <p:txEl>
                                              <p:pRg st="2" end="2"/>
                                            </p:txEl>
                                          </p:spTgt>
                                        </p:tgtEl>
                                      </p:cBhvr>
                                    </p:animEffect>
                                    <p:animScale>
                                      <p:cBhvr>
                                        <p:cTn id="24" dur="250" autoRev="1" fill="hold"/>
                                        <p:tgtEl>
                                          <p:spTgt spid="6">
                                            <p:txEl>
                                              <p:pRg st="2" end="2"/>
                                            </p:txEl>
                                          </p:spTgt>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nodeType="clickEffect">
                                  <p:stCondLst>
                                    <p:cond delay="0"/>
                                  </p:stCondLst>
                                  <p:childTnLst>
                                    <p:animEffect transition="out" filter="fade">
                                      <p:cBhvr>
                                        <p:cTn id="28" dur="500" tmFilter="0, 0; .2, .5; .8, .5; 1, 0"/>
                                        <p:tgtEl>
                                          <p:spTgt spid="6">
                                            <p:txEl>
                                              <p:pRg st="3" end="3"/>
                                            </p:txEl>
                                          </p:spTgt>
                                        </p:tgtEl>
                                      </p:cBhvr>
                                    </p:animEffect>
                                    <p:animScale>
                                      <p:cBhvr>
                                        <p:cTn id="29" dur="250" autoRev="1" fill="hold"/>
                                        <p:tgtEl>
                                          <p:spTgt spid="6">
                                            <p:txEl>
                                              <p:pRg st="3" end="3"/>
                                            </p:txEl>
                                          </p:spTgt>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nodeType="clickEffect">
                                  <p:stCondLst>
                                    <p:cond delay="0"/>
                                  </p:stCondLst>
                                  <p:childTnLst>
                                    <p:animEffect transition="out" filter="fade">
                                      <p:cBhvr>
                                        <p:cTn id="33" dur="500" tmFilter="0, 0; .2, .5; .8, .5; 1, 0"/>
                                        <p:tgtEl>
                                          <p:spTgt spid="6">
                                            <p:txEl>
                                              <p:pRg st="5" end="5"/>
                                            </p:txEl>
                                          </p:spTgt>
                                        </p:tgtEl>
                                      </p:cBhvr>
                                    </p:animEffect>
                                    <p:animScale>
                                      <p:cBhvr>
                                        <p:cTn id="34" dur="250" autoRev="1" fill="hold"/>
                                        <p:tgtEl>
                                          <p:spTgt spid="6">
                                            <p:txEl>
                                              <p:pRg st="5" end="5"/>
                                            </p:txEl>
                                          </p:spTgt>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26" presetClass="emph" presetSubtype="0" fill="hold" nodeType="clickEffect">
                                  <p:stCondLst>
                                    <p:cond delay="0"/>
                                  </p:stCondLst>
                                  <p:childTnLst>
                                    <p:animEffect transition="out" filter="fade">
                                      <p:cBhvr>
                                        <p:cTn id="38" dur="500" tmFilter="0, 0; .2, .5; .8, .5; 1, 0"/>
                                        <p:tgtEl>
                                          <p:spTgt spid="6">
                                            <p:txEl>
                                              <p:pRg st="6" end="6"/>
                                            </p:txEl>
                                          </p:spTgt>
                                        </p:tgtEl>
                                      </p:cBhvr>
                                    </p:animEffect>
                                    <p:animScale>
                                      <p:cBhvr>
                                        <p:cTn id="39" dur="250" autoRev="1" fill="hold"/>
                                        <p:tgtEl>
                                          <p:spTgt spid="6">
                                            <p:txEl>
                                              <p:pRg st="6" end="6"/>
                                            </p:txEl>
                                          </p:spTgt>
                                        </p:tgtEl>
                                      </p:cBhvr>
                                      <p:by x="105000" y="105000"/>
                                    </p:animScale>
                                  </p:childTnLst>
                                </p:cTn>
                              </p:par>
                            </p:childTnLst>
                          </p:cTn>
                        </p:par>
                      </p:childTnLst>
                    </p:cTn>
                  </p:par>
                  <p:par>
                    <p:cTn id="40" fill="hold">
                      <p:stCondLst>
                        <p:cond delay="indefinite"/>
                      </p:stCondLst>
                      <p:childTnLst>
                        <p:par>
                          <p:cTn id="41" fill="hold">
                            <p:stCondLst>
                              <p:cond delay="0"/>
                            </p:stCondLst>
                            <p:childTnLst>
                              <p:par>
                                <p:cTn id="42" presetID="26" presetClass="emph" presetSubtype="0" fill="hold" nodeType="clickEffect">
                                  <p:stCondLst>
                                    <p:cond delay="0"/>
                                  </p:stCondLst>
                                  <p:childTnLst>
                                    <p:animEffect transition="out" filter="fade">
                                      <p:cBhvr>
                                        <p:cTn id="43" dur="500" tmFilter="0, 0; .2, .5; .8, .5; 1, 0"/>
                                        <p:tgtEl>
                                          <p:spTgt spid="6">
                                            <p:txEl>
                                              <p:pRg st="7" end="7"/>
                                            </p:txEl>
                                          </p:spTgt>
                                        </p:tgtEl>
                                      </p:cBhvr>
                                    </p:animEffect>
                                    <p:animScale>
                                      <p:cBhvr>
                                        <p:cTn id="44" dur="250" autoRev="1" fill="hold"/>
                                        <p:tgtEl>
                                          <p:spTgt spid="6">
                                            <p:txEl>
                                              <p:pRg st="7" end="7"/>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4000" b="1" dirty="0">
                <a:latin typeface="Algerian" panose="04020705040A02060702" pitchFamily="82" charset="0"/>
              </a:rPr>
              <a:t>Features</a:t>
            </a:r>
            <a:endParaRPr lang="en-US" b="1" dirty="0">
              <a:latin typeface="Algerian" panose="04020705040A02060702" pitchFamily="82" charset="0"/>
            </a:endParaRPr>
          </a:p>
        </p:txBody>
      </p:sp>
      <p:sp>
        <p:nvSpPr>
          <p:cNvPr id="6" name="Content Placeholder 2">
            <a:extLst>
              <a:ext uri="{FF2B5EF4-FFF2-40B4-BE49-F238E27FC236}">
                <a16:creationId xmlns:a16="http://schemas.microsoft.com/office/drawing/2014/main" id="{98E38D20-C46E-456B-9E10-8EB36977A760}"/>
              </a:ext>
            </a:extLst>
          </p:cNvPr>
          <p:cNvSpPr>
            <a:spLocks noGrp="1"/>
          </p:cNvSpPr>
          <p:nvPr>
            <p:ph idx="1"/>
          </p:nvPr>
        </p:nvSpPr>
        <p:spPr>
          <a:xfrm>
            <a:off x="517585" y="2311879"/>
            <a:ext cx="11203728" cy="4382219"/>
          </a:xfrm>
        </p:spPr>
        <p:txBody>
          <a:bodyPr>
            <a:noAutofit/>
          </a:bodyPr>
          <a:lstStyle/>
          <a:p>
            <a:pPr marL="457200" lvl="0" indent="-457200" algn="just" fontAlgn="base">
              <a:lnSpc>
                <a:spcPct val="110000"/>
              </a:lnSpc>
              <a:spcBef>
                <a:spcPts val="0"/>
              </a:spcBef>
              <a:buClrTx/>
              <a:buFont typeface="Wingdings" panose="05000000000000000000" pitchFamily="2" charset="2"/>
              <a:buChar char="Ø"/>
            </a:pPr>
            <a:r>
              <a:rPr lang="en-US" sz="2400" dirty="0">
                <a:solidFill>
                  <a:schemeClr val="tx1"/>
                </a:solidFill>
              </a:rPr>
              <a:t>It is possible to easily fill forms , from our Website.</a:t>
            </a:r>
          </a:p>
          <a:p>
            <a:pPr marL="457200" lvl="0" indent="-457200" algn="just" fontAlgn="base">
              <a:lnSpc>
                <a:spcPct val="110000"/>
              </a:lnSpc>
              <a:spcBef>
                <a:spcPts val="0"/>
              </a:spcBef>
              <a:buClrTx/>
              <a:buFont typeface="Wingdings" panose="05000000000000000000" pitchFamily="2" charset="2"/>
              <a:buChar char="Ø"/>
            </a:pPr>
            <a:r>
              <a:rPr lang="en-US" sz="2400" dirty="0">
                <a:solidFill>
                  <a:schemeClr val="tx1"/>
                </a:solidFill>
              </a:rPr>
              <a:t>OSFR System will Lower the mistakes done by the Students and people while filling the form. </a:t>
            </a:r>
          </a:p>
          <a:p>
            <a:pPr marL="457200" lvl="0" indent="-457200" algn="just" fontAlgn="base">
              <a:lnSpc>
                <a:spcPct val="110000"/>
              </a:lnSpc>
              <a:spcBef>
                <a:spcPts val="0"/>
              </a:spcBef>
              <a:buClrTx/>
              <a:buFont typeface="Wingdings" panose="05000000000000000000" pitchFamily="2" charset="2"/>
              <a:buChar char="Ø"/>
            </a:pPr>
            <a:r>
              <a:rPr lang="en-US" sz="2400" dirty="0">
                <a:solidFill>
                  <a:schemeClr val="tx1"/>
                </a:solidFill>
              </a:rPr>
              <a:t>This Software application will cut the dependency on others for form filling. </a:t>
            </a:r>
          </a:p>
          <a:p>
            <a:pPr marL="457200" lvl="0" indent="-457200" algn="just" fontAlgn="base">
              <a:lnSpc>
                <a:spcPct val="110000"/>
              </a:lnSpc>
              <a:spcBef>
                <a:spcPts val="0"/>
              </a:spcBef>
              <a:buClrTx/>
              <a:buFont typeface="Wingdings" panose="05000000000000000000" pitchFamily="2" charset="2"/>
              <a:buChar char="Ø"/>
            </a:pPr>
            <a:r>
              <a:rPr lang="en-US" sz="2400" dirty="0">
                <a:solidFill>
                  <a:schemeClr val="tx1"/>
                </a:solidFill>
              </a:rPr>
              <a:t>This will be easily accessible for everyone.</a:t>
            </a:r>
          </a:p>
        </p:txBody>
      </p:sp>
      <p:pic>
        <p:nvPicPr>
          <p:cNvPr id="1026" name="Picture 2" descr="C:\Program Files (x86)\Microsoft Office\MEDIA\CAGCAT10\j019538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6836" y="4725579"/>
            <a:ext cx="2617474" cy="200282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ell pc\AppData\Local\Microsoft\Windows\INetCache\IE\PUC4U5FJ\woo[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4429" y="4184901"/>
            <a:ext cx="4572001" cy="2543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35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6">
                                            <p:txEl>
                                              <p:pRg st="0" end="0"/>
                                            </p:txEl>
                                          </p:spTgt>
                                        </p:tgtEl>
                                      </p:cBhvr>
                                    </p:animEffect>
                                    <p:animScale>
                                      <p:cBhvr>
                                        <p:cTn id="12" dur="250" autoRev="1" fill="hold"/>
                                        <p:tgtEl>
                                          <p:spTgt spid="6">
                                            <p:txEl>
                                              <p:pRg st="0" end="0"/>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6">
                                            <p:txEl>
                                              <p:pRg st="1" end="1"/>
                                            </p:txEl>
                                          </p:spTgt>
                                        </p:tgtEl>
                                      </p:cBhvr>
                                    </p:animEffect>
                                    <p:animScale>
                                      <p:cBhvr>
                                        <p:cTn id="17" dur="250" autoRev="1" fill="hold"/>
                                        <p:tgtEl>
                                          <p:spTgt spid="6">
                                            <p:txEl>
                                              <p:pRg st="1" end="1"/>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6">
                                            <p:txEl>
                                              <p:pRg st="2" end="2"/>
                                            </p:txEl>
                                          </p:spTgt>
                                        </p:tgtEl>
                                      </p:cBhvr>
                                    </p:animEffect>
                                    <p:animScale>
                                      <p:cBhvr>
                                        <p:cTn id="22" dur="250" autoRev="1" fill="hold"/>
                                        <p:tgtEl>
                                          <p:spTgt spid="6">
                                            <p:txEl>
                                              <p:pRg st="2" end="2"/>
                                            </p:txEl>
                                          </p:spTgt>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0" nodeType="clickEffect">
                                  <p:stCondLst>
                                    <p:cond delay="0"/>
                                  </p:stCondLst>
                                  <p:childTnLst>
                                    <p:animEffect transition="out" filter="fade">
                                      <p:cBhvr>
                                        <p:cTn id="26" dur="500" tmFilter="0, 0; .2, .5; .8, .5; 1, 0"/>
                                        <p:tgtEl>
                                          <p:spTgt spid="6">
                                            <p:txEl>
                                              <p:pRg st="3" end="3"/>
                                            </p:txEl>
                                          </p:spTgt>
                                        </p:tgtEl>
                                      </p:cBhvr>
                                    </p:animEffect>
                                    <p:animScale>
                                      <p:cBhvr>
                                        <p:cTn id="27" dur="250" autoRev="1" fill="hold"/>
                                        <p:tgtEl>
                                          <p:spTgt spid="6">
                                            <p:txEl>
                                              <p:pRg st="3" end="3"/>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Custom 1">
      <a:majorFont>
        <a:latin typeface="Times New Roman"/>
        <a:ea typeface=""/>
        <a:cs typeface=""/>
      </a:majorFont>
      <a:minorFont>
        <a:latin typeface="Times New Roman"/>
        <a:ea typeface=""/>
        <a:cs typeface=""/>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1960</Words>
  <Application>Microsoft Office PowerPoint</Application>
  <PresentationFormat>Widescreen</PresentationFormat>
  <Paragraphs>318</Paragraphs>
  <Slides>30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Algerian</vt:lpstr>
      <vt:lpstr>Arial</vt:lpstr>
      <vt:lpstr>Calibri</vt:lpstr>
      <vt:lpstr>Times New Roman</vt:lpstr>
      <vt:lpstr>Wingdings</vt:lpstr>
      <vt:lpstr>Wingdings 3</vt:lpstr>
      <vt:lpstr>Ion Boardroom</vt:lpstr>
      <vt:lpstr>Online Services For Form Filling Reference. (OSFR)</vt:lpstr>
      <vt:lpstr>Contents of Project</vt:lpstr>
      <vt:lpstr>Introduction</vt:lpstr>
      <vt:lpstr>  Problem Statement  </vt:lpstr>
      <vt:lpstr>Literature  survey</vt:lpstr>
      <vt:lpstr>Project Concept</vt:lpstr>
      <vt:lpstr>Project Plan</vt:lpstr>
      <vt:lpstr>Project Functional Requirement</vt:lpstr>
      <vt:lpstr>Features</vt:lpstr>
      <vt:lpstr>Project Feasibility</vt:lpstr>
      <vt:lpstr>Block Diagram</vt:lpstr>
      <vt:lpstr>DFD Level 0 Diagram</vt:lpstr>
      <vt:lpstr>DFD Level 1 Diagram</vt:lpstr>
      <vt:lpstr>DFD Level 2 Diagram</vt:lpstr>
      <vt:lpstr>Entity Relationship Diagram</vt:lpstr>
      <vt:lpstr>This Is the User Interface of our Project</vt:lpstr>
      <vt:lpstr>PowerPoint Presentation</vt:lpstr>
      <vt:lpstr>Test Cases</vt:lpstr>
      <vt:lpstr>PowerPoint Presentation</vt:lpstr>
      <vt:lpstr>PowerPoint Presentation</vt:lpstr>
      <vt:lpstr>PowerPoint Presentation</vt:lpstr>
      <vt:lpstr>Cost Estimation</vt:lpstr>
      <vt:lpstr>PowerPoint Presentation</vt:lpstr>
      <vt:lpstr>Advantages</vt:lpstr>
      <vt:lpstr>Limitations</vt:lpstr>
      <vt:lpstr>Applications</vt:lpstr>
      <vt:lpstr>Future scope</vt:lpstr>
      <vt:lpstr>Conclusion</vt:lpstr>
      <vt:lpstr>Bibliography and 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OSFR</dc:title>
  <dc:creator>LENOVO</dc:creator>
  <cp:lastModifiedBy>rushikesh jadhav</cp:lastModifiedBy>
  <cp:revision>26</cp:revision>
  <dcterms:created xsi:type="dcterms:W3CDTF">2021-04-28T05:56:42Z</dcterms:created>
  <dcterms:modified xsi:type="dcterms:W3CDTF">2023-07-28T18:14:09Z</dcterms:modified>
</cp:coreProperties>
</file>