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450a5704f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450a5704f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arrows indicate the sign on the regression estimate. The sideways ones are ones that </a:t>
            </a:r>
            <a:r>
              <a:rPr lang="en"/>
              <a:t>don't</a:t>
            </a:r>
            <a:r>
              <a:rPr lang="en"/>
              <a:t> have a strong regression direction, but still correlate to race results strongly.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450a5704f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450a5704f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Proceeding from the logistic regressionm, we ran support vector models, k nearest neighbor, nuruel net, and decison tree models. As well as a combined simple voting model. Of these, the neural net and decsion tree models proved most accurate, attaining 100% accuracy prior to boosting. We suspect that the inaccuracy introduced in our combined model was from our support vector output. Here you can see all model outputs, where accuracy is highlighted in green and the kappa statistic in red...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450a5704f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450a5704f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 looked to two methods for model improvement: boosting and error costing. All models achieved 100% accuracy with boosting. While no false predictions were attained with our models we would still recommend implementing error costing in order to ensure no costly false positives could be introduced.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450a5704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450a5704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analysis provides insight into strategic betting with 5 main takeaways. The horse should be 4 years old, of argentiain or south african origin. The horse should be leading into the final stretch of the course and should have a quick start out of the gate. We recommend selecting a horse with these characteristcs that has relativly low odds in order to increase arbitrage oppurtunity and payout.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given more time, our team would have liked to further explore how the course calculates odds and would have conducted our own odds calculation in order to better inform betting. Thank you for listening!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fc470c8db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fc470c8db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450a5704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450a5704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public dataset was obtained from kaggle and included almost 80k observations of 48 salients varubales.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450a5704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450a570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fc470c8db_1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fc470c8db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fc470c8db_1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fc470c8db_1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450a5704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450a5704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450a5704f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450a5704f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slide should look at if geldings actually win more….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3b619d2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b619d2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3b619d20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3b619d20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Hong Kong Horses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t>Ismail Harti, Ryan Helmlinger, Rustam Ibragimov, Rohan Kheterpal &amp; Matthew Lewis</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Logistic Regression</a:t>
            </a:r>
            <a:endParaRPr sz="2400"/>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significant variables:</a:t>
            </a:r>
            <a:endParaRPr/>
          </a:p>
          <a:p>
            <a:pPr indent="-342900" lvl="0" marL="457200" rtl="0" algn="l">
              <a:spcBef>
                <a:spcPts val="1600"/>
              </a:spcBef>
              <a:spcAft>
                <a:spcPts val="0"/>
              </a:spcAft>
              <a:buSzPts val="1800"/>
              <a:buChar char="●"/>
            </a:pPr>
            <a:r>
              <a:rPr lang="en" sz="1800"/>
              <a:t>p</a:t>
            </a:r>
            <a:r>
              <a:rPr lang="en" sz="1800"/>
              <a:t>lace_odds			</a:t>
            </a:r>
            <a:r>
              <a:rPr lang="en" sz="1800"/>
              <a:t>↓</a:t>
            </a:r>
            <a:r>
              <a:rPr lang="en" sz="1800"/>
              <a:t>	</a:t>
            </a:r>
            <a:endParaRPr sz="1800"/>
          </a:p>
          <a:p>
            <a:pPr indent="-342900" lvl="0" marL="457200" rtl="0" algn="l">
              <a:spcBef>
                <a:spcPts val="0"/>
              </a:spcBef>
              <a:spcAft>
                <a:spcPts val="0"/>
              </a:spcAft>
              <a:buSzPts val="1800"/>
              <a:buChar char="●"/>
            </a:pPr>
            <a:r>
              <a:rPr lang="en" sz="1800"/>
              <a:t>d</a:t>
            </a:r>
            <a:r>
              <a:rPr lang="en" sz="1800"/>
              <a:t>eclared_weight		↑</a:t>
            </a:r>
            <a:endParaRPr sz="1800"/>
          </a:p>
          <a:p>
            <a:pPr indent="-342900" lvl="0" marL="457200" rtl="0" algn="l">
              <a:spcBef>
                <a:spcPts val="0"/>
              </a:spcBef>
              <a:spcAft>
                <a:spcPts val="0"/>
              </a:spcAft>
              <a:buSzPts val="1800"/>
              <a:buChar char="●"/>
            </a:pPr>
            <a:r>
              <a:rPr lang="en" sz="1800"/>
              <a:t>draw				↓</a:t>
            </a:r>
            <a:endParaRPr sz="1800"/>
          </a:p>
          <a:p>
            <a:pPr indent="-342900" lvl="0" marL="457200" rtl="0" algn="l">
              <a:spcBef>
                <a:spcPts val="0"/>
              </a:spcBef>
              <a:spcAft>
                <a:spcPts val="0"/>
              </a:spcAft>
              <a:buSzPts val="1800"/>
              <a:buChar char="●"/>
            </a:pPr>
            <a:r>
              <a:rPr lang="en" sz="1800"/>
              <a:t>j</a:t>
            </a:r>
            <a:r>
              <a:rPr lang="en" sz="1800"/>
              <a:t>ockey_id			→</a:t>
            </a:r>
            <a:endParaRPr sz="1800"/>
          </a:p>
          <a:p>
            <a:pPr indent="-342900" lvl="0" marL="457200" rtl="0" algn="l">
              <a:spcBef>
                <a:spcPts val="0"/>
              </a:spcBef>
              <a:spcAft>
                <a:spcPts val="0"/>
              </a:spcAft>
              <a:buSzPts val="1800"/>
              <a:buChar char="●"/>
            </a:pPr>
            <a:r>
              <a:rPr lang="en" sz="1800"/>
              <a:t>horse_country		→</a:t>
            </a:r>
            <a:endParaRPr sz="1800"/>
          </a:p>
          <a:p>
            <a:pPr indent="-342900" lvl="0" marL="457200" rtl="0" algn="l">
              <a:spcBef>
                <a:spcPts val="0"/>
              </a:spcBef>
              <a:spcAft>
                <a:spcPts val="0"/>
              </a:spcAft>
              <a:buSzPts val="1800"/>
              <a:buChar char="●"/>
            </a:pPr>
            <a:r>
              <a:rPr lang="en" sz="1800"/>
              <a:t>age					↑</a:t>
            </a:r>
            <a:endParaRPr sz="1800"/>
          </a:p>
        </p:txBody>
      </p:sp>
      <p:pic>
        <p:nvPicPr>
          <p:cNvPr id="128" name="Google Shape;128;p22"/>
          <p:cNvPicPr preferRelativeResize="0"/>
          <p:nvPr/>
        </p:nvPicPr>
        <p:blipFill>
          <a:blip r:embed="rId3">
            <a:alphaModFix/>
          </a:blip>
          <a:stretch>
            <a:fillRect/>
          </a:stretch>
        </p:blipFill>
        <p:spPr>
          <a:xfrm>
            <a:off x="4189729" y="1867454"/>
            <a:ext cx="4536225" cy="16933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ANN and DT models proved most accurate attaining 100%</a:t>
            </a:r>
            <a:endParaRPr sz="2400"/>
          </a:p>
        </p:txBody>
      </p:sp>
      <p:sp>
        <p:nvSpPr>
          <p:cNvPr id="134" name="Google Shape;134;p23"/>
          <p:cNvSpPr txBox="1"/>
          <p:nvPr/>
        </p:nvSpPr>
        <p:spPr>
          <a:xfrm>
            <a:off x="811725" y="1173300"/>
            <a:ext cx="11064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SVM model</a:t>
            </a:r>
            <a:endParaRPr>
              <a:latin typeface="Lato"/>
              <a:ea typeface="Lato"/>
              <a:cs typeface="Lato"/>
              <a:sym typeface="Lato"/>
            </a:endParaRPr>
          </a:p>
        </p:txBody>
      </p:sp>
      <p:pic>
        <p:nvPicPr>
          <p:cNvPr id="135" name="Google Shape;135;p23"/>
          <p:cNvPicPr preferRelativeResize="0"/>
          <p:nvPr/>
        </p:nvPicPr>
        <p:blipFill>
          <a:blip r:embed="rId3">
            <a:alphaModFix/>
          </a:blip>
          <a:stretch>
            <a:fillRect/>
          </a:stretch>
        </p:blipFill>
        <p:spPr>
          <a:xfrm>
            <a:off x="311700" y="1581225"/>
            <a:ext cx="2106450" cy="3301775"/>
          </a:xfrm>
          <a:prstGeom prst="rect">
            <a:avLst/>
          </a:prstGeom>
          <a:noFill/>
          <a:ln>
            <a:noFill/>
          </a:ln>
        </p:spPr>
      </p:pic>
      <p:sp>
        <p:nvSpPr>
          <p:cNvPr id="136" name="Google Shape;136;p23"/>
          <p:cNvSpPr txBox="1"/>
          <p:nvPr/>
        </p:nvSpPr>
        <p:spPr>
          <a:xfrm>
            <a:off x="2785625" y="1173300"/>
            <a:ext cx="12273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kNN model</a:t>
            </a:r>
            <a:endParaRPr>
              <a:latin typeface="Lato"/>
              <a:ea typeface="Lato"/>
              <a:cs typeface="Lato"/>
              <a:sym typeface="Lato"/>
            </a:endParaRPr>
          </a:p>
        </p:txBody>
      </p:sp>
      <p:sp>
        <p:nvSpPr>
          <p:cNvPr id="137" name="Google Shape;137;p23"/>
          <p:cNvSpPr txBox="1"/>
          <p:nvPr/>
        </p:nvSpPr>
        <p:spPr>
          <a:xfrm>
            <a:off x="4689888" y="1139500"/>
            <a:ext cx="15507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a:t>
            </a:r>
            <a:r>
              <a:rPr lang="en">
                <a:latin typeface="Lato"/>
                <a:ea typeface="Lato"/>
                <a:cs typeface="Lato"/>
                <a:sym typeface="Lato"/>
              </a:rPr>
              <a:t>NN / DT model</a:t>
            </a:r>
            <a:endParaRPr>
              <a:latin typeface="Lato"/>
              <a:ea typeface="Lato"/>
              <a:cs typeface="Lato"/>
              <a:sym typeface="Lato"/>
            </a:endParaRPr>
          </a:p>
        </p:txBody>
      </p:sp>
      <p:pic>
        <p:nvPicPr>
          <p:cNvPr id="138" name="Google Shape;138;p23"/>
          <p:cNvPicPr preferRelativeResize="0"/>
          <p:nvPr/>
        </p:nvPicPr>
        <p:blipFill>
          <a:blip r:embed="rId4">
            <a:alphaModFix/>
          </a:blip>
          <a:stretch>
            <a:fillRect/>
          </a:stretch>
        </p:blipFill>
        <p:spPr>
          <a:xfrm>
            <a:off x="6818025" y="1590050"/>
            <a:ext cx="2148428" cy="3120700"/>
          </a:xfrm>
          <a:prstGeom prst="rect">
            <a:avLst/>
          </a:prstGeom>
          <a:noFill/>
          <a:ln>
            <a:noFill/>
          </a:ln>
        </p:spPr>
      </p:pic>
      <p:sp>
        <p:nvSpPr>
          <p:cNvPr id="139" name="Google Shape;139;p23"/>
          <p:cNvSpPr txBox="1"/>
          <p:nvPr/>
        </p:nvSpPr>
        <p:spPr>
          <a:xfrm>
            <a:off x="6917550" y="1139500"/>
            <a:ext cx="16911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Combined </a:t>
            </a:r>
            <a:r>
              <a:rPr lang="en">
                <a:latin typeface="Lato"/>
                <a:ea typeface="Lato"/>
                <a:cs typeface="Lato"/>
                <a:sym typeface="Lato"/>
              </a:rPr>
              <a:t>model</a:t>
            </a:r>
            <a:endParaRPr>
              <a:latin typeface="Lato"/>
              <a:ea typeface="Lato"/>
              <a:cs typeface="Lato"/>
              <a:sym typeface="Lato"/>
            </a:endParaRPr>
          </a:p>
        </p:txBody>
      </p:sp>
      <p:pic>
        <p:nvPicPr>
          <p:cNvPr id="140" name="Google Shape;140;p23"/>
          <p:cNvPicPr preferRelativeResize="0"/>
          <p:nvPr/>
        </p:nvPicPr>
        <p:blipFill>
          <a:blip r:embed="rId5">
            <a:alphaModFix/>
          </a:blip>
          <a:stretch>
            <a:fillRect/>
          </a:stretch>
        </p:blipFill>
        <p:spPr>
          <a:xfrm>
            <a:off x="2465550" y="1590047"/>
            <a:ext cx="2106450" cy="3284090"/>
          </a:xfrm>
          <a:prstGeom prst="rect">
            <a:avLst/>
          </a:prstGeom>
          <a:noFill/>
          <a:ln>
            <a:noFill/>
          </a:ln>
        </p:spPr>
      </p:pic>
      <p:pic>
        <p:nvPicPr>
          <p:cNvPr id="141" name="Google Shape;141;p23"/>
          <p:cNvPicPr preferRelativeResize="0"/>
          <p:nvPr/>
        </p:nvPicPr>
        <p:blipFill>
          <a:blip r:embed="rId6">
            <a:alphaModFix/>
          </a:blip>
          <a:stretch>
            <a:fillRect/>
          </a:stretch>
        </p:blipFill>
        <p:spPr>
          <a:xfrm>
            <a:off x="4572002" y="1590050"/>
            <a:ext cx="2106450" cy="3284100"/>
          </a:xfrm>
          <a:prstGeom prst="rect">
            <a:avLst/>
          </a:prstGeom>
          <a:noFill/>
          <a:ln>
            <a:noFill/>
          </a:ln>
        </p:spPr>
      </p:pic>
      <p:sp>
        <p:nvSpPr>
          <p:cNvPr id="142" name="Google Shape;142;p23"/>
          <p:cNvSpPr/>
          <p:nvPr/>
        </p:nvSpPr>
        <p:spPr>
          <a:xfrm>
            <a:off x="1118450" y="3056175"/>
            <a:ext cx="897600" cy="21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3201450" y="3043600"/>
            <a:ext cx="897600" cy="21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5258100" y="2999200"/>
            <a:ext cx="897600" cy="21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p:nvPr/>
        </p:nvSpPr>
        <p:spPr>
          <a:xfrm>
            <a:off x="7443438" y="2959250"/>
            <a:ext cx="897600" cy="21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1020525" y="2460700"/>
            <a:ext cx="897600" cy="1566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5246213" y="2415150"/>
            <a:ext cx="897600" cy="1566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3163050" y="2460700"/>
            <a:ext cx="936000" cy="1566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7443438" y="2415150"/>
            <a:ext cx="897600" cy="1566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Improvement methodology for models</a:t>
            </a:r>
            <a:endParaRPr sz="2400"/>
          </a:p>
        </p:txBody>
      </p:sp>
      <p:sp>
        <p:nvSpPr>
          <p:cNvPr id="155" name="Google Shape;155;p24"/>
          <p:cNvSpPr txBox="1"/>
          <p:nvPr>
            <p:ph idx="1" type="body"/>
          </p:nvPr>
        </p:nvSpPr>
        <p:spPr>
          <a:xfrm>
            <a:off x="311700" y="1422000"/>
            <a:ext cx="3359100" cy="3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Boosting</a:t>
            </a:r>
            <a:endParaRPr/>
          </a:p>
          <a:p>
            <a:pPr indent="-317500" lvl="0" marL="457200" rtl="0" algn="l">
              <a:spcBef>
                <a:spcPts val="1600"/>
              </a:spcBef>
              <a:spcAft>
                <a:spcPts val="0"/>
              </a:spcAft>
              <a:buSzPts val="1400"/>
              <a:buChar char="●"/>
            </a:pPr>
            <a:r>
              <a:rPr lang="en" sz="1400"/>
              <a:t>All models attained 100% accuracy under boosted conditions.</a:t>
            </a:r>
            <a:endParaRPr sz="1400"/>
          </a:p>
          <a:p>
            <a:pPr indent="0" lvl="0" marL="0" rtl="0" algn="l">
              <a:spcBef>
                <a:spcPts val="1600"/>
              </a:spcBef>
              <a:spcAft>
                <a:spcPts val="0"/>
              </a:spcAft>
              <a:buNone/>
            </a:pPr>
            <a:r>
              <a:rPr lang="en"/>
              <a:t>Error costing</a:t>
            </a:r>
            <a:endParaRPr/>
          </a:p>
          <a:p>
            <a:pPr indent="-317500" lvl="0" marL="457200" rtl="0" algn="l">
              <a:spcBef>
                <a:spcPts val="1600"/>
              </a:spcBef>
              <a:spcAft>
                <a:spcPts val="0"/>
              </a:spcAft>
              <a:buSzPts val="1400"/>
              <a:buChar char="●"/>
            </a:pPr>
            <a:r>
              <a:rPr lang="en" sz="1400"/>
              <a:t>Error costing should still be applied to a completely accurate model to avoid costly false negatives.</a:t>
            </a:r>
            <a:endParaRPr sz="1400"/>
          </a:p>
        </p:txBody>
      </p:sp>
      <p:pic>
        <p:nvPicPr>
          <p:cNvPr id="156" name="Google Shape;156;p24"/>
          <p:cNvPicPr preferRelativeResize="0"/>
          <p:nvPr/>
        </p:nvPicPr>
        <p:blipFill rotWithShape="1">
          <a:blip r:embed="rId3">
            <a:alphaModFix/>
          </a:blip>
          <a:srcRect b="0" l="4461" r="0" t="2742"/>
          <a:stretch/>
        </p:blipFill>
        <p:spPr>
          <a:xfrm>
            <a:off x="4029875" y="1422000"/>
            <a:ext cx="4802425" cy="2544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Strategic betting elements</a:t>
            </a:r>
            <a:endParaRPr sz="2400"/>
          </a:p>
        </p:txBody>
      </p:sp>
      <p:sp>
        <p:nvSpPr>
          <p:cNvPr id="162" name="Google Shape;162;p25"/>
          <p:cNvSpPr txBox="1"/>
          <p:nvPr>
            <p:ph idx="1" type="body"/>
          </p:nvPr>
        </p:nvSpPr>
        <p:spPr>
          <a:xfrm>
            <a:off x="4665325" y="1176025"/>
            <a:ext cx="4167000" cy="339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The horse should be </a:t>
            </a:r>
            <a:r>
              <a:rPr b="1" lang="en" sz="1400"/>
              <a:t>**4 years old**</a:t>
            </a:r>
            <a:r>
              <a:rPr lang="en" sz="1400"/>
              <a:t> as they have the highest proportional chance of winning.</a:t>
            </a:r>
            <a:endParaRPr sz="1400"/>
          </a:p>
          <a:p>
            <a:pPr indent="-317500" lvl="0" marL="457200" rtl="0" algn="l">
              <a:spcBef>
                <a:spcPts val="0"/>
              </a:spcBef>
              <a:spcAft>
                <a:spcPts val="0"/>
              </a:spcAft>
              <a:buSzPts val="1400"/>
              <a:buAutoNum type="arabicPeriod"/>
            </a:pPr>
            <a:r>
              <a:rPr lang="en" sz="1400"/>
              <a:t>The horse should be of </a:t>
            </a:r>
            <a:r>
              <a:rPr b="1" lang="en" sz="1400"/>
              <a:t>**Argentinian**</a:t>
            </a:r>
            <a:r>
              <a:rPr lang="en" sz="1400"/>
              <a:t> or </a:t>
            </a:r>
            <a:r>
              <a:rPr b="1" lang="en" sz="1400"/>
              <a:t>**South African**</a:t>
            </a:r>
            <a:r>
              <a:rPr lang="en" sz="1400"/>
              <a:t> background.</a:t>
            </a:r>
            <a:endParaRPr sz="1400"/>
          </a:p>
          <a:p>
            <a:pPr indent="-317500" lvl="0" marL="457200" rtl="0" algn="l">
              <a:spcBef>
                <a:spcPts val="0"/>
              </a:spcBef>
              <a:spcAft>
                <a:spcPts val="0"/>
              </a:spcAft>
              <a:buSzPts val="1400"/>
              <a:buAutoNum type="arabicPeriod"/>
            </a:pPr>
            <a:r>
              <a:rPr lang="en" sz="1400"/>
              <a:t>The horse should have a tendency to be </a:t>
            </a:r>
            <a:r>
              <a:rPr b="1" lang="en" sz="1400"/>
              <a:t>**leading**</a:t>
            </a:r>
            <a:r>
              <a:rPr lang="en" sz="1400"/>
              <a:t> heading into the </a:t>
            </a:r>
            <a:r>
              <a:rPr b="1" lang="en" sz="1400"/>
              <a:t>**final stretch**</a:t>
            </a:r>
            <a:r>
              <a:rPr lang="en" sz="1400"/>
              <a:t>.</a:t>
            </a:r>
            <a:endParaRPr sz="1400"/>
          </a:p>
          <a:p>
            <a:pPr indent="-317500" lvl="0" marL="457200" rtl="0" algn="l">
              <a:spcBef>
                <a:spcPts val="0"/>
              </a:spcBef>
              <a:spcAft>
                <a:spcPts val="0"/>
              </a:spcAft>
              <a:buSzPts val="1400"/>
              <a:buAutoNum type="arabicPeriod"/>
            </a:pPr>
            <a:r>
              <a:rPr lang="en" sz="1400"/>
              <a:t>The horse should have a tendency to get a </a:t>
            </a:r>
            <a:r>
              <a:rPr b="1" lang="en" sz="1400"/>
              <a:t>**quick start out of the gate**</a:t>
            </a:r>
            <a:r>
              <a:rPr lang="en" sz="1400"/>
              <a:t>.</a:t>
            </a:r>
            <a:endParaRPr sz="1400"/>
          </a:p>
          <a:p>
            <a:pPr indent="-317500" lvl="0" marL="457200" rtl="0" algn="l">
              <a:spcBef>
                <a:spcPts val="0"/>
              </a:spcBef>
              <a:spcAft>
                <a:spcPts val="0"/>
              </a:spcAft>
              <a:buSzPts val="1400"/>
              <a:buAutoNum type="arabicPeriod"/>
            </a:pPr>
            <a:r>
              <a:rPr lang="en" sz="1400"/>
              <a:t>The horse should have </a:t>
            </a:r>
            <a:r>
              <a:rPr b="1" lang="en" sz="1400"/>
              <a:t>**fairly low odds**</a:t>
            </a:r>
            <a:r>
              <a:rPr lang="en" sz="1400"/>
              <a:t>, in order to increase arbitrage opportunities.</a:t>
            </a:r>
            <a:endParaRPr sz="1400"/>
          </a:p>
        </p:txBody>
      </p:sp>
      <p:pic>
        <p:nvPicPr>
          <p:cNvPr id="163" name="Google Shape;163;p25"/>
          <p:cNvPicPr preferRelativeResize="0"/>
          <p:nvPr/>
        </p:nvPicPr>
        <p:blipFill>
          <a:blip r:embed="rId3">
            <a:alphaModFix/>
          </a:blip>
          <a:stretch>
            <a:fillRect/>
          </a:stretch>
        </p:blipFill>
        <p:spPr>
          <a:xfrm>
            <a:off x="311700" y="1321013"/>
            <a:ext cx="3998526" cy="307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69" name="Google Shape;169;p26"/>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t>Ismail Harti, Ryan Helmlinger, Rustam Ibragimov, Rohan Kheterpal &amp; Matthew Lewis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15925"/>
            <a:ext cx="85206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Which horse to bet on at Hong Kong race tracks? Can data provide an edge for betting?</a:t>
            </a:r>
            <a:endParaRPr sz="2400"/>
          </a:p>
        </p:txBody>
      </p:sp>
      <p:pic>
        <p:nvPicPr>
          <p:cNvPr id="66" name="Google Shape;66;p14"/>
          <p:cNvPicPr preferRelativeResize="0"/>
          <p:nvPr/>
        </p:nvPicPr>
        <p:blipFill>
          <a:blip r:embed="rId3">
            <a:alphaModFix/>
          </a:blip>
          <a:stretch>
            <a:fillRect/>
          </a:stretch>
        </p:blipFill>
        <p:spPr>
          <a:xfrm>
            <a:off x="2115438" y="1494000"/>
            <a:ext cx="4913126" cy="3080875"/>
          </a:xfrm>
          <a:prstGeom prst="rect">
            <a:avLst/>
          </a:prstGeom>
          <a:noFill/>
          <a:ln>
            <a:noFill/>
          </a:ln>
        </p:spPr>
      </p:pic>
      <p:pic>
        <p:nvPicPr>
          <p:cNvPr id="67" name="Google Shape;67;p14"/>
          <p:cNvPicPr preferRelativeResize="0"/>
          <p:nvPr/>
        </p:nvPicPr>
        <p:blipFill rotWithShape="1">
          <a:blip r:embed="rId4">
            <a:alphaModFix/>
          </a:blip>
          <a:srcRect b="13367" l="0" r="0" t="0"/>
          <a:stretch/>
        </p:blipFill>
        <p:spPr>
          <a:xfrm>
            <a:off x="376325" y="2559888"/>
            <a:ext cx="1643126" cy="1423450"/>
          </a:xfrm>
          <a:prstGeom prst="rect">
            <a:avLst/>
          </a:prstGeom>
          <a:noFill/>
          <a:ln>
            <a:noFill/>
          </a:ln>
        </p:spPr>
      </p:pic>
      <p:pic>
        <p:nvPicPr>
          <p:cNvPr id="68" name="Google Shape;68;p14"/>
          <p:cNvPicPr preferRelativeResize="0"/>
          <p:nvPr/>
        </p:nvPicPr>
        <p:blipFill rotWithShape="1">
          <a:blip r:embed="rId5">
            <a:alphaModFix/>
          </a:blip>
          <a:srcRect b="13126" l="0" r="0" t="0"/>
          <a:stretch/>
        </p:blipFill>
        <p:spPr>
          <a:xfrm>
            <a:off x="7124575" y="2557894"/>
            <a:ext cx="1643126" cy="14274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Initial </a:t>
            </a:r>
            <a:r>
              <a:rPr lang="en" sz="2400"/>
              <a:t>Data Cleaning</a:t>
            </a:r>
            <a:endParaRPr sz="2400"/>
          </a:p>
        </p:txBody>
      </p:sp>
      <p:pic>
        <p:nvPicPr>
          <p:cNvPr id="74" name="Google Shape;74;p15"/>
          <p:cNvPicPr preferRelativeResize="0"/>
          <p:nvPr/>
        </p:nvPicPr>
        <p:blipFill>
          <a:blip r:embed="rId3">
            <a:alphaModFix/>
          </a:blip>
          <a:stretch>
            <a:fillRect/>
          </a:stretch>
        </p:blipFill>
        <p:spPr>
          <a:xfrm>
            <a:off x="4311325" y="1233325"/>
            <a:ext cx="4384834" cy="3240826"/>
          </a:xfrm>
          <a:prstGeom prst="rect">
            <a:avLst/>
          </a:prstGeom>
          <a:noFill/>
          <a:ln>
            <a:noFill/>
          </a:ln>
        </p:spPr>
      </p:pic>
      <p:sp>
        <p:nvSpPr>
          <p:cNvPr id="75" name="Google Shape;75;p15"/>
          <p:cNvSpPr txBox="1"/>
          <p:nvPr/>
        </p:nvSpPr>
        <p:spPr>
          <a:xfrm>
            <a:off x="633250" y="1602500"/>
            <a:ext cx="3528000" cy="2871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Removal of low value columns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Selection of relevant data</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NA removal through imputation</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New labels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Removal of obviously </a:t>
            </a:r>
            <a:r>
              <a:rPr lang="en" sz="1800">
                <a:solidFill>
                  <a:schemeClr val="dk2"/>
                </a:solidFill>
                <a:latin typeface="Lato"/>
                <a:ea typeface="Lato"/>
                <a:cs typeface="Lato"/>
                <a:sym typeface="Lato"/>
              </a:rPr>
              <a:t>predictive</a:t>
            </a:r>
            <a:r>
              <a:rPr lang="en" sz="1800">
                <a:solidFill>
                  <a:schemeClr val="dk2"/>
                </a:solidFill>
                <a:latin typeface="Lato"/>
                <a:ea typeface="Lato"/>
                <a:cs typeface="Lato"/>
                <a:sym typeface="Lato"/>
              </a:rPr>
              <a:t> columns (binary win &amp; rank)</a:t>
            </a:r>
            <a:endParaRPr sz="18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Horses come from all over the world, with 17 countries represented.</a:t>
            </a:r>
            <a:endParaRPr sz="2400"/>
          </a:p>
        </p:txBody>
      </p:sp>
      <p:sp>
        <p:nvSpPr>
          <p:cNvPr id="81" name="Google Shape;81;p16"/>
          <p:cNvSpPr txBox="1"/>
          <p:nvPr/>
        </p:nvSpPr>
        <p:spPr>
          <a:xfrm>
            <a:off x="6055525" y="1997600"/>
            <a:ext cx="2714700" cy="62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a:latin typeface="Lato"/>
              <a:ea typeface="Lato"/>
              <a:cs typeface="Lato"/>
              <a:sym typeface="Lato"/>
            </a:endParaRPr>
          </a:p>
        </p:txBody>
      </p:sp>
      <p:pic>
        <p:nvPicPr>
          <p:cNvPr id="82" name="Google Shape;82;p16"/>
          <p:cNvPicPr preferRelativeResize="0"/>
          <p:nvPr/>
        </p:nvPicPr>
        <p:blipFill>
          <a:blip r:embed="rId3">
            <a:alphaModFix/>
          </a:blip>
          <a:stretch>
            <a:fillRect/>
          </a:stretch>
        </p:blipFill>
        <p:spPr>
          <a:xfrm>
            <a:off x="1585138" y="1290475"/>
            <a:ext cx="5973726" cy="3578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Horses that start the race in the lead are more likely to end in the lead. Additionally, prime age is around 4 years old.</a:t>
            </a:r>
            <a:endParaRPr sz="2400"/>
          </a:p>
        </p:txBody>
      </p:sp>
      <p:pic>
        <p:nvPicPr>
          <p:cNvPr id="88" name="Google Shape;88;p17"/>
          <p:cNvPicPr preferRelativeResize="0"/>
          <p:nvPr/>
        </p:nvPicPr>
        <p:blipFill>
          <a:blip r:embed="rId3">
            <a:alphaModFix/>
          </a:blip>
          <a:stretch>
            <a:fillRect/>
          </a:stretch>
        </p:blipFill>
        <p:spPr>
          <a:xfrm>
            <a:off x="456975" y="1611100"/>
            <a:ext cx="4050399" cy="2765625"/>
          </a:xfrm>
          <a:prstGeom prst="rect">
            <a:avLst/>
          </a:prstGeom>
          <a:noFill/>
          <a:ln>
            <a:noFill/>
          </a:ln>
        </p:spPr>
      </p:pic>
      <p:pic>
        <p:nvPicPr>
          <p:cNvPr id="89" name="Google Shape;89;p17"/>
          <p:cNvPicPr preferRelativeResize="0"/>
          <p:nvPr/>
        </p:nvPicPr>
        <p:blipFill>
          <a:blip r:embed="rId4">
            <a:alphaModFix/>
          </a:blip>
          <a:stretch>
            <a:fillRect/>
          </a:stretch>
        </p:blipFill>
        <p:spPr>
          <a:xfrm>
            <a:off x="4608250" y="1611100"/>
            <a:ext cx="4050401" cy="2725190"/>
          </a:xfrm>
          <a:prstGeom prst="rect">
            <a:avLst/>
          </a:prstGeom>
          <a:noFill/>
          <a:ln>
            <a:noFill/>
          </a:ln>
        </p:spPr>
      </p:pic>
      <p:sp>
        <p:nvSpPr>
          <p:cNvPr id="90" name="Google Shape;90;p17"/>
          <p:cNvSpPr/>
          <p:nvPr/>
        </p:nvSpPr>
        <p:spPr>
          <a:xfrm>
            <a:off x="7069075" y="3566775"/>
            <a:ext cx="840000" cy="465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581550" y="3566775"/>
            <a:ext cx="594600" cy="465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As horses age, their odds drop. With highest odds around 3 years old.</a:t>
            </a:r>
            <a:endParaRPr sz="2400"/>
          </a:p>
        </p:txBody>
      </p:sp>
      <p:pic>
        <p:nvPicPr>
          <p:cNvPr id="97" name="Google Shape;97;p18"/>
          <p:cNvPicPr preferRelativeResize="0"/>
          <p:nvPr/>
        </p:nvPicPr>
        <p:blipFill>
          <a:blip r:embed="rId3">
            <a:alphaModFix/>
          </a:blip>
          <a:stretch>
            <a:fillRect/>
          </a:stretch>
        </p:blipFill>
        <p:spPr>
          <a:xfrm>
            <a:off x="2018825" y="1132925"/>
            <a:ext cx="5106350" cy="3642225"/>
          </a:xfrm>
          <a:prstGeom prst="rect">
            <a:avLst/>
          </a:prstGeom>
          <a:noFill/>
          <a:ln>
            <a:noFill/>
          </a:ln>
        </p:spPr>
      </p:pic>
      <p:sp>
        <p:nvSpPr>
          <p:cNvPr id="98" name="Google Shape;98;p18"/>
          <p:cNvSpPr txBox="1"/>
          <p:nvPr/>
        </p:nvSpPr>
        <p:spPr>
          <a:xfrm>
            <a:off x="6526300" y="4149050"/>
            <a:ext cx="23979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*Note: While most horses were age 3, the winningest age was actually 4.</a:t>
            </a:r>
            <a:endParaRPr>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Gelding horses, shown in aquamarine, have higher place odds.</a:t>
            </a:r>
            <a:endParaRPr sz="2400"/>
          </a:p>
        </p:txBody>
      </p:sp>
      <p:pic>
        <p:nvPicPr>
          <p:cNvPr id="104" name="Google Shape;104;p19"/>
          <p:cNvPicPr preferRelativeResize="0"/>
          <p:nvPr/>
        </p:nvPicPr>
        <p:blipFill>
          <a:blip r:embed="rId3">
            <a:alphaModFix/>
          </a:blip>
          <a:stretch>
            <a:fillRect/>
          </a:stretch>
        </p:blipFill>
        <p:spPr>
          <a:xfrm>
            <a:off x="2284200" y="1310875"/>
            <a:ext cx="4575600" cy="321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Place odds based on horse origin country</a:t>
            </a:r>
            <a:endParaRPr sz="2400"/>
          </a:p>
          <a:p>
            <a:pPr indent="0" lvl="0" marL="0" rtl="0" algn="l">
              <a:spcBef>
                <a:spcPts val="0"/>
              </a:spcBef>
              <a:spcAft>
                <a:spcPts val="0"/>
              </a:spcAft>
              <a:buNone/>
            </a:pPr>
            <a:r>
              <a:t/>
            </a:r>
            <a:endParaRPr/>
          </a:p>
        </p:txBody>
      </p:sp>
      <p:pic>
        <p:nvPicPr>
          <p:cNvPr id="110" name="Google Shape;110;p20"/>
          <p:cNvPicPr preferRelativeResize="0"/>
          <p:nvPr/>
        </p:nvPicPr>
        <p:blipFill>
          <a:blip r:embed="rId3">
            <a:alphaModFix/>
          </a:blip>
          <a:stretch>
            <a:fillRect/>
          </a:stretch>
        </p:blipFill>
        <p:spPr>
          <a:xfrm>
            <a:off x="2278025" y="1220575"/>
            <a:ext cx="4587951" cy="3135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5938838" y="1878928"/>
            <a:ext cx="2954150" cy="1989972"/>
          </a:xfrm>
          <a:prstGeom prst="rect">
            <a:avLst/>
          </a:prstGeom>
          <a:noFill/>
          <a:ln>
            <a:noFill/>
          </a:ln>
        </p:spPr>
      </p:pic>
      <p:pic>
        <p:nvPicPr>
          <p:cNvPr id="116" name="Google Shape;116;p21"/>
          <p:cNvPicPr preferRelativeResize="0"/>
          <p:nvPr/>
        </p:nvPicPr>
        <p:blipFill>
          <a:blip r:embed="rId4">
            <a:alphaModFix/>
          </a:blip>
          <a:stretch>
            <a:fillRect/>
          </a:stretch>
        </p:blipFill>
        <p:spPr>
          <a:xfrm>
            <a:off x="2974578" y="1906650"/>
            <a:ext cx="2903534" cy="1886025"/>
          </a:xfrm>
          <a:prstGeom prst="rect">
            <a:avLst/>
          </a:prstGeom>
          <a:noFill/>
          <a:ln>
            <a:noFill/>
          </a:ln>
        </p:spPr>
      </p:pic>
      <p:pic>
        <p:nvPicPr>
          <p:cNvPr id="117" name="Google Shape;117;p21"/>
          <p:cNvPicPr preferRelativeResize="0"/>
          <p:nvPr/>
        </p:nvPicPr>
        <p:blipFill>
          <a:blip r:embed="rId5">
            <a:alphaModFix/>
          </a:blip>
          <a:stretch>
            <a:fillRect/>
          </a:stretch>
        </p:blipFill>
        <p:spPr>
          <a:xfrm>
            <a:off x="251002" y="1906662"/>
            <a:ext cx="2723573" cy="1934500"/>
          </a:xfrm>
          <a:prstGeom prst="rect">
            <a:avLst/>
          </a:prstGeom>
          <a:noFill/>
          <a:ln>
            <a:noFill/>
          </a:ln>
        </p:spPr>
      </p:pic>
      <p:sp>
        <p:nvSpPr>
          <p:cNvPr id="118" name="Google Shape;118;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Fastest out of the gate often means fastest throughout. First place leads changes are uncommon.</a:t>
            </a:r>
            <a:endParaRPr sz="2400"/>
          </a:p>
        </p:txBody>
      </p:sp>
      <p:cxnSp>
        <p:nvCxnSpPr>
          <p:cNvPr id="119" name="Google Shape;119;p21"/>
          <p:cNvCxnSpPr/>
          <p:nvPr/>
        </p:nvCxnSpPr>
        <p:spPr>
          <a:xfrm>
            <a:off x="382763" y="3462650"/>
            <a:ext cx="2531100" cy="300"/>
          </a:xfrm>
          <a:prstGeom prst="straightConnector1">
            <a:avLst/>
          </a:prstGeom>
          <a:noFill/>
          <a:ln cap="flat" cmpd="sng" w="19050">
            <a:solidFill>
              <a:srgbClr val="FF0000"/>
            </a:solidFill>
            <a:prstDash val="solid"/>
            <a:round/>
            <a:headEnd len="med" w="med" type="none"/>
            <a:tailEnd len="med" w="med" type="none"/>
          </a:ln>
        </p:spPr>
      </p:cxnSp>
      <p:cxnSp>
        <p:nvCxnSpPr>
          <p:cNvPr id="120" name="Google Shape;120;p21"/>
          <p:cNvCxnSpPr/>
          <p:nvPr/>
        </p:nvCxnSpPr>
        <p:spPr>
          <a:xfrm flipH="1" rot="10800000">
            <a:off x="3228963" y="3462625"/>
            <a:ext cx="2581800" cy="10200"/>
          </a:xfrm>
          <a:prstGeom prst="straightConnector1">
            <a:avLst/>
          </a:prstGeom>
          <a:noFill/>
          <a:ln cap="flat" cmpd="sng" w="19050">
            <a:solidFill>
              <a:srgbClr val="FF0000"/>
            </a:solidFill>
            <a:prstDash val="solid"/>
            <a:round/>
            <a:headEnd len="med" w="med" type="none"/>
            <a:tailEnd len="med" w="med" type="none"/>
          </a:ln>
        </p:spPr>
      </p:cxnSp>
      <p:cxnSp>
        <p:nvCxnSpPr>
          <p:cNvPr id="121" name="Google Shape;121;p21"/>
          <p:cNvCxnSpPr/>
          <p:nvPr/>
        </p:nvCxnSpPr>
        <p:spPr>
          <a:xfrm flipH="1" rot="10800000">
            <a:off x="6115813" y="2969600"/>
            <a:ext cx="2727600" cy="153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