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93" r:id="rId6"/>
    <p:sldId id="278" r:id="rId7"/>
    <p:sldId id="281" r:id="rId8"/>
    <p:sldId id="282" r:id="rId9"/>
    <p:sldId id="283" r:id="rId10"/>
    <p:sldId id="284" r:id="rId11"/>
    <p:sldId id="287" r:id="rId12"/>
    <p:sldId id="294" r:id="rId13"/>
    <p:sldId id="286" r:id="rId14"/>
    <p:sldId id="285" r:id="rId15"/>
    <p:sldId id="288" r:id="rId16"/>
    <p:sldId id="289" r:id="rId17"/>
    <p:sldId id="291" r:id="rId18"/>
    <p:sldId id="29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gat" initials="t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708" autoAdjust="0"/>
  </p:normalViewPr>
  <p:slideViewPr>
    <p:cSldViewPr snapToGrid="0" snapToObjects="1">
      <p:cViewPr varScale="1">
        <p:scale>
          <a:sx n="60" d="100"/>
          <a:sy n="60" d="100"/>
        </p:scale>
        <p:origin x="78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CB86-B0DD-4548-818C-676878885C98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smtClean="0"/>
              <a:t>о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4AA32-705B-494F-AA7C-E5C85AF7D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5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AA32-705B-494F-AA7C-E5C85AF7D06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6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22CF6B-1FFA-0D45-B899-91C49546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340441F-5175-8D4D-B56F-B72EB0223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1EE9EAA-6A9E-1343-9460-9D892381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575294E-D925-3944-AA2B-35CB7F9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5A6DD0-0F57-274A-A14F-1E9C3A2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24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2A784F-EBAB-7D4D-84ED-B4C120F1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6E72D36-7EC7-9E43-AB93-F324105F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C212E8-E4D6-F345-B8BA-6E863317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F6FCE8D-3EB6-954F-8C3F-1C4813AE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37989C6-1A71-734B-AAF4-7674488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161C456-1D42-AD45-95B2-0C9A4580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A3BFCB4-6A6A-9645-8783-1B411064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00E4735-B015-FA44-8015-D806A87C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7E37B15-4462-ED40-A312-5F05395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5F63D6B-559A-334C-8221-4980D920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17D6B0-2006-454C-84D0-76AEE705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73559F9-DA73-6241-84AF-759E7A79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754C34B-37E3-034D-B52F-4FFB91C2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B8F35AB-C176-3F4A-B92A-D8919EF6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3D103E6-F3F0-5044-A506-BBD8BD5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0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687A01-B877-1644-9350-067CDFE7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0DD0D0E-99C2-1D4C-9593-80F88A55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050D37-2750-6C40-8251-01F242C5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9C07F2A-1278-174D-909C-84FA3AFC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20DF83-B45C-1F40-BFB7-B349735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5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D40F03-FD8C-C14E-9C61-99E7206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663A77C-BEF3-2A4F-A1DF-C3B4C88B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7D49E29-03FC-6C49-93F6-AD3823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F90189E-6323-F245-A90C-02CE45D3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9CC1006-2710-E340-BB6F-F3C4311A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9BCE7C-AA6E-4B44-9735-BBC76F38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21F5BF-78FC-934D-814F-AC4FDE37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1BE094C-CEBA-F749-8E8A-EC559C66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D8543F7-60A3-BE45-911D-5D841331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5F3A87D-5501-DD4E-BC50-B0913A1E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1F3E4DC-0625-644D-87A3-8B73B2E09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B43D5213-3D64-C241-A27E-8E908C61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13119DC-249D-C34B-8044-81AEBB12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9A4825B-9164-6A4A-84E3-31718C28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34A617-8F46-FC49-87AA-9C89E408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55A839A-CB08-F943-BD17-FD7A7BB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53C2030-B91F-B940-9707-9EF8C020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575056A-AEA6-5D4A-BD47-3B545648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AB840E27-0562-CA4F-80E3-5701F6AD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254BF57-360A-1649-AA3C-64F47C25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EC83EC9-BD36-C146-8B3B-9C1D275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3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3587A5-D7FF-5349-AAC5-5165C403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DDB5CF5-6641-3348-9F93-FA5E7287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B1B8597-3138-2542-A374-66A113C8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71B62F9-B348-9D47-9ABE-008452FB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4431046-62CA-2841-986B-08175377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5459166-65B7-3349-99D8-34BD21E1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C17FF5-9917-7D4A-9343-4D65650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DCF08D2-A682-2140-B9E2-79F057FB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C7FA227-4E62-C340-9EBE-6106FF1C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AD58929-9CD4-2C43-9C51-F6279A33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68E6A4E-37AE-8D42-8DC2-A2661C26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96EEDA-4AE4-1148-9DFA-57643DF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F48C17-544B-D245-A385-B6B45D54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62A2AE-EE0D-B44C-A101-0D102B1A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CF6288A-86E8-814F-9DC7-53CEF790C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A0E5-01A1-DE4F-AE8C-5E30A717EBD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447A927-9656-6149-B881-94281B9F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62E8A74-2886-254C-8FCB-E01C83BB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5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zd.duma.gov.ru/bill/754049-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zd.duma.gov.ru/bill/139989-7" TargetMode="External"/><Relationship Id="rId4" Type="http://schemas.openxmlformats.org/officeDocument/2006/relationships/hyperlink" Target="http://sozd.duma.gov.ru/bill/581324-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864" y="2716067"/>
            <a:ext cx="10154653" cy="2387600"/>
          </a:xfrm>
        </p:spPr>
        <p:txBody>
          <a:bodyPr>
            <a:noAutofit/>
          </a:bodyPr>
          <a:lstStyle/>
          <a:p>
            <a:r>
              <a:rPr lang="ru-RU" sz="3600" b="1" dirty="0"/>
              <a:t>ОПТИМИЗАЦИЯ ЭНЕРГОСНАБЖЕНИЯ С ИСПОЛЬЗОВАНИЕМ МАШИННОГО ОБУЧЕНИЯ В МИКРОСЕТЯХ С РАСПРЕДЕЛЕННОЙ ГЕНЕРАЦИЕЙ НА ОСНОВЕ ВИЭ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B3657DB-4CA6-2F4B-ADF3-0E042F349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6211"/>
            <a:ext cx="9144000" cy="111734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Кафедра атомных станций и возобновляемых источников энергии</a:t>
            </a:r>
            <a:endParaRPr lang="en-US" dirty="0" smtClean="0"/>
          </a:p>
          <a:p>
            <a:r>
              <a:rPr lang="ru-RU" dirty="0" smtClean="0"/>
              <a:t>Студент </a:t>
            </a:r>
            <a:r>
              <a:rPr lang="ru-RU" dirty="0"/>
              <a:t>гр. </a:t>
            </a:r>
            <a:r>
              <a:rPr lang="ru-RU" dirty="0" smtClean="0"/>
              <a:t>ЭНМ-281003                                             </a:t>
            </a:r>
            <a:r>
              <a:rPr lang="ru-RU" dirty="0" err="1" smtClean="0"/>
              <a:t>Макамбаев</a:t>
            </a:r>
            <a:r>
              <a:rPr lang="ru-RU" dirty="0" smtClean="0"/>
              <a:t> Т.Х.</a:t>
            </a:r>
            <a:endParaRPr lang="ru-RU" dirty="0"/>
          </a:p>
          <a:p>
            <a:r>
              <a:rPr lang="ru-RU" dirty="0"/>
              <a:t>Руководитель </a:t>
            </a:r>
            <a:r>
              <a:rPr lang="ru-RU" dirty="0" smtClean="0"/>
              <a:t>д.т.н., профессор           	              </a:t>
            </a:r>
            <a:r>
              <a:rPr lang="ru-RU" dirty="0" err="1" smtClean="0"/>
              <a:t>Велькин</a:t>
            </a:r>
            <a:r>
              <a:rPr lang="ru-RU" dirty="0" smtClean="0"/>
              <a:t> </a:t>
            </a:r>
            <a:r>
              <a:rPr lang="ru-RU" dirty="0"/>
              <a:t>В.И.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280752" y="140874"/>
            <a:ext cx="9306165" cy="2207824"/>
            <a:chOff x="814648" y="-906088"/>
            <a:chExt cx="9306165" cy="220782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51" b="19837"/>
            <a:stretch/>
          </p:blipFill>
          <p:spPr bwMode="auto">
            <a:xfrm>
              <a:off x="814648" y="-906088"/>
              <a:ext cx="9144000" cy="181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Заголовок 1">
              <a:extLst>
                <a:ext uri="{FF2B5EF4-FFF2-40B4-BE49-F238E27FC236}">
                  <a16:creationId xmlns="" xmlns:a16="http://schemas.microsoft.com/office/drawing/2014/main" id="{460907CD-FFAE-4543-848D-1239D6C56E45}"/>
                </a:ext>
              </a:extLst>
            </p:cNvPr>
            <p:cNvSpPr txBox="1">
              <a:spLocks/>
            </p:cNvSpPr>
            <p:nvPr/>
          </p:nvSpPr>
          <p:spPr>
            <a:xfrm>
              <a:off x="4189615" y="451505"/>
              <a:ext cx="5931198" cy="850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ВЫПУСКНАЯ КВАЛИФИКАЦИОННАЯ РАБОТА </a:t>
              </a:r>
              <a:r>
                <a:rPr lang="ru-RU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(магистратура)</a:t>
              </a:r>
              <a:endPara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6982" y="1969318"/>
            <a:ext cx="4651481" cy="450403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624448"/>
            <a:ext cx="10515600" cy="1325563"/>
          </a:xfrm>
        </p:spPr>
        <p:txBody>
          <a:bodyPr/>
          <a:lstStyle/>
          <a:p>
            <a:r>
              <a:rPr lang="ru-RU" dirty="0" smtClean="0"/>
              <a:t>Принцип работы микросети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особенностей микросетей с распределенной генерацией на основе ВИЭ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82" y="2229853"/>
            <a:ext cx="7721891" cy="38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3"/>
          <p:cNvPicPr>
            <a:picLocks noGrp="1"/>
          </p:cNvPicPr>
          <p:nvPr>
            <p:ph idx="1"/>
          </p:nvPr>
        </p:nvPicPr>
        <p:blipFill rotWithShape="1">
          <a:blip r:embed="rId2"/>
          <a:srcRect l="3011" t="1479" r="6446" b="3853"/>
          <a:stretch/>
        </p:blipFill>
        <p:spPr bwMode="auto">
          <a:xfrm>
            <a:off x="215925" y="200891"/>
            <a:ext cx="11248434" cy="66571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7304" y="-60109"/>
            <a:ext cx="5899371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Блок-схема микросети с распределенной генерацией</a:t>
            </a:r>
            <a:endParaRPr lang="ru-RU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65472" y="17565"/>
            <a:ext cx="4236574" cy="585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особенностей микросетей с распределенной генерацией на основе ВИЭ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7304" y="-60109"/>
            <a:ext cx="5899371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Что такое машинное обучение</a:t>
            </a:r>
            <a:endParaRPr lang="ru-RU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65472" y="17565"/>
            <a:ext cx="4236574" cy="585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особенностей микросетей с распределенной генерацией на основе ВИЭ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0874" y="925395"/>
            <a:ext cx="3594100" cy="6427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Прогнозирование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26" y="1390157"/>
            <a:ext cx="5192444" cy="28486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7" y="1490063"/>
            <a:ext cx="2654429" cy="2654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59727" y="925395"/>
            <a:ext cx="3441700" cy="92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170" y="4466652"/>
            <a:ext cx="10402430" cy="1723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Применения в энергетике:</a:t>
            </a:r>
          </a:p>
          <a:p>
            <a:pPr marL="0" indent="0">
              <a:buNone/>
            </a:pPr>
            <a:r>
              <a:rPr lang="ru-RU" sz="2400" dirty="0" smtClean="0"/>
              <a:t>Прогнозирование энергопотребления, Оптимизация энергопотребления, Определение мест повреждения электрических сетей, Статистика и мониторинг, Исследование материалов для солнечных батарей с учетом их свойств и пр.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9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51" y="1010697"/>
            <a:ext cx="5409588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Применение машинного обучения в микросетях</a:t>
            </a:r>
            <a:endParaRPr lang="ru-RU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Изображение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7194593" y="9525"/>
            <a:ext cx="4530682" cy="6803574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45212"/>
              </p:ext>
            </p:extLst>
          </p:nvPr>
        </p:nvGraphicFramePr>
        <p:xfrm>
          <a:off x="232845" y="2329366"/>
          <a:ext cx="6959060" cy="455430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479166"/>
                <a:gridCol w="3479894"/>
              </a:tblGrid>
              <a:tr h="26803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Управление энергоснабжением без использования машинного обучения</a:t>
                      </a:r>
                      <a:endParaRPr lang="ru-RU" sz="1400" b="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70872" marR="7087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4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kern="100" dirty="0" smtClean="0">
                          <a:effectLst/>
                        </a:rPr>
                        <a:t>Преимущества: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 smtClean="0">
                          <a:effectLst/>
                        </a:rPr>
                        <a:t>- </a:t>
                      </a:r>
                      <a:r>
                        <a:rPr lang="ru-RU" sz="1700" b="1" kern="100" dirty="0">
                          <a:effectLst/>
                        </a:rPr>
                        <a:t>Дешевле</a:t>
                      </a:r>
                      <a:r>
                        <a:rPr lang="ru-RU" sz="1400" b="0" kern="100" dirty="0">
                          <a:effectLst/>
                        </a:rPr>
                        <a:t> в разработке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Не требуются предварительные данные для работы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Надежность работы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Не требуется сложное оборудование</a:t>
                      </a:r>
                      <a:endParaRPr lang="ru-RU" sz="1400" b="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70872" marR="7087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kern="100" dirty="0" smtClean="0">
                          <a:effectLst/>
                        </a:rPr>
                        <a:t>Недостатки: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 smtClean="0">
                          <a:effectLst/>
                        </a:rPr>
                        <a:t>-</a:t>
                      </a:r>
                      <a:r>
                        <a:rPr lang="ru-RU" sz="1400" b="1" kern="100" dirty="0" smtClean="0">
                          <a:effectLst/>
                        </a:rPr>
                        <a:t> </a:t>
                      </a:r>
                      <a:r>
                        <a:rPr lang="ru-RU" sz="1700" b="1" kern="100" dirty="0">
                          <a:effectLst/>
                        </a:rPr>
                        <a:t>Невозможность </a:t>
                      </a:r>
                      <a:r>
                        <a:rPr lang="ru-RU" sz="1700" b="1" kern="100" dirty="0" err="1">
                          <a:effectLst/>
                        </a:rPr>
                        <a:t>проактивных</a:t>
                      </a:r>
                      <a:r>
                        <a:rPr lang="ru-RU" sz="1700" b="1" kern="100" dirty="0">
                          <a:effectLst/>
                        </a:rPr>
                        <a:t> действий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Мониторинг ограничивается текущим и прошлыми </a:t>
                      </a:r>
                      <a:r>
                        <a:rPr lang="ru-RU" sz="1400" kern="100" dirty="0" smtClean="0">
                          <a:effectLst/>
                        </a:rPr>
                        <a:t>состояниями</a:t>
                      </a:r>
                      <a:endParaRPr lang="ru-RU" sz="14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70872" marR="708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9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Управление энергоснабжением с использования машинного обучения</a:t>
                      </a:r>
                      <a:endParaRPr lang="ru-RU" sz="1400" b="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70872" marR="7087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143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kern="100" dirty="0">
                          <a:effectLst/>
                        </a:rPr>
                        <a:t>Преимущества: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Высокая эффективность управления за счет </a:t>
                      </a:r>
                      <a:r>
                        <a:rPr lang="ru-RU" sz="1700" b="1" kern="100" dirty="0" err="1">
                          <a:effectLst/>
                        </a:rPr>
                        <a:t>проактивных</a:t>
                      </a:r>
                      <a:r>
                        <a:rPr lang="ru-RU" sz="1700" b="0" kern="100" dirty="0">
                          <a:effectLst/>
                        </a:rPr>
                        <a:t> </a:t>
                      </a:r>
                      <a:r>
                        <a:rPr lang="ru-RU" sz="1400" b="0" kern="100" dirty="0">
                          <a:effectLst/>
                        </a:rPr>
                        <a:t>действий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kern="100" dirty="0">
                          <a:effectLst/>
                        </a:rPr>
                        <a:t>- Мониторинг содержит </a:t>
                      </a:r>
                      <a:r>
                        <a:rPr lang="ru-RU" sz="1700" b="1" kern="100" dirty="0">
                          <a:effectLst/>
                        </a:rPr>
                        <a:t>прогнозы будущих состояний</a:t>
                      </a:r>
                      <a:r>
                        <a:rPr lang="ru-RU" sz="1700" b="0" kern="100" dirty="0">
                          <a:effectLst/>
                        </a:rPr>
                        <a:t> </a:t>
                      </a:r>
                      <a:r>
                        <a:rPr lang="ru-RU" sz="1400" b="0" kern="100" dirty="0">
                          <a:effectLst/>
                        </a:rPr>
                        <a:t>системы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ru-RU" sz="14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70872" marR="7087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kern="100" dirty="0">
                          <a:effectLst/>
                        </a:rPr>
                        <a:t>Недостатки: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Для работы требуется собрать </a:t>
                      </a:r>
                      <a:r>
                        <a:rPr lang="ru-RU" sz="1700" b="1" kern="100" dirty="0">
                          <a:effectLst/>
                        </a:rPr>
                        <a:t>данные о работе</a:t>
                      </a:r>
                      <a:r>
                        <a:rPr lang="ru-RU" sz="1400" kern="100" dirty="0">
                          <a:effectLst/>
                        </a:rPr>
                        <a:t> похожих систем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Требуется предварительное </a:t>
                      </a:r>
                      <a:r>
                        <a:rPr lang="ru-RU" sz="1700" b="1" kern="100" dirty="0">
                          <a:effectLst/>
                        </a:rPr>
                        <a:t>обучение моделей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Для работы моделей требуется мощный компьютер, способный проводить </a:t>
                      </a:r>
                      <a:r>
                        <a:rPr lang="ru-RU" sz="1700" b="1" kern="100" dirty="0">
                          <a:effectLst/>
                        </a:rPr>
                        <a:t>сложные расчеты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 Для правильной работы системы требуется </a:t>
                      </a:r>
                      <a:r>
                        <a:rPr lang="ru-RU" sz="1700" b="1" kern="100" dirty="0">
                          <a:effectLst/>
                        </a:rPr>
                        <a:t>регулярное переобучение </a:t>
                      </a:r>
                      <a:r>
                        <a:rPr lang="ru-RU" sz="1400" kern="100" dirty="0">
                          <a:effectLst/>
                        </a:rPr>
                        <a:t>модели на свежих данных</a:t>
                      </a:r>
                      <a:endParaRPr lang="ru-RU" sz="14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70872" marR="708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811356" y="6083237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2073856" y="170682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особенностей микросетей с распределенной генерацией на основе ВИЭ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642" y="1281926"/>
            <a:ext cx="6414547" cy="113950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Использование машинного обучения в микросети</a:t>
            </a:r>
            <a:endParaRPr lang="ru-RU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1989837" y="200891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10" name="Image5"/>
          <p:cNvPicPr/>
          <p:nvPr/>
        </p:nvPicPr>
        <p:blipFill>
          <a:blip r:embed="rId4"/>
          <a:srcRect b="12602"/>
          <a:stretch>
            <a:fillRect/>
          </a:stretch>
        </p:blipFill>
        <p:spPr bwMode="auto">
          <a:xfrm>
            <a:off x="7522633" y="29086"/>
            <a:ext cx="5525710" cy="68289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2"/>
          <a:stretch/>
        </p:blipFill>
        <p:spPr>
          <a:xfrm>
            <a:off x="268094" y="2948294"/>
            <a:ext cx="7017450" cy="2845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1095" y="5566989"/>
            <a:ext cx="136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Входной </a:t>
            </a:r>
          </a:p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слой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1452" y="5759488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Скрытые слои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4808" y="5574821"/>
            <a:ext cx="1572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Выходной </a:t>
            </a:r>
            <a:endParaRPr lang="ru-RU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слой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1176" y="2522416"/>
            <a:ext cx="230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Нейронная сеть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41661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Прогнозирование на основе машинного обучения</a:t>
            </a:r>
            <a:endParaRPr lang="ru-RU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841122" y="198582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4451"/>
              </p:ext>
            </p:extLst>
          </p:nvPr>
        </p:nvGraphicFramePr>
        <p:xfrm>
          <a:off x="242637" y="2023381"/>
          <a:ext cx="4761105" cy="217265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73405"/>
                <a:gridCol w="805621"/>
                <a:gridCol w="1189768"/>
                <a:gridCol w="1192311"/>
              </a:tblGrid>
              <a:tr h="39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Модель</a:t>
                      </a:r>
                      <a:endParaRPr lang="ru-RU" sz="20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RMSE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MAE</a:t>
                      </a:r>
                      <a:endParaRPr lang="ru-RU" sz="20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MSE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SARIMA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9463</a:t>
                      </a:r>
                      <a:endParaRPr lang="ru-RU" sz="20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8712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89563437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Triple Exponential Smoothing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10859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5863</a:t>
                      </a:r>
                      <a:endParaRPr lang="ru-RU" sz="20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117929125</a:t>
                      </a:r>
                      <a:endParaRPr lang="ru-RU" sz="20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LSTM</a:t>
                      </a:r>
                      <a:endParaRPr lang="ru-RU" sz="2000" kern="100" dirty="0">
                        <a:solidFill>
                          <a:srgbClr val="C00000"/>
                        </a:solidFill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3432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1526</a:t>
                      </a:r>
                      <a:endParaRPr lang="ru-RU" sz="2000" kern="10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11776000</a:t>
                      </a:r>
                      <a:endParaRPr lang="ru-RU" sz="2000" kern="100" dirty="0">
                        <a:effectLst/>
                        <a:latin typeface="Liberation Serif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42637" y="1556782"/>
            <a:ext cx="4545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NSimSun" panose="02010609030101010101" pitchFamily="49" charset="-122"/>
              </a:rPr>
              <a:t>Сравнение моделей прогнозирования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1" name="Image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644009" y="1926114"/>
            <a:ext cx="6009973" cy="343239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191309" y="1464814"/>
            <a:ext cx="5877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NSimSun" panose="02010609030101010101" pitchFamily="49" charset="-122"/>
              </a:rPr>
              <a:t>Схема нейрона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NSimSun" panose="02010609030101010101" pitchFamily="49" charset="-122"/>
              </a:rPr>
              <a:t> LSTM (Long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NSimSun" panose="02010609030101010101" pitchFamily="49" charset="-122"/>
              </a:rPr>
              <a:t>Short-Term Memory)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982" y="4343679"/>
            <a:ext cx="6579145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kern="100" dirty="0">
                <a:solidFill>
                  <a:srgbClr val="0070C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Входящие переменные</a:t>
            </a: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• Текущие </a:t>
            </a:r>
            <a:r>
              <a:rPr lang="ru-RU" sz="20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показания выработки энергии</a:t>
            </a: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• Текущие </a:t>
            </a:r>
            <a:r>
              <a:rPr lang="ru-RU" sz="20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климатические </a:t>
            </a: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данные;</a:t>
            </a:r>
          </a:p>
          <a:p>
            <a:pPr algn="just">
              <a:spcAft>
                <a:spcPts val="0"/>
              </a:spcAft>
            </a:pP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• Прогнозы </a:t>
            </a:r>
            <a:r>
              <a:rPr lang="ru-RU" sz="20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потребления и генерации на ближайшие </a:t>
            </a: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часы</a:t>
            </a:r>
          </a:p>
          <a:p>
            <a:pPr algn="just">
              <a:spcAft>
                <a:spcPts val="0"/>
              </a:spcAft>
            </a:pPr>
            <a:r>
              <a:rPr lang="ru-RU" sz="20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•</a:t>
            </a:r>
            <a:r>
              <a:rPr lang="ru-RU" sz="20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и пр.;</a:t>
            </a:r>
            <a:endParaRPr lang="ru-RU" sz="2000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2000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524868"/>
            <a:ext cx="11104418" cy="98750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Использование линейного программирования для оптимизации энергоснабжения</a:t>
            </a:r>
            <a:endParaRPr lang="ru-RU" sz="36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696200" y="6169889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3074" name="Imag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6" y="3139919"/>
            <a:ext cx="2820633" cy="12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Image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1" b="26031"/>
          <a:stretch>
            <a:fillRect/>
          </a:stretch>
        </p:blipFill>
        <p:spPr bwMode="auto">
          <a:xfrm>
            <a:off x="408246" y="2111127"/>
            <a:ext cx="3366216" cy="3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6" y="4928992"/>
            <a:ext cx="1081616" cy="8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25666" y="2447945"/>
            <a:ext cx="327737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710"/>
              </a:spcAft>
            </a:pPr>
            <a:r>
              <a:rPr lang="ru-RU" sz="24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Ограничения</a:t>
            </a:r>
            <a:r>
              <a:rPr lang="ru-RU" sz="24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400" kern="100" dirty="0" smtClean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значений:</a:t>
            </a:r>
            <a:endParaRPr lang="ru-RU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5666" y="1475156"/>
            <a:ext cx="2545377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710"/>
              </a:spcAft>
            </a:pPr>
            <a:r>
              <a:rPr lang="ru-RU" sz="24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Целевая функция:</a:t>
            </a:r>
            <a:endParaRPr lang="ru-RU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5666" y="4427497"/>
            <a:ext cx="6411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Ограничение значения отдельных </a:t>
            </a:r>
            <a:r>
              <a:rPr lang="en-US" sz="2400" dirty="0" smtClean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переменных</a:t>
            </a:r>
            <a:r>
              <a:rPr lang="ru-RU" sz="24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sz="24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76" y="1383433"/>
            <a:ext cx="3899954" cy="37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602673"/>
            <a:ext cx="12095018" cy="987500"/>
          </a:xfrm>
        </p:spPr>
        <p:txBody>
          <a:bodyPr>
            <a:noAutofit/>
          </a:bodyPr>
          <a:lstStyle/>
          <a:p>
            <a:r>
              <a:rPr lang="ru-RU" sz="3200" b="1" dirty="0"/>
              <a:t>График мощностей в микросистеме с использование </a:t>
            </a:r>
            <a:r>
              <a:rPr lang="ru-RU" sz="3200" b="1" dirty="0" smtClean="0"/>
              <a:t>прогнозирования</a:t>
            </a:r>
            <a:endParaRPr lang="ru-RU" sz="36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841122" y="198582"/>
            <a:ext cx="3939860" cy="556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машинного обучения для управления микросетью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12" name="Image1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-1" y="1590173"/>
            <a:ext cx="9384980" cy="5104305"/>
          </a:xfrm>
          <a:prstGeom prst="rect">
            <a:avLst/>
          </a:prstGeom>
        </p:spPr>
      </p:pic>
      <p:pic>
        <p:nvPicPr>
          <p:cNvPr id="8" name="Image13"/>
          <p:cNvPicPr/>
          <p:nvPr/>
        </p:nvPicPr>
        <p:blipFill rotWithShape="1">
          <a:blip r:embed="rId3"/>
          <a:srcRect l="4438" t="2226" r="81335" b="81152"/>
          <a:stretch/>
        </p:blipFill>
        <p:spPr bwMode="auto">
          <a:xfrm>
            <a:off x="9015181" y="1520868"/>
            <a:ext cx="3187700" cy="202551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8176" y="1675304"/>
            <a:ext cx="1428750" cy="90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602673"/>
            <a:ext cx="11777518" cy="9875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/>
              <a:t>Заключение</a:t>
            </a:r>
            <a:r>
              <a:rPr lang="ru-RU" sz="3600" b="1" dirty="0" smtClean="0"/>
              <a:t> и выводы</a:t>
            </a:r>
            <a:endParaRPr lang="ru-RU" sz="36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6503" y="1767325"/>
            <a:ext cx="112121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b="1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Проанализировано </a:t>
            </a:r>
            <a:r>
              <a:rPr lang="ru-RU" sz="2400" b="1" kern="100" dirty="0">
                <a:ea typeface="NSimSun" panose="02010609030101010101" pitchFamily="49" charset="-122"/>
                <a:cs typeface="Times New Roman" panose="02020603050405020304" pitchFamily="18" charset="0"/>
              </a:rPr>
              <a:t>состояние микросетей в настоящее время</a:t>
            </a:r>
            <a:r>
              <a:rPr lang="ru-RU" sz="2400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. Развитые страны активно применяют </a:t>
            </a:r>
            <a:r>
              <a:rPr lang="ru-RU" sz="2400" kern="100" dirty="0" err="1" smtClean="0">
                <a:ea typeface="NSimSun" panose="02010609030101010101" pitchFamily="49" charset="-122"/>
                <a:cs typeface="Times New Roman" panose="02020603050405020304" pitchFamily="18" charset="0"/>
              </a:rPr>
              <a:t>цифровизацию</a:t>
            </a:r>
            <a:r>
              <a:rPr lang="ru-RU" sz="2400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 в энергетике и микросетях.</a:t>
            </a:r>
            <a:endParaRPr lang="ru-RU" sz="2400" kern="100" dirty="0"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b="1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Выполнен </a:t>
            </a:r>
            <a:r>
              <a:rPr lang="ru-RU" sz="2400" b="1" kern="100" dirty="0">
                <a:ea typeface="NSimSun" panose="02010609030101010101" pitchFamily="49" charset="-122"/>
                <a:cs typeface="Times New Roman" panose="02020603050405020304" pitchFamily="18" charset="0"/>
              </a:rPr>
              <a:t>анализ существующих алгоритмов для прогнозирования генерации распределенных ВИЭ и нагрузки потребителей</a:t>
            </a:r>
            <a:r>
              <a:rPr lang="ru-RU" sz="2400" b="1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ru-RU" sz="2400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Машинное обучение используется в различных сферах энергетики.</a:t>
            </a:r>
            <a:endParaRPr lang="ru-RU" sz="2400" b="1" kern="100" dirty="0"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b="1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Исследован </a:t>
            </a:r>
            <a:r>
              <a:rPr lang="ru-RU" sz="2400" b="1" kern="100" dirty="0">
                <a:ea typeface="NSimSun" panose="02010609030101010101" pitchFamily="49" charset="-122"/>
                <a:cs typeface="Times New Roman" panose="02020603050405020304" pitchFamily="18" charset="0"/>
              </a:rPr>
              <a:t>ТЭ потенциал, как результат машинного обучения</a:t>
            </a:r>
            <a:r>
              <a:rPr lang="ru-RU" sz="2400" kern="100" dirty="0" smtClean="0">
                <a:ea typeface="NSimSun" panose="02010609030101010101" pitchFamily="49" charset="-122"/>
                <a:cs typeface="Times New Roman" panose="02020603050405020304" pitchFamily="18" charset="0"/>
              </a:rPr>
              <a:t>: эффективность мероприятий -  </a:t>
            </a:r>
            <a:r>
              <a:rPr lang="ru-RU" sz="2400" kern="100" dirty="0">
                <a:ea typeface="NSimSun" panose="02010609030101010101" pitchFamily="49" charset="-122"/>
                <a:cs typeface="Times New Roman" panose="02020603050405020304" pitchFamily="18" charset="0"/>
              </a:rPr>
              <a:t>миллиарды долларов экономического эффекта по всему миру, в течение предстоящих 25 лет.</a:t>
            </a:r>
            <a:endParaRPr lang="ru-RU" sz="2400" kern="100" dirty="0">
              <a:effectLst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6BE82E-D824-7C48-9DB9-AD6AB52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8" y="1889650"/>
            <a:ext cx="10515600" cy="7430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44AE36C-AF27-C844-BAC3-07CD9DF0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8" y="2798942"/>
            <a:ext cx="10515600" cy="2221945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машинного обучения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энергоснабжением микросетей с распределенной генерацией на основе ВИЭ с целью оптимизации  и повышения энергетической эффективности.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255B22-6DEA-5F4C-BCC8-E11CC10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463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Анализ состояния микросетей в энергетике в настоящее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 странах мира и в России;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и анализ существующих алгоритмов для прогнозирования генерации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распределенных возобновляемых источников энергии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ВИЭ)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нагрузки потребителей;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Исследование потенциала машинного обучения в системах управления микросетей с распределенной генерацией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ВИЭ.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53083" y="2211187"/>
            <a:ext cx="5151484" cy="18139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0033CC"/>
                </a:solidFill>
              </a:rPr>
              <a:t>Доклад о реализации Энергетической стратегии </a:t>
            </a:r>
            <a:r>
              <a:rPr lang="ru-RU" sz="3600" b="1" dirty="0" smtClean="0">
                <a:solidFill>
                  <a:srgbClr val="0033CC"/>
                </a:solidFill>
              </a:rPr>
              <a:t>России </a:t>
            </a:r>
            <a:r>
              <a:rPr lang="ru-RU" sz="3600" b="1" dirty="0" smtClean="0">
                <a:solidFill>
                  <a:srgbClr val="0033CC"/>
                </a:solidFill>
              </a:rPr>
              <a:t>на период до 2030 года</a:t>
            </a:r>
            <a:endParaRPr lang="ru-RU" sz="3600" b="1" dirty="0">
              <a:solidFill>
                <a:srgbClr val="0033CC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455" t="17849"/>
          <a:stretch/>
        </p:blipFill>
        <p:spPr>
          <a:xfrm>
            <a:off x="-23348" y="0"/>
            <a:ext cx="6581166" cy="673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836" y="209147"/>
            <a:ext cx="4236574" cy="81754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9462" y="119726"/>
            <a:ext cx="6239281" cy="12446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0033CC"/>
                </a:solidFill>
              </a:rPr>
              <a:t>Принятые з</a:t>
            </a:r>
            <a:r>
              <a:rPr lang="ru-RU" sz="3600" b="1" dirty="0" smtClean="0">
                <a:solidFill>
                  <a:srgbClr val="0033CC"/>
                </a:solidFill>
              </a:rPr>
              <a:t>аконопроекты </a:t>
            </a:r>
            <a:r>
              <a:rPr lang="ru-RU" sz="3600" b="1" dirty="0" smtClean="0">
                <a:solidFill>
                  <a:srgbClr val="0033CC"/>
                </a:solidFill>
              </a:rPr>
              <a:t>направленные на </a:t>
            </a:r>
            <a:r>
              <a:rPr lang="ru-RU" sz="3600" b="1" dirty="0" err="1" smtClean="0">
                <a:solidFill>
                  <a:srgbClr val="0033CC"/>
                </a:solidFill>
              </a:rPr>
              <a:t>цифровизацию</a:t>
            </a:r>
            <a:r>
              <a:rPr lang="ru-RU" sz="3600" b="1" dirty="0" smtClean="0">
                <a:solidFill>
                  <a:srgbClr val="0033CC"/>
                </a:solidFill>
              </a:rPr>
              <a:t> и децентрализацию энергетики</a:t>
            </a:r>
            <a:endParaRPr lang="ru-RU" sz="3600" b="1" dirty="0">
              <a:solidFill>
                <a:srgbClr val="0033CC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836" y="209147"/>
            <a:ext cx="4236574" cy="81754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74665"/>
              </p:ext>
            </p:extLst>
          </p:nvPr>
        </p:nvGraphicFramePr>
        <p:xfrm>
          <a:off x="743403" y="1536749"/>
          <a:ext cx="11134272" cy="42963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58730"/>
                <a:gridCol w="1664118"/>
                <a:gridCol w="3711424"/>
              </a:tblGrid>
              <a:tr h="728823"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r>
                        <a:rPr lang="ru-RU" baseline="0" dirty="0" smtClean="0"/>
                        <a:t> законопроекта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 внесения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r>
                        <a:rPr lang="ru-RU" baseline="0" dirty="0" smtClean="0"/>
                        <a:t> что направлен</a:t>
                      </a:r>
                      <a:endParaRPr lang="ru-RU" dirty="0"/>
                    </a:p>
                  </a:txBody>
                  <a:tcPr/>
                </a:tc>
              </a:tr>
              <a:tr h="119009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hlinkClick r:id="rId3"/>
                        </a:rPr>
                        <a:t>754049-7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О внесении изменений в отдельные законодательные акты Российской Федерации по вопросам допуска в эксплуатацию энергоустановок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16.07.2019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Развитие </a:t>
                      </a:r>
                      <a:r>
                        <a:rPr lang="ru-RU" dirty="0" err="1" smtClean="0"/>
                        <a:t>микрогенерации</a:t>
                      </a:r>
                      <a:endParaRPr lang="ru-RU" dirty="0"/>
                    </a:p>
                  </a:txBody>
                  <a:tcPr/>
                </a:tc>
              </a:tr>
              <a:tr h="91187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hlinkClick r:id="rId4"/>
                        </a:rPr>
                        <a:t>581324-7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О внесении изменений в Федеральный закон "Об электроэнергетике" в части развития </a:t>
                      </a:r>
                      <a:r>
                        <a:rPr lang="ru-RU" sz="1800" dirty="0" err="1" smtClean="0"/>
                        <a:t>микрогенерации</a:t>
                      </a:r>
                      <a:r>
                        <a:rPr lang="ru-RU" sz="1800" dirty="0" smtClean="0"/>
                        <a:t>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07.11.2018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Развитие </a:t>
                      </a:r>
                      <a:r>
                        <a:rPr lang="ru-RU" dirty="0" err="1" smtClean="0"/>
                        <a:t>микрогенерации</a:t>
                      </a:r>
                      <a:endParaRPr lang="ru-RU" dirty="0"/>
                    </a:p>
                  </a:txBody>
                  <a:tcPr/>
                </a:tc>
              </a:tr>
              <a:tr h="1452238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hlinkClick r:id="rId5"/>
                        </a:rPr>
                        <a:t>139989-7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О внесении изменений в отдельные законодательные акты Российской Федерации в связи с развитием систем учета электрической энергии (мощности) в Российской Федерации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04.04.2017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Цифровизация</a:t>
                      </a:r>
                      <a:r>
                        <a:rPr lang="ru-RU" baseline="0" dirty="0" smtClean="0"/>
                        <a:t> энергетики в сфере систем учета электроэнергии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836" y="209147"/>
            <a:ext cx="4236574" cy="81754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53082" y="1428477"/>
            <a:ext cx="5514327" cy="18139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0033CC"/>
                </a:solidFill>
              </a:rPr>
              <a:t>План мероприятий «Энерджинет» </a:t>
            </a:r>
            <a:br>
              <a:rPr lang="ru-RU" sz="3600" b="1" dirty="0" smtClean="0">
                <a:solidFill>
                  <a:srgbClr val="0033CC"/>
                </a:solidFill>
              </a:rPr>
            </a:br>
            <a:r>
              <a:rPr lang="ru-RU" sz="3600" b="1" dirty="0" smtClean="0">
                <a:solidFill>
                  <a:srgbClr val="0033CC"/>
                </a:solidFill>
              </a:rPr>
              <a:t>Национальной технологической инициативы</a:t>
            </a:r>
            <a:endParaRPr lang="ru-RU" sz="3600" b="1" dirty="0">
              <a:solidFill>
                <a:srgbClr val="0033CC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3502" t="14305"/>
          <a:stretch/>
        </p:blipFill>
        <p:spPr>
          <a:xfrm>
            <a:off x="188686" y="91359"/>
            <a:ext cx="6080612" cy="671233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tx1">
                <a:alpha val="0"/>
              </a:schemeClr>
            </a:glo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72343" y="4572000"/>
            <a:ext cx="4078514" cy="993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37346" t="70635" b="15838"/>
          <a:stretch/>
        </p:blipFill>
        <p:spPr>
          <a:xfrm>
            <a:off x="5294772" y="3288890"/>
            <a:ext cx="6897228" cy="165922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tx1">
                <a:alpha val="0"/>
              </a:schemeClr>
            </a:glow>
          </a:effectLst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1872343" y="3288890"/>
            <a:ext cx="3422429" cy="1283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950857" y="4948110"/>
            <a:ext cx="6241143" cy="61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49" y="73882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ИННОВАЦИОННЫЕ НАПРАВЛЕНИЯ В ЭНЕРГЕТИКЕ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349" y="1759458"/>
            <a:ext cx="10515600" cy="3976431"/>
          </a:xfrm>
        </p:spPr>
        <p:txBody>
          <a:bodyPr/>
          <a:lstStyle/>
          <a:p>
            <a:r>
              <a:rPr lang="ru-RU" dirty="0" smtClean="0"/>
              <a:t>Декарбонизация, Децентрализация, </a:t>
            </a:r>
            <a:r>
              <a:rPr lang="ru-RU" dirty="0" err="1" smtClean="0"/>
              <a:t>Цифровизация</a:t>
            </a:r>
            <a:endParaRPr lang="ru-RU" dirty="0" smtClean="0"/>
          </a:p>
          <a:p>
            <a:r>
              <a:rPr lang="ru-RU" dirty="0" smtClean="0"/>
              <a:t>Распределенная генерация на основе ВИЭ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78" y="1689737"/>
            <a:ext cx="1558925" cy="15589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8335" r="29671"/>
          <a:stretch/>
        </p:blipFill>
        <p:spPr>
          <a:xfrm>
            <a:off x="9361778" y="3595020"/>
            <a:ext cx="1915887" cy="273355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9218659" y="3635811"/>
            <a:ext cx="19558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Децентрализация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4" name="Изображение1"/>
          <p:cNvPicPr/>
          <p:nvPr/>
        </p:nvPicPr>
        <p:blipFill>
          <a:blip r:embed="rId5"/>
          <a:srcRect t="7148"/>
          <a:stretch>
            <a:fillRect/>
          </a:stretch>
        </p:blipFill>
        <p:spPr bwMode="auto">
          <a:xfrm>
            <a:off x="687100" y="2797147"/>
            <a:ext cx="8089843" cy="360186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667" y="867169"/>
            <a:ext cx="10515600" cy="1325563"/>
          </a:xfrm>
        </p:spPr>
        <p:txBody>
          <a:bodyPr/>
          <a:lstStyle/>
          <a:p>
            <a:r>
              <a:rPr lang="ru-RU" dirty="0" smtClean="0"/>
              <a:t>Динамика развития микросетей в регионах мира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49621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7" name="Изображение2"/>
          <p:cNvPicPr>
            <a:picLocks noGrp="1"/>
          </p:cNvPicPr>
          <p:nvPr>
            <p:ph idx="1"/>
          </p:nvPr>
        </p:nvPicPr>
        <p:blipFill rotWithShape="1">
          <a:blip r:embed="rId3"/>
          <a:srcRect t="6268" b="2200"/>
          <a:stretch/>
        </p:blipFill>
        <p:spPr bwMode="auto">
          <a:xfrm>
            <a:off x="2053777" y="2027206"/>
            <a:ext cx="8754979" cy="42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99" y="967191"/>
            <a:ext cx="11667432" cy="1325563"/>
          </a:xfrm>
        </p:spPr>
        <p:txBody>
          <a:bodyPr/>
          <a:lstStyle/>
          <a:p>
            <a:r>
              <a:rPr lang="ru-RU" dirty="0" smtClean="0"/>
              <a:t>Пилотные проекты микросетей в регионах мира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780E5C1E-D3D8-EE4B-BB81-F98438C4E561}"/>
              </a:ext>
            </a:extLst>
          </p:cNvPr>
          <p:cNvSpPr txBox="1">
            <a:spLocks/>
          </p:cNvSpPr>
          <p:nvPr/>
        </p:nvSpPr>
        <p:spPr>
          <a:xfrm>
            <a:off x="7730836" y="209147"/>
            <a:ext cx="4236574" cy="8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состояния микросетей с распределенной генерацией в энергетике на текущий момент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8" name="Image2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058" y="2208121"/>
            <a:ext cx="3297000" cy="31711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197" y="1918608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Франция, </a:t>
            </a:r>
            <a:r>
              <a:rPr lang="ru-RU" dirty="0" err="1"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Saint-Quentin-en-Quin</a:t>
            </a:r>
            <a:endParaRPr lang="ru-RU" dirty="0"/>
          </a:p>
        </p:txBody>
      </p:sp>
      <p:pic>
        <p:nvPicPr>
          <p:cNvPr id="10" name="Рисунок 9" descr="C:\Users\talgat\AppData\Local\Microsoft\Windows\INetCache\Content.Word\farsal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56" y="3811518"/>
            <a:ext cx="2910230" cy="238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210053" y="5851285"/>
            <a:ext cx="181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</a:rPr>
              <a:t>Греция, </a:t>
            </a:r>
            <a:r>
              <a:rPr lang="ru-RU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Фарсала</a:t>
            </a:r>
            <a:endParaRPr lang="ru-RU" dirty="0"/>
          </a:p>
        </p:txBody>
      </p:sp>
      <p:pic>
        <p:nvPicPr>
          <p:cNvPr id="12" name="Image27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578193" y="3397741"/>
            <a:ext cx="5303638" cy="321109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477344" y="2995514"/>
            <a:ext cx="79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Китай</a:t>
            </a:r>
            <a:endParaRPr lang="ru-RU" dirty="0"/>
          </a:p>
        </p:txBody>
      </p:sp>
      <p:pic>
        <p:nvPicPr>
          <p:cNvPr id="14" name="Image2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670427" y="2292754"/>
            <a:ext cx="3145687" cy="2259153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816114" y="2287940"/>
            <a:ext cx="1852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NSimSun" panose="02010609030101010101" pitchFamily="49" charset="-122"/>
              </a:rPr>
              <a:t>Италия, </a:t>
            </a:r>
            <a:r>
              <a:rPr lang="ru-RU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Потенца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786</Words>
  <Application>Microsoft Office PowerPoint</Application>
  <PresentationFormat>Широкоэкранный</PresentationFormat>
  <Paragraphs>138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NSimSun</vt:lpstr>
      <vt:lpstr>Arial</vt:lpstr>
      <vt:lpstr>Calibri</vt:lpstr>
      <vt:lpstr>Calibri Light</vt:lpstr>
      <vt:lpstr>Liberation Serif</vt:lpstr>
      <vt:lpstr>Lucida Sans</vt:lpstr>
      <vt:lpstr>Times New Roman</vt:lpstr>
      <vt:lpstr>Тема Office</vt:lpstr>
      <vt:lpstr>ОПТИМИЗАЦИЯ ЭНЕРГОСНАБЖЕНИЯ С ИСПОЛЬЗОВАНИЕМ МАШИННОГО ОБУЧЕНИЯ В МИКРОСЕТЯХ С РАСПРЕДЕЛЕННОЙ ГЕНЕРАЦИЕЙ НА ОСНОВЕ ВИЭ</vt:lpstr>
      <vt:lpstr>Цель дипломного проекта</vt:lpstr>
      <vt:lpstr>Задачи дипломного проекта</vt:lpstr>
      <vt:lpstr>Доклад о реализации Энергетической стратегии России на период до 2030 года</vt:lpstr>
      <vt:lpstr>Принятые законопроекты направленные на цифровизацию и децентрализацию энергетики</vt:lpstr>
      <vt:lpstr>План мероприятий «Энерджинет»  Национальной технологической инициативы</vt:lpstr>
      <vt:lpstr>ИННОВАЦИОННЫЕ НАПРАВЛЕНИЯ В ЭНЕРГЕТИКЕ</vt:lpstr>
      <vt:lpstr>Динамика развития микросетей в регионах мира</vt:lpstr>
      <vt:lpstr>Пилотные проекты микросетей в регионах мира</vt:lpstr>
      <vt:lpstr>Принцип работы микросети</vt:lpstr>
      <vt:lpstr>Блок-схема микросети с распределенной генерацией</vt:lpstr>
      <vt:lpstr>Что такое машинное обучение</vt:lpstr>
      <vt:lpstr>Применение машинного обучения в микросетях</vt:lpstr>
      <vt:lpstr>Использование машинного обучения в микросети</vt:lpstr>
      <vt:lpstr>Прогнозирование на основе машинного обучения</vt:lpstr>
      <vt:lpstr>Использование линейного программирования для оптимизации энергоснабжения</vt:lpstr>
      <vt:lpstr>График мощностей в микросистеме с использование прогнозирования</vt:lpstr>
      <vt:lpstr>Заключение и 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электрического отопления в г. Екатеринбурге с использованием в весенне-летний и осенний периоды солнечных коллекторов для ГВС</dc:title>
  <dc:creator>Владимир Сальников</dc:creator>
  <cp:lastModifiedBy>talgat</cp:lastModifiedBy>
  <cp:revision>59</cp:revision>
  <dcterms:created xsi:type="dcterms:W3CDTF">2020-06-11T17:33:19Z</dcterms:created>
  <dcterms:modified xsi:type="dcterms:W3CDTF">2020-06-18T03:51:27Z</dcterms:modified>
</cp:coreProperties>
</file>