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78" r:id="rId6"/>
    <p:sldId id="281" r:id="rId7"/>
    <p:sldId id="282" r:id="rId8"/>
    <p:sldId id="283" r:id="rId9"/>
    <p:sldId id="284" r:id="rId10"/>
    <p:sldId id="287" r:id="rId11"/>
    <p:sldId id="286" r:id="rId12"/>
    <p:sldId id="285" r:id="rId13"/>
    <p:sldId id="288" r:id="rId14"/>
    <p:sldId id="289" r:id="rId15"/>
    <p:sldId id="291" r:id="rId16"/>
    <p:sldId id="29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gat" initials="t" lastIdx="3" clrIdx="0">
    <p:extLst>
      <p:ext uri="{19B8F6BF-5375-455C-9EA6-DF929625EA0E}">
        <p15:presenceInfo xmlns:p15="http://schemas.microsoft.com/office/powerpoint/2012/main" userId="talg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 snapToObjects="1">
      <p:cViewPr varScale="1">
        <p:scale>
          <a:sx n="60" d="100"/>
          <a:sy n="60" d="100"/>
        </p:scale>
        <p:origin x="7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CB86-B0DD-4548-818C-676878885C98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AA32-705B-494F-AA7C-E5C85AF7D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5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AA32-705B-494F-AA7C-E5C85AF7D0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6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22CF6B-1FFA-0D45-B899-91C49546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340441F-5175-8D4D-B56F-B72EB022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1EE9EAA-6A9E-1343-9460-9D89238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575294E-D925-3944-AA2B-35CB7F9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5A6DD0-0F57-274A-A14F-1E9C3A2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2A784F-EBAB-7D4D-84ED-B4C120F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6E72D36-7EC7-9E43-AB93-F324105F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C212E8-E4D6-F345-B8BA-6E863317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F6FCE8D-3EB6-954F-8C3F-1C4813A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37989C6-1A71-734B-AAF4-7674488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161C456-1D42-AD45-95B2-0C9A4580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A3BFCB4-6A6A-9645-8783-1B411064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0E4735-B015-FA44-8015-D806A87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7E37B15-4462-ED40-A312-5F05395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5F63D6B-559A-334C-8221-4980D92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17D6B0-2006-454C-84D0-76AEE705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73559F9-DA73-6241-84AF-759E7A79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754C34B-37E3-034D-B52F-4FFB91C2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B8F35AB-C176-3F4A-B92A-D8919EF6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3D103E6-F3F0-5044-A506-BBD8BD5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0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687A01-B877-1644-9350-067CDFE7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0DD0D0E-99C2-1D4C-9593-80F88A55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050D37-2750-6C40-8251-01F242C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9C07F2A-1278-174D-909C-84FA3AFC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20DF83-B45C-1F40-BFB7-B349735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5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D40F03-FD8C-C14E-9C61-99E7206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663A77C-BEF3-2A4F-A1DF-C3B4C88B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7D49E29-03FC-6C49-93F6-AD3823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F90189E-6323-F245-A90C-02CE45D3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9CC1006-2710-E340-BB6F-F3C4311A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9BCE7C-AA6E-4B44-9735-BBC76F38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21F5BF-78FC-934D-814F-AC4FDE37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1BE094C-CEBA-F749-8E8A-EC559C66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D8543F7-60A3-BE45-911D-5D841331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5F3A87D-5501-DD4E-BC50-B0913A1E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1F3E4DC-0625-644D-87A3-8B73B2E0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43D5213-3D64-C241-A27E-8E908C6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13119DC-249D-C34B-8044-81AEBB1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9A4825B-9164-6A4A-84E3-31718C2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34A617-8F46-FC49-87AA-9C89E40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55A839A-CB08-F943-BD17-FD7A7BB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53C2030-B91F-B940-9707-9EF8C020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575056A-AEA6-5D4A-BD47-3B54564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AB840E27-0562-CA4F-80E3-5701F6A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54BF57-360A-1649-AA3C-64F47C25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EC83EC9-BD36-C146-8B3B-9C1D275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3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3587A5-D7FF-5349-AAC5-5165C403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DB5CF5-6641-3348-9F93-FA5E7287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B1B8597-3138-2542-A374-66A113C8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71B62F9-B348-9D47-9ABE-008452F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4431046-62CA-2841-986B-08175377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5459166-65B7-3349-99D8-34BD21E1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C17FF5-9917-7D4A-9343-4D65650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DCF08D2-A682-2140-B9E2-79F057FB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C7FA227-4E62-C340-9EBE-6106FF1C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AD58929-9CD4-2C43-9C51-F6279A3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68E6A4E-37AE-8D42-8DC2-A2661C2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96EEDA-4AE4-1148-9DFA-57643DF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48C17-544B-D245-A385-B6B45D54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62A2AE-EE0D-B44C-A101-0D102B1A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CF6288A-86E8-814F-9DC7-53CEF790C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447A927-9656-6149-B881-94281B9F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62E8A74-2886-254C-8FCB-E01C83BB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5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864" y="2716067"/>
            <a:ext cx="10154653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ОПТИМИЗАЦИЯ ЭНЕРГОСНАБЖЕНИЯ С ИСПОЛЬЗОВАНИЕМ МАШИННОГО ОБУЧЕНИЯ В МИКРОСЕТЯХ С РАСПРЕДЕЛЕННОЙ ГЕНЕРАЦИЕЙ НА ОСНОВЕ ВИЭ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B3657DB-4CA6-2F4B-ADF3-0E042F349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6211"/>
            <a:ext cx="9144000" cy="111734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Кафедра атомных станций и возобновляемых источников энергии</a:t>
            </a:r>
            <a:endParaRPr lang="en-US" dirty="0" smtClean="0"/>
          </a:p>
          <a:p>
            <a:r>
              <a:rPr lang="ru-RU" dirty="0" smtClean="0"/>
              <a:t>Студент </a:t>
            </a:r>
            <a:r>
              <a:rPr lang="ru-RU" dirty="0"/>
              <a:t>гр. </a:t>
            </a:r>
            <a:r>
              <a:rPr lang="ru-RU" dirty="0" smtClean="0"/>
              <a:t>ЭНМ-281003                                             </a:t>
            </a:r>
            <a:r>
              <a:rPr lang="ru-RU" dirty="0" err="1" smtClean="0"/>
              <a:t>Макамбаев</a:t>
            </a:r>
            <a:r>
              <a:rPr lang="ru-RU" dirty="0" smtClean="0"/>
              <a:t> Т.Х.</a:t>
            </a:r>
            <a:endParaRPr lang="ru-RU" dirty="0"/>
          </a:p>
          <a:p>
            <a:r>
              <a:rPr lang="ru-RU" dirty="0"/>
              <a:t>Руководитель </a:t>
            </a:r>
            <a:r>
              <a:rPr lang="ru-RU" dirty="0" smtClean="0"/>
              <a:t>д.т.н., профессор           	              </a:t>
            </a:r>
            <a:r>
              <a:rPr lang="ru-RU" dirty="0" err="1" smtClean="0"/>
              <a:t>Велькин</a:t>
            </a:r>
            <a:r>
              <a:rPr lang="ru-RU" dirty="0" smtClean="0"/>
              <a:t> </a:t>
            </a:r>
            <a:r>
              <a:rPr lang="ru-RU" dirty="0"/>
              <a:t>В.И.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280752" y="140874"/>
            <a:ext cx="9306165" cy="2207824"/>
            <a:chOff x="814648" y="-906088"/>
            <a:chExt cx="9306165" cy="2207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1" b="19837"/>
            <a:stretch/>
          </p:blipFill>
          <p:spPr bwMode="auto">
            <a:xfrm>
              <a:off x="814648" y="-906088"/>
              <a:ext cx="9144000" cy="181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Заголовок 1">
              <a:extLst>
                <a:ext uri="{FF2B5EF4-FFF2-40B4-BE49-F238E27FC236}">
                  <a16:creationId xmlns="" xmlns:a16="http://schemas.microsoft.com/office/drawing/2014/main" id="{460907CD-FFAE-4543-848D-1239D6C56E45}"/>
                </a:ext>
              </a:extLst>
            </p:cNvPr>
            <p:cNvSpPr txBox="1">
              <a:spLocks/>
            </p:cNvSpPr>
            <p:nvPr/>
          </p:nvSpPr>
          <p:spPr>
            <a:xfrm>
              <a:off x="4189615" y="451505"/>
              <a:ext cx="5931198" cy="850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ВЫПУСКНАЯ КВАЛИФИКАЦИОННАЯ РАБОТА </a:t>
              </a:r>
              <a:r>
                <a:rPr lang="ru-RU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(магистратура)</a:t>
              </a:r>
              <a:endPara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3"/>
          <p:cNvPicPr>
            <a:picLocks noGrp="1"/>
          </p:cNvPicPr>
          <p:nvPr>
            <p:ph idx="1"/>
          </p:nvPr>
        </p:nvPicPr>
        <p:blipFill>
          <a:blip r:embed="rId2"/>
          <a:srcRect l="3010" r="6446" b="2102"/>
          <a:stretch>
            <a:fillRect/>
          </a:stretch>
        </p:blipFill>
        <p:spPr bwMode="auto">
          <a:xfrm>
            <a:off x="1536642" y="1026695"/>
            <a:ext cx="9307821" cy="56687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416615"/>
            <a:ext cx="10515600" cy="1325563"/>
          </a:xfrm>
        </p:spPr>
        <p:txBody>
          <a:bodyPr/>
          <a:lstStyle/>
          <a:p>
            <a:r>
              <a:rPr lang="ru-RU" dirty="0" smtClean="0"/>
              <a:t>Блок-схема микросети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51" y="1010697"/>
            <a:ext cx="5409588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Применение машинного обучения в микросетях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Изображение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7194593" y="9525"/>
            <a:ext cx="4530682" cy="6803574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30377"/>
              </p:ext>
            </p:extLst>
          </p:nvPr>
        </p:nvGraphicFramePr>
        <p:xfrm>
          <a:off x="232845" y="2481943"/>
          <a:ext cx="6734012" cy="424430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366654"/>
                <a:gridCol w="3367358"/>
              </a:tblGrid>
              <a:tr h="25936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Управление энергоснабжением без использования машинного обучения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11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 smtClean="0">
                          <a:effectLst/>
                        </a:rPr>
                        <a:t>Преимущества: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 smtClean="0">
                          <a:effectLst/>
                        </a:rPr>
                        <a:t>- </a:t>
                      </a:r>
                      <a:r>
                        <a:rPr lang="ru-RU" sz="1400" b="1" kern="100" dirty="0">
                          <a:effectLst/>
                        </a:rPr>
                        <a:t>Дешевле</a:t>
                      </a:r>
                      <a:r>
                        <a:rPr lang="ru-RU" sz="1400" b="0" kern="100" dirty="0">
                          <a:effectLst/>
                        </a:rPr>
                        <a:t> в разработке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Не требуются предварительные данные для работы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Надежность работы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Не требуется сложное оборудование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 smtClean="0">
                          <a:effectLst/>
                        </a:rPr>
                        <a:t>Недостатки: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 smtClean="0">
                          <a:effectLst/>
                        </a:rPr>
                        <a:t>-</a:t>
                      </a:r>
                      <a:r>
                        <a:rPr lang="ru-RU" sz="1400" b="1" kern="100" dirty="0" smtClean="0">
                          <a:effectLst/>
                        </a:rPr>
                        <a:t> </a:t>
                      </a:r>
                      <a:r>
                        <a:rPr lang="ru-RU" sz="1400" b="1" kern="100" dirty="0">
                          <a:effectLst/>
                        </a:rPr>
                        <a:t>Невозможность </a:t>
                      </a:r>
                      <a:r>
                        <a:rPr lang="ru-RU" sz="1400" b="1" kern="100" dirty="0" err="1">
                          <a:effectLst/>
                        </a:rPr>
                        <a:t>проактивных</a:t>
                      </a:r>
                      <a:r>
                        <a:rPr lang="ru-RU" sz="1400" b="1" kern="100" dirty="0">
                          <a:effectLst/>
                        </a:rPr>
                        <a:t> действий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Мониторинг ограничивается текущим и прошлыми </a:t>
                      </a:r>
                      <a:r>
                        <a:rPr lang="ru-RU" sz="1400" kern="100" dirty="0" smtClean="0">
                          <a:effectLst/>
                        </a:rPr>
                        <a:t>состояниями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6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Управление энергоснабжением с использования машинного обучения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5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Преимущества: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Высокая эффективность управления за счет </a:t>
                      </a:r>
                      <a:r>
                        <a:rPr lang="ru-RU" sz="1400" b="1" kern="100" dirty="0" err="1">
                          <a:effectLst/>
                        </a:rPr>
                        <a:t>проактивных</a:t>
                      </a:r>
                      <a:r>
                        <a:rPr lang="ru-RU" sz="1400" b="0" kern="100" dirty="0">
                          <a:effectLst/>
                        </a:rPr>
                        <a:t> действий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Мониторинг содержит </a:t>
                      </a:r>
                      <a:r>
                        <a:rPr lang="ru-RU" sz="1400" b="1" kern="100" dirty="0">
                          <a:effectLst/>
                        </a:rPr>
                        <a:t>прогнозы будущих состояний</a:t>
                      </a:r>
                      <a:r>
                        <a:rPr lang="ru-RU" sz="1400" b="0" kern="100" dirty="0">
                          <a:effectLst/>
                        </a:rPr>
                        <a:t> системы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Недостатки: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работы требуется собрать </a:t>
                      </a:r>
                      <a:r>
                        <a:rPr lang="ru-RU" sz="1400" b="1" kern="100" dirty="0">
                          <a:effectLst/>
                        </a:rPr>
                        <a:t>данные о работе</a:t>
                      </a:r>
                      <a:r>
                        <a:rPr lang="ru-RU" sz="1400" kern="100" dirty="0">
                          <a:effectLst/>
                        </a:rPr>
                        <a:t> похожих систем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Требуется предварительное </a:t>
                      </a:r>
                      <a:r>
                        <a:rPr lang="ru-RU" sz="1400" b="1" kern="100" dirty="0">
                          <a:effectLst/>
                        </a:rPr>
                        <a:t>обучение моделей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работы моделей требуется мощный компьютер, способный проводить </a:t>
                      </a:r>
                      <a:r>
                        <a:rPr lang="ru-RU" sz="1400" b="1" kern="100" dirty="0">
                          <a:effectLst/>
                        </a:rPr>
                        <a:t>сложные расчеты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правильной работы системы требуется </a:t>
                      </a:r>
                      <a:r>
                        <a:rPr lang="ru-RU" sz="1400" b="1" kern="100" dirty="0">
                          <a:effectLst/>
                        </a:rPr>
                        <a:t>регулярное переобучение </a:t>
                      </a:r>
                      <a:r>
                        <a:rPr lang="ru-RU" sz="1400" kern="100" dirty="0">
                          <a:effectLst/>
                        </a:rPr>
                        <a:t>модели на свежих данных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811356" y="6083237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2073856" y="170682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54" y="1406580"/>
            <a:ext cx="5200732" cy="113950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Использование машинного обучения в микросети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138654" y="808247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0" name="Image5"/>
          <p:cNvPicPr/>
          <p:nvPr/>
        </p:nvPicPr>
        <p:blipFill>
          <a:blip r:embed="rId4"/>
          <a:srcRect b="12602"/>
          <a:stretch>
            <a:fillRect/>
          </a:stretch>
        </p:blipFill>
        <p:spPr bwMode="auto">
          <a:xfrm>
            <a:off x="7522633" y="29086"/>
            <a:ext cx="5525710" cy="68289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2"/>
          <a:stretch/>
        </p:blipFill>
        <p:spPr>
          <a:xfrm>
            <a:off x="268094" y="2948294"/>
            <a:ext cx="7017450" cy="2845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2695" y="5637798"/>
            <a:ext cx="107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Входной </a:t>
            </a:r>
          </a:p>
          <a:p>
            <a:pPr algn="ctr"/>
            <a:r>
              <a:rPr lang="ru-RU" dirty="0" smtClean="0"/>
              <a:t>слой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904942" y="578668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Скрытые слои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29697" y="5637797"/>
            <a:ext cx="122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Выходной </a:t>
            </a:r>
          </a:p>
          <a:p>
            <a:pPr algn="ctr"/>
            <a:r>
              <a:rPr lang="ru-RU" dirty="0" smtClean="0"/>
              <a:t>слой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86146" y="2666692"/>
            <a:ext cx="17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41661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Прогнозирование на основе машинного обучения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841122" y="198582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96361"/>
              </p:ext>
            </p:extLst>
          </p:nvPr>
        </p:nvGraphicFramePr>
        <p:xfrm>
          <a:off x="268095" y="1926115"/>
          <a:ext cx="4761105" cy="198977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73405"/>
                <a:gridCol w="805621"/>
                <a:gridCol w="1189768"/>
                <a:gridCol w="1192311"/>
              </a:tblGrid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Модель</a:t>
                      </a:r>
                      <a:endParaRPr lang="ru-RU" sz="16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RMSE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MAE</a:t>
                      </a:r>
                      <a:endParaRPr lang="ru-RU" sz="16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MSE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SARIMA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9463</a:t>
                      </a:r>
                      <a:endParaRPr lang="ru-RU" sz="16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8712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89563437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Triple Exponential Smoothing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10859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5863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117929125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LSTM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3432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1526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11776000</a:t>
                      </a:r>
                      <a:endParaRPr lang="ru-RU" sz="16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42637" y="1556782"/>
            <a:ext cx="386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NSimSun" panose="02010609030101010101" pitchFamily="49" charset="-122"/>
              </a:rPr>
              <a:t>Сравнение моделей прогнозирования</a:t>
            </a:r>
            <a:endParaRPr lang="ru-RU" dirty="0"/>
          </a:p>
        </p:txBody>
      </p:sp>
      <p:pic>
        <p:nvPicPr>
          <p:cNvPr id="11" name="Image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44009" y="1926114"/>
            <a:ext cx="6009973" cy="343239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191309" y="1464814"/>
            <a:ext cx="5005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NSimSun" panose="02010609030101010101" pitchFamily="49" charset="-122"/>
              </a:rPr>
              <a:t>Схема нейрона</a:t>
            </a:r>
            <a:r>
              <a:rPr lang="en-US" dirty="0">
                <a:latin typeface="Times New Roman" panose="02020603050405020304" pitchFamily="18" charset="0"/>
                <a:ea typeface="NSimSun" panose="02010609030101010101" pitchFamily="49" charset="-122"/>
              </a:rPr>
              <a:t> LSTM (Long Short-Term Memory)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490848"/>
            <a:ext cx="11282218" cy="9875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Использование линейного программирования для оптимизации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841122" y="198582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3074" name="Imag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6" y="2904959"/>
            <a:ext cx="2820633" cy="12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Image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1" b="26031"/>
          <a:stretch>
            <a:fillRect/>
          </a:stretch>
        </p:blipFill>
        <p:spPr bwMode="auto">
          <a:xfrm>
            <a:off x="268095" y="1919921"/>
            <a:ext cx="3366216" cy="3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" y="4734941"/>
            <a:ext cx="1081616" cy="8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94027" y="2302334"/>
            <a:ext cx="249978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710"/>
              </a:spcAft>
            </a:pPr>
            <a:r>
              <a:rPr lang="ru-RU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Ограничения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значений: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8094" y="1396408"/>
            <a:ext cx="19552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710"/>
              </a:spcAft>
            </a:pP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Целевая функция: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68094" y="4270945"/>
            <a:ext cx="4850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Ограничение значения отдельных </a:t>
            </a:r>
            <a:r>
              <a:rPr lang="en-US" dirty="0" smtClean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переменных</a:t>
            </a:r>
            <a:r>
              <a:rPr lang="ru-RU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8" y="1478348"/>
            <a:ext cx="3899954" cy="37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02673"/>
            <a:ext cx="11777518" cy="987500"/>
          </a:xfrm>
        </p:spPr>
        <p:txBody>
          <a:bodyPr>
            <a:normAutofit/>
          </a:bodyPr>
          <a:lstStyle/>
          <a:p>
            <a:r>
              <a:rPr lang="ru-RU" sz="2800" dirty="0"/>
              <a:t>График мощностей в микросистеме с использование </a:t>
            </a:r>
            <a:r>
              <a:rPr lang="ru-RU" sz="2800" dirty="0" smtClean="0"/>
              <a:t>прогнозирования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841122" y="198582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2" name="Image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41726" y="1590173"/>
            <a:ext cx="8569326" cy="46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02673"/>
            <a:ext cx="11777518" cy="9875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Заключение</a:t>
            </a:r>
            <a:r>
              <a:rPr lang="ru-RU" sz="3600" dirty="0" smtClean="0"/>
              <a:t> и выводы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6504" y="1767325"/>
            <a:ext cx="100871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Проанализировано </a:t>
            </a:r>
            <a:r>
              <a:rPr lang="ru-RU" sz="2400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состояние микросетей в настоящее время.</a:t>
            </a:r>
            <a:endParaRPr lang="ru-RU" sz="2400" kern="100" dirty="0"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Выполнен </a:t>
            </a:r>
            <a:r>
              <a:rPr lang="ru-RU" sz="2400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анализ существующих алгоритмов для прогнозирования генерации распределенных ВИЭ и нагрузки потребителей.</a:t>
            </a:r>
            <a:endParaRPr lang="ru-RU" sz="2400" kern="100" dirty="0"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Исследован </a:t>
            </a:r>
            <a:r>
              <a:rPr lang="ru-RU" sz="2400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ТЭ потенциал, как результат машинного обучения: миллиарды долларов экономического эффекта по всему миру, в течение предстоящих 25 лет.</a:t>
            </a:r>
            <a:endParaRPr lang="ru-RU" sz="2400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6BE82E-D824-7C48-9DB9-AD6AB52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8" y="1889650"/>
            <a:ext cx="10515600" cy="7430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44AE36C-AF27-C844-BAC3-07CD9DF0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2798942"/>
            <a:ext cx="10515600" cy="222194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исследование технологий машинного обучения в системы управления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энергоснабжением микросетей с распределенной генерацией на основе ВИЭ.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255B22-6DEA-5F4C-BCC8-E11CC10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463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Анализ состояния микросетей в энергетике в настоящее время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и анализ существующих алгоритмов для прогнозирования генерации распределенных ВИЭ и нагрузки потребителей.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Исследование потенциала машинного обучения в системах управления микросетей с распределенной генерацией на основе ВИЭ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0033CC"/>
                </a:solidFill>
              </a:rPr>
              <a:t>НОВЕЙШИЕ ДОКУМЕНТЫ </a:t>
            </a:r>
            <a:br>
              <a:rPr lang="ru-RU" sz="3600" b="1" dirty="0">
                <a:solidFill>
                  <a:srgbClr val="0033CC"/>
                </a:solidFill>
              </a:rPr>
            </a:br>
            <a:r>
              <a:rPr lang="ru-RU" sz="3600" b="1" dirty="0">
                <a:solidFill>
                  <a:srgbClr val="0033CC"/>
                </a:solidFill>
              </a:rPr>
              <a:t>по развитию и цифровизации энергетики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" y="209147"/>
            <a:ext cx="5360210" cy="6309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8175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8175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33CC"/>
                </a:solidFill>
              </a:rPr>
              <a:t>НОВЕЙШИЕ ДОКУМЕНТЫ </a:t>
            </a:r>
            <a:br>
              <a:rPr lang="ru-RU" sz="3600" b="1" dirty="0" smtClean="0">
                <a:solidFill>
                  <a:srgbClr val="0033CC"/>
                </a:solidFill>
              </a:rPr>
            </a:br>
            <a:r>
              <a:rPr lang="ru-RU" sz="3600" b="1" dirty="0" smtClean="0">
                <a:solidFill>
                  <a:srgbClr val="0033CC"/>
                </a:solidFill>
              </a:rPr>
              <a:t>по развитию и цифровизации энергетики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6" y="320794"/>
            <a:ext cx="5753100" cy="641032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0"/>
              </a:schemeClr>
            </a:glo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7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49" y="73882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ИННОВАЦИОННЫЕ НАПРАВЛЕНИЯ В ЭНЕРГЕТИКЕ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349" y="1759458"/>
            <a:ext cx="10515600" cy="3976431"/>
          </a:xfrm>
        </p:spPr>
        <p:txBody>
          <a:bodyPr/>
          <a:lstStyle/>
          <a:p>
            <a:r>
              <a:rPr lang="ru-RU" dirty="0" smtClean="0"/>
              <a:t>Декарбонизация, Децентрализация, </a:t>
            </a:r>
            <a:r>
              <a:rPr lang="ru-RU" dirty="0" err="1" smtClean="0"/>
              <a:t>Цифровизация</a:t>
            </a:r>
            <a:endParaRPr lang="ru-RU" dirty="0" smtClean="0"/>
          </a:p>
          <a:p>
            <a:r>
              <a:rPr lang="ru-RU" dirty="0" smtClean="0"/>
              <a:t>Распределенная генерация на основе ВИЭ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78" y="1689737"/>
            <a:ext cx="1558925" cy="1558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8335" r="29671"/>
          <a:stretch/>
        </p:blipFill>
        <p:spPr>
          <a:xfrm>
            <a:off x="9361778" y="3595020"/>
            <a:ext cx="1915887" cy="27335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218659" y="3635811"/>
            <a:ext cx="19558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Децентрализация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4" name="Изображение1"/>
          <p:cNvPicPr/>
          <p:nvPr/>
        </p:nvPicPr>
        <p:blipFill>
          <a:blip r:embed="rId5"/>
          <a:srcRect t="7148"/>
          <a:stretch>
            <a:fillRect/>
          </a:stretch>
        </p:blipFill>
        <p:spPr bwMode="auto">
          <a:xfrm>
            <a:off x="687100" y="2797147"/>
            <a:ext cx="8089843" cy="360186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667" y="867169"/>
            <a:ext cx="10515600" cy="1325563"/>
          </a:xfrm>
        </p:spPr>
        <p:txBody>
          <a:bodyPr/>
          <a:lstStyle/>
          <a:p>
            <a:r>
              <a:rPr lang="ru-RU" dirty="0" smtClean="0"/>
              <a:t>Динамика развития микросетей в регионах мира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7" name="Изображение2"/>
          <p:cNvPicPr>
            <a:picLocks noGrp="1"/>
          </p:cNvPicPr>
          <p:nvPr>
            <p:ph idx="1"/>
          </p:nvPr>
        </p:nvPicPr>
        <p:blipFill rotWithShape="1">
          <a:blip r:embed="rId3"/>
          <a:srcRect t="6268" b="2200"/>
          <a:stretch/>
        </p:blipFill>
        <p:spPr bwMode="auto">
          <a:xfrm>
            <a:off x="2053777" y="2027206"/>
            <a:ext cx="8754979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99" y="967191"/>
            <a:ext cx="10515600" cy="1325563"/>
          </a:xfrm>
        </p:spPr>
        <p:txBody>
          <a:bodyPr/>
          <a:lstStyle/>
          <a:p>
            <a:r>
              <a:rPr lang="ru-RU" dirty="0" smtClean="0"/>
              <a:t>Тестовые микросети в регионах мира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8" name="Image2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058" y="2208121"/>
            <a:ext cx="3297000" cy="31711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197" y="1918608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Франция,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Saint-Quentin-en-Quin</a:t>
            </a:r>
            <a:endParaRPr lang="ru-RU" dirty="0"/>
          </a:p>
        </p:txBody>
      </p:sp>
      <p:pic>
        <p:nvPicPr>
          <p:cNvPr id="10" name="Рисунок 9" descr="C:\Users\talgat\AppData\Local\Microsoft\Windows\INetCache\Content.Word\farsal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56" y="3811518"/>
            <a:ext cx="2910230" cy="238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210053" y="5851285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</a:rPr>
              <a:t>Греция,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Фарсала</a:t>
            </a:r>
            <a:endParaRPr lang="ru-RU" dirty="0"/>
          </a:p>
        </p:txBody>
      </p:sp>
      <p:pic>
        <p:nvPicPr>
          <p:cNvPr id="12" name="Image2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78193" y="3397741"/>
            <a:ext cx="5303638" cy="321109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477344" y="2995514"/>
            <a:ext cx="79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Китай</a:t>
            </a:r>
            <a:endParaRPr lang="ru-RU" dirty="0"/>
          </a:p>
        </p:txBody>
      </p:sp>
      <p:pic>
        <p:nvPicPr>
          <p:cNvPr id="14" name="Image2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670427" y="2292754"/>
            <a:ext cx="3145687" cy="2259153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816114" y="2287940"/>
            <a:ext cx="185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</a:rPr>
              <a:t>Италия,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Потенца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6982" y="1969318"/>
            <a:ext cx="4651481" cy="450403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24448"/>
            <a:ext cx="10515600" cy="1325563"/>
          </a:xfrm>
        </p:spPr>
        <p:txBody>
          <a:bodyPr/>
          <a:lstStyle/>
          <a:p>
            <a:r>
              <a:rPr lang="ru-RU" dirty="0" smtClean="0"/>
              <a:t>Принцип работы микросети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82" y="2229853"/>
            <a:ext cx="7721891" cy="38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597</Words>
  <Application>Microsoft Office PowerPoint</Application>
  <PresentationFormat>Широкоэкранный</PresentationFormat>
  <Paragraphs>110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NSimSun</vt:lpstr>
      <vt:lpstr>Arial</vt:lpstr>
      <vt:lpstr>Calibri</vt:lpstr>
      <vt:lpstr>Calibri Light</vt:lpstr>
      <vt:lpstr>Liberation Serif</vt:lpstr>
      <vt:lpstr>Lucida Sans</vt:lpstr>
      <vt:lpstr>Times New Roman</vt:lpstr>
      <vt:lpstr>Тема Office</vt:lpstr>
      <vt:lpstr>ОПТИМИЗАЦИЯ ЭНЕРГОСНАБЖЕНИЯ С ИСПОЛЬЗОВАНИЕМ МАШИННОГО ОБУЧЕНИЯ В МИКРОСЕТЯХ С РАСПРЕДЕЛЕННОЙ ГЕНЕРАЦИЕЙ НА ОСНОВЕ ВИЭ</vt:lpstr>
      <vt:lpstr>Цель дипломного проекта</vt:lpstr>
      <vt:lpstr>Задачи дипломного проекта</vt:lpstr>
      <vt:lpstr>НОВЕЙШИЕ ДОКУМЕНТЫ  по развитию и цифровизации энергетики</vt:lpstr>
      <vt:lpstr>НОВЕЙШИЕ ДОКУМЕНТЫ  по развитию и цифровизации энергетики</vt:lpstr>
      <vt:lpstr>ИННОВАЦИОННЫЕ НАПРАВЛЕНИЯ В ЭНЕРГЕТИКЕ</vt:lpstr>
      <vt:lpstr>Динамика развития микросетей в регионах мира</vt:lpstr>
      <vt:lpstr>Тестовые микросети в регионах мира</vt:lpstr>
      <vt:lpstr>Принцип работы микросети</vt:lpstr>
      <vt:lpstr>Блок-схема микросети</vt:lpstr>
      <vt:lpstr>Применение машинного обучения в микросетях</vt:lpstr>
      <vt:lpstr>Использование машинного обучения в микросети</vt:lpstr>
      <vt:lpstr>Прогнозирование на основе машинного обучения</vt:lpstr>
      <vt:lpstr>Использование линейного программирования для оптимизации</vt:lpstr>
      <vt:lpstr>График мощностей в микросистеме с использование прогнозирования</vt:lpstr>
      <vt:lpstr>Заключение и 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электрического отопления в г. Екатеринбурге с использованием в весенне-летний и осенний периоды солнечных коллекторов для ГВС</dc:title>
  <dc:creator>Владимир Сальников</dc:creator>
  <cp:lastModifiedBy>talgat</cp:lastModifiedBy>
  <cp:revision>42</cp:revision>
  <dcterms:created xsi:type="dcterms:W3CDTF">2020-06-11T17:33:19Z</dcterms:created>
  <dcterms:modified xsi:type="dcterms:W3CDTF">2020-06-17T14:19:17Z</dcterms:modified>
</cp:coreProperties>
</file>