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80" r:id="rId6"/>
    <p:sldId id="279" r:id="rId7"/>
    <p:sldId id="28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0"/>
  </p:normalViewPr>
  <p:slideViewPr>
    <p:cSldViewPr snapToGrid="0" snapToObjects="1">
      <p:cViewPr varScale="1">
        <p:scale>
          <a:sx n="60" d="100"/>
          <a:sy n="60" d="100"/>
        </p:scale>
        <p:origin x="78" y="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22CF6B-1FFA-0D45-B899-91C49546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340441F-5175-8D4D-B56F-B72EB0223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1EE9EAA-6A9E-1343-9460-9D892381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75294E-D925-3944-AA2B-35CB7F9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5A6DD0-0F57-274A-A14F-1E9C3A23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4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2A784F-EBAB-7D4D-84ED-B4C120F1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6E72D36-7EC7-9E43-AB93-F324105F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C212E8-E4D6-F345-B8BA-6E863317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F6FCE8D-3EB6-954F-8C3F-1C4813A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37989C6-1A71-734B-AAF4-7674488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161C456-1D42-AD45-95B2-0C9A4580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A3BFCB4-6A6A-9645-8783-1B411064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0E4735-B015-FA44-8015-D806A87C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7E37B15-4462-ED40-A312-5F05395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5F63D6B-559A-334C-8221-4980D920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49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17D6B0-2006-454C-84D0-76AEE705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73559F9-DA73-6241-84AF-759E7A79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754C34B-37E3-034D-B52F-4FFB91C2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8F35AB-C176-3F4A-B92A-D8919EF6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3D103E6-F3F0-5044-A506-BBD8BD5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0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687A01-B877-1644-9350-067CDFE7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0DD0D0E-99C2-1D4C-9593-80F88A55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050D37-2750-6C40-8251-01F242C5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9C07F2A-1278-174D-909C-84FA3AFC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20DF83-B45C-1F40-BFB7-B349735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5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D40F03-FD8C-C14E-9C61-99E7206C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663A77C-BEF3-2A4F-A1DF-C3B4C88B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7D49E29-03FC-6C49-93F6-AD3823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F90189E-6323-F245-A90C-02CE45D3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9CC1006-2710-E340-BB6F-F3C4311A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9BCE7C-AA6E-4B44-9735-BBC76F38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21F5BF-78FC-934D-814F-AC4FDE37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1BE094C-CEBA-F749-8E8A-EC559C66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D8543F7-60A3-BE45-911D-5D841331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5F3A87D-5501-DD4E-BC50-B0913A1E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1F3E4DC-0625-644D-87A3-8B73B2E09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43D5213-3D64-C241-A27E-8E908C61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13119DC-249D-C34B-8044-81AEBB12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9A4825B-9164-6A4A-84E3-31718C28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34A617-8F46-FC49-87AA-9C89E408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55A839A-CB08-F943-BD17-FD7A7BB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653C2030-B91F-B940-9707-9EF8C020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575056A-AEA6-5D4A-BD47-3B54564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AB840E27-0562-CA4F-80E3-5701F6AD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254BF57-360A-1649-AA3C-64F47C25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EC83EC9-BD36-C146-8B3B-9C1D275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3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3587A5-D7FF-5349-AAC5-5165C403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DB5CF5-6641-3348-9F93-FA5E7287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B1B8597-3138-2542-A374-66A113C8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71B62F9-B348-9D47-9ABE-008452F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4431046-62CA-2841-986B-08175377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5459166-65B7-3349-99D8-34BD21E1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C17FF5-9917-7D4A-9343-4D65650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DCF08D2-A682-2140-B9E2-79F057FB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C7FA227-4E62-C340-9EBE-6106FF1C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AD58929-9CD4-2C43-9C51-F6279A33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8E6A4E-37AE-8D42-8DC2-A2661C2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796EEDA-4AE4-1148-9DFA-57643DF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F48C17-544B-D245-A385-B6B45D54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62A2AE-EE0D-B44C-A101-0D102B1A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CF6288A-86E8-814F-9DC7-53CEF790C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A0E5-01A1-DE4F-AE8C-5E30A717EBD6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47A927-9656-6149-B881-94281B9F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62E8A74-2886-254C-8FCB-E01C83BB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6BC7-A77A-2F4B-ACBA-E0BE4663D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5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864" y="2716067"/>
            <a:ext cx="10154653" cy="2387600"/>
          </a:xfrm>
        </p:spPr>
        <p:txBody>
          <a:bodyPr>
            <a:noAutofit/>
          </a:bodyPr>
          <a:lstStyle/>
          <a:p>
            <a:r>
              <a:rPr lang="ru-RU" sz="3600" b="1" dirty="0"/>
              <a:t>ОПТИМИЗАЦИЯ ЭНЕРГОСНАБЖЕНИЯ С ИСПОЛЬЗОВАНИЕМ МАШИННОГО ОБУЧЕНИЯ В МИКРОСЕТЯХ С РАСПРЕДЕЛЕННОЙ ГЕНЕРАЦИЕЙ НА ОСНОВЕ ВИЭ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B3657DB-4CA6-2F4B-ADF3-0E042F349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6211"/>
            <a:ext cx="9144000" cy="111734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Кафедра атомных станций и возобновляемых источников энергии</a:t>
            </a:r>
            <a:endParaRPr lang="en-US" dirty="0" smtClean="0"/>
          </a:p>
          <a:p>
            <a:r>
              <a:rPr lang="ru-RU" dirty="0" smtClean="0"/>
              <a:t>Студент </a:t>
            </a:r>
            <a:r>
              <a:rPr lang="ru-RU" dirty="0"/>
              <a:t>гр. </a:t>
            </a:r>
            <a:r>
              <a:rPr lang="ru-RU" dirty="0" smtClean="0"/>
              <a:t>ЭНМ-281003                                             </a:t>
            </a:r>
            <a:r>
              <a:rPr lang="ru-RU" dirty="0" err="1" smtClean="0"/>
              <a:t>Макамбаев</a:t>
            </a:r>
            <a:r>
              <a:rPr lang="ru-RU" dirty="0" smtClean="0"/>
              <a:t> Т.Х.</a:t>
            </a:r>
            <a:endParaRPr lang="ru-RU" dirty="0"/>
          </a:p>
          <a:p>
            <a:r>
              <a:rPr lang="ru-RU" dirty="0"/>
              <a:t>Руководитель </a:t>
            </a:r>
            <a:r>
              <a:rPr lang="ru-RU" dirty="0" smtClean="0"/>
              <a:t>д.т.н., профессор           </a:t>
            </a:r>
            <a:r>
              <a:rPr lang="ru-RU" dirty="0" smtClean="0"/>
              <a:t>	              </a:t>
            </a:r>
            <a:r>
              <a:rPr lang="ru-RU" dirty="0" err="1" smtClean="0"/>
              <a:t>Велькин</a:t>
            </a:r>
            <a:r>
              <a:rPr lang="ru-RU" dirty="0" smtClean="0"/>
              <a:t> </a:t>
            </a:r>
            <a:r>
              <a:rPr lang="ru-RU" dirty="0"/>
              <a:t>В.И.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280752" y="140874"/>
            <a:ext cx="9306165" cy="2207824"/>
            <a:chOff x="814648" y="-906088"/>
            <a:chExt cx="9306165" cy="220782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51" b="19837"/>
            <a:stretch/>
          </p:blipFill>
          <p:spPr bwMode="auto">
            <a:xfrm>
              <a:off x="814648" y="-906088"/>
              <a:ext cx="9144000" cy="181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Заголовок 1">
              <a:extLst>
                <a:ext uri="{FF2B5EF4-FFF2-40B4-BE49-F238E27FC236}">
                  <a16:creationId xmlns:a16="http://schemas.microsoft.com/office/drawing/2014/main" xmlns="" id="{460907CD-FFAE-4543-848D-1239D6C56E45}"/>
                </a:ext>
              </a:extLst>
            </p:cNvPr>
            <p:cNvSpPr txBox="1">
              <a:spLocks/>
            </p:cNvSpPr>
            <p:nvPr/>
          </p:nvSpPr>
          <p:spPr>
            <a:xfrm>
              <a:off x="4189615" y="451505"/>
              <a:ext cx="5931198" cy="850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ВЫПУСКНАЯ КВАЛИФИКАЦИОННАЯ РАБОТА </a:t>
              </a:r>
              <a:r>
                <a:rPr lang="ru-RU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(магистратура)</a:t>
              </a:r>
              <a:endPara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7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6BE82E-D824-7C48-9DB9-AD6AB522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8" y="1889650"/>
            <a:ext cx="10515600" cy="7430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4AE36C-AF27-C844-BAC3-07CD9DF0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8" y="2798942"/>
            <a:ext cx="10515600" cy="222194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исследование технологий машинного обучения в системы управления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энергоснабжением микросетей с распределенной генерацией на основе ВИЭ.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8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255B22-6DEA-5F4C-BCC8-E11CC101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463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состояния микросетей в энергетике в настоящее время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Рассмотрение и анализ существующих алгоритмов для прогнозирования генерации распределенных ВИЭ и нагрузки потребителей.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потенциала машинного обучения в системах управления микросетей с распределенной генерацией на основе ВИЭ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7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836" y="209147"/>
            <a:ext cx="4236574" cy="61831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нормативной базы по энергосбережению и </a:t>
            </a:r>
            <a:r>
              <a:rPr lang="ru-RU" sz="1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энергоэффективности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3" y="2211187"/>
            <a:ext cx="5151484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0033CC"/>
                </a:solidFill>
              </a:rPr>
              <a:t>НОВЕЙШИЕ ДОКУМЕНТЫ </a:t>
            </a:r>
            <a:br>
              <a:rPr lang="ru-RU" sz="3600" b="1" dirty="0" smtClean="0">
                <a:solidFill>
                  <a:srgbClr val="0033CC"/>
                </a:solidFill>
              </a:rPr>
            </a:br>
            <a:r>
              <a:rPr lang="ru-RU" sz="3600" b="1" dirty="0" smtClean="0">
                <a:solidFill>
                  <a:srgbClr val="0033CC"/>
                </a:solidFill>
              </a:rPr>
              <a:t>по развитию и цифровизации энергетики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6" y="320794"/>
            <a:ext cx="5753100" cy="6410325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tx1">
                <a:alpha val="0"/>
              </a:schemeClr>
            </a:glo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7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713" y="209147"/>
            <a:ext cx="4186697" cy="472497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нормативной базы по энергосбережению и </a:t>
            </a:r>
            <a:r>
              <a:rPr lang="ru-RU" sz="1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энергоэффективности</a:t>
            </a:r>
            <a:endParaRPr lang="ru-RU" sz="1600" b="1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3" y="2211187"/>
            <a:ext cx="5151484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0033CC"/>
                </a:solidFill>
              </a:rPr>
              <a:t>НОВЕЙШИЕ ДОКУМЕНТЫ </a:t>
            </a:r>
            <a:br>
              <a:rPr lang="ru-RU" sz="3600" b="1" dirty="0">
                <a:solidFill>
                  <a:srgbClr val="0033CC"/>
                </a:solidFill>
              </a:rPr>
            </a:br>
            <a:r>
              <a:rPr lang="ru-RU" sz="3600" b="1" dirty="0">
                <a:solidFill>
                  <a:srgbClr val="0033CC"/>
                </a:solidFill>
              </a:rPr>
              <a:t>по развитию и цифровизации энергетики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" y="209147"/>
            <a:ext cx="5360210" cy="6309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0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0E5C1E-D3D8-EE4B-BB81-F98438C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342" y="209147"/>
            <a:ext cx="4037068" cy="61831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Анализ нормативной базы по энергосбережению и </a:t>
            </a:r>
            <a:r>
              <a:rPr lang="ru-RU" sz="1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энергоэффективности</a:t>
            </a:r>
            <a:endParaRPr lang="ru-RU" sz="1600" dirty="0">
              <a:solidFill>
                <a:srgbClr val="C000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53083" y="2211187"/>
            <a:ext cx="5151484" cy="18139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0033CC"/>
                </a:solidFill>
              </a:rPr>
              <a:t>НОВЕЙШИЕ ДОКУМЕНТЫ </a:t>
            </a:r>
            <a:br>
              <a:rPr lang="ru-RU" sz="3600" b="1" dirty="0">
                <a:solidFill>
                  <a:srgbClr val="0033CC"/>
                </a:solidFill>
              </a:rPr>
            </a:br>
            <a:r>
              <a:rPr lang="ru-RU" sz="3600" b="1" dirty="0">
                <a:solidFill>
                  <a:srgbClr val="0033CC"/>
                </a:solidFill>
              </a:rPr>
              <a:t>по развитию и цифровизации энергетики</a:t>
            </a:r>
            <a:endParaRPr lang="ru-RU" sz="3600" b="1" dirty="0">
              <a:solidFill>
                <a:srgbClr val="0033CC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062410" y="6908657"/>
            <a:ext cx="1905000" cy="457200"/>
          </a:xfrm>
        </p:spPr>
        <p:txBody>
          <a:bodyPr/>
          <a:lstStyle/>
          <a:p>
            <a:pPr>
              <a:defRPr/>
            </a:pPr>
            <a:fld id="{A5447BC1-FC68-45C3-A570-77C32913A782}" type="slidenum">
              <a:rPr lang="ru-RU" altLang="ru-R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8700655" y="6306003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10390977" y="590422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1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9" t="26736" r="8855" b="30796"/>
          <a:stretch/>
        </p:blipFill>
        <p:spPr bwMode="auto">
          <a:xfrm>
            <a:off x="268094" y="200891"/>
            <a:ext cx="1268548" cy="4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460907CD-FFAE-4543-848D-1239D6C56E45}"/>
              </a:ext>
            </a:extLst>
          </p:cNvPr>
          <p:cNvSpPr txBox="1">
            <a:spLocks/>
          </p:cNvSpPr>
          <p:nvPr/>
        </p:nvSpPr>
        <p:spPr>
          <a:xfrm>
            <a:off x="96982" y="6284129"/>
            <a:ext cx="3380644" cy="425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105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(магистратура)</a:t>
            </a:r>
            <a:endParaRPr lang="ru-RU" sz="105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94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176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ОПТИМИЗАЦИЯ ЭНЕРГОСНАБЖЕНИЯ С ИСПОЛЬЗОВАНИЕМ МАШИННОГО ОБУЧЕНИЯ В МИКРОСЕТЯХ С РАСПРЕДЕЛЕННОЙ ГЕНЕРАЦИЕЙ НА ОСНОВЕ ВИЭ</vt:lpstr>
      <vt:lpstr>Цель дипломного проекта</vt:lpstr>
      <vt:lpstr>Задачи дипломного проекта</vt:lpstr>
      <vt:lpstr>НОВЕЙШИЕ ДОКУМЕНТЫ  по развитию и цифровизации энергетики</vt:lpstr>
      <vt:lpstr>НОВЕЙШИЕ ДОКУМЕНТЫ  по развитию и цифровизации энергетики</vt:lpstr>
      <vt:lpstr>НОВЕЙШИЕ ДОКУМЕНТЫ  по развитию и цифровизации энергетики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электрического отопления в г. Екатеринбурге с использованием в весенне-летний и осенний периоды солнечных коллекторов для ГВС</dc:title>
  <dc:creator>Владимир Сальников</dc:creator>
  <cp:lastModifiedBy>talgat</cp:lastModifiedBy>
  <cp:revision>32</cp:revision>
  <dcterms:created xsi:type="dcterms:W3CDTF">2020-06-11T17:33:19Z</dcterms:created>
  <dcterms:modified xsi:type="dcterms:W3CDTF">2020-06-17T11:19:28Z</dcterms:modified>
</cp:coreProperties>
</file>